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9" r:id="rId19"/>
    <p:sldId id="280" r:id="rId20"/>
    <p:sldId id="281" r:id="rId21"/>
    <p:sldId id="282" r:id="rId22"/>
    <p:sldId id="273" r:id="rId23"/>
    <p:sldId id="274" r:id="rId24"/>
    <p:sldId id="275" r:id="rId25"/>
    <p:sldId id="27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39" autoAdjust="0"/>
    <p:restoredTop sz="94660"/>
  </p:normalViewPr>
  <p:slideViewPr>
    <p:cSldViewPr snapToGrid="0">
      <p:cViewPr>
        <p:scale>
          <a:sx n="60" d="100"/>
          <a:sy n="60" d="100"/>
        </p:scale>
        <p:origin x="1666" y="6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DC328-C4EC-A65C-C4A2-1CEBE86F2A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4E5D32-61F1-3650-28BC-52CFA1340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255D8-903F-885B-FDC8-A6D38C5B3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39187-A378-4294-A9FA-782B6C7A680C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5595F-6B5D-E310-AED0-B34FFBA49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FF4F1-D2F9-3770-17F3-A7F121D59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F9C4B-41DC-45D7-B007-51D7DEBB94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489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1C39C-960C-1E78-B5D3-453187CB8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8D7B4E-1ED6-C5A0-2D91-E3F68006BA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B5B07-3D7F-22A8-60AD-16257CB61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39187-A378-4294-A9FA-782B6C7A680C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B9F5C-2E23-84DE-E58E-F785DDBDF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54138-C742-7FC4-E1D7-EEB770A29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F9C4B-41DC-45D7-B007-51D7DEBB94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013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9ED884-2E99-EDDF-FF89-8C59258D79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5738A3-5334-9BBD-BB2E-FE52998CB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AA232-785A-F4F5-8B65-090C1B400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39187-A378-4294-A9FA-782B6C7A680C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02EDF-1BC8-80BC-AFDC-346019A0E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8CCE9-1C2D-70DF-A70A-EA9C570A2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F9C4B-41DC-45D7-B007-51D7DEBB94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4856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5221F-78B4-65C6-2135-AB64AE2BF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D3515-CE62-91A9-F322-35BD91ADE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98C59-35CB-2B8C-E38E-5AE02233A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39187-A378-4294-A9FA-782B6C7A680C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EB867-7CED-4B7B-C9DE-DBAC39EB4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85572-2BDD-1293-A944-5DCEC71CB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F9C4B-41DC-45D7-B007-51D7DEBB94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314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23A96-0653-EDDE-DA90-2893DA1F4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EC388-B56C-BCB0-CEB8-C51452AA8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3B592-0201-C08C-536C-6F1BBCDF5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39187-A378-4294-A9FA-782B6C7A680C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F537B-027B-519D-CBF0-AD47B512B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11AA0-47D1-FFA3-DB8F-ECC37C45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F9C4B-41DC-45D7-B007-51D7DEBB94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799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A32CB-A446-6131-B03F-F2C88D812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F1BEB-6CE1-DBAF-4CB0-EF628D60A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157686-EE18-53BE-0BA8-F09B00A1C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71A2C-C325-BC5A-3F0F-5D106C0D8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39187-A378-4294-A9FA-782B6C7A680C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478818-B641-33E1-E69B-9B0DB3ACA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235DA-9AB7-CFEA-3C80-96E474821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F9C4B-41DC-45D7-B007-51D7DEBB94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277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F1418-7C87-BAAC-2680-EDAF47D8F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B3F19-7376-1FE2-E034-D89A36036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CC2BD9-B745-C517-9516-79990686F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C5974C-E31D-00D2-2A5B-5341E0B996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D9545A-6AFA-CA0A-F8D8-4FD70CA25F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AD6D3F-9F3A-CDA8-4541-C77B538D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39187-A378-4294-A9FA-782B6C7A680C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B70B60-F4CF-796B-4D7B-7E30A0426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2018E8-C66A-F6E5-D72B-887A996ED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F9C4B-41DC-45D7-B007-51D7DEBB94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577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77D20-D92D-82A5-13B4-39997D5F8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17404-DCB6-2D4F-CAF7-AD4A87EA3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39187-A378-4294-A9FA-782B6C7A680C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D0B91D-47A4-CA71-B3FD-82A48B3B2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24F5C9-7DA9-46F0-0F60-62AE8CBF6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F9C4B-41DC-45D7-B007-51D7DEBB94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7196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0F0A71-AF68-6383-281C-54E6E088B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39187-A378-4294-A9FA-782B6C7A680C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A0C83C-241A-33A2-22A1-1F8768C95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EC2AF3-8715-7501-3633-6696D55B1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F9C4B-41DC-45D7-B007-51D7DEBB94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2455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D62FF-B879-0360-0E11-3B996432D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412BB-D508-307B-59AA-C567100B9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8FD28D-9887-BF3E-BAA5-4CAE686838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32EB28-3103-F427-6510-479426391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39187-A378-4294-A9FA-782B6C7A680C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E7A8D3-02CD-6AC4-65BB-5F011C9E7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8B9B9-BFFE-FF5F-2648-1CAF6A43C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F9C4B-41DC-45D7-B007-51D7DEBB94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6502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48BB6-6FF2-56A3-A0F7-0BBF561F4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1D1449-3E3D-AA54-511C-1BE97FAA27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A67C64-6436-FABD-A6C7-AD959EF61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B32BCC-FEF4-936A-64ED-897DE3552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39187-A378-4294-A9FA-782B6C7A680C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5CEDB-9CFE-9536-F46B-CFE845DF9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C6357-37BB-D111-3748-578F56514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F9C4B-41DC-45D7-B007-51D7DEBB94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1890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F24D85-FD3B-E91F-6D81-64EFD9253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E13B3-B7E3-495D-2F24-03FA3D8D3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D0FD4-C52D-B12C-00DF-9D1E8D8D03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39187-A378-4294-A9FA-782B6C7A680C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0C2F4-31A7-F1FA-7D3A-CAC2F3F9A3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9DDBB-BE22-72E4-93E3-D90CE7E2EC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F9C4B-41DC-45D7-B007-51D7DEBB94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3226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B8960E3-3CEE-4204-3D0B-BDCCC8926A7D}"/>
              </a:ext>
            </a:extLst>
          </p:cNvPr>
          <p:cNvSpPr txBox="1"/>
          <p:nvPr/>
        </p:nvSpPr>
        <p:spPr>
          <a:xfrm>
            <a:off x="3206995" y="1855149"/>
            <a:ext cx="609746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dirty="0"/>
              <a:t>Overview of convex </a:t>
            </a:r>
          </a:p>
          <a:p>
            <a:pPr algn="ctr"/>
            <a:r>
              <a:rPr lang="en-IN" sz="3600" dirty="0"/>
              <a:t>and </a:t>
            </a:r>
          </a:p>
          <a:p>
            <a:pPr algn="ctr"/>
            <a:r>
              <a:rPr lang="en-IN" sz="3600" dirty="0"/>
              <a:t>linear optimization principles.</a:t>
            </a:r>
          </a:p>
        </p:txBody>
      </p:sp>
    </p:spTree>
    <p:extLst>
      <p:ext uri="{BB962C8B-B14F-4D97-AF65-F5344CB8AC3E}">
        <p14:creationId xmlns:p14="http://schemas.microsoft.com/office/powerpoint/2010/main" val="2044874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592BEB-ACD4-C739-4ECB-FB2300D38C5A}"/>
              </a:ext>
            </a:extLst>
          </p:cNvPr>
          <p:cNvSpPr txBox="1"/>
          <p:nvPr/>
        </p:nvSpPr>
        <p:spPr>
          <a:xfrm>
            <a:off x="2978395" y="1573713"/>
            <a:ext cx="609746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Convex Optimization:</a:t>
            </a:r>
          </a:p>
          <a:p>
            <a:r>
              <a:rPr lang="en-US" dirty="0"/>
              <a:t>Convex optimization deals with optimizing (minimizing or maximizing) a convex function over a convex set. It is widely used because it guarantees efficient and reliable solutions, and its properties simplify problem-solving.</a:t>
            </a:r>
          </a:p>
          <a:p>
            <a:endParaRPr lang="en-US" dirty="0"/>
          </a:p>
          <a:p>
            <a:r>
              <a:rPr lang="en-IN" b="1" dirty="0"/>
              <a:t>1. Convex Function</a:t>
            </a:r>
          </a:p>
          <a:p>
            <a:r>
              <a:rPr lang="en-IN" dirty="0"/>
              <a:t>A function f(x)f(x)f(x) is </a:t>
            </a:r>
            <a:r>
              <a:rPr lang="en-IN" b="1" dirty="0"/>
              <a:t>convex</a:t>
            </a:r>
            <a:r>
              <a:rPr lang="en-IN" dirty="0"/>
              <a:t> if the line segment between any two points on its graph lies above or on the graph itself. Mathematically, this is expressed as:</a:t>
            </a:r>
          </a:p>
          <a:p>
            <a:r>
              <a:rPr lang="en-IN" dirty="0"/>
              <a:t>f(</a:t>
            </a:r>
            <a:r>
              <a:rPr lang="el-GR" dirty="0"/>
              <a:t>θ</a:t>
            </a:r>
            <a:r>
              <a:rPr lang="en-IN" dirty="0"/>
              <a:t>x1+(1−</a:t>
            </a:r>
            <a:r>
              <a:rPr lang="el-GR" dirty="0"/>
              <a:t>θ)</a:t>
            </a:r>
            <a:r>
              <a:rPr lang="en-IN" dirty="0"/>
              <a:t>x2)≤</a:t>
            </a:r>
            <a:r>
              <a:rPr lang="el-GR" dirty="0"/>
              <a:t>θ</a:t>
            </a:r>
            <a:r>
              <a:rPr lang="en-US" dirty="0"/>
              <a:t>  </a:t>
            </a:r>
            <a:r>
              <a:rPr lang="en-IN" dirty="0"/>
              <a:t>f(x1)+(1−</a:t>
            </a:r>
            <a:r>
              <a:rPr lang="el-GR" dirty="0"/>
              <a:t>θ)</a:t>
            </a:r>
            <a:r>
              <a:rPr lang="en-IN" dirty="0"/>
              <a:t>f(x2),  ∀x1,x2 and  </a:t>
            </a:r>
            <a:r>
              <a:rPr lang="el-GR" dirty="0"/>
              <a:t>θ∈[0,1].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84112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8C3875-DC89-AD9A-C0D7-23C14963CD91}"/>
              </a:ext>
            </a:extLst>
          </p:cNvPr>
          <p:cNvSpPr txBox="1"/>
          <p:nvPr/>
        </p:nvSpPr>
        <p:spPr>
          <a:xfrm>
            <a:off x="596900" y="520849"/>
            <a:ext cx="9385300" cy="5109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Step-by-Step Example</a:t>
            </a:r>
          </a:p>
          <a:p>
            <a:r>
              <a:rPr lang="en-IN" b="1" dirty="0"/>
              <a:t>Problem: Verify Convexity</a:t>
            </a:r>
          </a:p>
          <a:p>
            <a:r>
              <a:rPr lang="en-IN" dirty="0"/>
              <a:t>Let f(x)=x2. Verify if  f(x) is convex using the equation for x1=1,  x2=3 , and </a:t>
            </a:r>
            <a:r>
              <a:rPr lang="el-GR" dirty="0"/>
              <a:t>θ=0.5</a:t>
            </a:r>
            <a:r>
              <a:rPr lang="en-US" dirty="0"/>
              <a:t> </a:t>
            </a:r>
          </a:p>
          <a:p>
            <a:endParaRPr lang="el-GR" dirty="0"/>
          </a:p>
          <a:p>
            <a:r>
              <a:rPr lang="en-IN" b="1" dirty="0"/>
              <a:t>Step 1: Compute Weighted Average (Convex Combination)</a:t>
            </a:r>
          </a:p>
          <a:p>
            <a:r>
              <a:rPr lang="el-GR" dirty="0"/>
              <a:t>θ=0.5,</a:t>
            </a:r>
            <a:r>
              <a:rPr lang="en-IN" dirty="0"/>
              <a:t>x1=1,x2=3 </a:t>
            </a:r>
          </a:p>
          <a:p>
            <a:r>
              <a:rPr lang="el-GR" dirty="0"/>
              <a:t>θ</a:t>
            </a:r>
            <a:r>
              <a:rPr lang="en-IN" dirty="0"/>
              <a:t>x1+(1−</a:t>
            </a:r>
            <a:r>
              <a:rPr lang="el-GR" dirty="0"/>
              <a:t>θ)</a:t>
            </a:r>
            <a:r>
              <a:rPr lang="en-IN" dirty="0"/>
              <a:t>x2=(0.5)(1)+(0.5)(3)=2</a:t>
            </a:r>
          </a:p>
          <a:p>
            <a:r>
              <a:rPr lang="en-IN" b="1" dirty="0"/>
              <a:t>Step 2: Evaluate the Function at the Weighted Average</a:t>
            </a:r>
          </a:p>
          <a:p>
            <a:r>
              <a:rPr lang="en-IN" dirty="0"/>
              <a:t>f(</a:t>
            </a:r>
            <a:r>
              <a:rPr lang="el-GR" dirty="0"/>
              <a:t>θ</a:t>
            </a:r>
            <a:r>
              <a:rPr lang="en-IN" dirty="0"/>
              <a:t>x1+(1−</a:t>
            </a:r>
            <a:r>
              <a:rPr lang="el-GR" dirty="0"/>
              <a:t>θ)</a:t>
            </a:r>
            <a:r>
              <a:rPr lang="en-IN" dirty="0"/>
              <a:t>x2)=f(2)=2</a:t>
            </a:r>
            <a:r>
              <a:rPr lang="en-IN" sz="2800" dirty="0"/>
              <a:t>2</a:t>
            </a:r>
            <a:r>
              <a:rPr lang="en-IN" dirty="0"/>
              <a:t>=4</a:t>
            </a:r>
          </a:p>
          <a:p>
            <a:r>
              <a:rPr lang="en-IN" b="1" dirty="0"/>
              <a:t>3: Compute Weighted Average of Function Values</a:t>
            </a:r>
          </a:p>
          <a:p>
            <a:r>
              <a:rPr lang="el-GR" dirty="0"/>
              <a:t>θ</a:t>
            </a:r>
            <a:r>
              <a:rPr lang="en-IN" dirty="0"/>
              <a:t>f(x1)+(1−</a:t>
            </a:r>
            <a:r>
              <a:rPr lang="el-GR" dirty="0"/>
              <a:t>θ)</a:t>
            </a:r>
            <a:r>
              <a:rPr lang="en-IN" dirty="0"/>
              <a:t>f(x2)=(0.5)f(1)+(0.5)f(3)       </a:t>
            </a:r>
            <a:r>
              <a:rPr lang="en-US" dirty="0"/>
              <a:t> </a:t>
            </a:r>
          </a:p>
          <a:p>
            <a:r>
              <a:rPr lang="en-IN" dirty="0"/>
              <a:t>f(1)=1</a:t>
            </a:r>
            <a:r>
              <a:rPr lang="en-IN" sz="2800" dirty="0"/>
              <a:t>2</a:t>
            </a:r>
            <a:r>
              <a:rPr lang="en-IN" dirty="0"/>
              <a:t>=1,f(3)=3</a:t>
            </a:r>
            <a:r>
              <a:rPr lang="en-IN" sz="2400" dirty="0"/>
              <a:t>2</a:t>
            </a:r>
            <a:r>
              <a:rPr lang="en-IN" dirty="0"/>
              <a:t>=9            </a:t>
            </a:r>
          </a:p>
          <a:p>
            <a:r>
              <a:rPr lang="el-GR" dirty="0"/>
              <a:t>θ</a:t>
            </a:r>
            <a:r>
              <a:rPr lang="en-IN" dirty="0"/>
              <a:t>f(x1)+(1−</a:t>
            </a:r>
            <a:r>
              <a:rPr lang="el-GR" dirty="0"/>
              <a:t>θ)</a:t>
            </a:r>
            <a:r>
              <a:rPr lang="en-IN" dirty="0"/>
              <a:t>f(x2)=(0.5)(1)+(0.5)(9)=0.5+4.5=5</a:t>
            </a:r>
          </a:p>
          <a:p>
            <a:endParaRPr lang="en-IN" dirty="0"/>
          </a:p>
          <a:p>
            <a:r>
              <a:rPr lang="en-US" dirty="0"/>
              <a:t> </a:t>
            </a:r>
            <a:r>
              <a:rPr lang="en-IN" b="1" dirty="0"/>
              <a:t>Step 4: Compare Values</a:t>
            </a:r>
          </a:p>
          <a:p>
            <a:r>
              <a:rPr lang="en-IN" dirty="0"/>
              <a:t>f(</a:t>
            </a:r>
            <a:r>
              <a:rPr lang="el-GR" dirty="0"/>
              <a:t>θ</a:t>
            </a:r>
            <a:r>
              <a:rPr lang="en-IN" dirty="0"/>
              <a:t>x1+(1−</a:t>
            </a:r>
            <a:r>
              <a:rPr lang="el-GR" dirty="0"/>
              <a:t>θ)</a:t>
            </a:r>
            <a:r>
              <a:rPr lang="en-IN" dirty="0"/>
              <a:t>x2)≤</a:t>
            </a:r>
            <a:r>
              <a:rPr lang="el-GR" dirty="0"/>
              <a:t>θ</a:t>
            </a:r>
            <a:r>
              <a:rPr lang="en-IN" dirty="0"/>
              <a:t>f(x1)+(1−</a:t>
            </a:r>
            <a:r>
              <a:rPr lang="el-GR" dirty="0"/>
              <a:t>θ)</a:t>
            </a:r>
            <a:r>
              <a:rPr lang="en-IN" dirty="0"/>
              <a:t>f(x2)     </a:t>
            </a:r>
            <a:r>
              <a:rPr lang="en-US" dirty="0"/>
              <a:t>  </a:t>
            </a:r>
            <a:r>
              <a:rPr lang="en-IN" dirty="0"/>
              <a:t>4≤5   </a:t>
            </a:r>
          </a:p>
          <a:p>
            <a:r>
              <a:rPr lang="en-IN" dirty="0"/>
              <a:t>Since the inequality holds, f(x)=x2f(x) = x^2f(x)=x2 is convex.</a:t>
            </a:r>
          </a:p>
        </p:txBody>
      </p:sp>
    </p:spTree>
    <p:extLst>
      <p:ext uri="{BB962C8B-B14F-4D97-AF65-F5344CB8AC3E}">
        <p14:creationId xmlns:p14="http://schemas.microsoft.com/office/powerpoint/2010/main" val="1962098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FE3CE0-827C-EDD9-8728-867680895932}"/>
              </a:ext>
            </a:extLst>
          </p:cNvPr>
          <p:cNvSpPr txBox="1"/>
          <p:nvPr/>
        </p:nvSpPr>
        <p:spPr>
          <a:xfrm>
            <a:off x="927100" y="1028343"/>
            <a:ext cx="9283700" cy="5539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Key Characteristics: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Visual Representation</a:t>
            </a:r>
            <a:r>
              <a:rPr lang="en-IN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The graph of a convex function curves upwards (like a bowl).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Example: f(x)=x</a:t>
            </a:r>
            <a:r>
              <a:rPr lang="en-IN" sz="2400" dirty="0"/>
              <a:t>2</a:t>
            </a:r>
            <a:r>
              <a:rPr lang="en-IN" dirty="0"/>
              <a:t> is convex because the line segment between any two points lies above the parabola.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Second Derivative Test</a:t>
            </a:r>
            <a:r>
              <a:rPr lang="en-IN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A twice-differentiable function f(x) is convex if its second derivative f′′(x)≥0 for all x.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For multivariable functions, the Hessian matrix  H(x) must be positive semidefinite (H(x)⪰ 0).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Examples of Convex Functions</a:t>
            </a:r>
            <a:r>
              <a:rPr lang="en-IN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f(x)=x2+2x+1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f(x)=e</a:t>
            </a:r>
            <a:r>
              <a:rPr lang="en-IN" sz="2400" dirty="0"/>
              <a:t>x</a:t>
            </a:r>
            <a:r>
              <a:rPr lang="en-IN" dirty="0"/>
              <a:t>  (exponential function)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f(x)=−log⁡(x) for x&gt;0</a:t>
            </a:r>
          </a:p>
          <a:p>
            <a:pPr marL="742950" lvl="1" indent="-285750">
              <a:buFont typeface="+mj-lt"/>
              <a:buAutoNum type="arabicPeriod"/>
            </a:pPr>
            <a:endParaRPr lang="en-IN" dirty="0"/>
          </a:p>
          <a:p>
            <a:r>
              <a:rPr lang="en-US" b="1" dirty="0"/>
              <a:t>Implications: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Convex functions have a single global minimum.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Optimization over convex functions is computationally efficient because local minima are also global minima.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1039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4A5E44-24B7-668D-2B2D-FAE4DD740840}"/>
              </a:ext>
            </a:extLst>
          </p:cNvPr>
          <p:cNvSpPr txBox="1"/>
          <p:nvPr/>
        </p:nvSpPr>
        <p:spPr>
          <a:xfrm>
            <a:off x="914400" y="751344"/>
            <a:ext cx="82296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2. Convex Set</a:t>
            </a:r>
          </a:p>
          <a:p>
            <a:r>
              <a:rPr lang="en-US" dirty="0"/>
              <a:t>A set SSS is </a:t>
            </a:r>
            <a:r>
              <a:rPr lang="en-US" b="1" dirty="0"/>
              <a:t>convex</a:t>
            </a:r>
            <a:r>
              <a:rPr lang="en-US" dirty="0"/>
              <a:t> if, for any two points x1,x2∈Sx_1, x_2 \in Sx1​,x2​∈S, the line segment connecting them lies entirely within SSS. Mathematically:</a:t>
            </a:r>
          </a:p>
          <a:p>
            <a:r>
              <a:rPr lang="en-US" dirty="0"/>
              <a:t>θx1+(1−θ) x2 ∈S and θ∈[0,1]  </a:t>
            </a:r>
          </a:p>
          <a:p>
            <a:endParaRPr lang="en-US" b="1" dirty="0"/>
          </a:p>
          <a:p>
            <a:r>
              <a:rPr lang="en-US" b="1" dirty="0"/>
              <a:t>Key Characteristics: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Visual Representation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Convex sets appear as regions without "holes" or "dents."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Example: A circle, rectangle, or convex polygon.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Examples of Convex Sets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set of all points satisfying x1+x2≤1 and x1,x2≥0 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feasible region in linear programming.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Non-Convex Sets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 crescent or any set where some line segments between points lie outside the set.</a:t>
            </a:r>
          </a:p>
        </p:txBody>
      </p:sp>
    </p:spTree>
    <p:extLst>
      <p:ext uri="{BB962C8B-B14F-4D97-AF65-F5344CB8AC3E}">
        <p14:creationId xmlns:p14="http://schemas.microsoft.com/office/powerpoint/2010/main" val="4087876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22D2E2-11BE-B4D6-FCB6-14E9B25B5D6E}"/>
              </a:ext>
            </a:extLst>
          </p:cNvPr>
          <p:cNvSpPr txBox="1"/>
          <p:nvPr/>
        </p:nvSpPr>
        <p:spPr>
          <a:xfrm>
            <a:off x="3048000" y="1582341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3. Key Properties of Convex Optimization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Global Minimum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For convex optimization problems, any local minimum is also the global minimum.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This simplifies the search for the optimal solution.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Efficient Algorithms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Gradient Descent</a:t>
            </a:r>
            <a:r>
              <a:rPr lang="en-US" dirty="0"/>
              <a:t>: Iteratively moves in the direction of the steepest descent to minimize the objective.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Interior-Point Methods</a:t>
            </a:r>
            <a:r>
              <a:rPr lang="en-US" dirty="0"/>
              <a:t>: Navigate within the feasible region to find the optimal solution.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Convexity in Constraints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Constraints in a convex optimization problem must define a convex feasible region.</a:t>
            </a:r>
          </a:p>
        </p:txBody>
      </p:sp>
    </p:spTree>
    <p:extLst>
      <p:ext uri="{BB962C8B-B14F-4D97-AF65-F5344CB8AC3E}">
        <p14:creationId xmlns:p14="http://schemas.microsoft.com/office/powerpoint/2010/main" val="3672851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6B59A7-E247-7AF4-624C-B947192A5E1C}"/>
              </a:ext>
            </a:extLst>
          </p:cNvPr>
          <p:cNvSpPr txBox="1"/>
          <p:nvPr/>
        </p:nvSpPr>
        <p:spPr>
          <a:xfrm>
            <a:off x="660400" y="402947"/>
            <a:ext cx="98425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4. Applications of Convex Optimization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Machine Learning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Support Vector Machines (SVM)</a:t>
            </a:r>
            <a:r>
              <a:rPr lang="en-US" dirty="0"/>
              <a:t>: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dirty="0"/>
              <a:t>SVMs maximize the margin between data points and a decision boundary by solving a convex quadratic optimization problem.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Logistic Regression</a:t>
            </a:r>
            <a:r>
              <a:rPr lang="en-US" dirty="0"/>
              <a:t>: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dirty="0"/>
              <a:t>Logistic regression minimizes a convex loss function (cross-entropy loss).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Deep Learning</a:t>
            </a:r>
            <a:r>
              <a:rPr lang="en-US" dirty="0"/>
              <a:t>: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dirty="0"/>
              <a:t>Though neural networks are non-convex, convex optimization is used in certain layers and components.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Portfolio Optimization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Markowitz's mean-variance optimization minimizes risk for a given return.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problem is convex because the risk (variance) is a quadratic function.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Control Systems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Linear quadratic regulators (LQRs) and model predictive control (MPC) use convex optimization for stability and performance.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Operations Research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Linear programming (LP) and quadratic programming (QP) problems are special cases of convex optimization.</a:t>
            </a:r>
          </a:p>
        </p:txBody>
      </p:sp>
    </p:spTree>
    <p:extLst>
      <p:ext uri="{BB962C8B-B14F-4D97-AF65-F5344CB8AC3E}">
        <p14:creationId xmlns:p14="http://schemas.microsoft.com/office/powerpoint/2010/main" val="365840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391BC6-54D5-537B-2C5D-09A7965DE300}"/>
              </a:ext>
            </a:extLst>
          </p:cNvPr>
          <p:cNvSpPr txBox="1"/>
          <p:nvPr/>
        </p:nvSpPr>
        <p:spPr>
          <a:xfrm>
            <a:off x="3048000" y="1120676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5. Example Problem</a:t>
            </a:r>
          </a:p>
          <a:p>
            <a:r>
              <a:rPr lang="en-IN" b="1" dirty="0"/>
              <a:t>Minimize:</a:t>
            </a:r>
            <a:endParaRPr lang="en-IN" dirty="0"/>
          </a:p>
          <a:p>
            <a:r>
              <a:rPr lang="en-IN" dirty="0"/>
              <a:t>f(x)=x12+ x22  </a:t>
            </a:r>
          </a:p>
          <a:p>
            <a:r>
              <a:rPr lang="en-IN" dirty="0"/>
              <a:t>​</a:t>
            </a:r>
            <a:r>
              <a:rPr lang="en-IN" b="1" dirty="0"/>
              <a:t>Subject to: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x1+x2≥1,         x1,x2≥ 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Objective Function</a:t>
            </a:r>
            <a:r>
              <a:rPr lang="en-IN" dirty="0"/>
              <a:t>: f(x)=x12+x22​ (convex because it's a quadratic function with positive second derivatives).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Constraints</a:t>
            </a:r>
            <a:r>
              <a:rPr lang="en-IN" dirty="0"/>
              <a:t>: Define a convex feasible region.</a:t>
            </a:r>
          </a:p>
        </p:txBody>
      </p:sp>
    </p:spTree>
    <p:extLst>
      <p:ext uri="{BB962C8B-B14F-4D97-AF65-F5344CB8AC3E}">
        <p14:creationId xmlns:p14="http://schemas.microsoft.com/office/powerpoint/2010/main" val="2330891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050E4A-B09A-2911-A81F-59A4C3925D3E}"/>
              </a:ext>
            </a:extLst>
          </p:cNvPr>
          <p:cNvSpPr txBox="1"/>
          <p:nvPr/>
        </p:nvSpPr>
        <p:spPr>
          <a:xfrm>
            <a:off x="3048000" y="2413338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b="1" dirty="0"/>
              <a:t>Linear Optimization (Linear Programming) </a:t>
            </a:r>
          </a:p>
          <a:p>
            <a:endParaRPr lang="en-US" b="1" dirty="0"/>
          </a:p>
          <a:p>
            <a:r>
              <a:rPr lang="en-US" dirty="0"/>
              <a:t>Linear optimization, also known as </a:t>
            </a:r>
            <a:r>
              <a:rPr lang="en-US" b="1" dirty="0"/>
              <a:t>linear programming (LP)</a:t>
            </a:r>
            <a:r>
              <a:rPr lang="en-US" dirty="0"/>
              <a:t>, is a method to find the optimal solution (maximum or minimum) for a problem where the objective function and constraints are linear. It is widely used in economics, operations research, and engineering for decision-making and resource allocation.</a:t>
            </a:r>
          </a:p>
        </p:txBody>
      </p:sp>
    </p:spTree>
    <p:extLst>
      <p:ext uri="{BB962C8B-B14F-4D97-AF65-F5344CB8AC3E}">
        <p14:creationId xmlns:p14="http://schemas.microsoft.com/office/powerpoint/2010/main" val="1374557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922943-AF65-50D1-08ED-4BB0DE0A8498}"/>
              </a:ext>
            </a:extLst>
          </p:cNvPr>
          <p:cNvSpPr txBox="1"/>
          <p:nvPr/>
        </p:nvSpPr>
        <p:spPr>
          <a:xfrm>
            <a:off x="1625600" y="1305342"/>
            <a:ext cx="75184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1. Objective Function</a:t>
            </a:r>
          </a:p>
          <a:p>
            <a:r>
              <a:rPr lang="en-US" dirty="0"/>
              <a:t>The </a:t>
            </a:r>
            <a:r>
              <a:rPr lang="en-US" b="1" dirty="0"/>
              <a:t>objective function</a:t>
            </a:r>
            <a:r>
              <a:rPr lang="en-US" dirty="0"/>
              <a:t> in linear programming is a linear expression that we aim to either maximize or minimize. It is of the form:</a:t>
            </a:r>
          </a:p>
          <a:p>
            <a:r>
              <a:rPr lang="en-US" dirty="0"/>
              <a:t>Z=c1x1+c2x2+⋯+</a:t>
            </a:r>
            <a:r>
              <a:rPr lang="en-US" dirty="0" err="1"/>
              <a:t>cnxn</a:t>
            </a:r>
            <a:r>
              <a:rPr lang="en-US" dirty="0"/>
              <a:t>      </a:t>
            </a:r>
          </a:p>
          <a:p>
            <a:r>
              <a:rPr lang="en-US" dirty="0"/>
              <a:t>​Where: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Z: The objective value to be optimized (e.g., profit, cost).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c1,c2,…,</a:t>
            </a:r>
            <a:r>
              <a:rPr lang="en-US" dirty="0" err="1"/>
              <a:t>cn</a:t>
            </a:r>
            <a:r>
              <a:rPr lang="en-US" dirty="0"/>
              <a:t> ​: Coefficients representing the contribution of each variable to the objective.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x1,x2,…,</a:t>
            </a:r>
            <a:r>
              <a:rPr lang="en-US" dirty="0" err="1"/>
              <a:t>xn</a:t>
            </a:r>
            <a:r>
              <a:rPr lang="en-US" dirty="0"/>
              <a:t>: Decision variables to be optimized.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Example</a:t>
            </a:r>
            <a:r>
              <a:rPr lang="en-US" dirty="0"/>
              <a:t>: Maximize profit:</a:t>
            </a:r>
          </a:p>
          <a:p>
            <a:r>
              <a:rPr lang="en-US" dirty="0"/>
              <a:t>Z=5x1+3x2</a:t>
            </a:r>
          </a:p>
          <a:p>
            <a:r>
              <a:rPr lang="en-US" dirty="0"/>
              <a:t>​Where: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x1​ and x2​ are the number of products.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Coefficients 5 and 3 represent the profit per product.</a:t>
            </a:r>
          </a:p>
        </p:txBody>
      </p:sp>
    </p:spTree>
    <p:extLst>
      <p:ext uri="{BB962C8B-B14F-4D97-AF65-F5344CB8AC3E}">
        <p14:creationId xmlns:p14="http://schemas.microsoft.com/office/powerpoint/2010/main" val="1512777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16E073-4942-0EB6-2EFC-8437FEC4F9F8}"/>
              </a:ext>
            </a:extLst>
          </p:cNvPr>
          <p:cNvSpPr txBox="1"/>
          <p:nvPr/>
        </p:nvSpPr>
        <p:spPr>
          <a:xfrm>
            <a:off x="977900" y="612845"/>
            <a:ext cx="81661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2. Constraints</a:t>
            </a:r>
          </a:p>
          <a:p>
            <a:r>
              <a:rPr lang="en-IN" dirty="0"/>
              <a:t>The solution is subject to a set of </a:t>
            </a:r>
            <a:r>
              <a:rPr lang="en-IN" b="1" dirty="0"/>
              <a:t>constraints</a:t>
            </a:r>
            <a:r>
              <a:rPr lang="en-IN" dirty="0"/>
              <a:t>, which are linear inequalities or equalities. Constraints limit the values that decision variables can take.</a:t>
            </a:r>
          </a:p>
          <a:p>
            <a:r>
              <a:rPr lang="en-IN" dirty="0"/>
              <a:t>General form of a constraint:</a:t>
            </a:r>
          </a:p>
          <a:p>
            <a:r>
              <a:rPr lang="en-IN" dirty="0"/>
              <a:t>a11x1+a12x2+⋯+a1nxn≤b1     </a:t>
            </a:r>
          </a:p>
          <a:p>
            <a:r>
              <a:rPr lang="en-IN" dirty="0"/>
              <a:t>Where: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err="1"/>
              <a:t>aij</a:t>
            </a:r>
            <a:r>
              <a:rPr lang="en-IN" dirty="0"/>
              <a:t>: Coefficients of variables in each constraint.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b1​: The upper limit or constant term.</a:t>
            </a:r>
          </a:p>
          <a:p>
            <a:r>
              <a:rPr lang="en-IN" b="1" dirty="0"/>
              <a:t>Non-Negativity Constraints:</a:t>
            </a:r>
          </a:p>
          <a:p>
            <a:r>
              <a:rPr lang="en-IN" dirty="0"/>
              <a:t>xi≥0∀I</a:t>
            </a:r>
          </a:p>
          <a:p>
            <a:r>
              <a:rPr lang="en-IN" dirty="0"/>
              <a:t>This ensures decision variables are non-negative (e.g., you cannot produce a negative number of products).</a:t>
            </a:r>
          </a:p>
          <a:p>
            <a:r>
              <a:rPr lang="en-IN" b="1" dirty="0"/>
              <a:t>Example</a:t>
            </a:r>
            <a:r>
              <a:rPr lang="en-IN" dirty="0"/>
              <a:t>:</a:t>
            </a:r>
            <a:br>
              <a:rPr lang="en-IN" dirty="0"/>
            </a:br>
            <a:r>
              <a:rPr lang="en-IN" dirty="0"/>
              <a:t>A company produces two products (x1 and x2):</a:t>
            </a:r>
          </a:p>
          <a:p>
            <a:pPr>
              <a:buFont typeface="+mj-lt"/>
              <a:buAutoNum type="arabicPeriod"/>
            </a:pPr>
            <a:r>
              <a:rPr lang="en-IN" dirty="0"/>
              <a:t>2x1+x2≤100  (resource constraint).</a:t>
            </a:r>
          </a:p>
          <a:p>
            <a:pPr>
              <a:buFont typeface="+mj-lt"/>
              <a:buAutoNum type="arabicPeriod"/>
            </a:pPr>
            <a:r>
              <a:rPr lang="en-IN" dirty="0"/>
              <a:t>3x1+2x2≤150  (</a:t>
            </a:r>
            <a:r>
              <a:rPr lang="en-IN" dirty="0" err="1"/>
              <a:t>labor</a:t>
            </a:r>
            <a:r>
              <a:rPr lang="en-IN" dirty="0"/>
              <a:t> constraint).</a:t>
            </a:r>
          </a:p>
          <a:p>
            <a:pPr>
              <a:buFont typeface="+mj-lt"/>
              <a:buAutoNum type="arabicPeriod"/>
            </a:pPr>
            <a:r>
              <a:rPr lang="en-IN" dirty="0"/>
              <a:t>x1,x2≥0  (non-negativity).</a:t>
            </a:r>
          </a:p>
        </p:txBody>
      </p:sp>
    </p:spTree>
    <p:extLst>
      <p:ext uri="{BB962C8B-B14F-4D97-AF65-F5344CB8AC3E}">
        <p14:creationId xmlns:p14="http://schemas.microsoft.com/office/powerpoint/2010/main" val="1398618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85899F-1A2F-33FF-9B85-106B36267237}"/>
              </a:ext>
            </a:extLst>
          </p:cNvPr>
          <p:cNvSpPr txBox="1"/>
          <p:nvPr/>
        </p:nvSpPr>
        <p:spPr>
          <a:xfrm>
            <a:off x="3047268" y="1764967"/>
            <a:ext cx="609746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Optimization is the process of finding the best solution (maximum or minimum) to a problem within a given set of constraints. It plays a fundamental role in areas like machine learning, operations research, and economics.</a:t>
            </a:r>
          </a:p>
          <a:p>
            <a:endParaRPr lang="en-US" dirty="0"/>
          </a:p>
          <a:p>
            <a:r>
              <a:rPr lang="en-US" dirty="0"/>
              <a:t>Optimization refers to the process of identifying the "best" possible solution to a problem from a set of feasible solutions. The best solution could involve maximizing or minimizing a particular objective, such as profit, efficiency, or cost.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7122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E12AF2-93D7-2E6E-4694-1A6FAA968BE6}"/>
              </a:ext>
            </a:extLst>
          </p:cNvPr>
          <p:cNvSpPr txBox="1"/>
          <p:nvPr/>
        </p:nvSpPr>
        <p:spPr>
          <a:xfrm>
            <a:off x="3048000" y="1859340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3. Feasible Region</a:t>
            </a:r>
          </a:p>
          <a:p>
            <a:r>
              <a:rPr lang="en-US" dirty="0"/>
              <a:t>The </a:t>
            </a:r>
            <a:r>
              <a:rPr lang="en-US" b="1" dirty="0"/>
              <a:t>feasible region</a:t>
            </a:r>
            <a:r>
              <a:rPr lang="en-US" dirty="0"/>
              <a:t> is the set of all points that satisfy the constraints. It is a </a:t>
            </a:r>
            <a:r>
              <a:rPr lang="en-US" b="1" dirty="0"/>
              <a:t>convex polyhedron</a:t>
            </a:r>
            <a:r>
              <a:rPr lang="en-US" dirty="0"/>
              <a:t> (a multi-dimensional shape) because linear constraints define straight boundaries.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Graphical Representation</a:t>
            </a:r>
            <a:r>
              <a:rPr lang="en-US" dirty="0"/>
              <a:t> (for 2 variables):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Plot each linear constraint as a straight line.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Shade the region that satisfies all constraints.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Key Properties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Every point in the feasible region is a possible solution.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optimal solution lies at one of the vertices (corners) of the feasible region.</a:t>
            </a:r>
          </a:p>
        </p:txBody>
      </p:sp>
    </p:spTree>
    <p:extLst>
      <p:ext uri="{BB962C8B-B14F-4D97-AF65-F5344CB8AC3E}">
        <p14:creationId xmlns:p14="http://schemas.microsoft.com/office/powerpoint/2010/main" val="3450945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B94D52-184F-0B70-C809-FC9CE703ADD2}"/>
              </a:ext>
            </a:extLst>
          </p:cNvPr>
          <p:cNvSpPr txBox="1"/>
          <p:nvPr/>
        </p:nvSpPr>
        <p:spPr>
          <a:xfrm>
            <a:off x="3048000" y="1859340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4. Key Algorithms for Solving LP Problems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Simplex Method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An iterative method that moves along the edges of the feasible region to find the optimal vertex.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It starts at an initial vertex and explores neighboring vertices until the optimal solution is reached.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Interior-Point Methods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These methods start from a point inside the feasible region and move directly toward the optimal solution without traversing the edges.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They are efficient for large-scale problems.</a:t>
            </a:r>
          </a:p>
        </p:txBody>
      </p:sp>
    </p:spTree>
    <p:extLst>
      <p:ext uri="{BB962C8B-B14F-4D97-AF65-F5344CB8AC3E}">
        <p14:creationId xmlns:p14="http://schemas.microsoft.com/office/powerpoint/2010/main" val="34584513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E86DFD-0657-BEE9-7EE8-3580D1CA8C91}"/>
              </a:ext>
            </a:extLst>
          </p:cNvPr>
          <p:cNvSpPr txBox="1"/>
          <p:nvPr/>
        </p:nvSpPr>
        <p:spPr>
          <a:xfrm>
            <a:off x="1143000" y="612845"/>
            <a:ext cx="8001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5. Applications of Linear Programming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Resource Allocation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Optimizing resource use (e.g., raw materials, labor) to maximize profit or minimize cost.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Example: Allocating limited resources among competing products.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Supply Chain Management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Optimizing transportation, inventory, and distribution.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Example: Minimizing transportation costs while meeting demand.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Network Flow Optimization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Managing the flow of goods, data, or resources in networks (e.g., traffic routing, telecommunications).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Example: Determining the shortest path or maximum flow in a network.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Production Planning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Deciding the mix of products to manufacture for maximum profit under capacity constraints.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Example: Balancing machine hours and labor availability.</a:t>
            </a:r>
          </a:p>
        </p:txBody>
      </p:sp>
    </p:spTree>
    <p:extLst>
      <p:ext uri="{BB962C8B-B14F-4D97-AF65-F5344CB8AC3E}">
        <p14:creationId xmlns:p14="http://schemas.microsoft.com/office/powerpoint/2010/main" val="324645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58E657B-074C-EC16-0380-70C6CB284FD9}"/>
              </a:ext>
            </a:extLst>
          </p:cNvPr>
          <p:cNvSpPr txBox="1"/>
          <p:nvPr/>
        </p:nvSpPr>
        <p:spPr>
          <a:xfrm>
            <a:off x="901700" y="1330553"/>
            <a:ext cx="97282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6. Example Problem: Resource Allocation</a:t>
            </a:r>
          </a:p>
          <a:p>
            <a:r>
              <a:rPr lang="en-US" b="1" dirty="0"/>
              <a:t>Problem Statement:</a:t>
            </a:r>
          </a:p>
          <a:p>
            <a:r>
              <a:rPr lang="en-US" dirty="0"/>
              <a:t>A factory produces two products, x1 and x2, with the following: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Profit per unit: 5x1​ and 3x2.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Constraints: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2x1+x2≤100    (Resource A constraint).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3x1+2x2≤150        (Resource B constraint).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x1,x2≥0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Objective</a:t>
            </a:r>
            <a:r>
              <a:rPr lang="en-US" dirty="0"/>
              <a:t>: Maximize profit: Z=5x1+3x2 ​.</a:t>
            </a:r>
          </a:p>
        </p:txBody>
      </p:sp>
    </p:spTree>
    <p:extLst>
      <p:ext uri="{BB962C8B-B14F-4D97-AF65-F5344CB8AC3E}">
        <p14:creationId xmlns:p14="http://schemas.microsoft.com/office/powerpoint/2010/main" val="17628061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FC4E93-8A33-33DF-E3AA-AEA3993C3A94}"/>
              </a:ext>
            </a:extLst>
          </p:cNvPr>
          <p:cNvSpPr txBox="1"/>
          <p:nvPr/>
        </p:nvSpPr>
        <p:spPr>
          <a:xfrm>
            <a:off x="2603500" y="612844"/>
            <a:ext cx="71374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Solution Steps: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Plot Constraints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2x1+x2=100   and 3x1+2x2=150    are straight lines.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Non-negativity (x1,x2≥0) restricts the solution to the first quadrant.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Find Feasible Region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intersection of constraints defines the feasible region (convex polygon).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Find Vertices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Solve pairs of equations to find vertices of the feasible region.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Evaluate Objective Function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Calculate Z=5x1+3x2   at each vertex.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Select the vertex with the maximum Z.</a:t>
            </a:r>
          </a:p>
          <a:p>
            <a:pPr marL="742950" lvl="1" indent="-285750">
              <a:buFont typeface="+mj-lt"/>
              <a:buAutoNum type="arabicPeriod"/>
            </a:pPr>
            <a:endParaRPr lang="en-US" dirty="0"/>
          </a:p>
          <a:p>
            <a:pPr marL="742950" lvl="1" indent="-285750">
              <a:buFont typeface="+mj-lt"/>
              <a:buAutoNum type="arabicPeriod"/>
            </a:pPr>
            <a:endParaRPr lang="en-US" dirty="0"/>
          </a:p>
          <a:p>
            <a:r>
              <a:rPr lang="en-US" b="1" dirty="0"/>
              <a:t>Optimal Solution:</a:t>
            </a:r>
          </a:p>
          <a:p>
            <a:r>
              <a:rPr lang="en-US" dirty="0"/>
              <a:t>Suppose calculations give: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(x1,x2)=(20,60) as the optimal solution.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Profit: Z=5(20)+3(60)=300.</a:t>
            </a:r>
          </a:p>
        </p:txBody>
      </p:sp>
    </p:spTree>
    <p:extLst>
      <p:ext uri="{BB962C8B-B14F-4D97-AF65-F5344CB8AC3E}">
        <p14:creationId xmlns:p14="http://schemas.microsoft.com/office/powerpoint/2010/main" val="26779760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678CC64-042F-894A-CEA3-B3E9854738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156775"/>
              </p:ext>
            </p:extLst>
          </p:nvPr>
        </p:nvGraphicFramePr>
        <p:xfrm>
          <a:off x="1003300" y="2806700"/>
          <a:ext cx="9956799" cy="1828800"/>
        </p:xfrm>
        <a:graphic>
          <a:graphicData uri="http://schemas.openxmlformats.org/drawingml/2006/table">
            <a:tbl>
              <a:tblPr/>
              <a:tblGrid>
                <a:gridCol w="3318933">
                  <a:extLst>
                    <a:ext uri="{9D8B030D-6E8A-4147-A177-3AD203B41FA5}">
                      <a16:colId xmlns:a16="http://schemas.microsoft.com/office/drawing/2014/main" val="317809792"/>
                    </a:ext>
                  </a:extLst>
                </a:gridCol>
                <a:gridCol w="3318933">
                  <a:extLst>
                    <a:ext uri="{9D8B030D-6E8A-4147-A177-3AD203B41FA5}">
                      <a16:colId xmlns:a16="http://schemas.microsoft.com/office/drawing/2014/main" val="2341252467"/>
                    </a:ext>
                  </a:extLst>
                </a:gridCol>
                <a:gridCol w="3318933">
                  <a:extLst>
                    <a:ext uri="{9D8B030D-6E8A-4147-A177-3AD203B41FA5}">
                      <a16:colId xmlns:a16="http://schemas.microsoft.com/office/drawing/2014/main" val="20038283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 dirty="0"/>
                        <a:t>Feature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Convex Optimization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Linear Optimization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34559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Objective Function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Can be nonlinear (convex)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Must be linear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19803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Constraints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Can include nonlinear convex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Must be linear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60072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Feasible Region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Convex set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Convex polyhedron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04923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Algorithms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Gradient descent, interior-point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Simplex, interior-point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9197526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E17AAD8A-9557-7989-ABDF-67302ACBE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600" y="1536061"/>
            <a:ext cx="833914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Differences Between Convex and Linear Optimization</a:t>
            </a:r>
          </a:p>
        </p:txBody>
      </p:sp>
    </p:spTree>
    <p:extLst>
      <p:ext uri="{BB962C8B-B14F-4D97-AF65-F5344CB8AC3E}">
        <p14:creationId xmlns:p14="http://schemas.microsoft.com/office/powerpoint/2010/main" val="959813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DDA32E-7E6F-5085-BD50-B55E5D7B04B8}"/>
              </a:ext>
            </a:extLst>
          </p:cNvPr>
          <p:cNvSpPr txBox="1"/>
          <p:nvPr/>
        </p:nvSpPr>
        <p:spPr>
          <a:xfrm>
            <a:off x="3047268" y="1492240"/>
            <a:ext cx="6097464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Key Components of Optimization</a:t>
            </a:r>
          </a:p>
          <a:p>
            <a:r>
              <a:rPr lang="en-IN" b="1" dirty="0"/>
              <a:t>1. Objective Function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objective function is the mathematical expression that defines what needs to be optimized (maximized or minimized).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Examples: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Maximization</a:t>
            </a:r>
            <a:r>
              <a:rPr lang="en-IN" dirty="0"/>
              <a:t>: Maximizing profit, accuracy, or production output. </a:t>
            </a:r>
          </a:p>
          <a:p>
            <a:pPr lvl="1"/>
            <a:r>
              <a:rPr lang="en-IN" dirty="0"/>
              <a:t>	Maximize:  : f(x)=3x</a:t>
            </a:r>
            <a:r>
              <a:rPr lang="en-IN" sz="1100" dirty="0"/>
              <a:t>1</a:t>
            </a:r>
            <a:r>
              <a:rPr lang="en-IN" dirty="0"/>
              <a:t>​+2x</a:t>
            </a:r>
            <a:r>
              <a:rPr lang="en-IN" sz="1100" dirty="0"/>
              <a:t>2</a:t>
            </a:r>
            <a:r>
              <a:rPr lang="en-IN" dirty="0"/>
              <a:t>​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Minimization</a:t>
            </a:r>
            <a:r>
              <a:rPr lang="en-IN" dirty="0"/>
              <a:t>: Minimizing cost, error, or resource usage. </a:t>
            </a:r>
          </a:p>
          <a:p>
            <a:pPr lvl="1"/>
            <a:r>
              <a:rPr lang="en-IN" dirty="0"/>
              <a:t>	Minimize:  g(x)=x</a:t>
            </a:r>
            <a:r>
              <a:rPr lang="en-IN" sz="1200" dirty="0"/>
              <a:t>1</a:t>
            </a:r>
            <a:r>
              <a:rPr lang="en-IN" dirty="0"/>
              <a:t>2​+x</a:t>
            </a:r>
            <a:r>
              <a:rPr lang="en-IN" sz="1100" dirty="0"/>
              <a:t>2</a:t>
            </a:r>
            <a:r>
              <a:rPr lang="en-IN" dirty="0"/>
              <a:t>2</a:t>
            </a:r>
            <a:r>
              <a:rPr lang="en-IN" sz="1200" dirty="0"/>
              <a:t>​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1197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031D14-57B5-3038-3AE7-30327D51E001}"/>
              </a:ext>
            </a:extLst>
          </p:cNvPr>
          <p:cNvSpPr txBox="1"/>
          <p:nvPr/>
        </p:nvSpPr>
        <p:spPr>
          <a:xfrm>
            <a:off x="2978395" y="1397675"/>
            <a:ext cx="609746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2. Decision Variables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These are the variables that can be adjusted to achieve the optimal value of the objective function.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 a company allocating resources, the decision variables could be x1 ​ (hours of labor) and  x2​ (raw materials).</a:t>
            </a:r>
          </a:p>
          <a:p>
            <a:r>
              <a:rPr lang="en-US" b="1" dirty="0"/>
              <a:t>3. Constraints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Constraints define the feasible region or set of permissible solutions.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These are often expressed as equalities or inequalities.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Resource limitations: x1+x2≤100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Non-negativity: x1,x2≥0</a:t>
            </a:r>
          </a:p>
        </p:txBody>
      </p:sp>
    </p:spTree>
    <p:extLst>
      <p:ext uri="{BB962C8B-B14F-4D97-AF65-F5344CB8AC3E}">
        <p14:creationId xmlns:p14="http://schemas.microsoft.com/office/powerpoint/2010/main" val="2039155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B30A6B-365E-84E6-794B-AAFFC2FD9DF4}"/>
              </a:ext>
            </a:extLst>
          </p:cNvPr>
          <p:cNvSpPr txBox="1"/>
          <p:nvPr/>
        </p:nvSpPr>
        <p:spPr>
          <a:xfrm>
            <a:off x="3047268" y="2415598"/>
            <a:ext cx="60974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4. Feasible Region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feasible region is the set of all possible solutions that satisfy the constraints.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optimal solution must lie within this region.</a:t>
            </a:r>
          </a:p>
        </p:txBody>
      </p:sp>
    </p:spTree>
    <p:extLst>
      <p:ext uri="{BB962C8B-B14F-4D97-AF65-F5344CB8AC3E}">
        <p14:creationId xmlns:p14="http://schemas.microsoft.com/office/powerpoint/2010/main" val="122030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95DCB6-BFAE-D7FB-BB9A-859AAFA2D1DC}"/>
              </a:ext>
            </a:extLst>
          </p:cNvPr>
          <p:cNvSpPr txBox="1"/>
          <p:nvPr/>
        </p:nvSpPr>
        <p:spPr>
          <a:xfrm>
            <a:off x="3048733" y="1443841"/>
            <a:ext cx="609746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Types of Optimization Problems</a:t>
            </a:r>
          </a:p>
          <a:p>
            <a:r>
              <a:rPr lang="en-IN" b="1" dirty="0"/>
              <a:t>1. Linear Optimization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objective function and constraints are linear.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Example: Maximize z=2x1+3x2  subject to x1+x2≤5,x1,x2≥0</a:t>
            </a:r>
          </a:p>
          <a:p>
            <a:r>
              <a:rPr lang="en-IN" b="1" dirty="0"/>
              <a:t>2. Nonlinear Optimization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objective function or constraints are nonlinear.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Example: Minimize f(x)=x12+x22  subject to x12+x2≤3 </a:t>
            </a:r>
          </a:p>
          <a:p>
            <a:r>
              <a:rPr lang="en-US" b="1" dirty="0"/>
              <a:t>3. Constrained vs. Unconstrained Optimization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Constrained</a:t>
            </a:r>
            <a:r>
              <a:rPr lang="en-US" dirty="0"/>
              <a:t>: Involves specific constraints (e.g., x1+x2≤10).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Unconstrained</a:t>
            </a:r>
            <a:r>
              <a:rPr lang="en-US" dirty="0"/>
              <a:t>: No restrictions on the variables.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4035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EA1E36-6568-1628-07BC-55E4484E477D}"/>
              </a:ext>
            </a:extLst>
          </p:cNvPr>
          <p:cNvSpPr txBox="1"/>
          <p:nvPr/>
        </p:nvSpPr>
        <p:spPr>
          <a:xfrm>
            <a:off x="3048733" y="1305342"/>
            <a:ext cx="609746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Importance of Optimization</a:t>
            </a:r>
          </a:p>
          <a:p>
            <a:r>
              <a:rPr lang="en-IN" b="1" dirty="0"/>
              <a:t>1. Machine Learning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Optimization is crucial in training models. Algorithms like gradient descent minimize loss functions (e.g., mean squared error).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Example: Minimize Loss Function J(</a:t>
            </a:r>
            <a:r>
              <a:rPr lang="el-GR" dirty="0"/>
              <a:t>θ)=1</a:t>
            </a:r>
            <a:r>
              <a:rPr lang="en-IN" dirty="0" err="1"/>
              <a:t>n∑i</a:t>
            </a:r>
            <a:r>
              <a:rPr lang="en-IN" dirty="0"/>
              <a:t>=1n(</a:t>
            </a:r>
            <a:r>
              <a:rPr lang="en-IN" dirty="0" err="1"/>
              <a:t>y^i−yi</a:t>
            </a:r>
            <a:r>
              <a:rPr lang="en-IN" dirty="0"/>
              <a:t>)2</a:t>
            </a:r>
            <a:r>
              <a:rPr lang="en-US" dirty="0"/>
              <a:t> </a:t>
            </a:r>
            <a:endParaRPr lang="en-IN" dirty="0"/>
          </a:p>
          <a:p>
            <a:r>
              <a:rPr lang="en-IN" b="1" dirty="0"/>
              <a:t>2. Operations Research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Used to allocate limited resources efficiently in industries such as logistics, manufacturing, and finance.</a:t>
            </a:r>
          </a:p>
          <a:p>
            <a:r>
              <a:rPr lang="en-IN" b="1" dirty="0"/>
              <a:t>3. Economics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Helps in optimizing production output, minimizing costs, and achieving market equilibrium.</a:t>
            </a:r>
          </a:p>
        </p:txBody>
      </p:sp>
    </p:spTree>
    <p:extLst>
      <p:ext uri="{BB962C8B-B14F-4D97-AF65-F5344CB8AC3E}">
        <p14:creationId xmlns:p14="http://schemas.microsoft.com/office/powerpoint/2010/main" val="3395066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65BEE9-09F1-2672-6A0F-25BB06F7F288}"/>
              </a:ext>
            </a:extLst>
          </p:cNvPr>
          <p:cNvSpPr txBox="1"/>
          <p:nvPr/>
        </p:nvSpPr>
        <p:spPr>
          <a:xfrm>
            <a:off x="2391508" y="920658"/>
            <a:ext cx="669167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Optimization Techniques</a:t>
            </a:r>
          </a:p>
          <a:p>
            <a:endParaRPr lang="en-IN" b="1" dirty="0"/>
          </a:p>
          <a:p>
            <a:r>
              <a:rPr lang="en-IN" b="1" dirty="0"/>
              <a:t>1. Analytical Methods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Solve problems using calculus-based approaches (e.g., finding derivatives).</a:t>
            </a:r>
          </a:p>
          <a:p>
            <a:endParaRPr lang="en-IN" dirty="0"/>
          </a:p>
          <a:p>
            <a:r>
              <a:rPr lang="en-IN" b="1" dirty="0"/>
              <a:t>2. Numerical Methods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Iterative techniques to approximate solutions for complex problems.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Examples: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Gradient Descent</a:t>
            </a:r>
            <a:r>
              <a:rPr lang="en-IN" dirty="0"/>
              <a:t>: For large-scale optimization.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Simplex Algorithm</a:t>
            </a:r>
            <a:r>
              <a:rPr lang="en-IN" dirty="0"/>
              <a:t>: For linear programming.</a:t>
            </a:r>
          </a:p>
          <a:p>
            <a:pPr lvl="1"/>
            <a:endParaRPr lang="en-IN" dirty="0"/>
          </a:p>
          <a:p>
            <a:r>
              <a:rPr lang="en-IN" b="1" dirty="0"/>
              <a:t>3. Heuristic Methods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Approximation techniques used for complex or unsolvable problems.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Examples: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Genetic algorithms.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Simulated annealing.</a:t>
            </a:r>
          </a:p>
        </p:txBody>
      </p:sp>
    </p:spTree>
    <p:extLst>
      <p:ext uri="{BB962C8B-B14F-4D97-AF65-F5344CB8AC3E}">
        <p14:creationId xmlns:p14="http://schemas.microsoft.com/office/powerpoint/2010/main" val="816740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4B51684-E9F8-CFDB-4D4D-E4082A02B422}"/>
              </a:ext>
            </a:extLst>
          </p:cNvPr>
          <p:cNvSpPr txBox="1"/>
          <p:nvPr/>
        </p:nvSpPr>
        <p:spPr>
          <a:xfrm>
            <a:off x="3048733" y="2274838"/>
            <a:ext cx="609746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Visualization of Optimization</a:t>
            </a:r>
          </a:p>
          <a:p>
            <a:r>
              <a:rPr lang="en-US" b="1" dirty="0"/>
              <a:t>1. Objective Function Surface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2D: Represented as curves (contour lines).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3D: Represented as a surface where the goal is to find the lowest or highest point.</a:t>
            </a:r>
          </a:p>
          <a:p>
            <a:endParaRPr lang="en-US" dirty="0"/>
          </a:p>
          <a:p>
            <a:r>
              <a:rPr lang="en-US" b="1" dirty="0"/>
              <a:t>2. Feasible Region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area that satisfies all constraints, often visualized in 2D as a polygon.</a:t>
            </a:r>
          </a:p>
        </p:txBody>
      </p:sp>
    </p:spTree>
    <p:extLst>
      <p:ext uri="{BB962C8B-B14F-4D97-AF65-F5344CB8AC3E}">
        <p14:creationId xmlns:p14="http://schemas.microsoft.com/office/powerpoint/2010/main" val="2072359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2339</Words>
  <Application>Microsoft Office PowerPoint</Application>
  <PresentationFormat>Widescreen</PresentationFormat>
  <Paragraphs>254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lubna aggarwal</dc:creator>
  <cp:lastModifiedBy>lubna aggarwal</cp:lastModifiedBy>
  <cp:revision>1</cp:revision>
  <dcterms:created xsi:type="dcterms:W3CDTF">2025-01-19T11:54:56Z</dcterms:created>
  <dcterms:modified xsi:type="dcterms:W3CDTF">2025-01-19T13:16:28Z</dcterms:modified>
</cp:coreProperties>
</file>