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7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na aggarwal" userId="8599e9daa93b4e97" providerId="LiveId" clId="{8493470B-F608-4854-AA3A-BD13CAD957F1}"/>
    <pc:docChg chg="addSld modSld">
      <pc:chgData name="lubna aggarwal" userId="8599e9daa93b4e97" providerId="LiveId" clId="{8493470B-F608-4854-AA3A-BD13CAD957F1}" dt="2025-01-14T07:46:21.042" v="2" actId="1076"/>
      <pc:docMkLst>
        <pc:docMk/>
      </pc:docMkLst>
      <pc:sldChg chg="addSp modSp new mod">
        <pc:chgData name="lubna aggarwal" userId="8599e9daa93b4e97" providerId="LiveId" clId="{8493470B-F608-4854-AA3A-BD13CAD957F1}" dt="2025-01-14T07:46:21.042" v="2" actId="1076"/>
        <pc:sldMkLst>
          <pc:docMk/>
          <pc:sldMk cId="3911976418" sldId="276"/>
        </pc:sldMkLst>
        <pc:spChg chg="add mod">
          <ac:chgData name="lubna aggarwal" userId="8599e9daa93b4e97" providerId="LiveId" clId="{8493470B-F608-4854-AA3A-BD13CAD957F1}" dt="2025-01-14T07:46:21.042" v="2" actId="1076"/>
          <ac:spMkLst>
            <pc:docMk/>
            <pc:sldMk cId="3911976418" sldId="276"/>
            <ac:spMk id="3" creationId="{BF01A940-73E2-0EF4-EC51-D0753505DE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3106D-70AB-0F11-2E11-E700B93B5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27081-E1DD-E75A-FD0B-9460B9F707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AEE0B2-572F-8BBE-AE6B-26044A6D7660}"/>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95A4A31E-1DF1-3770-A168-B954605ED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E8D96-8801-8F41-AA2C-239B0BF7C075}"/>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274516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C539-7391-F000-D035-33ED463F2D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58BAC-98D2-1AE8-1EFF-DE058FBEF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C72DE-3288-2273-AA37-925F667ABD36}"/>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1500BF5C-2D34-5173-D90A-204358024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6BAC6-EF0D-985E-CC92-C15B039C5197}"/>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181717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189C0-4D40-D2BA-F7C2-64C735233F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25181-114C-F5F2-5CE9-534C48A63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9E60B5-E3BB-1C6D-52F5-9CF6E24DFF2E}"/>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1CED163E-1A07-C4D5-66BA-282B6BA5B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68B4E9-68B0-6B08-EC3D-6756566D230E}"/>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4010974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5AF5-8145-96F8-11E4-0CD0D5632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1E3054-9503-9D00-7C70-2E193ABE48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B7303F-51C1-91E5-3D23-5526BE32C2DB}"/>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EB0F97E9-C067-D6D0-50E0-28732CD23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B48DD7-A5EF-2C22-C219-8348D786E57C}"/>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185513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5E0E-652F-0198-31A0-D252D9809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096002-A139-5729-89D5-53DA34A5F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C9C14-92C5-45C1-DFB4-DDD8C4C40BC2}"/>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2B239268-F6DE-2944-00EA-A5DA82EA9F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1B469-7C06-FB4C-46BE-74B5279E40D1}"/>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3215411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1300-2874-E82E-DB32-9481527A8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A95BBA-B949-45DB-C72D-99D3EBACF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588805-5A2B-11E5-64DC-1A7B064356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5FFC19-53FB-9184-126F-AF10C9FB977C}"/>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6" name="Footer Placeholder 5">
            <a:extLst>
              <a:ext uri="{FF2B5EF4-FFF2-40B4-BE49-F238E27FC236}">
                <a16:creationId xmlns:a16="http://schemas.microsoft.com/office/drawing/2014/main" id="{20BFFA55-6D9D-F88F-E58A-34E6CC2DB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D14D6-1A92-567A-ADEE-92570B55655A}"/>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218275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4448-7F81-AF0F-0E49-6848FEAAA8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1CD7F-A870-76AB-F55A-EF6A619521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BB6F8-6CEA-15AF-AE5D-96B901BE72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443E26-7E50-81B2-BEC9-7A812A051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4CEB7-B952-0C67-D8CE-707CA336E4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BD9A18-85FA-9A00-7C1A-946535ABD586}"/>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8" name="Footer Placeholder 7">
            <a:extLst>
              <a:ext uri="{FF2B5EF4-FFF2-40B4-BE49-F238E27FC236}">
                <a16:creationId xmlns:a16="http://schemas.microsoft.com/office/drawing/2014/main" id="{B0F628F0-E88B-12DF-E54D-A4BB829F5C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120AD0-FD46-F327-B498-D4B7ABFA2A13}"/>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327549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8C14-8848-52DE-36F7-90D6B96A2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8EBD29-0212-50AC-48A0-FC14DCAC02E1}"/>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4" name="Footer Placeholder 3">
            <a:extLst>
              <a:ext uri="{FF2B5EF4-FFF2-40B4-BE49-F238E27FC236}">
                <a16:creationId xmlns:a16="http://schemas.microsoft.com/office/drawing/2014/main" id="{E851D589-0424-D5AE-EA1F-85EA115542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CCB89B-4053-0D71-FBD6-EEE5A7A4BAFC}"/>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2339094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2236D-56AD-7660-7192-64FF95056E17}"/>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3" name="Footer Placeholder 2">
            <a:extLst>
              <a:ext uri="{FF2B5EF4-FFF2-40B4-BE49-F238E27FC236}">
                <a16:creationId xmlns:a16="http://schemas.microsoft.com/office/drawing/2014/main" id="{D015033C-767F-4BC1-8611-F237663B8D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89EBCF-4D10-CA9D-414C-6C568EFD89D2}"/>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7593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DB3E-F96E-F70B-145A-88C0840AF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FA2353-A491-AB33-D9DB-0C12F8AB3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C7B13E-23B5-AEE8-16ED-6CF8B8387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92AE8-D0FD-D190-B7BE-4B24F80A3FB4}"/>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6" name="Footer Placeholder 5">
            <a:extLst>
              <a:ext uri="{FF2B5EF4-FFF2-40B4-BE49-F238E27FC236}">
                <a16:creationId xmlns:a16="http://schemas.microsoft.com/office/drawing/2014/main" id="{4DBF6950-BCDF-481C-F2AA-D0BD63C2F5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12538F-A087-AB53-0355-2BB11EBCB891}"/>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92339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215A-8819-00E7-81BD-B08562417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87D688-EED1-784A-CA33-C70B7FDF65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E508F3-0782-0DE8-9EE0-4556F1339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E7FCA-D513-0338-2F05-9AC53940950A}"/>
              </a:ext>
            </a:extLst>
          </p:cNvPr>
          <p:cNvSpPr>
            <a:spLocks noGrp="1"/>
          </p:cNvSpPr>
          <p:nvPr>
            <p:ph type="dt" sz="half" idx="10"/>
          </p:nvPr>
        </p:nvSpPr>
        <p:spPr/>
        <p:txBody>
          <a:bodyPr/>
          <a:lstStyle/>
          <a:p>
            <a:fld id="{2ED988C5-2EBB-460C-B058-BDE075CE53E9}" type="datetimeFigureOut">
              <a:rPr lang="en-IN" smtClean="0"/>
              <a:t>14-01-2025</a:t>
            </a:fld>
            <a:endParaRPr lang="en-IN"/>
          </a:p>
        </p:txBody>
      </p:sp>
      <p:sp>
        <p:nvSpPr>
          <p:cNvPr id="6" name="Footer Placeholder 5">
            <a:extLst>
              <a:ext uri="{FF2B5EF4-FFF2-40B4-BE49-F238E27FC236}">
                <a16:creationId xmlns:a16="http://schemas.microsoft.com/office/drawing/2014/main" id="{1094DE5E-C671-B9FF-F318-EE57E08EF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6FE39-DCAF-87F1-F34E-C15D2CC968A2}"/>
              </a:ext>
            </a:extLst>
          </p:cNvPr>
          <p:cNvSpPr>
            <a:spLocks noGrp="1"/>
          </p:cNvSpPr>
          <p:nvPr>
            <p:ph type="sldNum" sz="quarter" idx="12"/>
          </p:nvPr>
        </p:nvSpPr>
        <p:spPr/>
        <p:txBody>
          <a:bodyPr/>
          <a:lstStyle/>
          <a:p>
            <a:fld id="{F1084723-308D-472C-903F-4E3C673C3AEC}" type="slidenum">
              <a:rPr lang="en-IN" smtClean="0"/>
              <a:t>‹#›</a:t>
            </a:fld>
            <a:endParaRPr lang="en-IN"/>
          </a:p>
        </p:txBody>
      </p:sp>
    </p:spTree>
    <p:extLst>
      <p:ext uri="{BB962C8B-B14F-4D97-AF65-F5344CB8AC3E}">
        <p14:creationId xmlns:p14="http://schemas.microsoft.com/office/powerpoint/2010/main" val="158273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946E4-EDA7-7290-D48E-E7AC424C80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85787C-58C1-6BF4-A9D0-29726C969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C77C90-F653-F09A-5680-E69C904E3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988C5-2EBB-460C-B058-BDE075CE53E9}" type="datetimeFigureOut">
              <a:rPr lang="en-IN" smtClean="0"/>
              <a:t>14-01-2025</a:t>
            </a:fld>
            <a:endParaRPr lang="en-IN"/>
          </a:p>
        </p:txBody>
      </p:sp>
      <p:sp>
        <p:nvSpPr>
          <p:cNvPr id="5" name="Footer Placeholder 4">
            <a:extLst>
              <a:ext uri="{FF2B5EF4-FFF2-40B4-BE49-F238E27FC236}">
                <a16:creationId xmlns:a16="http://schemas.microsoft.com/office/drawing/2014/main" id="{5FA128AC-BA3C-F2D3-B575-F3157DCE1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9D829-6CF9-6AC0-D699-A0DD959F1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84723-308D-472C-903F-4E3C673C3AEC}" type="slidenum">
              <a:rPr lang="en-IN" smtClean="0"/>
              <a:t>‹#›</a:t>
            </a:fld>
            <a:endParaRPr lang="en-IN"/>
          </a:p>
        </p:txBody>
      </p:sp>
    </p:spTree>
    <p:extLst>
      <p:ext uri="{BB962C8B-B14F-4D97-AF65-F5344CB8AC3E}">
        <p14:creationId xmlns:p14="http://schemas.microsoft.com/office/powerpoint/2010/main" val="30528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551588-27F9-A86D-4E4D-F7CFA799CD9F}"/>
              </a:ext>
            </a:extLst>
          </p:cNvPr>
          <p:cNvSpPr txBox="1"/>
          <p:nvPr/>
        </p:nvSpPr>
        <p:spPr>
          <a:xfrm>
            <a:off x="3047268" y="1694629"/>
            <a:ext cx="6097464" cy="1969770"/>
          </a:xfrm>
          <a:prstGeom prst="rect">
            <a:avLst/>
          </a:prstGeom>
          <a:noFill/>
        </p:spPr>
        <p:txBody>
          <a:bodyPr wrap="square">
            <a:spAutoFit/>
          </a:bodyPr>
          <a:lstStyle/>
          <a:p>
            <a:pPr algn="ctr"/>
            <a:r>
              <a:rPr lang="en-US" sz="3200" b="1" dirty="0">
                <a:effectLst/>
                <a:latin typeface="Times New Roman" panose="02020603050405020304" pitchFamily="18" charset="0"/>
                <a:ea typeface="Times New Roman" panose="02020603050405020304" pitchFamily="18" charset="0"/>
              </a:rPr>
              <a:t>Recommender System </a:t>
            </a:r>
            <a:endParaRPr lang="en-US" sz="1800" b="1"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Overview of data mining methods for recommender systems (similarity measures, classification, Bayes classifiers, ensembles of classifiers, clustering, SVMs, dimensionality reduction). Overview of convex and linear optimization principles</a:t>
            </a:r>
            <a:endParaRPr lang="en-IN" dirty="0"/>
          </a:p>
        </p:txBody>
      </p:sp>
    </p:spTree>
    <p:extLst>
      <p:ext uri="{BB962C8B-B14F-4D97-AF65-F5344CB8AC3E}">
        <p14:creationId xmlns:p14="http://schemas.microsoft.com/office/powerpoint/2010/main" val="47559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91446-E353-EB61-9A3C-5650F4FA6ECB}"/>
              </a:ext>
            </a:extLst>
          </p:cNvPr>
          <p:cNvSpPr txBox="1"/>
          <p:nvPr/>
        </p:nvSpPr>
        <p:spPr>
          <a:xfrm>
            <a:off x="1382211" y="553104"/>
            <a:ext cx="6094070" cy="6740307"/>
          </a:xfrm>
          <a:prstGeom prst="rect">
            <a:avLst/>
          </a:prstGeom>
          <a:noFill/>
        </p:spPr>
        <p:txBody>
          <a:bodyPr wrap="square">
            <a:spAutoFit/>
          </a:bodyPr>
          <a:lstStyle/>
          <a:p>
            <a:r>
              <a:rPr lang="en-US" b="1" dirty="0"/>
              <a:t>2. Bayesian Network Classifier</a:t>
            </a:r>
          </a:p>
          <a:p>
            <a:pPr>
              <a:buFont typeface="Arial" panose="020B0604020202020204" pitchFamily="34" charset="0"/>
              <a:buChar char="•"/>
            </a:pPr>
            <a:r>
              <a:rPr lang="en-US" dirty="0"/>
              <a:t>Uses a directed acyclic graph (DAG) to represent probabilistic relationships among features and classes.</a:t>
            </a:r>
          </a:p>
          <a:p>
            <a:pPr>
              <a:buFont typeface="Arial" panose="020B0604020202020204" pitchFamily="34" charset="0"/>
              <a:buChar char="•"/>
            </a:pPr>
            <a:r>
              <a:rPr lang="en-US" dirty="0"/>
              <a:t>Does not assume independence of features.</a:t>
            </a:r>
          </a:p>
          <a:p>
            <a:pPr>
              <a:buFont typeface="Arial" panose="020B0604020202020204" pitchFamily="34" charset="0"/>
              <a:buChar char="•"/>
            </a:pPr>
            <a:r>
              <a:rPr lang="en-US" dirty="0"/>
              <a:t>Captures complex dependencies between variables.</a:t>
            </a:r>
          </a:p>
          <a:p>
            <a:r>
              <a:rPr lang="en-US" b="1" dirty="0"/>
              <a:t>Applications</a:t>
            </a:r>
            <a:r>
              <a:rPr lang="en-US" dirty="0"/>
              <a:t>:</a:t>
            </a:r>
          </a:p>
          <a:p>
            <a:pPr>
              <a:buFont typeface="Arial" panose="020B0604020202020204" pitchFamily="34" charset="0"/>
              <a:buChar char="•"/>
            </a:pPr>
            <a:r>
              <a:rPr lang="en-US" dirty="0"/>
              <a:t>Medical diagnosis.</a:t>
            </a:r>
          </a:p>
          <a:p>
            <a:pPr>
              <a:buFont typeface="Arial" panose="020B0604020202020204" pitchFamily="34" charset="0"/>
              <a:buChar char="•"/>
            </a:pPr>
            <a:r>
              <a:rPr lang="en-US" dirty="0"/>
              <a:t>Fraud detection.</a:t>
            </a:r>
          </a:p>
          <a:p>
            <a:pPr>
              <a:buFont typeface="Arial" panose="020B0604020202020204" pitchFamily="34" charset="0"/>
              <a:buChar char="•"/>
            </a:pPr>
            <a:endParaRPr lang="en-US" dirty="0"/>
          </a:p>
          <a:p>
            <a:r>
              <a:rPr lang="en-IN" b="1" dirty="0"/>
              <a:t>3. Maximum A Posteriori (MAP) Classifier</a:t>
            </a:r>
          </a:p>
          <a:p>
            <a:pPr>
              <a:buFont typeface="Arial" panose="020B0604020202020204" pitchFamily="34" charset="0"/>
              <a:buChar char="•"/>
            </a:pPr>
            <a:r>
              <a:rPr lang="en-IN" dirty="0"/>
              <a:t>Predicts the class with the highest posterior probability: C^=</a:t>
            </a:r>
            <a:r>
              <a:rPr lang="en-IN" dirty="0" err="1"/>
              <a:t>arg</a:t>
            </a:r>
            <a:r>
              <a:rPr lang="en-IN" dirty="0"/>
              <a:t>⁡ max⁡ P(C∣X)</a:t>
            </a:r>
          </a:p>
          <a:p>
            <a:r>
              <a:rPr lang="en-US" dirty="0"/>
              <a:t>                    c </a:t>
            </a:r>
          </a:p>
          <a:p>
            <a:r>
              <a:rPr lang="en-IN" b="1" dirty="0"/>
              <a:t>4. Maximum Likelihood Estimation (MLE) Classifier</a:t>
            </a:r>
          </a:p>
          <a:p>
            <a:pPr>
              <a:buFont typeface="Arial" panose="020B0604020202020204" pitchFamily="34" charset="0"/>
              <a:buChar char="•"/>
            </a:pPr>
            <a:r>
              <a:rPr lang="en-IN" dirty="0"/>
              <a:t>Estimates parameters (e.g., means, variances) to maximize the likelihood P(X∣C)P(X|C)P(X∣C).</a:t>
            </a:r>
          </a:p>
          <a:p>
            <a:pPr>
              <a:buFont typeface="Arial" panose="020B0604020202020204" pitchFamily="34" charset="0"/>
              <a:buChar char="•"/>
            </a:pPr>
            <a:r>
              <a:rPr lang="en-IN" dirty="0"/>
              <a:t>Assumes equal priors for all classes.</a:t>
            </a:r>
          </a:p>
          <a:p>
            <a:pPr>
              <a:buFont typeface="Arial" panose="020B0604020202020204" pitchFamily="34" charset="0"/>
              <a:buChar char="•"/>
            </a:pPr>
            <a:endParaRPr lang="en-IN" dirty="0"/>
          </a:p>
          <a:p>
            <a:r>
              <a:rPr lang="en-US" b="1" dirty="0"/>
              <a:t>5. Bayesian Logistic Regression</a:t>
            </a:r>
          </a:p>
          <a:p>
            <a:pPr>
              <a:buFont typeface="Arial" panose="020B0604020202020204" pitchFamily="34" charset="0"/>
              <a:buChar char="•"/>
            </a:pPr>
            <a:r>
              <a:rPr lang="en-US" dirty="0"/>
              <a:t>Extends logistic regression using Bayesian principles.</a:t>
            </a:r>
          </a:p>
          <a:p>
            <a:pPr>
              <a:buFont typeface="Arial" panose="020B0604020202020204" pitchFamily="34" charset="0"/>
              <a:buChar char="•"/>
            </a:pPr>
            <a:r>
              <a:rPr lang="en-US" dirty="0"/>
              <a:t>Outputs probabilities for class membership instead of discrete predictions.</a:t>
            </a:r>
          </a:p>
          <a:p>
            <a:pPr>
              <a:buFont typeface="Arial" panose="020B0604020202020204" pitchFamily="34" charset="0"/>
              <a:buChar char="•"/>
            </a:pPr>
            <a:endParaRPr lang="en-IN" dirty="0"/>
          </a:p>
          <a:p>
            <a:endParaRPr lang="en-US" dirty="0"/>
          </a:p>
        </p:txBody>
      </p:sp>
    </p:spTree>
    <p:extLst>
      <p:ext uri="{BB962C8B-B14F-4D97-AF65-F5344CB8AC3E}">
        <p14:creationId xmlns:p14="http://schemas.microsoft.com/office/powerpoint/2010/main" val="158415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1FB74-1874-C870-4780-B46D26E3A392}"/>
              </a:ext>
            </a:extLst>
          </p:cNvPr>
          <p:cNvSpPr txBox="1"/>
          <p:nvPr/>
        </p:nvSpPr>
        <p:spPr>
          <a:xfrm>
            <a:off x="2248383" y="1143016"/>
            <a:ext cx="6094070" cy="4524315"/>
          </a:xfrm>
          <a:prstGeom prst="rect">
            <a:avLst/>
          </a:prstGeom>
          <a:noFill/>
        </p:spPr>
        <p:txBody>
          <a:bodyPr wrap="square">
            <a:spAutoFit/>
          </a:bodyPr>
          <a:lstStyle/>
          <a:p>
            <a:r>
              <a:rPr lang="en-US" b="1" dirty="0"/>
              <a:t>Advantages of Bayes Classifiers</a:t>
            </a:r>
          </a:p>
          <a:p>
            <a:pPr>
              <a:buFont typeface="+mj-lt"/>
              <a:buAutoNum type="arabicPeriod"/>
            </a:pPr>
            <a:r>
              <a:rPr lang="en-US" b="1" dirty="0"/>
              <a:t>Probabilistic Output</a:t>
            </a:r>
            <a:r>
              <a:rPr lang="en-US" dirty="0"/>
              <a:t>: Provides confidence scores for predictions.</a:t>
            </a:r>
          </a:p>
          <a:p>
            <a:pPr>
              <a:buFont typeface="+mj-lt"/>
              <a:buAutoNum type="arabicPeriod"/>
            </a:pPr>
            <a:r>
              <a:rPr lang="en-US" b="1" dirty="0"/>
              <a:t>Simple Implementation</a:t>
            </a:r>
            <a:r>
              <a:rPr lang="en-US" dirty="0"/>
              <a:t>: Particularly for Naïve Bayes.</a:t>
            </a:r>
          </a:p>
          <a:p>
            <a:pPr>
              <a:buFont typeface="+mj-lt"/>
              <a:buAutoNum type="arabicPeriod"/>
            </a:pPr>
            <a:r>
              <a:rPr lang="en-US" b="1" dirty="0"/>
              <a:t>Scalable</a:t>
            </a:r>
            <a:r>
              <a:rPr lang="en-US" dirty="0"/>
              <a:t>: Handles large datasets efficiently.</a:t>
            </a:r>
          </a:p>
          <a:p>
            <a:pPr>
              <a:buFont typeface="+mj-lt"/>
              <a:buAutoNum type="arabicPeriod"/>
            </a:pPr>
            <a:r>
              <a:rPr lang="en-US" b="1" dirty="0"/>
              <a:t>Theoretically Sound</a:t>
            </a:r>
            <a:r>
              <a:rPr lang="en-US" dirty="0"/>
              <a:t>: Based on a robust probabilistic foundation.</a:t>
            </a:r>
          </a:p>
          <a:p>
            <a:pPr>
              <a:buFont typeface="+mj-lt"/>
              <a:buAutoNum type="arabicPeriod"/>
            </a:pPr>
            <a:endParaRPr lang="en-US" dirty="0"/>
          </a:p>
          <a:p>
            <a:r>
              <a:rPr lang="en-US" b="1" dirty="0"/>
              <a:t>Disadvantages</a:t>
            </a:r>
          </a:p>
          <a:p>
            <a:pPr>
              <a:buFont typeface="+mj-lt"/>
              <a:buAutoNum type="arabicPeriod"/>
            </a:pPr>
            <a:r>
              <a:rPr lang="en-US" b="1" dirty="0"/>
              <a:t>Naïve Assumption</a:t>
            </a:r>
            <a:r>
              <a:rPr lang="en-US" dirty="0"/>
              <a:t>: Independence assumption in Naïve Bayes may not hold in real-world data.</a:t>
            </a:r>
          </a:p>
          <a:p>
            <a:pPr>
              <a:buFont typeface="+mj-lt"/>
              <a:buAutoNum type="arabicPeriod"/>
            </a:pPr>
            <a:r>
              <a:rPr lang="en-US" b="1" dirty="0"/>
              <a:t>Feature Dependency</a:t>
            </a:r>
            <a:r>
              <a:rPr lang="en-US" dirty="0"/>
              <a:t>: Bayesian Networks require knowledge of feature relationships, which can be complex to model.</a:t>
            </a:r>
          </a:p>
          <a:p>
            <a:pPr>
              <a:buFont typeface="+mj-lt"/>
              <a:buAutoNum type="arabicPeriod"/>
            </a:pPr>
            <a:r>
              <a:rPr lang="en-US" b="1" dirty="0"/>
              <a:t>Data Sparsity</a:t>
            </a:r>
            <a:r>
              <a:rPr lang="en-US" dirty="0"/>
              <a:t>: May struggle with unseen feature combinations in small datasets.</a:t>
            </a:r>
          </a:p>
          <a:p>
            <a:endParaRPr lang="en-US" dirty="0"/>
          </a:p>
        </p:txBody>
      </p:sp>
    </p:spTree>
    <p:extLst>
      <p:ext uri="{BB962C8B-B14F-4D97-AF65-F5344CB8AC3E}">
        <p14:creationId xmlns:p14="http://schemas.microsoft.com/office/powerpoint/2010/main" val="16913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44FAC6-9B79-81B4-AB3A-58CA2E9E25AA}"/>
              </a:ext>
            </a:extLst>
          </p:cNvPr>
          <p:cNvSpPr txBox="1"/>
          <p:nvPr/>
        </p:nvSpPr>
        <p:spPr>
          <a:xfrm>
            <a:off x="2919715" y="2369535"/>
            <a:ext cx="6094070" cy="1754326"/>
          </a:xfrm>
          <a:prstGeom prst="rect">
            <a:avLst/>
          </a:prstGeom>
          <a:noFill/>
        </p:spPr>
        <p:txBody>
          <a:bodyPr wrap="square">
            <a:spAutoFit/>
          </a:bodyPr>
          <a:lstStyle/>
          <a:p>
            <a:r>
              <a:rPr lang="en-US" b="1" dirty="0"/>
              <a:t>Applications of Bayes Classifiers</a:t>
            </a:r>
          </a:p>
          <a:p>
            <a:pPr>
              <a:buFont typeface="Arial" panose="020B0604020202020204" pitchFamily="34" charset="0"/>
              <a:buChar char="•"/>
            </a:pPr>
            <a:r>
              <a:rPr lang="en-US" dirty="0"/>
              <a:t>Text and document classification (e.g., spam detection, news categorization).</a:t>
            </a:r>
          </a:p>
          <a:p>
            <a:pPr>
              <a:buFont typeface="Arial" panose="020B0604020202020204" pitchFamily="34" charset="0"/>
              <a:buChar char="•"/>
            </a:pPr>
            <a:r>
              <a:rPr lang="en-US" dirty="0"/>
              <a:t>Sentiment analysis in social media.</a:t>
            </a:r>
          </a:p>
          <a:p>
            <a:pPr>
              <a:buFont typeface="Arial" panose="020B0604020202020204" pitchFamily="34" charset="0"/>
              <a:buChar char="•"/>
            </a:pPr>
            <a:r>
              <a:rPr lang="en-US" dirty="0"/>
              <a:t>Fraud detection in finance.</a:t>
            </a:r>
          </a:p>
          <a:p>
            <a:pPr>
              <a:buFont typeface="Arial" panose="020B0604020202020204" pitchFamily="34" charset="0"/>
              <a:buChar char="•"/>
            </a:pPr>
            <a:r>
              <a:rPr lang="en-US" dirty="0"/>
              <a:t>Medical diagnosis and decision-making.</a:t>
            </a:r>
          </a:p>
        </p:txBody>
      </p:sp>
    </p:spTree>
    <p:extLst>
      <p:ext uri="{BB962C8B-B14F-4D97-AF65-F5344CB8AC3E}">
        <p14:creationId xmlns:p14="http://schemas.microsoft.com/office/powerpoint/2010/main" val="70322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49E776-D4D1-E63D-336E-03ADEB6C5E9D}"/>
              </a:ext>
            </a:extLst>
          </p:cNvPr>
          <p:cNvSpPr txBox="1"/>
          <p:nvPr/>
        </p:nvSpPr>
        <p:spPr>
          <a:xfrm>
            <a:off x="3047036" y="1759641"/>
            <a:ext cx="6094070" cy="3344505"/>
          </a:xfrm>
          <a:prstGeom prst="rect">
            <a:avLst/>
          </a:prstGeom>
          <a:noFill/>
        </p:spPr>
        <p:txBody>
          <a:bodyPr wrap="square">
            <a:spAutoFit/>
          </a:bodyPr>
          <a:lstStyle/>
          <a:p>
            <a:pPr marR="972820">
              <a:spcBef>
                <a:spcPts val="425"/>
              </a:spcBef>
            </a:pPr>
            <a:r>
              <a:rPr lang="en-IN" sz="1800" b="1" dirty="0">
                <a:effectLst/>
                <a:latin typeface="Times New Roman" panose="02020603050405020304" pitchFamily="18" charset="0"/>
                <a:ea typeface="Times New Roman" panose="02020603050405020304" pitchFamily="18" charset="0"/>
              </a:rPr>
              <a:t>Ensembles of Classifiers</a:t>
            </a:r>
            <a:endParaRPr lang="en-IN" sz="16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Ensembles combine multiple classifiers to improve prediction accuracy. Common ensemble methods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Bagging:</a:t>
            </a:r>
            <a:r>
              <a:rPr lang="en-IN" sz="1800" dirty="0">
                <a:effectLst/>
                <a:latin typeface="Times New Roman" panose="02020603050405020304" pitchFamily="18" charset="0"/>
                <a:ea typeface="Times New Roman" panose="02020603050405020304" pitchFamily="18" charset="0"/>
              </a:rPr>
              <a:t> Trains multiple classifiers on different subsets of the training data.</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Boosting:</a:t>
            </a:r>
            <a:r>
              <a:rPr lang="en-IN" sz="1800" dirty="0">
                <a:effectLst/>
                <a:latin typeface="Times New Roman" panose="02020603050405020304" pitchFamily="18" charset="0"/>
                <a:ea typeface="Times New Roman" panose="02020603050405020304" pitchFamily="18" charset="0"/>
              </a:rPr>
              <a:t> Sequentially trains classifiers, focusing on examples that were misclassified by previous classifiers.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Random Forest:</a:t>
            </a:r>
            <a:r>
              <a:rPr lang="en-IN" sz="1800" dirty="0">
                <a:effectLst/>
                <a:latin typeface="Times New Roman" panose="02020603050405020304" pitchFamily="18" charset="0"/>
                <a:ea typeface="Times New Roman" panose="02020603050405020304" pitchFamily="18" charset="0"/>
              </a:rPr>
              <a:t> Creates a forest of decision trees, each trained on a random subset of features.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4676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3D5B3-3CFB-AA9A-1BA7-B5433668669C}"/>
              </a:ext>
            </a:extLst>
          </p:cNvPr>
          <p:cNvSpPr txBox="1"/>
          <p:nvPr/>
        </p:nvSpPr>
        <p:spPr>
          <a:xfrm>
            <a:off x="3047036" y="2062288"/>
            <a:ext cx="6094070" cy="2739211"/>
          </a:xfrm>
          <a:prstGeom prst="rect">
            <a:avLst/>
          </a:prstGeom>
          <a:noFill/>
        </p:spPr>
        <p:txBody>
          <a:bodyPr wrap="square">
            <a:spAutoFit/>
          </a:bodyPr>
          <a:lstStyle/>
          <a:p>
            <a:pPr marR="972820">
              <a:spcBef>
                <a:spcPts val="425"/>
              </a:spcBef>
            </a:pPr>
            <a:r>
              <a:rPr lang="en-IN" sz="1800" b="1" dirty="0">
                <a:effectLst/>
                <a:latin typeface="Times New Roman" panose="02020603050405020304" pitchFamily="18" charset="0"/>
                <a:ea typeface="Times New Roman" panose="02020603050405020304" pitchFamily="18" charset="0"/>
              </a:rPr>
              <a:t>Clustering</a:t>
            </a:r>
            <a:endParaRPr lang="en-IN" sz="16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Clustering algorithms group similar users or items together. Popular clustering algorithms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K-Means Clustering:</a:t>
            </a:r>
            <a:r>
              <a:rPr lang="en-IN" sz="1800" dirty="0">
                <a:effectLst/>
                <a:latin typeface="Times New Roman" panose="02020603050405020304" pitchFamily="18" charset="0"/>
                <a:ea typeface="Times New Roman" panose="02020603050405020304" pitchFamily="18" charset="0"/>
              </a:rPr>
              <a:t> Partitions data into K clusters, where each data point belongs to the cluster with the nearest centroid.</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Hierarchical Clustering:</a:t>
            </a:r>
            <a:r>
              <a:rPr lang="en-IN" sz="1800" dirty="0">
                <a:effectLst/>
                <a:latin typeface="Times New Roman" panose="02020603050405020304" pitchFamily="18" charset="0"/>
                <a:ea typeface="Times New Roman" panose="02020603050405020304" pitchFamily="18" charset="0"/>
              </a:rPr>
              <a:t> Creates a hierarchy of clusters, starting with individual data points and merging them into larger clusters.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573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FEBB3F-451A-0506-1035-07EBA7B2A4CA}"/>
              </a:ext>
            </a:extLst>
          </p:cNvPr>
          <p:cNvSpPr txBox="1"/>
          <p:nvPr/>
        </p:nvSpPr>
        <p:spPr>
          <a:xfrm>
            <a:off x="3047036" y="1646789"/>
            <a:ext cx="6094070" cy="3570208"/>
          </a:xfrm>
          <a:prstGeom prst="rect">
            <a:avLst/>
          </a:prstGeom>
          <a:noFill/>
        </p:spPr>
        <p:txBody>
          <a:bodyPr wrap="square">
            <a:spAutoFit/>
          </a:bodyPr>
          <a:lstStyle/>
          <a:p>
            <a:pPr marR="972820">
              <a:spcBef>
                <a:spcPts val="425"/>
              </a:spcBef>
            </a:pPr>
            <a:r>
              <a:rPr lang="en-IN" sz="1800" b="1" dirty="0">
                <a:effectLst/>
                <a:latin typeface="Times New Roman" panose="02020603050405020304" pitchFamily="18" charset="0"/>
                <a:ea typeface="Times New Roman" panose="02020603050405020304" pitchFamily="18" charset="0"/>
              </a:rPr>
              <a:t>Dimensionality Reduction</a:t>
            </a:r>
            <a:endParaRPr lang="en-IN" sz="16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Dimensionality reduction techniques reduce the number of features in a dataset, making it easier to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and process. Common techniques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Principal Component Analysis (PCA):</a:t>
            </a:r>
            <a:r>
              <a:rPr lang="en-IN" sz="1800" dirty="0">
                <a:effectLst/>
                <a:latin typeface="Times New Roman" panose="02020603050405020304" pitchFamily="18" charset="0"/>
                <a:ea typeface="Times New Roman" panose="02020603050405020304" pitchFamily="18" charset="0"/>
              </a:rPr>
              <a:t> Identifies the principal components of the data, which are linear combinations of the original features.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Singular Value Decomposition (SVD):</a:t>
            </a:r>
            <a:r>
              <a:rPr lang="en-IN" sz="1800" dirty="0">
                <a:effectLst/>
                <a:latin typeface="Times New Roman" panose="02020603050405020304" pitchFamily="18" charset="0"/>
                <a:ea typeface="Times New Roman" panose="02020603050405020304" pitchFamily="18" charset="0"/>
              </a:rPr>
              <a:t> Decomposes a matrix into the product of three matrices, allowing for dimensionality reduction and feature extraction.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792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8E73E-570F-DBFE-DE9A-32EAEEE1869E}"/>
              </a:ext>
            </a:extLst>
          </p:cNvPr>
          <p:cNvSpPr txBox="1"/>
          <p:nvPr/>
        </p:nvSpPr>
        <p:spPr>
          <a:xfrm>
            <a:off x="2384385" y="609390"/>
            <a:ext cx="7824485" cy="5355312"/>
          </a:xfrm>
          <a:prstGeom prst="rect">
            <a:avLst/>
          </a:prstGeom>
          <a:noFill/>
        </p:spPr>
        <p:txBody>
          <a:bodyPr wrap="square">
            <a:spAutoFit/>
          </a:bodyPr>
          <a:lstStyle/>
          <a:p>
            <a:r>
              <a:rPr lang="en-US" b="1" dirty="0"/>
              <a:t>Support Vector Machines (SVMs)</a:t>
            </a:r>
            <a:r>
              <a:rPr lang="en-US" dirty="0"/>
              <a:t> are supervised machine learning models used for classification and regression tasks. SVMs aim to find the optimal hyperplane that best separates data points of different classes in a multidimensional space.</a:t>
            </a:r>
          </a:p>
          <a:p>
            <a:endParaRPr lang="en-US" dirty="0"/>
          </a:p>
          <a:p>
            <a:r>
              <a:rPr lang="en-US" b="1" dirty="0"/>
              <a:t>Key Concepts of SVMs</a:t>
            </a:r>
          </a:p>
          <a:p>
            <a:pPr>
              <a:buFont typeface="+mj-lt"/>
              <a:buAutoNum type="arabicPeriod"/>
            </a:pPr>
            <a:r>
              <a:rPr lang="en-US" b="1" dirty="0"/>
              <a:t>Hyperplane</a:t>
            </a:r>
            <a:r>
              <a:rPr lang="en-US" dirty="0"/>
              <a:t>:</a:t>
            </a:r>
          </a:p>
          <a:p>
            <a:pPr marL="742950" lvl="1" indent="-285750">
              <a:buFont typeface="+mj-lt"/>
              <a:buAutoNum type="arabicPeriod"/>
            </a:pPr>
            <a:r>
              <a:rPr lang="en-US" dirty="0"/>
              <a:t>A decision boundary that separates data points of different classes.</a:t>
            </a:r>
          </a:p>
          <a:p>
            <a:pPr marL="742950" lvl="1" indent="-285750">
              <a:buFont typeface="+mj-lt"/>
              <a:buAutoNum type="arabicPeriod"/>
            </a:pPr>
            <a:r>
              <a:rPr lang="en-US" dirty="0"/>
              <a:t>In a 2D space, it is a line; in a 3D space, it is a plane; and in higher dimensions, it is a hyperplane.</a:t>
            </a:r>
          </a:p>
          <a:p>
            <a:pPr>
              <a:buFont typeface="+mj-lt"/>
              <a:buAutoNum type="arabicPeriod"/>
            </a:pPr>
            <a:r>
              <a:rPr lang="en-US" b="1" dirty="0"/>
              <a:t>Margin</a:t>
            </a:r>
            <a:r>
              <a:rPr lang="en-US" dirty="0"/>
              <a:t>:</a:t>
            </a:r>
          </a:p>
          <a:p>
            <a:pPr marL="742950" lvl="1" indent="-285750">
              <a:buFont typeface="+mj-lt"/>
              <a:buAutoNum type="arabicPeriod"/>
            </a:pPr>
            <a:r>
              <a:rPr lang="en-US" dirty="0"/>
              <a:t>The distance between the hyperplane and the nearest data points from each class.</a:t>
            </a:r>
          </a:p>
          <a:p>
            <a:pPr marL="742950" lvl="1" indent="-285750">
              <a:buFont typeface="+mj-lt"/>
              <a:buAutoNum type="arabicPeriod"/>
            </a:pPr>
            <a:r>
              <a:rPr lang="en-US" dirty="0"/>
              <a:t>SVM maximizes this margin to create a robust decision boundary.</a:t>
            </a:r>
          </a:p>
          <a:p>
            <a:pPr>
              <a:buFont typeface="+mj-lt"/>
              <a:buAutoNum type="arabicPeriod"/>
            </a:pPr>
            <a:r>
              <a:rPr lang="en-US" b="1" dirty="0"/>
              <a:t>Support Vectors</a:t>
            </a:r>
            <a:r>
              <a:rPr lang="en-US" dirty="0"/>
              <a:t>:</a:t>
            </a:r>
          </a:p>
          <a:p>
            <a:pPr marL="742950" lvl="1" indent="-285750">
              <a:buFont typeface="+mj-lt"/>
              <a:buAutoNum type="arabicPeriod"/>
            </a:pPr>
            <a:r>
              <a:rPr lang="en-US" dirty="0"/>
              <a:t>The data points closest to the hyperplane that influence its position and orientation.</a:t>
            </a:r>
          </a:p>
          <a:p>
            <a:pPr marL="742950" lvl="1" indent="-285750">
              <a:buFont typeface="+mj-lt"/>
              <a:buAutoNum type="arabicPeriod"/>
            </a:pPr>
            <a:r>
              <a:rPr lang="en-US" dirty="0"/>
              <a:t>These are the critical elements of the dataset used in defining the decision boundary.</a:t>
            </a:r>
          </a:p>
          <a:p>
            <a:endParaRPr lang="en-US" dirty="0"/>
          </a:p>
        </p:txBody>
      </p:sp>
    </p:spTree>
    <p:extLst>
      <p:ext uri="{BB962C8B-B14F-4D97-AF65-F5344CB8AC3E}">
        <p14:creationId xmlns:p14="http://schemas.microsoft.com/office/powerpoint/2010/main" val="1706247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36E5E2-A07B-DE55-919C-2518025CFB3E}"/>
              </a:ext>
            </a:extLst>
          </p:cNvPr>
          <p:cNvSpPr txBox="1"/>
          <p:nvPr/>
        </p:nvSpPr>
        <p:spPr>
          <a:xfrm>
            <a:off x="2803967" y="1583250"/>
            <a:ext cx="6094070" cy="2308324"/>
          </a:xfrm>
          <a:prstGeom prst="rect">
            <a:avLst/>
          </a:prstGeom>
          <a:noFill/>
        </p:spPr>
        <p:txBody>
          <a:bodyPr wrap="square">
            <a:spAutoFit/>
          </a:bodyPr>
          <a:lstStyle/>
          <a:p>
            <a:r>
              <a:rPr lang="en-US" b="1" dirty="0"/>
              <a:t>How SVM Works</a:t>
            </a:r>
          </a:p>
          <a:p>
            <a:pPr>
              <a:buFont typeface="+mj-lt"/>
              <a:buAutoNum type="arabicPeriod"/>
            </a:pPr>
            <a:r>
              <a:rPr lang="en-US" b="1" dirty="0"/>
              <a:t>Linear SVM</a:t>
            </a:r>
            <a:r>
              <a:rPr lang="en-US" dirty="0"/>
              <a:t>:</a:t>
            </a:r>
          </a:p>
          <a:p>
            <a:pPr marL="742950" lvl="1" indent="-285750">
              <a:buFont typeface="+mj-lt"/>
              <a:buAutoNum type="arabicPeriod"/>
            </a:pPr>
            <a:r>
              <a:rPr lang="en-US" dirty="0"/>
              <a:t>For linearly separable data, SVM finds the hyperplane that maximizes the margin between classes.</a:t>
            </a:r>
          </a:p>
          <a:p>
            <a:pPr>
              <a:buFont typeface="+mj-lt"/>
              <a:buAutoNum type="arabicPeriod"/>
            </a:pPr>
            <a:r>
              <a:rPr lang="en-US" b="1" dirty="0"/>
              <a:t>Non-Linear SVM</a:t>
            </a:r>
            <a:r>
              <a:rPr lang="en-US" dirty="0"/>
              <a:t>:</a:t>
            </a:r>
          </a:p>
          <a:p>
            <a:pPr marL="742950" lvl="1" indent="-285750">
              <a:buFont typeface="+mj-lt"/>
              <a:buAutoNum type="arabicPeriod"/>
            </a:pPr>
            <a:r>
              <a:rPr lang="en-US" dirty="0"/>
              <a:t>For data that is not linearly separable, SVM uses the </a:t>
            </a:r>
            <a:r>
              <a:rPr lang="en-US" b="1" dirty="0"/>
              <a:t>kernel trick</a:t>
            </a:r>
            <a:r>
              <a:rPr lang="en-US" dirty="0"/>
              <a:t> to map data into a higher-dimensional space where a hyperplane can separate the classes.</a:t>
            </a:r>
          </a:p>
        </p:txBody>
      </p:sp>
    </p:spTree>
    <p:extLst>
      <p:ext uri="{BB962C8B-B14F-4D97-AF65-F5344CB8AC3E}">
        <p14:creationId xmlns:p14="http://schemas.microsoft.com/office/powerpoint/2010/main" val="356469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7C0E0-4309-D298-C3BC-C2E7E17103AE}"/>
              </a:ext>
            </a:extLst>
          </p:cNvPr>
          <p:cNvSpPr txBox="1"/>
          <p:nvPr/>
        </p:nvSpPr>
        <p:spPr>
          <a:xfrm>
            <a:off x="3047036" y="1446734"/>
            <a:ext cx="6094070" cy="3693319"/>
          </a:xfrm>
          <a:prstGeom prst="rect">
            <a:avLst/>
          </a:prstGeom>
          <a:noFill/>
        </p:spPr>
        <p:txBody>
          <a:bodyPr wrap="square">
            <a:spAutoFit/>
          </a:bodyPr>
          <a:lstStyle/>
          <a:p>
            <a:r>
              <a:rPr lang="en-IN" b="1" dirty="0"/>
              <a:t>Kernel Functions in SVM</a:t>
            </a:r>
          </a:p>
          <a:p>
            <a:r>
              <a:rPr lang="en-IN" dirty="0"/>
              <a:t>Kernels transform data into higher dimensions to handle non-linear relationships. Common kernels include:</a:t>
            </a:r>
          </a:p>
          <a:p>
            <a:pPr>
              <a:buFont typeface="+mj-lt"/>
              <a:buAutoNum type="arabicPeriod"/>
            </a:pPr>
            <a:r>
              <a:rPr lang="en-IN" b="1" dirty="0"/>
              <a:t>Linear Kernel</a:t>
            </a:r>
            <a:r>
              <a:rPr lang="en-IN" dirty="0"/>
              <a:t>: For linearly separable data.</a:t>
            </a:r>
          </a:p>
          <a:p>
            <a:r>
              <a:rPr lang="en-IN" dirty="0"/>
              <a:t>K(</a:t>
            </a:r>
            <a:r>
              <a:rPr lang="en-IN" dirty="0" err="1"/>
              <a:t>x,y</a:t>
            </a:r>
            <a:r>
              <a:rPr lang="en-IN" dirty="0"/>
              <a:t>)=</a:t>
            </a:r>
            <a:r>
              <a:rPr lang="en-IN" dirty="0" err="1"/>
              <a:t>x⋅y</a:t>
            </a:r>
            <a:endParaRPr lang="en-IN" dirty="0"/>
          </a:p>
          <a:p>
            <a:r>
              <a:rPr lang="en-IN" b="1" dirty="0"/>
              <a:t>2. Polynomial Kernel</a:t>
            </a:r>
            <a:r>
              <a:rPr lang="en-IN" dirty="0"/>
              <a:t>: Maps data to a higher polynomial degree.</a:t>
            </a:r>
          </a:p>
          <a:p>
            <a:r>
              <a:rPr lang="en-IN" dirty="0"/>
              <a:t>K(</a:t>
            </a:r>
            <a:r>
              <a:rPr lang="en-IN" dirty="0" err="1"/>
              <a:t>x,y</a:t>
            </a:r>
            <a:r>
              <a:rPr lang="en-IN" dirty="0"/>
              <a:t>)=(</a:t>
            </a:r>
            <a:r>
              <a:rPr lang="en-IN" dirty="0" err="1"/>
              <a:t>x⋅y+c</a:t>
            </a:r>
            <a:r>
              <a:rPr lang="en-IN" dirty="0"/>
              <a:t>)d</a:t>
            </a:r>
          </a:p>
          <a:p>
            <a:r>
              <a:rPr lang="en-IN" b="1" dirty="0"/>
              <a:t>3. Radial Basis Function (RBF) Kernel</a:t>
            </a:r>
            <a:r>
              <a:rPr lang="en-IN" dirty="0"/>
              <a:t>: Measures similarity using a Gaussian function.</a:t>
            </a:r>
          </a:p>
          <a:p>
            <a:r>
              <a:rPr lang="en-IN" dirty="0"/>
              <a:t>K(</a:t>
            </a:r>
            <a:r>
              <a:rPr lang="en-IN" dirty="0" err="1"/>
              <a:t>x,y</a:t>
            </a:r>
            <a:r>
              <a:rPr lang="en-IN" dirty="0"/>
              <a:t>)=exp⁡(−</a:t>
            </a:r>
            <a:r>
              <a:rPr lang="el-GR" dirty="0"/>
              <a:t>γ∣∣</a:t>
            </a:r>
            <a:r>
              <a:rPr lang="en-IN" dirty="0"/>
              <a:t>x−y∣∣2)</a:t>
            </a:r>
            <a:r>
              <a:rPr lang="en-US" dirty="0"/>
              <a:t> </a:t>
            </a:r>
            <a:endParaRPr lang="en-IN" dirty="0"/>
          </a:p>
          <a:p>
            <a:r>
              <a:rPr lang="en-IN" b="1" dirty="0"/>
              <a:t>4. Sigmoid Kernel</a:t>
            </a:r>
            <a:r>
              <a:rPr lang="en-IN" dirty="0"/>
              <a:t>: Similar to neural networks.</a:t>
            </a:r>
          </a:p>
          <a:p>
            <a:pPr>
              <a:buFont typeface="+mj-lt"/>
              <a:buAutoNum type="arabicPeriod"/>
            </a:pPr>
            <a:r>
              <a:rPr lang="en-IN" dirty="0"/>
              <a:t>K(</a:t>
            </a:r>
            <a:r>
              <a:rPr lang="en-IN" dirty="0" err="1"/>
              <a:t>x,y</a:t>
            </a:r>
            <a:r>
              <a:rPr lang="en-IN" dirty="0"/>
              <a:t>)=tanh⁡(</a:t>
            </a:r>
            <a:r>
              <a:rPr lang="el-GR" dirty="0"/>
              <a:t>α</a:t>
            </a:r>
            <a:r>
              <a:rPr lang="en-IN" dirty="0" err="1"/>
              <a:t>x⋅y+c</a:t>
            </a:r>
            <a:r>
              <a:rPr lang="en-IN" dirty="0"/>
              <a:t>)</a:t>
            </a:r>
            <a:r>
              <a:rPr lang="en-US" dirty="0"/>
              <a:t> </a:t>
            </a:r>
            <a:endParaRPr lang="en-IN" dirty="0"/>
          </a:p>
        </p:txBody>
      </p:sp>
    </p:spTree>
    <p:extLst>
      <p:ext uri="{BB962C8B-B14F-4D97-AF65-F5344CB8AC3E}">
        <p14:creationId xmlns:p14="http://schemas.microsoft.com/office/powerpoint/2010/main" val="119444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9D4C99-8714-0EE4-117F-05B075C63108}"/>
              </a:ext>
            </a:extLst>
          </p:cNvPr>
          <p:cNvSpPr txBox="1"/>
          <p:nvPr/>
        </p:nvSpPr>
        <p:spPr>
          <a:xfrm>
            <a:off x="2653497" y="1028343"/>
            <a:ext cx="6094070" cy="4801314"/>
          </a:xfrm>
          <a:prstGeom prst="rect">
            <a:avLst/>
          </a:prstGeom>
          <a:noFill/>
        </p:spPr>
        <p:txBody>
          <a:bodyPr wrap="square">
            <a:spAutoFit/>
          </a:bodyPr>
          <a:lstStyle/>
          <a:p>
            <a:r>
              <a:rPr lang="en-US" b="1" dirty="0"/>
              <a:t>Advantages of SVM</a:t>
            </a:r>
          </a:p>
          <a:p>
            <a:pPr>
              <a:buFont typeface="+mj-lt"/>
              <a:buAutoNum type="arabicPeriod"/>
            </a:pPr>
            <a:r>
              <a:rPr lang="en-US" b="1" dirty="0"/>
              <a:t>Effective in High Dimensions</a:t>
            </a:r>
            <a:r>
              <a:rPr lang="en-US" dirty="0"/>
              <a:t>: Works well with datasets having many features.</a:t>
            </a:r>
          </a:p>
          <a:p>
            <a:pPr>
              <a:buFont typeface="+mj-lt"/>
              <a:buAutoNum type="arabicPeriod"/>
            </a:pPr>
            <a:r>
              <a:rPr lang="en-US" b="1" dirty="0"/>
              <a:t>Robust to Overfitting</a:t>
            </a:r>
            <a:r>
              <a:rPr lang="en-US" dirty="0"/>
              <a:t>: Especially in high-dimensional spaces when the number of dimensions exceeds the number of samples.</a:t>
            </a:r>
          </a:p>
          <a:p>
            <a:pPr>
              <a:buFont typeface="+mj-lt"/>
              <a:buAutoNum type="arabicPeriod"/>
            </a:pPr>
            <a:r>
              <a:rPr lang="en-US" b="1" dirty="0"/>
              <a:t>Versatility</a:t>
            </a:r>
            <a:r>
              <a:rPr lang="en-US" dirty="0"/>
              <a:t>: Can handle both linear and non-linear classification tasks.</a:t>
            </a:r>
          </a:p>
          <a:p>
            <a:pPr>
              <a:buFont typeface="+mj-lt"/>
              <a:buAutoNum type="arabicPeriod"/>
            </a:pPr>
            <a:endParaRPr lang="en-US" dirty="0"/>
          </a:p>
          <a:p>
            <a:r>
              <a:rPr lang="en-US" b="1" dirty="0"/>
              <a:t>Disadvantages of SVM</a:t>
            </a:r>
          </a:p>
          <a:p>
            <a:pPr>
              <a:buFont typeface="+mj-lt"/>
              <a:buAutoNum type="arabicPeriod"/>
            </a:pPr>
            <a:r>
              <a:rPr lang="en-US" b="1" dirty="0"/>
              <a:t>Computational Complexity</a:t>
            </a:r>
            <a:r>
              <a:rPr lang="en-US" dirty="0"/>
              <a:t>: Training can be slow for large datasets.</a:t>
            </a:r>
          </a:p>
          <a:p>
            <a:pPr>
              <a:buFont typeface="+mj-lt"/>
              <a:buAutoNum type="arabicPeriod"/>
            </a:pPr>
            <a:r>
              <a:rPr lang="en-US" b="1" dirty="0"/>
              <a:t>Choice of Kernel</a:t>
            </a:r>
            <a:r>
              <a:rPr lang="en-US" dirty="0"/>
              <a:t>: The performance depends on selecting an appropriate kernel function.</a:t>
            </a:r>
          </a:p>
          <a:p>
            <a:pPr>
              <a:buFont typeface="+mj-lt"/>
              <a:buAutoNum type="arabicPeriod"/>
            </a:pPr>
            <a:r>
              <a:rPr lang="en-US" b="1" dirty="0"/>
              <a:t>Sensitivity to Noise</a:t>
            </a:r>
            <a:r>
              <a:rPr lang="en-US" dirty="0"/>
              <a:t>: Outliers can influence the decision boundary significantly.</a:t>
            </a:r>
          </a:p>
          <a:p>
            <a:pPr>
              <a:buFont typeface="+mj-lt"/>
              <a:buAutoNum type="arabicPeriod"/>
            </a:pPr>
            <a:endParaRPr lang="en-US" dirty="0"/>
          </a:p>
        </p:txBody>
      </p:sp>
    </p:spTree>
    <p:extLst>
      <p:ext uri="{BB962C8B-B14F-4D97-AF65-F5344CB8AC3E}">
        <p14:creationId xmlns:p14="http://schemas.microsoft.com/office/powerpoint/2010/main" val="204154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403EB-0C14-A8A8-2DFD-17D585C3FE43}"/>
              </a:ext>
            </a:extLst>
          </p:cNvPr>
          <p:cNvSpPr txBox="1"/>
          <p:nvPr/>
        </p:nvSpPr>
        <p:spPr>
          <a:xfrm>
            <a:off x="3048733" y="1618248"/>
            <a:ext cx="6097464" cy="3775393"/>
          </a:xfrm>
          <a:prstGeom prst="rect">
            <a:avLst/>
          </a:prstGeom>
          <a:noFill/>
        </p:spPr>
        <p:txBody>
          <a:bodyPr wrap="square">
            <a:spAutoFit/>
          </a:bodyPr>
          <a:lstStyle/>
          <a:p>
            <a:pPr marR="972820">
              <a:spcBef>
                <a:spcPts val="425"/>
              </a:spcBef>
            </a:pPr>
            <a:r>
              <a:rPr lang="en-IN" sz="2800" b="1" dirty="0">
                <a:effectLst/>
                <a:latin typeface="Times New Roman" panose="02020603050405020304" pitchFamily="18" charset="0"/>
                <a:ea typeface="Times New Roman" panose="02020603050405020304" pitchFamily="18" charset="0"/>
              </a:rPr>
              <a:t>Similarity Measures</a:t>
            </a:r>
            <a:endParaRPr lang="en-IN" sz="24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Similarity measures are used to quantify the similarity between users or items. Common similarity measures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Cosine Similarity:</a:t>
            </a:r>
            <a:r>
              <a:rPr lang="en-IN" sz="1800" dirty="0">
                <a:effectLst/>
                <a:latin typeface="Times New Roman" panose="02020603050405020304" pitchFamily="18" charset="0"/>
                <a:ea typeface="Times New Roman" panose="02020603050405020304" pitchFamily="18" charset="0"/>
              </a:rPr>
              <a:t> Measures the cosine of the angle between two vectors representing users or items.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Pearson Correlation Coefficient:</a:t>
            </a:r>
            <a:r>
              <a:rPr lang="en-IN" sz="1800" dirty="0">
                <a:effectLst/>
                <a:latin typeface="Times New Roman" panose="02020603050405020304" pitchFamily="18" charset="0"/>
                <a:ea typeface="Times New Roman" panose="02020603050405020304" pitchFamily="18" charset="0"/>
              </a:rPr>
              <a:t> Measures the linear correlation between two variables.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Euclidean Distance:</a:t>
            </a:r>
            <a:r>
              <a:rPr lang="en-IN" sz="1800" dirty="0">
                <a:effectLst/>
                <a:latin typeface="Times New Roman" panose="02020603050405020304" pitchFamily="18" charset="0"/>
                <a:ea typeface="Times New Roman" panose="02020603050405020304" pitchFamily="18" charset="0"/>
              </a:rPr>
              <a:t> Measures the straight-line distance between two points in a multidimensional space.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742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047207-D3BD-AEEF-4581-F8AEBF86A3ED}"/>
              </a:ext>
            </a:extLst>
          </p:cNvPr>
          <p:cNvSpPr txBox="1"/>
          <p:nvPr/>
        </p:nvSpPr>
        <p:spPr>
          <a:xfrm>
            <a:off x="3048965" y="2427409"/>
            <a:ext cx="6094070" cy="1754326"/>
          </a:xfrm>
          <a:prstGeom prst="rect">
            <a:avLst/>
          </a:prstGeom>
          <a:noFill/>
        </p:spPr>
        <p:txBody>
          <a:bodyPr wrap="square">
            <a:spAutoFit/>
          </a:bodyPr>
          <a:lstStyle/>
          <a:p>
            <a:r>
              <a:rPr lang="en-IN" b="1" dirty="0"/>
              <a:t>Applications of SVM</a:t>
            </a:r>
          </a:p>
          <a:p>
            <a:pPr>
              <a:buFont typeface="+mj-lt"/>
              <a:buAutoNum type="arabicPeriod"/>
            </a:pPr>
            <a:r>
              <a:rPr lang="en-IN" b="1" dirty="0"/>
              <a:t>Text Classification</a:t>
            </a:r>
            <a:r>
              <a:rPr lang="en-IN" dirty="0"/>
              <a:t>: Spam detection, sentiment analysis.</a:t>
            </a:r>
          </a:p>
          <a:p>
            <a:pPr>
              <a:buFont typeface="+mj-lt"/>
              <a:buAutoNum type="arabicPeriod"/>
            </a:pPr>
            <a:r>
              <a:rPr lang="en-IN" b="1" dirty="0"/>
              <a:t>Image Recognition</a:t>
            </a:r>
            <a:r>
              <a:rPr lang="en-IN" dirty="0"/>
              <a:t>: Face detection, object classification.</a:t>
            </a:r>
          </a:p>
          <a:p>
            <a:pPr>
              <a:buFont typeface="+mj-lt"/>
              <a:buAutoNum type="arabicPeriod"/>
            </a:pPr>
            <a:r>
              <a:rPr lang="en-IN" b="1" dirty="0"/>
              <a:t>Medical Diagnosis</a:t>
            </a:r>
            <a:r>
              <a:rPr lang="en-IN" dirty="0"/>
              <a:t>: Classifying diseases based on patient data.</a:t>
            </a:r>
          </a:p>
          <a:p>
            <a:pPr>
              <a:buFont typeface="+mj-lt"/>
              <a:buAutoNum type="arabicPeriod"/>
            </a:pPr>
            <a:r>
              <a:rPr lang="en-IN" b="1" dirty="0"/>
              <a:t>Financial Analysis</a:t>
            </a:r>
            <a:r>
              <a:rPr lang="en-IN" dirty="0"/>
              <a:t>: Stock market prediction, fraud detection.</a:t>
            </a:r>
          </a:p>
        </p:txBody>
      </p:sp>
    </p:spTree>
    <p:extLst>
      <p:ext uri="{BB962C8B-B14F-4D97-AF65-F5344CB8AC3E}">
        <p14:creationId xmlns:p14="http://schemas.microsoft.com/office/powerpoint/2010/main" val="110053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01A940-73E2-0EF4-EC51-D0753505DEC2}"/>
              </a:ext>
            </a:extLst>
          </p:cNvPr>
          <p:cNvSpPr txBox="1"/>
          <p:nvPr/>
        </p:nvSpPr>
        <p:spPr>
          <a:xfrm>
            <a:off x="3047268" y="1512011"/>
            <a:ext cx="6097464" cy="3570208"/>
          </a:xfrm>
          <a:prstGeom prst="rect">
            <a:avLst/>
          </a:prstGeom>
          <a:noFill/>
        </p:spPr>
        <p:txBody>
          <a:bodyPr wrap="square">
            <a:spAutoFit/>
          </a:bodyPr>
          <a:lstStyle/>
          <a:p>
            <a:pPr marR="972820">
              <a:spcBef>
                <a:spcPts val="425"/>
              </a:spcBef>
            </a:pPr>
            <a:r>
              <a:rPr lang="en-IN" sz="1800" b="1" dirty="0">
                <a:effectLst/>
                <a:latin typeface="Times New Roman" panose="02020603050405020304" pitchFamily="18" charset="0"/>
                <a:ea typeface="Times New Roman" panose="02020603050405020304" pitchFamily="18" charset="0"/>
              </a:rPr>
              <a:t>Dimensionality Reduction</a:t>
            </a:r>
            <a:endParaRPr lang="en-IN" sz="16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Dimensionality reduction techniques reduce the number of features in a dataset, making it easier to </a:t>
            </a:r>
            <a:r>
              <a:rPr lang="en-IN" sz="1800" dirty="0" err="1">
                <a:effectLst/>
                <a:latin typeface="Times New Roman" panose="02020603050405020304" pitchFamily="18" charset="0"/>
                <a:ea typeface="Times New Roman" panose="02020603050405020304" pitchFamily="18" charset="0"/>
              </a:rPr>
              <a:t>analyze</a:t>
            </a:r>
            <a:r>
              <a:rPr lang="en-IN" sz="1800" dirty="0">
                <a:effectLst/>
                <a:latin typeface="Times New Roman" panose="02020603050405020304" pitchFamily="18" charset="0"/>
                <a:ea typeface="Times New Roman" panose="02020603050405020304" pitchFamily="18" charset="0"/>
              </a:rPr>
              <a:t> and process. Common techniques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Principal Component Analysis (PCA):</a:t>
            </a:r>
            <a:r>
              <a:rPr lang="en-IN" sz="1800" dirty="0">
                <a:effectLst/>
                <a:latin typeface="Times New Roman" panose="02020603050405020304" pitchFamily="18" charset="0"/>
                <a:ea typeface="Times New Roman" panose="02020603050405020304" pitchFamily="18" charset="0"/>
              </a:rPr>
              <a:t> Identifies the principal components of the data, which are linear combinations of the original features.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Singular Value Decomposition (SVD):</a:t>
            </a:r>
            <a:r>
              <a:rPr lang="en-IN" sz="1800" dirty="0">
                <a:effectLst/>
                <a:latin typeface="Times New Roman" panose="02020603050405020304" pitchFamily="18" charset="0"/>
                <a:ea typeface="Times New Roman" panose="02020603050405020304" pitchFamily="18" charset="0"/>
              </a:rPr>
              <a:t> Decomposes a matrix into the product of three matrices, allowing for dimensionality reduction and feature extraction.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197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1DB4E-46CD-3102-1983-E143595AA513}"/>
              </a:ext>
            </a:extLst>
          </p:cNvPr>
          <p:cNvSpPr txBox="1"/>
          <p:nvPr/>
        </p:nvSpPr>
        <p:spPr>
          <a:xfrm>
            <a:off x="3048965" y="1664670"/>
            <a:ext cx="6094070" cy="3046988"/>
          </a:xfrm>
          <a:prstGeom prst="rect">
            <a:avLst/>
          </a:prstGeom>
          <a:noFill/>
        </p:spPr>
        <p:txBody>
          <a:bodyPr wrap="square">
            <a:spAutoFit/>
          </a:bodyPr>
          <a:lstStyle/>
          <a:p>
            <a:r>
              <a:rPr lang="en-US" sz="2400" b="1" dirty="0"/>
              <a:t>What is Euclidean Distance?</a:t>
            </a:r>
          </a:p>
          <a:p>
            <a:endParaRPr lang="en-US" sz="2400" b="1" dirty="0"/>
          </a:p>
          <a:p>
            <a:r>
              <a:rPr lang="en-US" b="1" dirty="0"/>
              <a:t>Euclidean Distance</a:t>
            </a:r>
            <a:r>
              <a:rPr lang="en-US" dirty="0"/>
              <a:t> is the straight-line distance between two points in a multidimensional space. It is one of the most commonly used distance metrics for measuring the similarity or dissimilarity between points in tasks like clustering, classification, and recommendation systems.</a:t>
            </a:r>
          </a:p>
          <a:p>
            <a:r>
              <a:rPr lang="en-US" dirty="0"/>
              <a:t>In a 2D or 3D space, it corresponds to the ordinary "straight-line" distance between two points, derived from the Pythagorean theorem.</a:t>
            </a:r>
          </a:p>
        </p:txBody>
      </p:sp>
    </p:spTree>
    <p:extLst>
      <p:ext uri="{BB962C8B-B14F-4D97-AF65-F5344CB8AC3E}">
        <p14:creationId xmlns:p14="http://schemas.microsoft.com/office/powerpoint/2010/main" val="416360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89FC5E-16D0-2798-502D-25BBE64F4743}"/>
              </a:ext>
            </a:extLst>
          </p:cNvPr>
          <p:cNvSpPr txBox="1"/>
          <p:nvPr/>
        </p:nvSpPr>
        <p:spPr>
          <a:xfrm>
            <a:off x="3048965" y="1720840"/>
            <a:ext cx="6094070" cy="3416320"/>
          </a:xfrm>
          <a:prstGeom prst="rect">
            <a:avLst/>
          </a:prstGeom>
          <a:noFill/>
        </p:spPr>
        <p:txBody>
          <a:bodyPr wrap="square">
            <a:spAutoFit/>
          </a:bodyPr>
          <a:lstStyle/>
          <a:p>
            <a:r>
              <a:rPr lang="en-IN" b="1" dirty="0"/>
              <a:t>Formula for Euclidean Distance</a:t>
            </a:r>
          </a:p>
          <a:p>
            <a:r>
              <a:rPr lang="en-IN" dirty="0"/>
              <a:t>For two points A=(x1,y1,z1,… )  and B=(x2,y2,z2,… )  in an n-dimensional space, the Euclidean distance is calculated as:</a:t>
            </a:r>
          </a:p>
          <a:p>
            <a:r>
              <a:rPr lang="en-IN" dirty="0"/>
              <a:t>d(A,B)=</a:t>
            </a:r>
            <a:r>
              <a:rPr lang="en-IN" dirty="0">
                <a:latin typeface="Montserrat Medium" panose="020F0502020204030204" pitchFamily="2" charset="0"/>
              </a:rPr>
              <a:t>(</a:t>
            </a:r>
            <a:r>
              <a:rPr lang="en-IN" dirty="0"/>
              <a:t>∑</a:t>
            </a:r>
            <a:r>
              <a:rPr lang="en-IN" dirty="0" err="1"/>
              <a:t>i</a:t>
            </a:r>
            <a:r>
              <a:rPr lang="en-IN" dirty="0"/>
              <a:t>=1n(xi−</a:t>
            </a:r>
            <a:r>
              <a:rPr lang="en-IN" dirty="0" err="1"/>
              <a:t>yi</a:t>
            </a:r>
            <a:r>
              <a:rPr lang="en-IN" dirty="0"/>
              <a:t>)2</a:t>
            </a:r>
          </a:p>
          <a:p>
            <a:endParaRPr lang="en-IN" dirty="0"/>
          </a:p>
          <a:p>
            <a:r>
              <a:rPr lang="en-US" b="1" dirty="0"/>
              <a:t>steps to Calculate Euclidean Distance</a:t>
            </a:r>
          </a:p>
          <a:p>
            <a:pPr>
              <a:buFont typeface="+mj-lt"/>
              <a:buAutoNum type="arabicPeriod"/>
            </a:pPr>
            <a:r>
              <a:rPr lang="en-US" dirty="0"/>
              <a:t>Subtract the corresponding coordinates of the two points: xi−</a:t>
            </a:r>
            <a:r>
              <a:rPr lang="en-US" dirty="0" err="1"/>
              <a:t>yi</a:t>
            </a:r>
            <a:r>
              <a:rPr lang="en-US" dirty="0"/>
              <a:t> </a:t>
            </a:r>
            <a:r>
              <a:rPr lang="en-US" dirty="0" err="1"/>
              <a:t>x_i</a:t>
            </a:r>
            <a:r>
              <a:rPr lang="en-US" dirty="0"/>
              <a:t> - </a:t>
            </a:r>
            <a:r>
              <a:rPr lang="en-US" dirty="0" err="1"/>
              <a:t>y_ixi</a:t>
            </a:r>
            <a:r>
              <a:rPr lang="en-US" dirty="0"/>
              <a:t>​−</a:t>
            </a:r>
            <a:r>
              <a:rPr lang="en-US" dirty="0" err="1"/>
              <a:t>yi</a:t>
            </a:r>
            <a:r>
              <a:rPr lang="en-US" dirty="0"/>
              <a:t>​.</a:t>
            </a:r>
          </a:p>
          <a:p>
            <a:pPr>
              <a:buFont typeface="+mj-lt"/>
              <a:buAutoNum type="arabicPeriod"/>
            </a:pPr>
            <a:r>
              <a:rPr lang="en-US" dirty="0"/>
              <a:t>Square the differences: (xi−</a:t>
            </a:r>
            <a:r>
              <a:rPr lang="en-US" dirty="0" err="1"/>
              <a:t>yi</a:t>
            </a:r>
            <a:r>
              <a:rPr lang="en-US" dirty="0"/>
              <a:t>)2(</a:t>
            </a:r>
            <a:r>
              <a:rPr lang="en-US" dirty="0" err="1"/>
              <a:t>x_i</a:t>
            </a:r>
            <a:r>
              <a:rPr lang="en-US" dirty="0"/>
              <a:t> - </a:t>
            </a:r>
            <a:r>
              <a:rPr lang="en-US" dirty="0" err="1"/>
              <a:t>y_i</a:t>
            </a:r>
            <a:r>
              <a:rPr lang="en-US" dirty="0"/>
              <a:t>)^2(xi​−</a:t>
            </a:r>
            <a:r>
              <a:rPr lang="en-US" dirty="0" err="1"/>
              <a:t>yi</a:t>
            </a:r>
            <a:r>
              <a:rPr lang="en-US" dirty="0"/>
              <a:t>​)2.</a:t>
            </a:r>
          </a:p>
          <a:p>
            <a:pPr>
              <a:buFont typeface="+mj-lt"/>
              <a:buAutoNum type="arabicPeriod"/>
            </a:pPr>
            <a:r>
              <a:rPr lang="en-US" dirty="0"/>
              <a:t>Sum up all the squared differences.</a:t>
            </a:r>
          </a:p>
          <a:p>
            <a:pPr>
              <a:buFont typeface="+mj-lt"/>
              <a:buAutoNum type="arabicPeriod"/>
            </a:pPr>
            <a:r>
              <a:rPr lang="en-US" dirty="0"/>
              <a:t>Take the square root of the sum.</a:t>
            </a:r>
          </a:p>
          <a:p>
            <a:endParaRPr lang="en-IN" dirty="0"/>
          </a:p>
        </p:txBody>
      </p:sp>
    </p:spTree>
    <p:extLst>
      <p:ext uri="{BB962C8B-B14F-4D97-AF65-F5344CB8AC3E}">
        <p14:creationId xmlns:p14="http://schemas.microsoft.com/office/powerpoint/2010/main" val="388663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52C4C-55A4-BABE-E422-2AC64C634DED}"/>
              </a:ext>
            </a:extLst>
          </p:cNvPr>
          <p:cNvSpPr txBox="1"/>
          <p:nvPr/>
        </p:nvSpPr>
        <p:spPr>
          <a:xfrm>
            <a:off x="3048733" y="1479749"/>
            <a:ext cx="6097464" cy="3898503"/>
          </a:xfrm>
          <a:prstGeom prst="rect">
            <a:avLst/>
          </a:prstGeom>
          <a:noFill/>
        </p:spPr>
        <p:txBody>
          <a:bodyPr wrap="square">
            <a:spAutoFit/>
          </a:bodyPr>
          <a:lstStyle/>
          <a:p>
            <a:pPr marR="972820">
              <a:spcBef>
                <a:spcPts val="425"/>
              </a:spcBef>
            </a:pPr>
            <a:r>
              <a:rPr lang="en-IN" sz="1800" b="1" dirty="0">
                <a:effectLst/>
                <a:latin typeface="Times New Roman" panose="02020603050405020304" pitchFamily="18" charset="0"/>
                <a:ea typeface="Times New Roman" panose="02020603050405020304" pitchFamily="18" charset="0"/>
              </a:rPr>
              <a:t>Classification</a:t>
            </a:r>
            <a:endParaRPr lang="en-IN" sz="1600" dirty="0">
              <a:effectLst/>
              <a:latin typeface="Times New Roman" panose="02020603050405020304" pitchFamily="18" charset="0"/>
              <a:ea typeface="Times New Roman" panose="02020603050405020304" pitchFamily="18" charset="0"/>
            </a:endParaRPr>
          </a:p>
          <a:p>
            <a:pPr marR="972820">
              <a:spcBef>
                <a:spcPts val="425"/>
              </a:spcBef>
            </a:pPr>
            <a:r>
              <a:rPr lang="en-IN" sz="1800" dirty="0">
                <a:effectLst/>
                <a:latin typeface="Times New Roman" panose="02020603050405020304" pitchFamily="18" charset="0"/>
                <a:ea typeface="Times New Roman" panose="02020603050405020304" pitchFamily="18" charset="0"/>
              </a:rPr>
              <a:t>Classification algorithms can be used to predict a user's rating for an item based on features of the user and the item. Popular classification algorithms include:</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Naive Bayes:</a:t>
            </a:r>
            <a:r>
              <a:rPr lang="en-IN" sz="1800" dirty="0">
                <a:effectLst/>
                <a:latin typeface="Times New Roman" panose="02020603050405020304" pitchFamily="18" charset="0"/>
                <a:ea typeface="Times New Roman" panose="02020603050405020304" pitchFamily="18" charset="0"/>
              </a:rPr>
              <a:t> Assumes that features are independent and calculates the probability of a class given a set of features.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Decision Trees:</a:t>
            </a:r>
            <a:r>
              <a:rPr lang="en-IN" sz="1800" dirty="0">
                <a:effectLst/>
                <a:latin typeface="Times New Roman" panose="02020603050405020304" pitchFamily="18" charset="0"/>
                <a:ea typeface="Times New Roman" panose="02020603050405020304" pitchFamily="18" charset="0"/>
              </a:rPr>
              <a:t> Creates a tree-like model of decisions and their possible consequences.</a:t>
            </a:r>
            <a:endParaRPr lang="en-IN" sz="1600" dirty="0">
              <a:effectLst/>
              <a:latin typeface="Times New Roman" panose="02020603050405020304" pitchFamily="18" charset="0"/>
              <a:ea typeface="Times New Roman" panose="02020603050405020304" pitchFamily="18" charset="0"/>
            </a:endParaRPr>
          </a:p>
          <a:p>
            <a:pPr marL="342900" marR="972820" lvl="0" indent="-342900">
              <a:spcBef>
                <a:spcPts val="425"/>
              </a:spcBef>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Support Vector Machines (SVMs):</a:t>
            </a:r>
            <a:r>
              <a:rPr lang="en-IN" sz="1800" dirty="0">
                <a:effectLst/>
                <a:latin typeface="Times New Roman" panose="02020603050405020304" pitchFamily="18" charset="0"/>
                <a:ea typeface="Times New Roman" panose="02020603050405020304" pitchFamily="18" charset="0"/>
              </a:rPr>
              <a:t> Finds the optimal hyperplane that separates data points into different classes.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664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898F14-4B3C-2C63-EA92-D98ADC3B3E0D}"/>
              </a:ext>
            </a:extLst>
          </p:cNvPr>
          <p:cNvSpPr txBox="1"/>
          <p:nvPr/>
        </p:nvSpPr>
        <p:spPr>
          <a:xfrm>
            <a:off x="2555585" y="1151453"/>
            <a:ext cx="6097464" cy="4924425"/>
          </a:xfrm>
          <a:prstGeom prst="rect">
            <a:avLst/>
          </a:prstGeom>
          <a:noFill/>
        </p:spPr>
        <p:txBody>
          <a:bodyPr wrap="square">
            <a:spAutoFit/>
          </a:bodyPr>
          <a:lstStyle/>
          <a:p>
            <a:r>
              <a:rPr lang="en-IN" dirty="0"/>
              <a:t> </a:t>
            </a:r>
            <a:r>
              <a:rPr lang="en-IN" sz="2800" dirty="0"/>
              <a:t>Naïve Bayes' Theorem-</a:t>
            </a:r>
          </a:p>
          <a:p>
            <a:r>
              <a:rPr lang="en-US" sz="2000" dirty="0"/>
              <a:t>Naïve Bayes is a probabilistic machine learning algorithm based on Bayes' Theorem. It is primarily used for classification tasks and assumes that the features in the dataset are independent of each other, which is why it is called "naïve."</a:t>
            </a:r>
            <a:endParaRPr lang="en-IN" sz="2000" dirty="0"/>
          </a:p>
          <a:p>
            <a:endParaRPr lang="en-IN" dirty="0"/>
          </a:p>
          <a:p>
            <a:r>
              <a:rPr lang="en-IN" sz="2400" b="1" dirty="0"/>
              <a:t>P(C∣X)=(P(X∣C)⋅P(C)​)/ P(X)</a:t>
            </a:r>
          </a:p>
          <a:p>
            <a:endParaRPr lang="en-IN" dirty="0"/>
          </a:p>
          <a:p>
            <a:r>
              <a:rPr lang="en-IN" dirty="0"/>
              <a:t>Where:</a:t>
            </a:r>
          </a:p>
          <a:p>
            <a:pPr>
              <a:buFont typeface="Arial" panose="020B0604020202020204" pitchFamily="34" charset="0"/>
              <a:buChar char="•"/>
            </a:pPr>
            <a:r>
              <a:rPr lang="en-IN" dirty="0"/>
              <a:t>P(C∣X)P(C|X)P(C∣X): Posterior probability (probability of class CCC given features XXX).</a:t>
            </a:r>
          </a:p>
          <a:p>
            <a:pPr>
              <a:buFont typeface="Arial" panose="020B0604020202020204" pitchFamily="34" charset="0"/>
              <a:buChar char="•"/>
            </a:pPr>
            <a:r>
              <a:rPr lang="en-IN" dirty="0"/>
              <a:t>P(X∣C)P(X|C)P(X∣C): Likelihood (probability of features XXX given class CCC).</a:t>
            </a:r>
          </a:p>
          <a:p>
            <a:pPr>
              <a:buFont typeface="Arial" panose="020B0604020202020204" pitchFamily="34" charset="0"/>
              <a:buChar char="•"/>
            </a:pPr>
            <a:r>
              <a:rPr lang="en-IN" dirty="0"/>
              <a:t>P(C)P(C)P(C): Prior probability of class CCC.</a:t>
            </a:r>
          </a:p>
          <a:p>
            <a:pPr>
              <a:buFont typeface="Arial" panose="020B0604020202020204" pitchFamily="34" charset="0"/>
              <a:buChar char="•"/>
            </a:pPr>
            <a:r>
              <a:rPr lang="en-IN" dirty="0"/>
              <a:t>P(X)P(X)P(X): Evidence (probability of features XXX).</a:t>
            </a:r>
          </a:p>
        </p:txBody>
      </p:sp>
    </p:spTree>
    <p:extLst>
      <p:ext uri="{BB962C8B-B14F-4D97-AF65-F5344CB8AC3E}">
        <p14:creationId xmlns:p14="http://schemas.microsoft.com/office/powerpoint/2010/main" val="320640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6593DC-8B85-B187-717E-51D8C5610B51}"/>
              </a:ext>
            </a:extLst>
          </p:cNvPr>
          <p:cNvSpPr txBox="1"/>
          <p:nvPr/>
        </p:nvSpPr>
        <p:spPr>
          <a:xfrm>
            <a:off x="1736203" y="1092313"/>
            <a:ext cx="7225355" cy="3693319"/>
          </a:xfrm>
          <a:prstGeom prst="rect">
            <a:avLst/>
          </a:prstGeom>
          <a:noFill/>
        </p:spPr>
        <p:txBody>
          <a:bodyPr wrap="square">
            <a:spAutoFit/>
          </a:bodyPr>
          <a:lstStyle/>
          <a:p>
            <a:r>
              <a:rPr lang="en-IN" b="1" dirty="0"/>
              <a:t>Steps to Calculate Naïve Bayes in Recommender Systems</a:t>
            </a:r>
          </a:p>
          <a:p>
            <a:pPr marL="342900" indent="-342900">
              <a:buAutoNum type="arabicPeriod"/>
            </a:pPr>
            <a:r>
              <a:rPr lang="en-IN" b="1" dirty="0"/>
              <a:t>Prepare the Dataset</a:t>
            </a:r>
          </a:p>
          <a:p>
            <a:r>
              <a:rPr lang="en-US" b="1" dirty="0"/>
              <a:t>2. Calculate Prior Probabilities (P(C))</a:t>
            </a:r>
          </a:p>
          <a:p>
            <a:r>
              <a:rPr lang="en-US" dirty="0"/>
              <a:t> P(C) = Number of instances in class C /  Total number of instances</a:t>
            </a:r>
          </a:p>
          <a:p>
            <a:r>
              <a:rPr lang="en-IN" dirty="0"/>
              <a:t>3. </a:t>
            </a:r>
            <a:r>
              <a:rPr lang="en-IN" b="1" dirty="0"/>
              <a:t>Calculate Likelihoods (P(X∣C)P(X|C)P(X∣C))</a:t>
            </a:r>
          </a:p>
          <a:p>
            <a:r>
              <a:rPr lang="en-US" dirty="0"/>
              <a:t>P(xi​∣C)=Number of instances with feature xi​ in class C​  /  Total instances in class C</a:t>
            </a:r>
          </a:p>
          <a:p>
            <a:r>
              <a:rPr lang="it-IT" dirty="0"/>
              <a:t>4. </a:t>
            </a:r>
            <a:r>
              <a:rPr lang="it-IT" b="1" dirty="0"/>
              <a:t>Calculate Posterior Probabilities (P(C∣X))</a:t>
            </a:r>
          </a:p>
          <a:p>
            <a:r>
              <a:rPr lang="en-US" dirty="0"/>
              <a:t> </a:t>
            </a:r>
            <a:r>
              <a:rPr lang="en-US" b="1" dirty="0"/>
              <a:t>5. Classify the Item/User</a:t>
            </a:r>
          </a:p>
          <a:p>
            <a:pPr>
              <a:buFont typeface="Arial" panose="020B0604020202020204" pitchFamily="34" charset="0"/>
              <a:buChar char="•"/>
            </a:pPr>
            <a:r>
              <a:rPr lang="en-US" dirty="0"/>
              <a:t>Predict the class CCC with the highest posterior probability: </a:t>
            </a:r>
          </a:p>
          <a:p>
            <a:r>
              <a:rPr lang="en-US" dirty="0"/>
              <a:t>C=</a:t>
            </a:r>
            <a:r>
              <a:rPr lang="en-US" dirty="0" err="1"/>
              <a:t>arg</a:t>
            </a:r>
            <a:r>
              <a:rPr lang="en-US" dirty="0"/>
              <a:t>⁡ max ⁡P(C∣X)C  </a:t>
            </a:r>
          </a:p>
          <a:p>
            <a:r>
              <a:rPr lang="en-US" dirty="0"/>
              <a:t>                 c</a:t>
            </a:r>
          </a:p>
          <a:p>
            <a:endParaRPr lang="en-IN" dirty="0"/>
          </a:p>
        </p:txBody>
      </p:sp>
    </p:spTree>
    <p:extLst>
      <p:ext uri="{BB962C8B-B14F-4D97-AF65-F5344CB8AC3E}">
        <p14:creationId xmlns:p14="http://schemas.microsoft.com/office/powerpoint/2010/main" val="262855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AE97E-D8E3-0194-2623-C52DAEEB629C}"/>
              </a:ext>
            </a:extLst>
          </p:cNvPr>
          <p:cNvSpPr txBox="1"/>
          <p:nvPr/>
        </p:nvSpPr>
        <p:spPr>
          <a:xfrm>
            <a:off x="2688221" y="951398"/>
            <a:ext cx="6094070" cy="4955203"/>
          </a:xfrm>
          <a:prstGeom prst="rect">
            <a:avLst/>
          </a:prstGeom>
          <a:noFill/>
        </p:spPr>
        <p:txBody>
          <a:bodyPr wrap="square">
            <a:spAutoFit/>
          </a:bodyPr>
          <a:lstStyle/>
          <a:p>
            <a:r>
              <a:rPr lang="en-US" sz="2800" b="1" dirty="0"/>
              <a:t>Bayes Classifiers</a:t>
            </a:r>
          </a:p>
          <a:p>
            <a:r>
              <a:rPr lang="en-US" dirty="0"/>
              <a:t>Bayes classifiers are a family of probabilistic models that classify data points based on </a:t>
            </a:r>
            <a:r>
              <a:rPr lang="en-US" b="1" dirty="0"/>
              <a:t>Bayes' Theorem</a:t>
            </a:r>
            <a:r>
              <a:rPr lang="en-US" dirty="0"/>
              <a:t>, using probability distributions to make predictions. These models estimate the likelihood of a given data point belonging to a particular class based on prior knowledge and observed data.</a:t>
            </a:r>
          </a:p>
          <a:p>
            <a:endParaRPr lang="en-US" dirty="0"/>
          </a:p>
          <a:p>
            <a:r>
              <a:rPr lang="en-IN" b="1" dirty="0"/>
              <a:t>Bayes' Theorem Recap</a:t>
            </a:r>
          </a:p>
          <a:p>
            <a:r>
              <a:rPr lang="en-IN" dirty="0"/>
              <a:t>P(C∣X)=(P(X∣C)⋅P(C))/P(X) ​Where:</a:t>
            </a:r>
          </a:p>
          <a:p>
            <a:pPr>
              <a:buFont typeface="Arial" panose="020B0604020202020204" pitchFamily="34" charset="0"/>
              <a:buChar char="•"/>
            </a:pPr>
            <a:r>
              <a:rPr lang="en-IN" dirty="0"/>
              <a:t>P(C∣X) : Posterior probability (probability of class CCC given feature set XXX).</a:t>
            </a:r>
          </a:p>
          <a:p>
            <a:pPr>
              <a:buFont typeface="Arial" panose="020B0604020202020204" pitchFamily="34" charset="0"/>
              <a:buChar char="•"/>
            </a:pPr>
            <a:r>
              <a:rPr lang="en-IN" dirty="0"/>
              <a:t>P(X∣C) : Likelihood (probability of observing XXX given class CCC).</a:t>
            </a:r>
          </a:p>
          <a:p>
            <a:pPr>
              <a:buFont typeface="Arial" panose="020B0604020202020204" pitchFamily="34" charset="0"/>
              <a:buChar char="•"/>
            </a:pPr>
            <a:r>
              <a:rPr lang="en-IN" dirty="0"/>
              <a:t>P(C) Prior probability of class CCC.</a:t>
            </a:r>
          </a:p>
          <a:p>
            <a:pPr>
              <a:buFont typeface="Arial" panose="020B0604020202020204" pitchFamily="34" charset="0"/>
              <a:buChar char="•"/>
            </a:pPr>
            <a:r>
              <a:rPr lang="en-IN" dirty="0"/>
              <a:t>P(X) Evidence (probability of observing XXX, common for all classes).</a:t>
            </a:r>
          </a:p>
          <a:p>
            <a:endParaRPr lang="en-US" dirty="0"/>
          </a:p>
        </p:txBody>
      </p:sp>
    </p:spTree>
    <p:extLst>
      <p:ext uri="{BB962C8B-B14F-4D97-AF65-F5344CB8AC3E}">
        <p14:creationId xmlns:p14="http://schemas.microsoft.com/office/powerpoint/2010/main" val="189207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A7C4F-172B-404D-CDF2-B54B447714BB}"/>
              </a:ext>
            </a:extLst>
          </p:cNvPr>
          <p:cNvSpPr txBox="1"/>
          <p:nvPr/>
        </p:nvSpPr>
        <p:spPr>
          <a:xfrm>
            <a:off x="3047036" y="892737"/>
            <a:ext cx="6094070" cy="4524315"/>
          </a:xfrm>
          <a:prstGeom prst="rect">
            <a:avLst/>
          </a:prstGeom>
          <a:noFill/>
        </p:spPr>
        <p:txBody>
          <a:bodyPr wrap="square">
            <a:spAutoFit/>
          </a:bodyPr>
          <a:lstStyle/>
          <a:p>
            <a:r>
              <a:rPr lang="en-IN" b="1" dirty="0"/>
              <a:t>Types of Bayes Classifiers</a:t>
            </a:r>
          </a:p>
          <a:p>
            <a:r>
              <a:rPr lang="en-IN" b="1" dirty="0"/>
              <a:t>1. Naïve Bayes Classifier</a:t>
            </a:r>
          </a:p>
          <a:p>
            <a:pPr>
              <a:buFont typeface="Arial" panose="020B0604020202020204" pitchFamily="34" charset="0"/>
              <a:buChar char="•"/>
            </a:pPr>
            <a:r>
              <a:rPr lang="en-IN" dirty="0"/>
              <a:t>Assumes </a:t>
            </a:r>
            <a:r>
              <a:rPr lang="en-IN" b="1" dirty="0"/>
              <a:t>independence</a:t>
            </a:r>
            <a:r>
              <a:rPr lang="en-IN" dirty="0"/>
              <a:t> among features.</a:t>
            </a:r>
          </a:p>
          <a:p>
            <a:pPr>
              <a:buFont typeface="Arial" panose="020B0604020202020204" pitchFamily="34" charset="0"/>
              <a:buChar char="•"/>
            </a:pPr>
            <a:r>
              <a:rPr lang="en-IN" dirty="0"/>
              <a:t>Simplifies the calculation of likelihood P(X∣C)P(X|C)P(X∣C) as: P(X∣C)=P(x1∣C)⋅P(x2∣C)⋅⋯⋅P(</a:t>
            </a:r>
            <a:r>
              <a:rPr lang="en-IN" dirty="0" err="1"/>
              <a:t>xn∣C</a:t>
            </a:r>
            <a:r>
              <a:rPr lang="en-IN" dirty="0"/>
              <a:t>) </a:t>
            </a:r>
          </a:p>
          <a:p>
            <a:pPr>
              <a:buFont typeface="Arial" panose="020B0604020202020204" pitchFamily="34" charset="0"/>
              <a:buChar char="•"/>
            </a:pPr>
            <a:r>
              <a:rPr lang="en-IN" dirty="0"/>
              <a:t>Variants include:</a:t>
            </a:r>
          </a:p>
          <a:p>
            <a:pPr marL="742950" lvl="1" indent="-285750">
              <a:buFont typeface="Arial" panose="020B0604020202020204" pitchFamily="34" charset="0"/>
              <a:buChar char="•"/>
            </a:pPr>
            <a:r>
              <a:rPr lang="en-IN" b="1" dirty="0"/>
              <a:t>Gaussian Naïve Bayes</a:t>
            </a:r>
            <a:r>
              <a:rPr lang="en-IN" dirty="0"/>
              <a:t>: For continuous features (assumes a normal distribution).</a:t>
            </a:r>
          </a:p>
          <a:p>
            <a:pPr marL="742950" lvl="1" indent="-285750">
              <a:buFont typeface="Arial" panose="020B0604020202020204" pitchFamily="34" charset="0"/>
              <a:buChar char="•"/>
            </a:pPr>
            <a:r>
              <a:rPr lang="en-IN" b="1" dirty="0"/>
              <a:t>Multinomial Naïve Bayes</a:t>
            </a:r>
            <a:r>
              <a:rPr lang="en-IN" dirty="0"/>
              <a:t>: For discrete data (e.g., text classification).</a:t>
            </a:r>
          </a:p>
          <a:p>
            <a:pPr marL="742950" lvl="1" indent="-285750">
              <a:buFont typeface="Arial" panose="020B0604020202020204" pitchFamily="34" charset="0"/>
              <a:buChar char="•"/>
            </a:pPr>
            <a:r>
              <a:rPr lang="en-IN" b="1" dirty="0"/>
              <a:t>Bernoulli Naïve Bayes</a:t>
            </a:r>
            <a:r>
              <a:rPr lang="en-IN" dirty="0"/>
              <a:t>: For binary features (e.g., presence/absence).</a:t>
            </a:r>
          </a:p>
          <a:p>
            <a:r>
              <a:rPr lang="en-IN" b="1" dirty="0"/>
              <a:t>Applications</a:t>
            </a:r>
            <a:r>
              <a:rPr lang="en-IN" dirty="0"/>
              <a:t>:</a:t>
            </a:r>
          </a:p>
          <a:p>
            <a:pPr>
              <a:buFont typeface="Arial" panose="020B0604020202020204" pitchFamily="34" charset="0"/>
              <a:buChar char="•"/>
            </a:pPr>
            <a:r>
              <a:rPr lang="en-IN" dirty="0"/>
              <a:t>Spam filtering.</a:t>
            </a:r>
          </a:p>
          <a:p>
            <a:pPr>
              <a:buFont typeface="Arial" panose="020B0604020202020204" pitchFamily="34" charset="0"/>
              <a:buChar char="•"/>
            </a:pPr>
            <a:r>
              <a:rPr lang="en-IN" dirty="0"/>
              <a:t>Sentiment analysis.</a:t>
            </a:r>
          </a:p>
          <a:p>
            <a:pPr>
              <a:buFont typeface="Arial" panose="020B0604020202020204" pitchFamily="34" charset="0"/>
              <a:buChar char="•"/>
            </a:pPr>
            <a:r>
              <a:rPr lang="en-IN" dirty="0"/>
              <a:t>Document classification.</a:t>
            </a:r>
          </a:p>
        </p:txBody>
      </p:sp>
    </p:spTree>
    <p:extLst>
      <p:ext uri="{BB962C8B-B14F-4D97-AF65-F5344CB8AC3E}">
        <p14:creationId xmlns:p14="http://schemas.microsoft.com/office/powerpoint/2010/main" val="2728051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1924</Words>
  <Application>Microsoft Office PowerPoint</Application>
  <PresentationFormat>Widescreen</PresentationFormat>
  <Paragraphs>159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Montserrat Medium</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2025-01-14T06:58:13Z</dcterms:created>
  <dcterms:modified xsi:type="dcterms:W3CDTF">2025-01-14T07:46:34Z</dcterms:modified>
</cp:coreProperties>
</file>