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9774-74A6-2477-0A27-3CC57BF95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1C497-FEFF-1D1D-2BD3-67DF2C737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AFA6D-2E5E-BCB7-5177-757FAD96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4EA-2F0F-44CB-ACA0-73A8EDB8497A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A03B5-4714-22D5-27B2-1E69259A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41D68-B481-D1DF-E8AD-868BD6DD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121-13CD-4E08-A311-5507ACEB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2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F11A-4B53-4A39-E9D9-F8F74A61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C6437-B86B-6A5A-265C-5B9407932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08228-0416-7CF8-4538-3BEE0723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4EA-2F0F-44CB-ACA0-73A8EDB8497A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786BB-BD06-FF81-73B9-59E4AD70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8C40C-53C0-6EAA-A614-9A3CBD93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121-13CD-4E08-A311-5507ACEB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57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CDA543-5896-918D-5BB8-F5F1D2A39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22663-3142-337C-A788-0443FF983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2389E-BA35-D5F6-9BB0-13B8C4D9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4EA-2F0F-44CB-ACA0-73A8EDB8497A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1B168-C119-D877-EABD-5F4DE0C8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B5DE8-0EEB-F6A8-1EC1-4C7FF917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121-13CD-4E08-A311-5507ACEB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5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F3A3-3948-0388-6DE4-CD3E6EE6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BDDD-C717-630A-EDD3-9A435A637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336F4-66FD-F745-8629-C1273DF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4EA-2F0F-44CB-ACA0-73A8EDB8497A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B1909-D31D-81FE-C21B-7372D74F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9E188-0E3B-A5AA-D767-E982AB95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121-13CD-4E08-A311-5507ACEB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17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F483-E018-9E2A-83A8-2FF7E5A5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1ACA0-A575-7DF9-E41D-BC323A50B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5AD16-7185-4FC3-7C77-23E03208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4EA-2F0F-44CB-ACA0-73A8EDB8497A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64306-63B5-7AF0-6290-57B43613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D130F-2DA8-9051-BD85-494F76BE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121-13CD-4E08-A311-5507ACEB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2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995F-2723-048D-3FB7-587470FF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758B3-D23B-6262-C886-C88C7C962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1F56F-9FE6-FF4A-0626-C1D65662E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4620C-2774-139F-38BF-721FF656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4EA-2F0F-44CB-ACA0-73A8EDB8497A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83123-4970-3582-03FA-6CE9F8BA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741B6-ECA6-771D-D36A-A1C53BE3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121-13CD-4E08-A311-5507ACEB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98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D399-F9C7-79DD-88AB-BDAEEC437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441A2-A226-C9B2-FB77-D7192BC78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AA431-2ACE-2ACC-42BF-F3D9A24E4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54611-E4CC-0D6B-D0A2-CEEE19AFE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30D013-F4A1-7023-1687-D80A2B91D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2F98A-BDD2-2A23-009F-1C06EB4E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4EA-2F0F-44CB-ACA0-73A8EDB8497A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B3BBC-8B89-2493-8B08-9A8FEF60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4A98F-FC79-72DD-6695-BF154761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121-13CD-4E08-A311-5507ACEB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38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7C13-6AD6-FF1C-43A1-27702D71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D4A1C8-6B96-A162-41C6-64063286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4EA-2F0F-44CB-ACA0-73A8EDB8497A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C81DC-DD63-1D11-1F31-0414C96B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39321-3C80-1EFA-06FA-C0AF4770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121-13CD-4E08-A311-5507ACEB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18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17CFA-45F4-BDDC-D8E4-6606B932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4EA-2F0F-44CB-ACA0-73A8EDB8497A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7C746-CC88-F020-FE31-B39BF407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FA1DA-FCDB-099E-2903-E8B8FC1D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121-13CD-4E08-A311-5507ACEB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2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777B-1F50-9B6D-71AC-E0EA6A2B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78D03-1F2D-8E08-71AA-10A270FA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EAE23-2D79-F881-72B3-DA7C53FD4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B2B8B-E4BC-6113-C970-010D1E1F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4EA-2F0F-44CB-ACA0-73A8EDB8497A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B3F3B-A1FA-C393-A493-1DFE8C73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485E0-6460-2BA0-B6CB-77DF0CC8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121-13CD-4E08-A311-5507ACEB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7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E102-4A0A-11FF-F536-8C9B1288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20035-FEC1-58FA-646E-4E021A811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F5103-F55B-07A1-724F-92C9D0156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9E769-6653-8B7F-8F73-29D85DA6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4EA-2F0F-44CB-ACA0-73A8EDB8497A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5274D-C9CC-9775-B8E1-947BBADA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892B7-77AF-F114-A96B-CA7CD0BF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121-13CD-4E08-A311-5507ACEB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68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FDF32-34B4-C09E-F9E8-4EF0BE1E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1BC8C-69F5-FF82-4EDB-281857CD1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88742-0AF0-CE21-2470-62F9A3113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AB4EA-2F0F-44CB-ACA0-73A8EDB8497A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95B63-A5A5-01DB-42B6-1E2BA73E9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0A1CB-23FD-5273-551B-DE27374AD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B6121-13CD-4E08-A311-5507ACEB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38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4A67BB-D486-15B7-3221-DB5EEB25E63D}"/>
              </a:ext>
            </a:extLst>
          </p:cNvPr>
          <p:cNvSpPr txBox="1"/>
          <p:nvPr/>
        </p:nvSpPr>
        <p:spPr>
          <a:xfrm>
            <a:off x="3374047" y="2039788"/>
            <a:ext cx="60974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Module 2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Content – Based recommender system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long tail principle , Domain–specific challenges in recommender systems. Content based recommender system. 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662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44795-C764-94AC-A6D0-FBA7F5209B1C}"/>
              </a:ext>
            </a:extLst>
          </p:cNvPr>
          <p:cNvSpPr txBox="1"/>
          <p:nvPr/>
        </p:nvSpPr>
        <p:spPr>
          <a:xfrm>
            <a:off x="2303585" y="1443841"/>
            <a:ext cx="76756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 </a:t>
            </a:r>
            <a:r>
              <a:rPr lang="en-IN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Content-Based Recommender System</a:t>
            </a:r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 suggests items to users by </a:t>
            </a:r>
            <a:r>
              <a:rPr lang="en-IN" sz="1800" dirty="0" err="1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analyzing</a:t>
            </a:r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 the features of the items they interacted with in the past. It matches these features with the user's profile, which is built from their preferences. The assumption is that if a user liked an item, they are likely to enjoy similar items with overlapping features.</a:t>
            </a:r>
          </a:p>
          <a:p>
            <a:endParaRPr lang="en-IN" sz="18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Examples</a:t>
            </a:r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 user watching an </a:t>
            </a:r>
            <a:r>
              <a:rPr lang="en-IN" sz="1800" i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"Action"</a:t>
            </a:r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i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"Thriller"</a:t>
            </a:r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 movie will be recommended other movies from these genres.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 user buying a laptop with specifications like an Intel i7 processor and 16GB RAM might be recommended laptops with similar specifications.</a:t>
            </a:r>
          </a:p>
        </p:txBody>
      </p:sp>
    </p:spTree>
    <p:extLst>
      <p:ext uri="{BB962C8B-B14F-4D97-AF65-F5344CB8AC3E}">
        <p14:creationId xmlns:p14="http://schemas.microsoft.com/office/powerpoint/2010/main" val="14385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37C087-38EF-9868-0ED1-5CA846AC0813}"/>
              </a:ext>
            </a:extLst>
          </p:cNvPr>
          <p:cNvSpPr txBox="1"/>
          <p:nvPr/>
        </p:nvSpPr>
        <p:spPr>
          <a:xfrm>
            <a:off x="3048733" y="2197894"/>
            <a:ext cx="609746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Advantages</a:t>
            </a:r>
            <a:endParaRPr lang="en-IN" sz="11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sz="11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Personalization</a:t>
            </a:r>
            <a:r>
              <a:rPr lang="en-IN" sz="11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Recommendations are highly tailored to the user’s preferences.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Example: A user who loves science fiction books will only see books in this genre.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sz="11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Cold Start for Users</a:t>
            </a:r>
            <a:r>
              <a:rPr lang="en-IN" sz="11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Works well for new users with minimal interaction history.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Example: Initial preferences (e.g., rating a few items) help kickstart recommendations.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sz="11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Transparency</a:t>
            </a:r>
            <a:r>
              <a:rPr lang="en-IN" sz="11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Explains why an item is recommended (e.g., "This movie matches your preference for Action and Thriller genres").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sz="11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User Control</a:t>
            </a:r>
            <a:r>
              <a:rPr lang="en-IN" sz="11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Users can influence recommendations by updating their preferences.</a:t>
            </a:r>
          </a:p>
        </p:txBody>
      </p:sp>
    </p:spTree>
    <p:extLst>
      <p:ext uri="{BB962C8B-B14F-4D97-AF65-F5344CB8AC3E}">
        <p14:creationId xmlns:p14="http://schemas.microsoft.com/office/powerpoint/2010/main" val="352563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DB1006-5345-90A7-C350-735A53C829C5}"/>
              </a:ext>
            </a:extLst>
          </p:cNvPr>
          <p:cNvSpPr txBox="1"/>
          <p:nvPr/>
        </p:nvSpPr>
        <p:spPr>
          <a:xfrm>
            <a:off x="2277208" y="751344"/>
            <a:ext cx="760534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Limitations</a:t>
            </a:r>
            <a:endParaRPr lang="en-IN" dirty="0">
              <a:effectLst/>
              <a:latin typeface="Arial" panose="020B0604020202020204" pitchFamily="34" charset="0"/>
              <a:ea typeface="Century Gothic" panose="020B0502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b="1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Limited Exploration</a:t>
            </a: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Focuses only on items similar to what the user already likes.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Example: An Action movie lover may never see Comedy recommendations.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b="1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Cold Start for Items</a:t>
            </a: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Items with insufficient feature data cannot be recommended.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Example: Newly released movies with no detailed descriptions may not appear.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b="1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Overspecialization</a:t>
            </a: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Repeatedly recommends very similar items.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Example: A "Harry Potter" fan may only see wizard-related books, missing out on other genres they might like.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b="1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Dependence on Feature Quality</a:t>
            </a: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The system’s performance relies heavily on the accuracy and richness of item features.</a:t>
            </a:r>
          </a:p>
        </p:txBody>
      </p:sp>
    </p:spTree>
    <p:extLst>
      <p:ext uri="{BB962C8B-B14F-4D97-AF65-F5344CB8AC3E}">
        <p14:creationId xmlns:p14="http://schemas.microsoft.com/office/powerpoint/2010/main" val="413601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AC30FE-3E9B-9D9A-6C5D-2877629FF162}"/>
              </a:ext>
            </a:extLst>
          </p:cNvPr>
          <p:cNvSpPr txBox="1"/>
          <p:nvPr/>
        </p:nvSpPr>
        <p:spPr>
          <a:xfrm>
            <a:off x="3047268" y="1859339"/>
            <a:ext cx="60974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Real-Life Examples</a:t>
            </a:r>
            <a:endParaRPr lang="en-IN" dirty="0">
              <a:effectLst/>
              <a:latin typeface="Arial" panose="020B0604020202020204" pitchFamily="34" charset="0"/>
              <a:ea typeface="Century Gothic" panose="020B0502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b="1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Spotify</a:t>
            </a: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 err="1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Analyzes</a:t>
            </a: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 song features like tempo, genre, and instruments to recommend similar tracks.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b="1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Netflix</a:t>
            </a: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Matches movie features (genres, actors, descriptions) with a user’s viewing history to suggest similar content.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b="1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Amazon</a:t>
            </a: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Recommends products based on attributes like brand, price, and specifications.</a:t>
            </a:r>
          </a:p>
        </p:txBody>
      </p:sp>
    </p:spTree>
    <p:extLst>
      <p:ext uri="{BB962C8B-B14F-4D97-AF65-F5344CB8AC3E}">
        <p14:creationId xmlns:p14="http://schemas.microsoft.com/office/powerpoint/2010/main" val="304656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21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2F890D-E13D-FE0E-99D7-504EB06123BD}"/>
              </a:ext>
            </a:extLst>
          </p:cNvPr>
          <p:cNvSpPr txBox="1"/>
          <p:nvPr/>
        </p:nvSpPr>
        <p:spPr>
          <a:xfrm>
            <a:off x="1450730" y="844034"/>
            <a:ext cx="888902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long tail principle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long tail 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refers to the data points at the trailing end of a power-law distribution. A long-tail strategy involves efficiently exploiting these low-impact — but numerous — data points for an aggregated benefit.</a:t>
            </a:r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Long Tail is </a:t>
            </a:r>
            <a:r>
              <a:rPr lang="en-US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composed of a small number of popular items, the well-known hits, and the rest are located in the heavy tail, those not sell that well</a:t>
            </a:r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endParaRPr lang="en-US" dirty="0">
              <a:solidFill>
                <a:srgbClr val="1F1F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IN" b="1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Long Tail Principle</a:t>
            </a: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 suggests that while a small number of popular items (the "head") account for most demand, a vast number of niche or less-popular items (the "tail") can collectively generate significant demand when made accessible.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83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graph of a sharply sloped power-law distribution curve. The x-axis is items and the y-axis is popularity.">
            <a:extLst>
              <a:ext uri="{FF2B5EF4-FFF2-40B4-BE49-F238E27FC236}">
                <a16:creationId xmlns:a16="http://schemas.microsoft.com/office/drawing/2014/main" id="{7B850A25-08B8-C0AB-1B99-02BCEBC9B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589084"/>
            <a:ext cx="7629525" cy="559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43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E41611-95BA-FC70-45B3-9A8D707048C8}"/>
              </a:ext>
            </a:extLst>
          </p:cNvPr>
          <p:cNvSpPr txBox="1"/>
          <p:nvPr/>
        </p:nvSpPr>
        <p:spPr>
          <a:xfrm>
            <a:off x="1310054" y="889844"/>
            <a:ext cx="901211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The Long Tail in Recommender Systems</a:t>
            </a:r>
            <a:endParaRPr lang="en-IN" sz="18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1. Distribution of Demand:</a:t>
            </a:r>
            <a:endParaRPr lang="en-IN" sz="18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Head</a:t>
            </a:r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: Popular items (e.g., blockbusters, bestsellers).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Tail</a:t>
            </a:r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: </a:t>
            </a:r>
            <a:r>
              <a:rPr lang="en-IN" sz="1800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Niche</a:t>
            </a:r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 items with low individual demand but significant collective demand.</a:t>
            </a:r>
          </a:p>
          <a:p>
            <a:r>
              <a:rPr lang="en-IN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2. Unlocking the Long Tail:</a:t>
            </a:r>
            <a:endParaRPr lang="en-IN" sz="18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Recommender systems help unlock the long tail by: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Exposing niche items to the right users.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Personalizing experiences to match individual preferences.</a:t>
            </a:r>
          </a:p>
          <a:p>
            <a:r>
              <a:rPr lang="en-IN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Example</a:t>
            </a:r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Netflix: Recommends niche films like independent documentaries to users interested in specific genres.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Amazon: Highlights obscure products through features like “Customers who bought this also bought.”</a:t>
            </a:r>
          </a:p>
        </p:txBody>
      </p:sp>
    </p:spTree>
    <p:extLst>
      <p:ext uri="{BB962C8B-B14F-4D97-AF65-F5344CB8AC3E}">
        <p14:creationId xmlns:p14="http://schemas.microsoft.com/office/powerpoint/2010/main" val="203802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8CD5F9-0183-871D-66A8-0C26300CF622}"/>
              </a:ext>
            </a:extLst>
          </p:cNvPr>
          <p:cNvSpPr txBox="1"/>
          <p:nvPr/>
        </p:nvSpPr>
        <p:spPr>
          <a:xfrm>
            <a:off x="3047268" y="1557218"/>
            <a:ext cx="60974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Implications in Recommender Systems</a:t>
            </a:r>
            <a:endParaRPr lang="en-IN" dirty="0">
              <a:effectLst/>
              <a:latin typeface="Arial" panose="020B0604020202020204" pitchFamily="34" charset="0"/>
              <a:ea typeface="Century Gothic" panose="020B0502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b="1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Discovery</a:t>
            </a: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Users discover unique and less-popular items they wouldn’t have found otherwise.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b="1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Diversity</a:t>
            </a: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Encourages exploration of the entire </a:t>
            </a:r>
            <a:r>
              <a:rPr lang="en-IN" dirty="0" err="1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catalog</a:t>
            </a: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 rather than just the most popular items.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b="1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User Satisfaction</a:t>
            </a: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Catered recommendations enhance user engagement and loyalty.</a:t>
            </a:r>
          </a:p>
        </p:txBody>
      </p:sp>
    </p:spTree>
    <p:extLst>
      <p:ext uri="{BB962C8B-B14F-4D97-AF65-F5344CB8AC3E}">
        <p14:creationId xmlns:p14="http://schemas.microsoft.com/office/powerpoint/2010/main" val="24495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90FC70-683E-3C68-094E-4EBE9606B9A0}"/>
              </a:ext>
            </a:extLst>
          </p:cNvPr>
          <p:cNvSpPr txBox="1"/>
          <p:nvPr/>
        </p:nvSpPr>
        <p:spPr>
          <a:xfrm>
            <a:off x="2681654" y="1057117"/>
            <a:ext cx="698988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Challenges</a:t>
            </a:r>
            <a:endParaRPr lang="en-IN" dirty="0">
              <a:effectLst/>
              <a:latin typeface="Arial" panose="020B0604020202020204" pitchFamily="34" charset="0"/>
              <a:ea typeface="Century Gothic" panose="020B0502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b="1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Data Sparsity</a:t>
            </a: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Niche items have fewer interactions, making accurate recommendations difficult.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Solution</a:t>
            </a: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: Use matrix factorization or deep learning to infer patterns.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b="1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Cold Start Problem</a:t>
            </a: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New items lack interaction data.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Solution</a:t>
            </a: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: Recommend items based on attributes or promote them initially.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b="1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Balancing Popularity and Niche Items</a:t>
            </a: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Over-promoting niche items might reduce engagement if users prefer popular ones.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Solution</a:t>
            </a: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: Introduce a balanced mix of popular and niche items.</a:t>
            </a:r>
          </a:p>
        </p:txBody>
      </p:sp>
    </p:spTree>
    <p:extLst>
      <p:ext uri="{BB962C8B-B14F-4D97-AF65-F5344CB8AC3E}">
        <p14:creationId xmlns:p14="http://schemas.microsoft.com/office/powerpoint/2010/main" val="129514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746127-352F-5A2C-80EF-E9C61C4B74A8}"/>
              </a:ext>
            </a:extLst>
          </p:cNvPr>
          <p:cNvSpPr txBox="1"/>
          <p:nvPr/>
        </p:nvSpPr>
        <p:spPr>
          <a:xfrm>
            <a:off x="1529861" y="612844"/>
            <a:ext cx="831752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Real-Life Examples</a:t>
            </a:r>
            <a:endParaRPr lang="en-IN" dirty="0">
              <a:effectLst/>
              <a:latin typeface="Arial" panose="020B0604020202020204" pitchFamily="34" charset="0"/>
              <a:ea typeface="Century Gothic" panose="020B0502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b="1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Netflix</a:t>
            </a: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Suggests obscure films tailored to individual tastes.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b="1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Amazon</a:t>
            </a: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Recommends niche products through collaborative filtering.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b="1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Spotify</a:t>
            </a: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Highlights lesser-known songs in personalized playlists like “Discover Weekly.”</a:t>
            </a:r>
          </a:p>
          <a:p>
            <a:pPr lvl="1">
              <a:buSzPts val="1000"/>
              <a:tabLst>
                <a:tab pos="914400" algn="l"/>
              </a:tabLst>
            </a:pPr>
            <a:endParaRPr lang="en-IN" dirty="0">
              <a:effectLst/>
              <a:latin typeface="Arial" panose="020B0604020202020204" pitchFamily="34" charset="0"/>
              <a:ea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Why It Matters</a:t>
            </a:r>
            <a:endParaRPr lang="en-IN" dirty="0">
              <a:effectLst/>
              <a:latin typeface="Arial" panose="020B0604020202020204" pitchFamily="34" charset="0"/>
              <a:ea typeface="Century Gothic" panose="020B0502020202020204" pitchFamily="34" charset="0"/>
              <a:cs typeface="Arial" panose="020B0604020202020204" pitchFamily="34" charset="0"/>
            </a:endParaRPr>
          </a:p>
          <a:p>
            <a:pPr lvl="0">
              <a:tabLst>
                <a:tab pos="457200" algn="l"/>
              </a:tabLst>
            </a:pPr>
            <a:r>
              <a:rPr lang="en-IN" b="1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1.	Business Perspective</a:t>
            </a: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Generates revenue from niche items and improves inventory utilization.</a:t>
            </a:r>
          </a:p>
          <a:p>
            <a:pPr lvl="0">
              <a:tabLst>
                <a:tab pos="457200" algn="l"/>
              </a:tabLst>
            </a:pPr>
            <a:r>
              <a:rPr lang="en-IN" b="1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2.	User Perspective</a:t>
            </a: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Provides personalized experiences and encourages exploration.</a:t>
            </a:r>
          </a:p>
          <a:p>
            <a:pPr lvl="0">
              <a:tabLst>
                <a:tab pos="457200" algn="l"/>
              </a:tabLst>
            </a:pPr>
            <a:r>
              <a:rPr lang="en-IN" b="1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3.	Cultural Impact</a:t>
            </a: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Promotes diversity and inclusion by showcasing lesser-known creators and content.</a:t>
            </a:r>
          </a:p>
        </p:txBody>
      </p:sp>
    </p:spTree>
    <p:extLst>
      <p:ext uri="{BB962C8B-B14F-4D97-AF65-F5344CB8AC3E}">
        <p14:creationId xmlns:p14="http://schemas.microsoft.com/office/powerpoint/2010/main" val="271393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5644E3-3058-17A3-42A0-EBEA08BEC0FA}"/>
              </a:ext>
            </a:extLst>
          </p:cNvPr>
          <p:cNvSpPr txBox="1"/>
          <p:nvPr/>
        </p:nvSpPr>
        <p:spPr>
          <a:xfrm>
            <a:off x="808892" y="1172880"/>
            <a:ext cx="1023424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Domain-Specific Challenges in Recommender Systems</a:t>
            </a:r>
            <a:endParaRPr lang="en-IN" sz="18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1. Cold Start Problem</a:t>
            </a:r>
            <a:endParaRPr lang="en-IN" sz="18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Users</a:t>
            </a:r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: New users have no interaction history.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Items</a:t>
            </a:r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: New items lack sufficient data for recommendations.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Solution</a:t>
            </a:r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: Use hybrid approaches, onboard user preferences, or promote new items to gather initial data.</a:t>
            </a:r>
          </a:p>
          <a:p>
            <a:r>
              <a:rPr lang="en-IN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2. Data Sparsity</a:t>
            </a:r>
            <a:endParaRPr lang="en-IN" sz="18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Problem</a:t>
            </a:r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: Sparse user-item interaction data limits recommendation accuracy.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Solution</a:t>
            </a:r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: Use advanced algorithms like SVD or deep learning, and enrich datasets with external information.</a:t>
            </a:r>
          </a:p>
          <a:p>
            <a:r>
              <a:rPr lang="en-IN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3. Scalability</a:t>
            </a:r>
            <a:endParaRPr lang="en-IN" sz="18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Problem</a:t>
            </a:r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: Large datasets increase computational cost.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Solution</a:t>
            </a:r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: Implement distributed computing (e.g., Hadoop, Spark) and precompute recommendations offline.</a:t>
            </a:r>
          </a:p>
        </p:txBody>
      </p:sp>
    </p:spTree>
    <p:extLst>
      <p:ext uri="{BB962C8B-B14F-4D97-AF65-F5344CB8AC3E}">
        <p14:creationId xmlns:p14="http://schemas.microsoft.com/office/powerpoint/2010/main" val="173604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43819D-3C10-2140-3C36-4F3F04953970}"/>
              </a:ext>
            </a:extLst>
          </p:cNvPr>
          <p:cNvSpPr txBox="1"/>
          <p:nvPr/>
        </p:nvSpPr>
        <p:spPr>
          <a:xfrm>
            <a:off x="1582615" y="335846"/>
            <a:ext cx="844061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4. Diversity vs. Accuracy</a:t>
            </a:r>
            <a:endParaRPr lang="en-IN" sz="18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Problem</a:t>
            </a:r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: Overemphasis on accuracy leads to repetitive recommendations (filter bubbles).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Solution</a:t>
            </a:r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: Incorporate diversity metrics and balance accuracy with variety.</a:t>
            </a:r>
          </a:p>
          <a:p>
            <a:r>
              <a:rPr lang="en-IN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5. Ethical Concerns</a:t>
            </a:r>
            <a:endParaRPr lang="en-IN" sz="18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Problem</a:t>
            </a:r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: Recommenders may reinforce biases, promote harmful content, or violate privacy.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Solution</a:t>
            </a:r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: Use fairness-aware algorithms, anonymize user data, and moderate content.</a:t>
            </a:r>
          </a:p>
          <a:p>
            <a:r>
              <a:rPr lang="en-IN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6. Context-Awareness</a:t>
            </a:r>
            <a:endParaRPr lang="en-IN" sz="18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Problem</a:t>
            </a:r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: Recommendations need to consider contextual factors like time and location.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Solution</a:t>
            </a:r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: Use context-aware models and dynamically update recommendations.</a:t>
            </a:r>
          </a:p>
          <a:p>
            <a:r>
              <a:rPr lang="en-IN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7. Domain-Specific Requirements</a:t>
            </a:r>
            <a:endParaRPr lang="en-IN" sz="18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Healthcare</a:t>
            </a:r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: Ensure safety and evidence-based recommendations.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E-commerce</a:t>
            </a:r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: Align recommendations with sales goals and inventory levels.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Education</a:t>
            </a:r>
            <a:r>
              <a:rPr lang="en-IN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: Tailor recommendations to a student’s curriculum and goals.</a:t>
            </a:r>
          </a:p>
        </p:txBody>
      </p:sp>
    </p:spTree>
    <p:extLst>
      <p:ext uri="{BB962C8B-B14F-4D97-AF65-F5344CB8AC3E}">
        <p14:creationId xmlns:p14="http://schemas.microsoft.com/office/powerpoint/2010/main" val="53988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1051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Courier New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lubna aggarwal</dc:creator>
  <cp:lastModifiedBy>lubna aggarwal</cp:lastModifiedBy>
  <cp:revision>1</cp:revision>
  <dcterms:created xsi:type="dcterms:W3CDTF">2025-01-23T04:47:24Z</dcterms:created>
  <dcterms:modified xsi:type="dcterms:W3CDTF">2025-01-23T06:24:50Z</dcterms:modified>
</cp:coreProperties>
</file>