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bna aggarwal" userId="8599e9daa93b4e97" providerId="LiveId" clId="{A5D3C656-66CE-40FC-9EE6-7EC4D9DEE0D7}"/>
    <pc:docChg chg="addSld delSld">
      <pc:chgData name="lubna aggarwal" userId="8599e9daa93b4e97" providerId="LiveId" clId="{A5D3C656-66CE-40FC-9EE6-7EC4D9DEE0D7}" dt="2025-01-27T08:57:10.493" v="15" actId="47"/>
      <pc:docMkLst>
        <pc:docMk/>
      </pc:docMkLst>
      <pc:sldChg chg="new del">
        <pc:chgData name="lubna aggarwal" userId="8599e9daa93b4e97" providerId="LiveId" clId="{A5D3C656-66CE-40FC-9EE6-7EC4D9DEE0D7}" dt="2025-01-27T08:57:10.493" v="15" actId="47"/>
        <pc:sldMkLst>
          <pc:docMk/>
          <pc:sldMk cId="1532679174" sldId="280"/>
        </pc:sldMkLst>
      </pc:sldChg>
      <pc:sldChg chg="new del">
        <pc:chgData name="lubna aggarwal" userId="8599e9daa93b4e97" providerId="LiveId" clId="{A5D3C656-66CE-40FC-9EE6-7EC4D9DEE0D7}" dt="2025-01-27T08:57:09.286" v="14" actId="47"/>
        <pc:sldMkLst>
          <pc:docMk/>
          <pc:sldMk cId="748667596" sldId="281"/>
        </pc:sldMkLst>
      </pc:sldChg>
      <pc:sldChg chg="new del">
        <pc:chgData name="lubna aggarwal" userId="8599e9daa93b4e97" providerId="LiveId" clId="{A5D3C656-66CE-40FC-9EE6-7EC4D9DEE0D7}" dt="2025-01-27T08:57:08.862" v="13" actId="47"/>
        <pc:sldMkLst>
          <pc:docMk/>
          <pc:sldMk cId="1414309685" sldId="282"/>
        </pc:sldMkLst>
      </pc:sldChg>
      <pc:sldChg chg="new del">
        <pc:chgData name="lubna aggarwal" userId="8599e9daa93b4e97" providerId="LiveId" clId="{A5D3C656-66CE-40FC-9EE6-7EC4D9DEE0D7}" dt="2025-01-27T08:57:08.501" v="12" actId="47"/>
        <pc:sldMkLst>
          <pc:docMk/>
          <pc:sldMk cId="3567841708" sldId="283"/>
        </pc:sldMkLst>
      </pc:sldChg>
      <pc:sldChg chg="new del">
        <pc:chgData name="lubna aggarwal" userId="8599e9daa93b4e97" providerId="LiveId" clId="{A5D3C656-66CE-40FC-9EE6-7EC4D9DEE0D7}" dt="2025-01-27T08:57:08.047" v="11" actId="47"/>
        <pc:sldMkLst>
          <pc:docMk/>
          <pc:sldMk cId="597564356" sldId="284"/>
        </pc:sldMkLst>
      </pc:sldChg>
      <pc:sldChg chg="new del">
        <pc:chgData name="lubna aggarwal" userId="8599e9daa93b4e97" providerId="LiveId" clId="{A5D3C656-66CE-40FC-9EE6-7EC4D9DEE0D7}" dt="2025-01-27T08:57:07.655" v="10" actId="47"/>
        <pc:sldMkLst>
          <pc:docMk/>
          <pc:sldMk cId="35533965" sldId="285"/>
        </pc:sldMkLst>
      </pc:sldChg>
      <pc:sldChg chg="new del">
        <pc:chgData name="lubna aggarwal" userId="8599e9daa93b4e97" providerId="LiveId" clId="{A5D3C656-66CE-40FC-9EE6-7EC4D9DEE0D7}" dt="2025-01-27T08:57:07.214" v="9" actId="47"/>
        <pc:sldMkLst>
          <pc:docMk/>
          <pc:sldMk cId="2733227999" sldId="286"/>
        </pc:sldMkLst>
      </pc:sldChg>
      <pc:sldChg chg="new del">
        <pc:chgData name="lubna aggarwal" userId="8599e9daa93b4e97" providerId="LiveId" clId="{A5D3C656-66CE-40FC-9EE6-7EC4D9DEE0D7}" dt="2025-01-27T08:57:06.178" v="8" actId="47"/>
        <pc:sldMkLst>
          <pc:docMk/>
          <pc:sldMk cId="2222513254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D6CC-81C1-1193-DAD1-EF7241AF4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D1224-67B3-C785-1168-196FC7B13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4DF76-DACD-5CF0-17BC-5C7FBF5B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E3E0-2D6A-47D8-9C05-64A97C87FA72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AB16-D7AA-890A-CD50-324D2163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ECF4-3420-21BF-AE1B-AD2B7945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20-4C9C-487D-A6DF-EA461C750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3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70DD-08D2-0A56-CE56-AF15FE3F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6073F-A771-5589-7A88-727E3B19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7C12-8F87-67D4-2E5D-C3D8FA70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E3E0-2D6A-47D8-9C05-64A97C87FA72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46F3-3F09-9FE0-AA15-CAA0A3B7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24B65-89D5-A929-7ABA-E716EE43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20-4C9C-487D-A6DF-EA461C750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3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20823-168C-524E-B01D-C677C96E6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69971-409A-FA01-B72B-2286D0767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F3D0-0BFA-8192-A8B7-021A18F3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E3E0-2D6A-47D8-9C05-64A97C87FA72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4F2D6-3E40-57D7-6A81-FBC57C72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B593-DBF9-CDC7-38FC-090BF330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20-4C9C-487D-A6DF-EA461C750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0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E388-B998-7409-08A9-685F3975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1058-B106-B4A9-4C2B-77E7942C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A5FA-E759-93A0-7826-124A2996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E3E0-2D6A-47D8-9C05-64A97C87FA72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A1EA-DA43-469D-9686-0E2DA5DB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43776-F209-5287-1345-F974B467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20-4C9C-487D-A6DF-EA461C750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703B-2230-626C-6425-EA86657F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27FBB-AF77-7A71-959F-03544D722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B20C-2449-3798-791E-EF4DFF4E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E3E0-2D6A-47D8-9C05-64A97C87FA72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176D-91DE-900A-57B2-6702D8F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3A3D-5883-B955-56EF-9D0CD0FC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20-4C9C-487D-A6DF-EA461C750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6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2E6C-7909-C12A-F3AA-F35DBD1B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A074-E21F-A827-8A0E-72E1D9FAC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6382D-C8CC-6F0B-63D5-50EF5FD2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5AF5D-6A5E-9060-638E-9E62A49E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E3E0-2D6A-47D8-9C05-64A97C87FA72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46B1-5A41-EE4A-171F-D9967277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D4096-4744-26FD-713B-F23DA091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20-4C9C-487D-A6DF-EA461C750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0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A72F-EA87-DC2D-76FC-696B6151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FFB4C-CC6F-A7C5-F5FD-76C54FE8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797A6-DED3-1327-2417-8508E40A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7F8DF-EC0D-3245-D64E-3E169D048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3578D-DEDD-7E74-3CF7-B94173E28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5C3C5-B77D-763F-3CBF-C4054A27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E3E0-2D6A-47D8-9C05-64A97C87FA72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BD3EC-83BD-38F2-2BD2-7FD40553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29DBE-213B-CF53-163D-8ACDB17F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20-4C9C-487D-A6DF-EA461C750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7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A1BF-EC80-9D57-92DB-CA130E08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9301F-9587-6D82-F376-939859CF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E3E0-2D6A-47D8-9C05-64A97C87FA72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BED54-3E1F-4589-6DC1-8C1D6454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9B586-AB73-C770-11D4-38DDAE2F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20-4C9C-487D-A6DF-EA461C750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61CBE-36A4-0BF0-DA62-9E8F0CF5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E3E0-2D6A-47D8-9C05-64A97C87FA72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F39AA-EB0E-2BD1-5648-7A18378C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02A48-E4CE-B1EF-1A87-DABFCEA5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20-4C9C-487D-A6DF-EA461C750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71E6-CFB4-CA73-AA64-5EC53DDB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A11F-212C-AE91-9FD5-FB6FF7072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60A17-55B9-D07F-6B35-D7D4C888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580ED-9C1E-1CD4-57FC-AC290F2F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E3E0-2D6A-47D8-9C05-64A97C87FA72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A102D-E8A8-724E-C9C5-86180B97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D769D-0C6F-ECE2-3EF0-28C70770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20-4C9C-487D-A6DF-EA461C750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3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DBE2-5017-7AD0-BD74-0D5A8D63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F92EE-2448-5926-F0C7-E3BBB2707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2F069-D2AC-E23A-424E-E990490BA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6E02E-7A26-1686-6E2D-EFBBD9AB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E3E0-2D6A-47D8-9C05-64A97C87FA72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E9146-A062-05EF-5686-0E372EFD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12ED-CB48-AF34-5D77-EFCC2F2F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6E20-4C9C-487D-A6DF-EA461C750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28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52BC0-0739-8465-F17E-F7F1A1C0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1012F-9705-4DC0-595E-E155312BA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C59C0-20E8-1570-CC4A-340631F5F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6E3E0-2D6A-47D8-9C05-64A97C87FA72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AEBB-1FFB-660E-7EE8-B5A045C83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E2694-7167-26D9-5610-E181BE2D4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6E20-4C9C-487D-A6DF-EA461C750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28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4896E-A15C-C0CD-3F9F-D349FC175903}"/>
              </a:ext>
            </a:extLst>
          </p:cNvPr>
          <p:cNvSpPr txBox="1"/>
          <p:nvPr/>
        </p:nvSpPr>
        <p:spPr>
          <a:xfrm>
            <a:off x="3233372" y="2323072"/>
            <a:ext cx="60974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Unit- 2  </a:t>
            </a:r>
          </a:p>
          <a:p>
            <a:pPr algn="ctr"/>
            <a:r>
              <a:rPr lang="en-US" sz="3600" b="1" dirty="0"/>
              <a:t>Content based recommender system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617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1FEB2D-93E9-3505-E9E3-514CED6A503C}"/>
              </a:ext>
            </a:extLst>
          </p:cNvPr>
          <p:cNvSpPr txBox="1"/>
          <p:nvPr/>
        </p:nvSpPr>
        <p:spPr>
          <a:xfrm>
            <a:off x="3048733" y="2551837"/>
            <a:ext cx="60974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Automatically identifies relevant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Effective in handling large and complex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labeled data for training.</a:t>
            </a:r>
          </a:p>
        </p:txBody>
      </p:sp>
    </p:spTree>
    <p:extLst>
      <p:ext uri="{BB962C8B-B14F-4D97-AF65-F5344CB8AC3E}">
        <p14:creationId xmlns:p14="http://schemas.microsoft.com/office/powerpoint/2010/main" val="52256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7AEAAB-DE3A-13A2-96E6-9DA9459E0F6B}"/>
              </a:ext>
            </a:extLst>
          </p:cNvPr>
          <p:cNvSpPr txBox="1"/>
          <p:nvPr/>
        </p:nvSpPr>
        <p:spPr>
          <a:xfrm>
            <a:off x="2136531" y="1305342"/>
            <a:ext cx="71481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Dimensionality Reduction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Dimensionality reduction methods transform the feature space to a lower dimension while retaining as much information as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Techniques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Principal Component Analysis (PCA)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Projects the data into a lower-dimensional space by finding new axes (principal components) that capture the most variance.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Original Features: "User's Age," "Income," "Occupation."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PCA may combine these into a single component representing socioeconomic status.</a:t>
            </a:r>
          </a:p>
        </p:txBody>
      </p:sp>
    </p:spTree>
    <p:extLst>
      <p:ext uri="{BB962C8B-B14F-4D97-AF65-F5344CB8AC3E}">
        <p14:creationId xmlns:p14="http://schemas.microsoft.com/office/powerpoint/2010/main" val="176582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FE1277-3DFF-2672-2E85-46066B9CF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1" y="489752"/>
            <a:ext cx="987376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 the covariance matrix of the data.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 eigenvalues and eigenvectors of the covariance matrix.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top k eigenvectors based on eigenvalues.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Y=XW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X: Original data matrix.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W: Projection matrix (top k eigenvectors).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t-SNE (t-Distributed Stochastic Neighbor Embedding)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nonlinear relationships and visualizes high-dimensional data in 2D or 3D.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computational cost for high-dimensional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noise by focusing on the most important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 assumes linear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Dimensionality reduction may lose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1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A25B95-BC59-D01B-D91D-B432C4B7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67760"/>
              </p:ext>
            </p:extLst>
          </p:nvPr>
        </p:nvGraphicFramePr>
        <p:xfrm>
          <a:off x="838200" y="1928067"/>
          <a:ext cx="10515600" cy="31363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9832144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209268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13620103"/>
                    </a:ext>
                  </a:extLst>
                </a:gridCol>
              </a:tblGrid>
              <a:tr h="432593">
                <a:tc>
                  <a:txBody>
                    <a:bodyPr/>
                    <a:lstStyle/>
                    <a:p>
                      <a:r>
                        <a:rPr lang="en-IN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Strengths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Weaknesses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293653"/>
                  </a:ext>
                </a:extLst>
              </a:tr>
              <a:tr h="432593">
                <a:tc>
                  <a:txBody>
                    <a:bodyPr/>
                    <a:lstStyle/>
                    <a:p>
                      <a:r>
                        <a:rPr lang="en-IN" dirty="0"/>
                        <a:t>Domain Knowledge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Simple, intuitive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Prone to human bias, not scalable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809735"/>
                  </a:ext>
                </a:extLst>
              </a:tr>
              <a:tr h="757038">
                <a:tc>
                  <a:txBody>
                    <a:bodyPr/>
                    <a:lstStyle/>
                    <a:p>
                      <a:r>
                        <a:rPr lang="en-IN"/>
                        <a:t>Statistical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Objective, identifies key relationships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May miss nonlinear patterns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41686"/>
                  </a:ext>
                </a:extLst>
              </a:tr>
              <a:tr h="757038">
                <a:tc>
                  <a:txBody>
                    <a:bodyPr/>
                    <a:lstStyle/>
                    <a:p>
                      <a:r>
                        <a:rPr lang="en-IN"/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Handles complexity, automates 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Requires labeled data, computationally intensive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73440"/>
                  </a:ext>
                </a:extLst>
              </a:tr>
              <a:tr h="757038">
                <a:tc>
                  <a:txBody>
                    <a:bodyPr/>
                    <a:lstStyle/>
                    <a:p>
                      <a:r>
                        <a:rPr lang="en-IN"/>
                        <a:t>Dimensionality Reduction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Reduces noise, handles high dimensions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lose interpretability, computationally expensive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61071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3442296-7226-7866-43EC-0B199088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120"/>
            <a:ext cx="4911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of Methods</a:t>
            </a:r>
          </a:p>
        </p:txBody>
      </p:sp>
    </p:spTree>
    <p:extLst>
      <p:ext uri="{BB962C8B-B14F-4D97-AF65-F5344CB8AC3E}">
        <p14:creationId xmlns:p14="http://schemas.microsoft.com/office/powerpoint/2010/main" val="323872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1B0C6-A45F-B417-1AD6-960DE31B5A11}"/>
              </a:ext>
            </a:extLst>
          </p:cNvPr>
          <p:cNvSpPr txBox="1"/>
          <p:nvPr/>
        </p:nvSpPr>
        <p:spPr>
          <a:xfrm>
            <a:off x="3047268" y="1720923"/>
            <a:ext cx="60974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Item Representation Methods :</a:t>
            </a:r>
          </a:p>
          <a:p>
            <a:endParaRPr lang="en-US" b="1" dirty="0"/>
          </a:p>
          <a:p>
            <a:r>
              <a:rPr lang="en-US" dirty="0"/>
              <a:t>To recommend items effectively, content-based recommender systems (CBRS) must represent items in a structured way that aligns with user preferences.</a:t>
            </a:r>
          </a:p>
          <a:p>
            <a:r>
              <a:rPr lang="en-US" dirty="0"/>
              <a:t> The representation serves as the foundation for comparing items with user profiles.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7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14D0C8-4993-6B98-9E77-523B93B62CC4}"/>
              </a:ext>
            </a:extLst>
          </p:cNvPr>
          <p:cNvSpPr txBox="1"/>
          <p:nvPr/>
        </p:nvSpPr>
        <p:spPr>
          <a:xfrm>
            <a:off x="1752600" y="786431"/>
            <a:ext cx="8686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Keyword-Based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Items are represented using keywords or tags that describe their characteristics. These keywords are usually extracted from metadata, user-generated content, or descriptive text associated with the item.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item is represented as a collection of keywords.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Keywords may include genres, topics, tags, or descriptors.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representation is simple and intuitive, especially for textual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 book in a library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Title: </a:t>
            </a:r>
            <a:r>
              <a:rPr lang="en-US" i="1" dirty="0"/>
              <a:t>The Da Vinci Code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Keywords: "fiction," "mystery," "thriller," "art," "religion."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 and interpret.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 well for content with rich metadata (e.g., books, movies).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not capture deeper relationships between items (e.g., plot similarities).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Suffers from vocabulary mismatches (e.g., synonyms).</a:t>
            </a:r>
          </a:p>
        </p:txBody>
      </p:sp>
    </p:spTree>
    <p:extLst>
      <p:ext uri="{BB962C8B-B14F-4D97-AF65-F5344CB8AC3E}">
        <p14:creationId xmlns:p14="http://schemas.microsoft.com/office/powerpoint/2010/main" val="383698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EB095-B610-F479-F84D-3682058F05E4}"/>
              </a:ext>
            </a:extLst>
          </p:cNvPr>
          <p:cNvSpPr txBox="1"/>
          <p:nvPr/>
        </p:nvSpPr>
        <p:spPr>
          <a:xfrm>
            <a:off x="1151793" y="590740"/>
            <a:ext cx="946931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Vector Space Model (VSM)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Represents items as vectors in a high-dimensional space, where each dimension corresponds to a feature, and the feature's value represents its weight.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 are extracted from the item (e.g., keywords, attributes).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vector is created for each item, with numerical values indicating the presence or importance of each 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Consider two movies represented by vectors: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Movie A</a:t>
            </a:r>
            <a:r>
              <a:rPr lang="en-US" dirty="0"/>
              <a:t>: [Action: 1, Comedy: 0, Romance: 0, Thriller: 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Movie B</a:t>
            </a:r>
            <a:r>
              <a:rPr lang="en-US" dirty="0"/>
              <a:t>: [Action: 0, Comedy: 1, Romance: 1, Thriller: 0]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similarity between items can be measured using metrics like cosine similarity: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Cosine Similarity=A⋅B∥A∥∥B∥  </a:t>
            </a:r>
          </a:p>
          <a:p>
            <a:endParaRPr lang="en-US" b="1" dirty="0"/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a structured numerical representation.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mathematical operations like similarity computation.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High-dimensional vectors can be computationally expensive to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not handle semantic relationships (e.g., synonyms).</a:t>
            </a:r>
          </a:p>
        </p:txBody>
      </p:sp>
    </p:spTree>
    <p:extLst>
      <p:ext uri="{BB962C8B-B14F-4D97-AF65-F5344CB8AC3E}">
        <p14:creationId xmlns:p14="http://schemas.microsoft.com/office/powerpoint/2010/main" val="50130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51AD8-D4EE-5879-4E6B-AC5E79A65160}"/>
              </a:ext>
            </a:extLst>
          </p:cNvPr>
          <p:cNvSpPr txBox="1"/>
          <p:nvPr/>
        </p:nvSpPr>
        <p:spPr>
          <a:xfrm>
            <a:off x="1946031" y="1210722"/>
            <a:ext cx="829993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TF-IDF (Term Frequency-Inverse Document Frequency)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A statistical method to represent text-based items by emphasizing unique terms (keywords) while downplaying common ones. Widely used for text mining and recommender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Formula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TF-IDF=TF×IDF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TF</a:t>
            </a:r>
            <a:r>
              <a:rPr lang="en-US" dirty="0"/>
              <a:t> (Term Frequency): Proportion of a term in the item. TF=Frequency of term in item/Total terms in item</a:t>
            </a:r>
          </a:p>
          <a:p>
            <a:pPr lvl="1"/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IDF</a:t>
            </a:r>
            <a:r>
              <a:rPr lang="en-US" dirty="0"/>
              <a:t> (Inverse Document Frequency): Reduces the importance of common terms. IDF=log⁡(Total items/Number of items containing the term)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33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D5B49B-B5C4-498A-296B-A719C09C699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65031" y="1388908"/>
            <a:ext cx="894177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Two books with the term "fiction":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A: Appears frequently, low IDF → less weight.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B: Rare term, high IDF → higher weight.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Representation for Book 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vector: [fiction: 0.1, mystery: 0.4, thriller: 0.2].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distinctive features of items.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the influence of stop words (e.g., "the," "and").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Ignores word order and semantic meaning.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preprocessing to remove noise (e.g., stemming, lemmatization).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1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18715-7853-88B9-2235-D87A7E2C092E}"/>
              </a:ext>
            </a:extLst>
          </p:cNvPr>
          <p:cNvSpPr txBox="1"/>
          <p:nvPr/>
        </p:nvSpPr>
        <p:spPr>
          <a:xfrm>
            <a:off x="2426677" y="889844"/>
            <a:ext cx="67195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Latent Feature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Represent items using latent (hidden) features learned through techniques like matrix factorization. These features capture implicit relationships between items and user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User-item interaction data (e.g., ratings) is represented as a matrix.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Matrix factorization decomposes this matrix into: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User latent feature matrix.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Item latent feature matrix.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matrices reveal hidden patterns (e.g., genre preference).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For a movie recommender: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Latent feature 1: Action intensity.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Latent feature 2: Romantic appeal.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Movie A</a:t>
            </a:r>
            <a:r>
              <a:rPr lang="en-US" dirty="0"/>
              <a:t>: High action, low romance.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Movie B</a:t>
            </a:r>
            <a:r>
              <a:rPr lang="en-US" dirty="0"/>
              <a:t>: Low action, high romance.</a:t>
            </a:r>
          </a:p>
        </p:txBody>
      </p:sp>
    </p:spTree>
    <p:extLst>
      <p:ext uri="{BB962C8B-B14F-4D97-AF65-F5344CB8AC3E}">
        <p14:creationId xmlns:p14="http://schemas.microsoft.com/office/powerpoint/2010/main" val="29040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96ADAE-42EB-4A09-D2E3-2DB0553B617C}"/>
              </a:ext>
            </a:extLst>
          </p:cNvPr>
          <p:cNvSpPr txBox="1"/>
          <p:nvPr/>
        </p:nvSpPr>
        <p:spPr>
          <a:xfrm>
            <a:off x="2091104" y="881134"/>
            <a:ext cx="800979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Advantages of Context-Based Recommender Systems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Improved Personalization</a:t>
            </a:r>
            <a:r>
              <a:rPr lang="en-US" dirty="0"/>
              <a:t>: By considering contextual factors, recommendations are more relevant and tailored to the user's current situation.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Enhanced User Experience</a:t>
            </a:r>
            <a:r>
              <a:rPr lang="en-US" dirty="0"/>
              <a:t>: Suggestions align better with the user's needs in a specific context, increasing satisfaction.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Dynamic Adaptation</a:t>
            </a:r>
            <a:r>
              <a:rPr lang="en-US" dirty="0"/>
              <a:t>: Can adjust recommendations in real time based on changing contextual factors (e.g., weather or time of day).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Broader Applications</a:t>
            </a:r>
            <a:r>
              <a:rPr lang="en-US" dirty="0"/>
              <a:t>: Useful in various domains like travel (location-based suggestions), e-commerce (seasonal products), and entertainment (mood-based content).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Context-Aware Filtering</a:t>
            </a:r>
            <a:r>
              <a:rPr lang="en-US" dirty="0"/>
              <a:t>: Reduces irrelevant recommendations by focusing on specific situations.</a:t>
            </a:r>
          </a:p>
        </p:txBody>
      </p:sp>
    </p:spTree>
    <p:extLst>
      <p:ext uri="{BB962C8B-B14F-4D97-AF65-F5344CB8AC3E}">
        <p14:creationId xmlns:p14="http://schemas.microsoft.com/office/powerpoint/2010/main" val="353670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2FA462-BAAA-CDF0-373F-BC60F50E6E6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96312" y="1412095"/>
            <a:ext cx="76973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Singular Value Decomposition (SVD).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Non-negative Matrix Factorization (NMF).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implicit relationships not visible in metadata.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large, sparse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a significant amount of user-item interaction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may lack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8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439BD3-D60C-F006-78C8-E6724FB6A113}"/>
              </a:ext>
            </a:extLst>
          </p:cNvPr>
          <p:cNvSpPr txBox="1"/>
          <p:nvPr/>
        </p:nvSpPr>
        <p:spPr>
          <a:xfrm>
            <a:off x="1121020" y="619542"/>
            <a:ext cx="893737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5. Ontology-Based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Represents items using semantic relationships defined in an ontology, a structured framework of concepts and their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Items are linked to concepts in a knowledge graph.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Semantic relationships provide context and deeper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For a book recommendation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The Hobbit</a:t>
            </a:r>
            <a:r>
              <a:rPr lang="en-US" dirty="0"/>
              <a:t> → Linked to: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"Fantasy" (genre),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"J.R.R. Tolkien" (author),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"Middle-earth" (setting).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relationships allow recommendations based on shared concepts.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8E75B2-E996-C5C0-173A-927BFA3C496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21020" y="4207133"/>
            <a:ext cx="778265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rich semantic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reasoning and inference (e.g., similar items via shared concepts).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and maintaining an ontology is time-consuming.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domain expertise.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53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5C8F1F-3E3B-BF1F-4714-2432E8E67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91601"/>
              </p:ext>
            </p:extLst>
          </p:nvPr>
        </p:nvGraphicFramePr>
        <p:xfrm>
          <a:off x="838200" y="2133808"/>
          <a:ext cx="10515600" cy="38404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2657111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60993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34841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9826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Key Characteristics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Advantages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Limitations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231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Keyword-Based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Simple tags or keywords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Easy to implement, interpretable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 depth, ignores semantic relationships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271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Vector Space Model (VSM)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Numerical vector representation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Supports similarity metrics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 dimensionality, ignores semantics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4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TF-IDF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Emphasizes unique terms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Highlights distinctive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Ignores word order, requires text preprocessing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190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Latent Feature Models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Hidden feature extraction (e.g., SVD)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Captures implicit relationships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Requires interaction data, less interpretable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295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Ontology-Based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Semantic relationships via a knowledge graph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Rich semantic context, supports reasoning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Resource-intensive to create and maintain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36209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23C3C25-4AD5-5354-6E87-0C7A3B58F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31" y="883712"/>
            <a:ext cx="36810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of Methods</a:t>
            </a:r>
          </a:p>
        </p:txBody>
      </p:sp>
    </p:spTree>
    <p:extLst>
      <p:ext uri="{BB962C8B-B14F-4D97-AF65-F5344CB8AC3E}">
        <p14:creationId xmlns:p14="http://schemas.microsoft.com/office/powerpoint/2010/main" val="348997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179D21-C545-C982-B606-B97F510D64FF}"/>
              </a:ext>
            </a:extLst>
          </p:cNvPr>
          <p:cNvSpPr txBox="1"/>
          <p:nvPr/>
        </p:nvSpPr>
        <p:spPr>
          <a:xfrm>
            <a:off x="1415562" y="907346"/>
            <a:ext cx="9601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Disadvantages / Drawbacks of Context-Based Recommender Systems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Complexity in Data Collection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Requires large amounts of contextual data, which can be challenging to gather and manage.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Data privacy concerns arise from tracking sensitive user information (e.g., location or preferences).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Sparsity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Contextual data may lead to sparse datasets, especially when specific combinations of context and user data are rare.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 Issues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Systems can become computationally expensive due to the need to process and analyze additional contextual information.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Cold Start Problem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Struggles to recommend items for new users or contexts where historical data is unavailable.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Overfitting to Context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Excessive reliance on context can lead to recommendations that fail to generalize across different situations.</a:t>
            </a:r>
          </a:p>
        </p:txBody>
      </p:sp>
    </p:spTree>
    <p:extLst>
      <p:ext uri="{BB962C8B-B14F-4D97-AF65-F5344CB8AC3E}">
        <p14:creationId xmlns:p14="http://schemas.microsoft.com/office/powerpoint/2010/main" val="425257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D16246-6438-8CAE-3082-6326AB75C97D}"/>
              </a:ext>
            </a:extLst>
          </p:cNvPr>
          <p:cNvSpPr txBox="1"/>
          <p:nvPr/>
        </p:nvSpPr>
        <p:spPr>
          <a:xfrm>
            <a:off x="2135065" y="975589"/>
            <a:ext cx="79218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Basic Components of Content-Based Recommender Systems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Item Representation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Represents items using features (e.g., genre, description, or keywords for movies).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For a movie, features could include </a:t>
            </a:r>
            <a:r>
              <a:rPr lang="en-US" i="1" dirty="0"/>
              <a:t>genre, director, cast, language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User Profiles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Represent the user's preferences based on past interactions or explicitly provided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Constructed using: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Explicit feedback (e.g., ratings, reviews).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Implicit feedback (e.g., clicks, browsing history).</a:t>
            </a:r>
          </a:p>
          <a:p>
            <a:pPr marL="1143000" lvl="2" indent="-2286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58877B-51CC-BCEE-6C9E-9C3E371846CB}"/>
              </a:ext>
            </a:extLst>
          </p:cNvPr>
          <p:cNvSpPr txBox="1"/>
          <p:nvPr/>
        </p:nvSpPr>
        <p:spPr>
          <a:xfrm>
            <a:off x="3127864" y="1982596"/>
            <a:ext cx="6097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Similarity Computation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Measures how similar items are to the user's preferences.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Algorithms like cosine similarity, Pearson correlation, or Euclidean distance are often used.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4. Recommendation Generation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the similarity scores to recommend items that match the user's preferences.</a:t>
            </a:r>
          </a:p>
        </p:txBody>
      </p:sp>
    </p:spTree>
    <p:extLst>
      <p:ext uri="{BB962C8B-B14F-4D97-AF65-F5344CB8AC3E}">
        <p14:creationId xmlns:p14="http://schemas.microsoft.com/office/powerpoint/2010/main" val="218161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242DE0-F5A6-3DB2-5A49-952B87DE9B5C}"/>
              </a:ext>
            </a:extLst>
          </p:cNvPr>
          <p:cNvSpPr txBox="1"/>
          <p:nvPr/>
        </p:nvSpPr>
        <p:spPr>
          <a:xfrm>
            <a:off x="1776046" y="1215323"/>
            <a:ext cx="8572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 Selection: </a:t>
            </a:r>
          </a:p>
          <a:p>
            <a:endParaRPr lang="en-US" b="1" dirty="0"/>
          </a:p>
          <a:p>
            <a:r>
              <a:rPr lang="en-US" b="1" dirty="0"/>
              <a:t>Feature selection</a:t>
            </a:r>
            <a:r>
              <a:rPr lang="en-US" dirty="0"/>
              <a:t> is the process of identifying and selecting the most relevant attributes (features) of items to improve the accuracy, efficiency, and interpretability of a recommendation system. </a:t>
            </a:r>
          </a:p>
          <a:p>
            <a:endParaRPr lang="en-US" dirty="0"/>
          </a:p>
          <a:p>
            <a:r>
              <a:rPr lang="en-US" dirty="0"/>
              <a:t>This step is crucial because irrelevant or redundant features can degrade the system's performance.</a:t>
            </a:r>
          </a:p>
          <a:p>
            <a:endParaRPr lang="en-US" dirty="0"/>
          </a:p>
          <a:p>
            <a:r>
              <a:rPr lang="en-US" dirty="0"/>
              <a:t>In content-based recommender systems, features represent item characteristics (e.g., genres, keywords, metadata). </a:t>
            </a:r>
          </a:p>
          <a:p>
            <a:endParaRPr lang="en-US" dirty="0"/>
          </a:p>
          <a:p>
            <a:r>
              <a:rPr lang="en-US" dirty="0"/>
              <a:t>The quality of the selected features directly impacts the system’s ability to match items with user preferences.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8C0A8-4E45-8398-31FB-60F7CD9C099B}"/>
              </a:ext>
            </a:extLst>
          </p:cNvPr>
          <p:cNvSpPr txBox="1"/>
          <p:nvPr/>
        </p:nvSpPr>
        <p:spPr>
          <a:xfrm>
            <a:off x="1642696" y="942515"/>
            <a:ext cx="890660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Methods of Feature Selection</a:t>
            </a:r>
          </a:p>
          <a:p>
            <a:endParaRPr lang="en-US" b="1" dirty="0"/>
          </a:p>
          <a:p>
            <a:r>
              <a:rPr lang="en-US" b="1" dirty="0"/>
              <a:t>1. Domain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Feature selection based on expert knowledge, intuition, or prior understanding of the domain. Experts determine which attributes are most relevant based on the nature of the problem and user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features that are inherently meaningful or frequently used for the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Ignore irrelevant or redundant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For a movie recommender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Selected Features: Genres (e.g., Action, Drama), Actors, Director.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Ignored Features: File size, release region (if irrelevant to user preferences).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and quick for domains with well-understood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Relies heavily on human expertise, which may introduce bias.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scalable for systems with vast or complex datasets.</a:t>
            </a:r>
          </a:p>
        </p:txBody>
      </p:sp>
    </p:spTree>
    <p:extLst>
      <p:ext uri="{BB962C8B-B14F-4D97-AF65-F5344CB8AC3E}">
        <p14:creationId xmlns:p14="http://schemas.microsoft.com/office/powerpoint/2010/main" val="138626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90A39-DAFF-BCDF-D2AE-D30533893B9B}"/>
              </a:ext>
            </a:extLst>
          </p:cNvPr>
          <p:cNvSpPr txBox="1"/>
          <p:nvPr/>
        </p:nvSpPr>
        <p:spPr>
          <a:xfrm>
            <a:off x="545122" y="522497"/>
            <a:ext cx="1086729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Statistical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Statistical methods are used to evaluate the relationship between features and the target variable (e.g., user preference) to identify informative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Common Techniques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Mutual Information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Measures the dependency between a feature and the target variable.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Features with high mutual information are more informative.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Formula: MI(X;Y)=   ∑        ∑      P(</a:t>
            </a:r>
            <a:r>
              <a:rPr lang="en-US" dirty="0" err="1"/>
              <a:t>x,y</a:t>
            </a:r>
            <a:r>
              <a:rPr lang="en-US" dirty="0"/>
              <a:t>)   </a:t>
            </a:r>
            <a:r>
              <a:rPr lang="en-US" sz="2000" dirty="0"/>
              <a:t>log</a:t>
            </a:r>
            <a:r>
              <a:rPr lang="en-US" sz="1400" dirty="0"/>
              <a:t>⁡  </a:t>
            </a:r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                                      </a:t>
            </a:r>
            <a:r>
              <a:rPr lang="en-US" dirty="0" err="1"/>
              <a:t>x∈X</a:t>
            </a:r>
            <a:r>
              <a:rPr lang="en-US" dirty="0"/>
              <a:t>   </a:t>
            </a:r>
            <a:r>
              <a:rPr lang="en-US" dirty="0" err="1"/>
              <a:t>y∈Y</a:t>
            </a:r>
            <a:r>
              <a:rPr lang="en-US" dirty="0"/>
              <a:t>                       P(x)P(y)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Example: In a book recommendation system, the mutual information between "genre" and user ratings may reveal that "mystery" genres are highly correlated with positive ratings.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Chi-Square Test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Tests whether the presence of a feature is independent of the target variable.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Example: In a movie dataset, check whether the "release year" significantly impacts user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Objective and data-driven.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Identifies statistically significant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fail to capture nonlinear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clean and well-preprocessed data.</a:t>
            </a:r>
          </a:p>
        </p:txBody>
      </p:sp>
    </p:spTree>
    <p:extLst>
      <p:ext uri="{BB962C8B-B14F-4D97-AF65-F5344CB8AC3E}">
        <p14:creationId xmlns:p14="http://schemas.microsoft.com/office/powerpoint/2010/main" val="269480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E63F71-A73C-B1A6-7408-9D665C59F041}"/>
              </a:ext>
            </a:extLst>
          </p:cNvPr>
          <p:cNvSpPr txBox="1"/>
          <p:nvPr/>
        </p:nvSpPr>
        <p:spPr>
          <a:xfrm>
            <a:off x="961292" y="1166842"/>
            <a:ext cx="1026941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Machine Learning-Based Feature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Use machine learning algorithms to evaluate the importance of features based on their contribution to the model’s predictive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Techniques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Feature Importance in Decision Trees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Decision tree-based algorithms (e.g., Random Forest, Gradient Boosting) rank features based on their role in reducing impurity (e.g., Gini Index, Information Gain) at each split.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Example: In an e-commerce recommender, "price range" might have a high feature importance in predicting user purchases.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Regularization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Algorithms like Lasso Regression add a penalty term to the loss function to shrink coefficients of irrelevant features to zero.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Formula (for Lasso Regression): Loss = Error + λ ∑ ∣</a:t>
            </a:r>
            <a:r>
              <a:rPr lang="en-US" dirty="0" err="1"/>
              <a:t>wi</a:t>
            </a:r>
            <a:r>
              <a:rPr lang="en-US" dirty="0"/>
              <a:t>∣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Example: For a music recommender, "artist popularity" might be retained while "track length" is eliminated due to low importance.</a:t>
            </a:r>
          </a:p>
        </p:txBody>
      </p:sp>
    </p:spTree>
    <p:extLst>
      <p:ext uri="{BB962C8B-B14F-4D97-AF65-F5344CB8AC3E}">
        <p14:creationId xmlns:p14="http://schemas.microsoft.com/office/powerpoint/2010/main" val="159314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2196</Words>
  <Application>Microsoft Office PowerPoint</Application>
  <PresentationFormat>Widescreen</PresentationFormat>
  <Paragraphs>266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lubna aggarwal</dc:creator>
  <cp:lastModifiedBy>lubna aggarwal</cp:lastModifiedBy>
  <cp:revision>1</cp:revision>
  <dcterms:created xsi:type="dcterms:W3CDTF">2025-01-24T16:43:45Z</dcterms:created>
  <dcterms:modified xsi:type="dcterms:W3CDTF">2025-01-27T08:57:12Z</dcterms:modified>
</cp:coreProperties>
</file>