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A299-5645-8545-4A7F-7B3C5249A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76C3E-ACCF-B80E-60AC-7FC857327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EB40-09CA-5C9F-5E0B-DB9A4448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18D-BA30-4030-A757-5D2AE43A635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97A38-87EE-EBE0-39F7-3D4EF62E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36EF4-A3A8-FAC0-A268-C202E05C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2B67-44EC-4A84-AA8C-5F6BA1DD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30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E395-2DB0-8D57-2DEA-2147D718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DA54-99D7-74D6-93BE-1C00F82D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209DE-16E2-CC94-B846-E100C124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18D-BA30-4030-A757-5D2AE43A635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CD52A-0BB9-853C-1535-65943D96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5B84-8DE9-CEF6-9C33-DDD66145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2B67-44EC-4A84-AA8C-5F6BA1DD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9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28F76-0634-D3BA-D120-0594EFACD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973F3-AE8A-E30C-681B-511926354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A40E4-AEE0-EAC9-83D9-DF1F8006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18D-BA30-4030-A757-5D2AE43A635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B647-9417-5384-CC3A-C2278AD1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B386C-3D61-1612-AA67-93514249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2B67-44EC-4A84-AA8C-5F6BA1DD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3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0B87-7F87-B4CB-5AA1-EDCCE8C8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1FC0-9391-905B-34FB-A362EDB4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C1E8B-2262-E635-03A8-A4D41561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18D-BA30-4030-A757-5D2AE43A635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17CC1-CB91-80CB-6E06-991E926F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96AD-8FD1-056C-21CA-F7D03EFE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2B67-44EC-4A84-AA8C-5F6BA1DD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26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918C-C968-F151-624F-DA9DCA0D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755B7-077C-D0EA-749D-8761C9D6D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26809-D4E9-9485-D22B-FFAE405C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18D-BA30-4030-A757-5D2AE43A635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2F701-5996-B54D-AA9B-0C9533A7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FF3A5-DBF3-5194-530C-284B2ACA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2B67-44EC-4A84-AA8C-5F6BA1DD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4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4F0-C152-39FE-42F5-C14823E2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B23A3-7600-A740-33C3-FDE1434F1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8B39E-5A4D-951A-F0F7-A689B351E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8FDB0-48A3-3DFA-633E-AB91183C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18D-BA30-4030-A757-5D2AE43A635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AF993-DED0-D9FC-9AB8-D1F23C1B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C7405-0E0A-310A-B927-F1AD7FA4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2B67-44EC-4A84-AA8C-5F6BA1DD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9F8E-B149-8057-F0EE-71A79B67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E9E1D-23FC-4640-830D-E491C73F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BA922-DD37-EDAB-AF7D-02E6DD04B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8EAAF-C081-ED11-90D1-46877B658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87786-F753-337B-8B5F-15979738C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7598-94AB-6697-CB83-E2BE52F8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18D-BA30-4030-A757-5D2AE43A635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68ABB-6D56-4697-D6EB-F9D0356E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28EF5-4B7F-C7B0-1C9B-09C8C03C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2B67-44EC-4A84-AA8C-5F6BA1DD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9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69F1-0395-A54D-9848-25620018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9E758-6B78-0971-7A0E-A198D050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18D-BA30-4030-A757-5D2AE43A635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747F8-EA8A-517F-F0C8-C9A90D77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0FFCB-7B15-88AF-490B-AB890F5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2B67-44EC-4A84-AA8C-5F6BA1DD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20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E6067-065A-8753-C931-038E2F01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18D-BA30-4030-A757-5D2AE43A635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D9079-B7F2-17AD-47E4-F574C9F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ED344-567B-0032-DFE8-C48528E2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2B67-44EC-4A84-AA8C-5F6BA1DD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1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52CF-ADD4-DD3C-9539-0CA858FB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66C5-BF23-DF43-BD0B-BC6F5F1A3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C28E6-05F7-E7E5-9D38-BAA59EBB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F132E-7AC6-0D23-4C75-2C54B982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18D-BA30-4030-A757-5D2AE43A635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53A4A-C9E3-50B1-F4B0-AB7B8A44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5CDB0-0CF5-113C-B17D-C0AFC5A1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2B67-44EC-4A84-AA8C-5F6BA1DD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55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3725-8C43-5323-5CD7-35953210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84831A-5A11-9DB8-76F1-E5161060D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14836-58EC-2691-A58B-6AA84B1D3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E7594-254A-4BE4-51E1-6CAC1EFA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E18D-BA30-4030-A757-5D2AE43A635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83AC3-1C01-04ED-A369-9C89E44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C1614-4D5D-AB4C-EC3A-4655C083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2B67-44EC-4A84-AA8C-5F6BA1DD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D4E21-CE3E-4A81-50AD-4517A743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533C3-C2CB-EBF6-BF7B-BF14A5AEF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A6F3-6B35-A54C-91DA-A37FD6C1F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EE18D-BA30-4030-A757-5D2AE43A635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A3829-3FCD-8AA1-7B5A-DDB6F6C81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4159-52A3-F7C3-677C-12FC24700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2B67-44EC-4A84-AA8C-5F6BA1DD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34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FCAF58-FF53-77DD-7EE2-0C144E8DFFE2}"/>
              </a:ext>
            </a:extLst>
          </p:cNvPr>
          <p:cNvSpPr txBox="1"/>
          <p:nvPr/>
        </p:nvSpPr>
        <p:spPr>
          <a:xfrm>
            <a:off x="3198202" y="2505780"/>
            <a:ext cx="60974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/>
              <a:t>Unit – 3 </a:t>
            </a:r>
          </a:p>
          <a:p>
            <a:pPr algn="ctr"/>
            <a:r>
              <a:rPr lang="en-IN" sz="2800" dirty="0"/>
              <a:t>collaborative filtering based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39148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070737-A4CF-E344-B5C2-DA654CA4CBA6}"/>
              </a:ext>
            </a:extLst>
          </p:cNvPr>
          <p:cNvSpPr txBox="1"/>
          <p:nvPr/>
        </p:nvSpPr>
        <p:spPr>
          <a:xfrm>
            <a:off x="943708" y="540081"/>
            <a:ext cx="1030458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 Matrix Factorization Objective</a:t>
            </a:r>
          </a:p>
          <a:p>
            <a:r>
              <a:rPr lang="en-IN" dirty="0"/>
              <a:t>Matrix Factorization (MF) is a common CF technique where the user-item interaction matrix RRR (e.g., ratings) is factorized into two smaller matrices: PPP (user latent factors) and QQQ (item latent factors). The objective is to minimize the reconstruction error.</a:t>
            </a:r>
          </a:p>
          <a:p>
            <a:r>
              <a:rPr lang="en-IN" b="1" dirty="0"/>
              <a:t>Objective Function:</a:t>
            </a:r>
          </a:p>
          <a:p>
            <a:pPr algn="ctr"/>
            <a:r>
              <a:rPr lang="en-IN" dirty="0"/>
              <a:t>       min⁡               ∑        (R</a:t>
            </a:r>
            <a:r>
              <a:rPr lang="en-IN" sz="1400" dirty="0"/>
              <a:t>ui</a:t>
            </a:r>
            <a:r>
              <a:rPr lang="en-IN" dirty="0"/>
              <a:t>−</a:t>
            </a:r>
            <a:r>
              <a:rPr lang="en-IN" dirty="0" err="1"/>
              <a:t>P</a:t>
            </a:r>
            <a:r>
              <a:rPr lang="en-IN" sz="1400" dirty="0" err="1"/>
              <a:t>u</a:t>
            </a:r>
            <a:r>
              <a:rPr lang="en-IN" dirty="0" err="1"/>
              <a:t>Q</a:t>
            </a:r>
            <a:r>
              <a:rPr lang="en-IN" sz="1600" dirty="0" err="1"/>
              <a:t>i</a:t>
            </a:r>
            <a:r>
              <a:rPr lang="en-IN" dirty="0" err="1"/>
              <a:t>T</a:t>
            </a:r>
            <a:r>
              <a:rPr lang="en-IN" dirty="0"/>
              <a:t>)2+</a:t>
            </a:r>
            <a:r>
              <a:rPr lang="el-GR" dirty="0"/>
              <a:t>λ(∥</a:t>
            </a:r>
            <a:r>
              <a:rPr lang="en-IN" dirty="0"/>
              <a:t>P</a:t>
            </a:r>
            <a:r>
              <a:rPr lang="en-IN" sz="1400" dirty="0"/>
              <a:t>u</a:t>
            </a:r>
            <a:r>
              <a:rPr lang="en-IN" dirty="0"/>
              <a:t>∥2+∥Q</a:t>
            </a:r>
            <a:r>
              <a:rPr lang="en-IN" sz="1400" dirty="0"/>
              <a:t>i</a:t>
            </a:r>
            <a:r>
              <a:rPr lang="en-IN" dirty="0"/>
              <a:t>∥2)</a:t>
            </a:r>
            <a:endParaRPr lang="en-IN" b="1" dirty="0"/>
          </a:p>
          <a:p>
            <a:r>
              <a:rPr lang="en-IN" b="1" dirty="0"/>
              <a:t>                                                          </a:t>
            </a:r>
            <a:r>
              <a:rPr lang="en-IN" dirty="0"/>
              <a:t>P,Q           (</a:t>
            </a:r>
            <a:r>
              <a:rPr lang="en-IN" dirty="0" err="1"/>
              <a:t>u,i</a:t>
            </a:r>
            <a:r>
              <a:rPr lang="en-IN" dirty="0"/>
              <a:t>)∈R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First Term</a:t>
            </a:r>
            <a:r>
              <a:rPr lang="en-IN" dirty="0"/>
              <a:t>: 		∑          (R</a:t>
            </a:r>
            <a:r>
              <a:rPr lang="en-IN" sz="1200" dirty="0"/>
              <a:t>ui</a:t>
            </a:r>
            <a:r>
              <a:rPr lang="en-IN" dirty="0"/>
              <a:t>−</a:t>
            </a:r>
            <a:r>
              <a:rPr lang="en-IN" dirty="0" err="1"/>
              <a:t>P</a:t>
            </a:r>
            <a:r>
              <a:rPr lang="en-IN" sz="1400" dirty="0" err="1"/>
              <a:t>u</a:t>
            </a:r>
            <a:r>
              <a:rPr lang="en-IN" dirty="0" err="1"/>
              <a:t>Q</a:t>
            </a:r>
            <a:r>
              <a:rPr lang="en-IN" sz="1400" dirty="0" err="1"/>
              <a:t>i</a:t>
            </a:r>
            <a:r>
              <a:rPr lang="en-IN" dirty="0" err="1"/>
              <a:t>T</a:t>
            </a:r>
            <a:r>
              <a:rPr lang="en-IN" dirty="0"/>
              <a:t>)2</a:t>
            </a:r>
          </a:p>
          <a:p>
            <a:r>
              <a:rPr lang="en-IN" dirty="0"/>
              <a:t>                                                (</a:t>
            </a:r>
            <a:r>
              <a:rPr lang="en-IN" dirty="0" err="1"/>
              <a:t>u,i</a:t>
            </a:r>
            <a:r>
              <a:rPr lang="en-IN" dirty="0"/>
              <a:t>)∈R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Measures the squared error between the actual interaction R</a:t>
            </a:r>
            <a:r>
              <a:rPr lang="en-IN" sz="1200" dirty="0"/>
              <a:t>ui</a:t>
            </a:r>
            <a:r>
              <a:rPr lang="en-IN" dirty="0"/>
              <a:t>​ and the predicted value </a:t>
            </a:r>
            <a:r>
              <a:rPr lang="en-IN" dirty="0" err="1"/>
              <a:t>P</a:t>
            </a:r>
            <a:r>
              <a:rPr lang="en-IN" sz="1400" dirty="0" err="1"/>
              <a:t>u</a:t>
            </a:r>
            <a:r>
              <a:rPr lang="en-IN" dirty="0" err="1"/>
              <a:t>Q</a:t>
            </a:r>
            <a:r>
              <a:rPr lang="en-IN" sz="1400" dirty="0" err="1"/>
              <a:t>i</a:t>
            </a:r>
            <a:r>
              <a:rPr lang="en-IN" dirty="0" err="1"/>
              <a:t>T</a:t>
            </a:r>
            <a:r>
              <a:rPr lang="en-IN" dirty="0"/>
              <a:t> (dot product of latent factors for user u and item </a:t>
            </a:r>
            <a:r>
              <a:rPr lang="en-IN" dirty="0" err="1"/>
              <a:t>i</a:t>
            </a:r>
            <a:r>
              <a:rPr lang="en-IN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This ensures the model learns to approximate RRR as accurately as possible.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Second Term</a:t>
            </a:r>
            <a:r>
              <a:rPr lang="en-IN" dirty="0"/>
              <a:t>: </a:t>
            </a:r>
            <a:r>
              <a:rPr lang="el-GR" dirty="0"/>
              <a:t>λ(∥</a:t>
            </a:r>
            <a:r>
              <a:rPr lang="en-IN" dirty="0"/>
              <a:t>P</a:t>
            </a:r>
            <a:r>
              <a:rPr lang="en-IN" sz="1400" dirty="0"/>
              <a:t>u</a:t>
            </a:r>
            <a:r>
              <a:rPr lang="en-IN" dirty="0"/>
              <a:t>∥2+∥Q</a:t>
            </a:r>
            <a:r>
              <a:rPr lang="en-IN" sz="1400" dirty="0"/>
              <a:t>i</a:t>
            </a:r>
            <a:r>
              <a:rPr lang="en-IN" dirty="0"/>
              <a:t>∥2)</a:t>
            </a:r>
          </a:p>
          <a:p>
            <a:r>
              <a:rPr lang="en-IN" dirty="0"/>
              <a:t>Adds regularization to penalize overly large latent factor values, preventing overfitting to the training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λ </a:t>
            </a:r>
            <a:r>
              <a:rPr lang="en-IN" dirty="0"/>
              <a:t>is the regularization coefficient, controlling the trade-off between accuracy and generalization.</a:t>
            </a:r>
          </a:p>
          <a:p>
            <a:r>
              <a:rPr lang="en-IN" b="1" dirty="0"/>
              <a:t>Optimization Techniques: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Stochastic Gradient Descent (SGD)</a:t>
            </a:r>
            <a:r>
              <a:rPr lang="en-IN" dirty="0"/>
              <a:t>: Updates P and Q iteratively by minimizing the loss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Alternating Least Squares (ALS)</a:t>
            </a:r>
            <a:r>
              <a:rPr lang="en-IN" dirty="0"/>
              <a:t>: Alternates between fixing P and optimizing Q,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149606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50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91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45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342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41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20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840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331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63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BB5EFF-3021-2D25-DB1D-21A2FB119F15}"/>
              </a:ext>
            </a:extLst>
          </p:cNvPr>
          <p:cNvSpPr txBox="1"/>
          <p:nvPr/>
        </p:nvSpPr>
        <p:spPr>
          <a:xfrm>
            <a:off x="2373923" y="1079001"/>
            <a:ext cx="78603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Collaborative Filtering-Based Recommender Systems- </a:t>
            </a:r>
            <a:endParaRPr lang="en-US" dirty="0"/>
          </a:p>
          <a:p>
            <a:r>
              <a:rPr lang="en-US" dirty="0"/>
              <a:t>Collaborative Filtering (CF) is a popular recommendation technique that relies on user-item interactions rather than content. It operates on the principle that users with similar preferences in the past are likely to agree in the future.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Key Features of Collaborative Filtering-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User Behavior-Based</a:t>
            </a:r>
            <a:r>
              <a:rPr lang="en-US" dirty="0"/>
              <a:t>: Recommendations are based solely on past user interactions (e.g., ratings, purchases).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Domain Independence</a:t>
            </a:r>
            <a:r>
              <a:rPr lang="en-US" dirty="0"/>
              <a:t>: It does not require domain knowledge about the items, as it uses only user feedback.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Adaptability</a:t>
            </a:r>
            <a:r>
              <a:rPr lang="en-US" dirty="0"/>
              <a:t>: Suitable for any type of data where user preference is expressed (movies, books, products, etc.).</a:t>
            </a:r>
          </a:p>
        </p:txBody>
      </p:sp>
    </p:spTree>
    <p:extLst>
      <p:ext uri="{BB962C8B-B14F-4D97-AF65-F5344CB8AC3E}">
        <p14:creationId xmlns:p14="http://schemas.microsoft.com/office/powerpoint/2010/main" val="1809500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64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3AD476-CD94-FB71-6D75-F305D711CF2E}"/>
              </a:ext>
            </a:extLst>
          </p:cNvPr>
          <p:cNvSpPr txBox="1"/>
          <p:nvPr/>
        </p:nvSpPr>
        <p:spPr>
          <a:xfrm>
            <a:off x="3136656" y="1087794"/>
            <a:ext cx="60974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Types of Collaborative Filtering- 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User-Based CF-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Compares a user’s preferences with others to find similar users.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Recommends items liked by those similar users.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"People like you also enjoyed...“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Item-Based CF- 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Finds relationships between items based on co-occurrence across users.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Recommends items similar to what the user has already interacted with.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"Users who liked this item also liked..."</a:t>
            </a:r>
          </a:p>
        </p:txBody>
      </p:sp>
    </p:spTree>
    <p:extLst>
      <p:ext uri="{BB962C8B-B14F-4D97-AF65-F5344CB8AC3E}">
        <p14:creationId xmlns:p14="http://schemas.microsoft.com/office/powerpoint/2010/main" val="214995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DB1BED-A754-736F-56E4-99F7A9640F19}"/>
              </a:ext>
            </a:extLst>
          </p:cNvPr>
          <p:cNvSpPr txBox="1"/>
          <p:nvPr/>
        </p:nvSpPr>
        <p:spPr>
          <a:xfrm>
            <a:off x="1960685" y="889843"/>
            <a:ext cx="977704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Netflix: Suggests movies based on similar user viewing histories.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Amazon: Recommends products using "Customers who bought this also bought...“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: Works well for large datasets with sufficient interaction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Personalization</a:t>
            </a:r>
            <a:r>
              <a:rPr lang="en-US" dirty="0"/>
              <a:t>: Provides tailored recommendations based on user behavior.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Challenges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Cold Start Problem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Difficulty recommending for new users (no history) or new items (no interactions).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Sparsity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Many recommendation matrices are sparse due to a lack of interactions.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Scalability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Large datasets can require significant computational resources.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Bias Toward Popular Items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Rare or niche items may get fewer recommendations.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F087A0-9C67-EBDD-ECE8-546371B697D9}"/>
              </a:ext>
            </a:extLst>
          </p:cNvPr>
          <p:cNvSpPr txBox="1"/>
          <p:nvPr/>
        </p:nvSpPr>
        <p:spPr>
          <a:xfrm rot="10800000" flipV="1">
            <a:off x="1107831" y="1023512"/>
            <a:ext cx="966274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Mathematical optimization in CF RSs- </a:t>
            </a:r>
            <a:endParaRPr lang="en-US" b="1" dirty="0"/>
          </a:p>
          <a:p>
            <a:r>
              <a:rPr lang="en-US" b="1" dirty="0"/>
              <a:t>Mathematical optimization</a:t>
            </a:r>
            <a:r>
              <a:rPr lang="en-US" dirty="0"/>
              <a:t> in Collaborative Filtering (CF) Recommender Systems is primarily used to enhance prediction accuracy by minimizing errors in recommendation models. The optimization process focuses on learning the best parameters to predict user-item interactions. Here are key areas where optimization is applied:</a:t>
            </a:r>
          </a:p>
          <a:p>
            <a:endParaRPr lang="en-US" dirty="0"/>
          </a:p>
          <a:p>
            <a:r>
              <a:rPr lang="en-IN" b="1" dirty="0"/>
              <a:t>1. Matrix Factorization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Goal</a:t>
            </a:r>
            <a:r>
              <a:rPr lang="en-IN" dirty="0"/>
              <a:t>: Factorize the user-item interaction matrix R into two lower-dimensional matrices P (user latent factors) and Q (item latent factors), such that R≈P⋅QTR.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Objective Function</a:t>
            </a:r>
            <a:r>
              <a:rPr lang="en-IN" dirty="0"/>
              <a:t>:</a:t>
            </a:r>
          </a:p>
          <a:p>
            <a:pPr algn="ctr"/>
            <a:r>
              <a:rPr lang="en-IN" dirty="0"/>
              <a:t>min​       ∑​      (R</a:t>
            </a:r>
            <a:r>
              <a:rPr lang="en-IN" sz="1400" dirty="0"/>
              <a:t>ui</a:t>
            </a:r>
            <a:r>
              <a:rPr lang="en-IN" dirty="0"/>
              <a:t>​−P</a:t>
            </a:r>
            <a:r>
              <a:rPr lang="en-IN" sz="1400" dirty="0"/>
              <a:t>u​</a:t>
            </a:r>
            <a:r>
              <a:rPr lang="en-IN" dirty="0" err="1"/>
              <a:t>Q</a:t>
            </a:r>
            <a:r>
              <a:rPr lang="en-IN" sz="1200" dirty="0" err="1"/>
              <a:t>i</a:t>
            </a:r>
            <a:r>
              <a:rPr lang="en-IN" sz="2800" dirty="0" err="1"/>
              <a:t>T</a:t>
            </a:r>
            <a:r>
              <a:rPr lang="en-IN" dirty="0"/>
              <a:t>​)2+</a:t>
            </a:r>
            <a:r>
              <a:rPr lang="el-GR" dirty="0"/>
              <a:t>λ(∥</a:t>
            </a:r>
            <a:r>
              <a:rPr lang="en-IN" dirty="0"/>
              <a:t>P</a:t>
            </a:r>
            <a:r>
              <a:rPr lang="en-IN" sz="1200" dirty="0"/>
              <a:t>u</a:t>
            </a:r>
            <a:r>
              <a:rPr lang="en-IN" dirty="0"/>
              <a:t>​∥2+∥Q​</a:t>
            </a:r>
            <a:r>
              <a:rPr lang="en-IN" sz="1400" dirty="0"/>
              <a:t>i</a:t>
            </a:r>
            <a:r>
              <a:rPr lang="en-IN" dirty="0"/>
              <a:t>∥</a:t>
            </a:r>
            <a:r>
              <a:rPr lang="en-IN" sz="2000" dirty="0"/>
              <a:t>2</a:t>
            </a:r>
            <a:r>
              <a:rPr lang="en-IN" dirty="0"/>
              <a:t>)</a:t>
            </a:r>
          </a:p>
          <a:p>
            <a:r>
              <a:rPr lang="en-IN" dirty="0"/>
              <a:t>		                   P,Q    (</a:t>
            </a:r>
            <a:r>
              <a:rPr lang="en-IN" dirty="0" err="1"/>
              <a:t>u,i</a:t>
            </a:r>
            <a:r>
              <a:rPr lang="en-IN" dirty="0"/>
              <a:t>)∈R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B474F8-373A-9C77-F403-6DEF2C08B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67" y="4837877"/>
            <a:ext cx="96627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term minimizes reconstruction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 term (λ) is a regularization term to prevent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Solved using techniques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Stochastic Gradient Descent (SGD)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Alternating Least Squares (ALS)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01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0728DA-721A-3FD6-460A-1C381D00CFCB}"/>
              </a:ext>
            </a:extLst>
          </p:cNvPr>
          <p:cNvSpPr txBox="1"/>
          <p:nvPr/>
        </p:nvSpPr>
        <p:spPr>
          <a:xfrm>
            <a:off x="1538653" y="602040"/>
            <a:ext cx="8317523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2. </a:t>
            </a:r>
            <a:r>
              <a:rPr lang="en-IN" b="1" dirty="0" err="1"/>
              <a:t>Neighborhood</a:t>
            </a:r>
            <a:r>
              <a:rPr lang="en-IN" b="1" dirty="0"/>
              <a:t>-based CF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user-based or item-based CF: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Similarity Maximization</a:t>
            </a:r>
            <a:r>
              <a:rPr lang="en-IN" dirty="0"/>
              <a:t>: Optimize the similarity metric (e.g., cosine similarity, Pearson correlation) to best capture user/item relationships.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Weighted Prediction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                                           ^</a:t>
            </a:r>
          </a:p>
          <a:p>
            <a:pPr lvl="1" algn="ctr"/>
            <a:r>
              <a:rPr lang="en-IN" dirty="0"/>
              <a:t>R</a:t>
            </a:r>
            <a:r>
              <a:rPr lang="en-IN" sz="1200" dirty="0"/>
              <a:t>ui</a:t>
            </a:r>
            <a:r>
              <a:rPr lang="en-IN" dirty="0"/>
              <a:t>=</a:t>
            </a:r>
            <a:r>
              <a:rPr lang="el-GR" dirty="0"/>
              <a:t>μ+</a:t>
            </a:r>
            <a:r>
              <a:rPr lang="en-IN" dirty="0" err="1"/>
              <a:t>b</a:t>
            </a:r>
            <a:r>
              <a:rPr lang="en-IN" sz="1200" dirty="0" err="1"/>
              <a:t>u</a:t>
            </a:r>
            <a:r>
              <a:rPr lang="en-IN" dirty="0" err="1"/>
              <a:t>+b</a:t>
            </a:r>
            <a:r>
              <a:rPr lang="en-IN" sz="1400" dirty="0" err="1"/>
              <a:t>i</a:t>
            </a:r>
            <a:r>
              <a:rPr lang="en-IN" dirty="0"/>
              <a:t>+      ∑         </a:t>
            </a:r>
            <a:r>
              <a:rPr lang="en-IN" dirty="0" err="1"/>
              <a:t>w</a:t>
            </a:r>
            <a:r>
              <a:rPr lang="en-IN" sz="1200" dirty="0" err="1"/>
              <a:t>ij</a:t>
            </a:r>
            <a:r>
              <a:rPr lang="en-IN" dirty="0"/>
              <a:t>(</a:t>
            </a:r>
            <a:r>
              <a:rPr lang="en-IN" dirty="0" err="1"/>
              <a:t>R</a:t>
            </a:r>
            <a:r>
              <a:rPr lang="en-IN" sz="1200" dirty="0" err="1"/>
              <a:t>uj</a:t>
            </a:r>
            <a:r>
              <a:rPr lang="en-IN" dirty="0" err="1"/>
              <a:t>−b</a:t>
            </a:r>
            <a:r>
              <a:rPr lang="en-IN" sz="1400" dirty="0" err="1"/>
              <a:t>j</a:t>
            </a:r>
            <a:r>
              <a:rPr lang="en-IN" dirty="0"/>
              <a:t>)</a:t>
            </a:r>
          </a:p>
          <a:p>
            <a:pPr lvl="1" algn="ctr"/>
            <a:r>
              <a:rPr lang="en-IN" dirty="0"/>
              <a:t>       </a:t>
            </a:r>
            <a:r>
              <a:rPr lang="en-IN" dirty="0" err="1"/>
              <a:t>j∈N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Optimize </a:t>
            </a:r>
            <a:r>
              <a:rPr lang="en-IN" dirty="0" err="1"/>
              <a:t>w</a:t>
            </a:r>
            <a:r>
              <a:rPr lang="en-IN" sz="1400" dirty="0" err="1"/>
              <a:t>ij</a:t>
            </a:r>
            <a:r>
              <a:rPr lang="en-IN" dirty="0"/>
              <a:t> (weights/similarity scores) for better prediction.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3. Learning-to-Rank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Optimize ranking rather than just rating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Pairwise Loss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min    ⁡∑      max⁡(0,1−(</a:t>
            </a:r>
            <a:r>
              <a:rPr lang="en-IN" dirty="0" err="1"/>
              <a:t>P</a:t>
            </a:r>
            <a:r>
              <a:rPr lang="en-IN" sz="1400" dirty="0" err="1"/>
              <a:t>u</a:t>
            </a:r>
            <a:r>
              <a:rPr lang="en-IN" dirty="0" err="1"/>
              <a:t>Q</a:t>
            </a:r>
            <a:r>
              <a:rPr lang="en-IN" sz="1400" dirty="0" err="1"/>
              <a:t>i</a:t>
            </a:r>
            <a:r>
              <a:rPr lang="en-IN" sz="2800" dirty="0" err="1"/>
              <a:t>T</a:t>
            </a:r>
            <a:r>
              <a:rPr lang="en-IN" dirty="0" err="1"/>
              <a:t>−P</a:t>
            </a:r>
            <a:r>
              <a:rPr lang="en-IN" sz="1400" dirty="0" err="1"/>
              <a:t>u</a:t>
            </a:r>
            <a:r>
              <a:rPr lang="en-IN" dirty="0" err="1"/>
              <a:t>Q</a:t>
            </a:r>
            <a:r>
              <a:rPr lang="en-IN" sz="1400" dirty="0" err="1"/>
              <a:t>j</a:t>
            </a:r>
            <a:r>
              <a:rPr lang="en-IN" sz="2400" dirty="0" err="1"/>
              <a:t>T</a:t>
            </a:r>
            <a:r>
              <a:rPr lang="en-IN" dirty="0"/>
              <a:t>))</a:t>
            </a:r>
          </a:p>
          <a:p>
            <a:r>
              <a:rPr lang="en-IN" dirty="0"/>
              <a:t>                                      (</a:t>
            </a:r>
            <a:r>
              <a:rPr lang="en-IN" dirty="0" err="1"/>
              <a:t>i,j</a:t>
            </a:r>
            <a:r>
              <a:rPr lang="en-IN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Ensures that the predicted score of a relevant item Qi is higher than that of an irrelevant item </a:t>
            </a:r>
            <a:r>
              <a:rPr lang="en-IN" dirty="0" err="1"/>
              <a:t>Qj</a:t>
            </a:r>
            <a:r>
              <a:rPr lang="en-IN" dirty="0"/>
              <a:t>​ for user u.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19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D5850F-2B58-445D-B638-10DC0E829D86}"/>
              </a:ext>
            </a:extLst>
          </p:cNvPr>
          <p:cNvSpPr txBox="1"/>
          <p:nvPr/>
        </p:nvSpPr>
        <p:spPr>
          <a:xfrm>
            <a:off x="3047268" y="1397675"/>
            <a:ext cx="60974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4. Regularization for Sparsity and Overfitting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Penalize complex models to handle sparse interaction matrices.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Common regularization terms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L2 norm (∥P</a:t>
            </a:r>
            <a:r>
              <a:rPr lang="en-IN" sz="1400" dirty="0"/>
              <a:t>u</a:t>
            </a:r>
            <a:r>
              <a:rPr lang="en-IN" dirty="0"/>
              <a:t>∥</a:t>
            </a:r>
            <a:r>
              <a:rPr lang="en-IN" sz="2400" dirty="0"/>
              <a:t>2</a:t>
            </a:r>
            <a:r>
              <a:rPr lang="en-IN" dirty="0"/>
              <a:t>+∥Q</a:t>
            </a:r>
            <a:r>
              <a:rPr lang="en-IN" sz="1400" dirty="0"/>
              <a:t>i</a:t>
            </a:r>
            <a:r>
              <a:rPr lang="en-IN" dirty="0"/>
              <a:t>∥</a:t>
            </a:r>
            <a:r>
              <a:rPr lang="en-IN" sz="2400" dirty="0"/>
              <a:t>2)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L1 norm for sparsity in learned factors.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US" b="1" dirty="0"/>
              <a:t>5. Cold-Start Problem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Incorporate additional constraints or hybrid approaches (e.g., combining CF with content-based features) to address user/item cold-start scenarios.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22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C0CE58-6936-469F-5B9F-E86CB0B939F3}"/>
              </a:ext>
            </a:extLst>
          </p:cNvPr>
          <p:cNvSpPr txBox="1"/>
          <p:nvPr/>
        </p:nvSpPr>
        <p:spPr>
          <a:xfrm>
            <a:off x="3048733" y="2413338"/>
            <a:ext cx="60974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Tools for Optimization: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Gradient Descent</a:t>
            </a:r>
            <a:r>
              <a:rPr lang="en-IN" dirty="0"/>
              <a:t>: Adjust model parameters iteratively to minimize the objective function.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Alternating Least Squares (ALS)</a:t>
            </a:r>
            <a:r>
              <a:rPr lang="en-IN" dirty="0"/>
              <a:t>: Alternate between optimizing user and item latent factors.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Convex Optimization Techniques</a:t>
            </a:r>
            <a:r>
              <a:rPr lang="en-IN" dirty="0"/>
              <a:t>: For smooth and convex loss functions.</a:t>
            </a:r>
          </a:p>
        </p:txBody>
      </p:sp>
    </p:spTree>
    <p:extLst>
      <p:ext uri="{BB962C8B-B14F-4D97-AF65-F5344CB8AC3E}">
        <p14:creationId xmlns:p14="http://schemas.microsoft.com/office/powerpoint/2010/main" val="161492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E4DB93-ADFE-5A87-5DA0-2F2C27CCCF73}"/>
              </a:ext>
            </a:extLst>
          </p:cNvPr>
          <p:cNvSpPr txBox="1"/>
          <p:nvPr/>
        </p:nvSpPr>
        <p:spPr>
          <a:xfrm>
            <a:off x="1220665" y="852826"/>
            <a:ext cx="9750669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optimization objective -</a:t>
            </a:r>
            <a:endParaRPr lang="en-IN" b="1" dirty="0"/>
          </a:p>
          <a:p>
            <a:endParaRPr lang="en-IN" dirty="0"/>
          </a:p>
          <a:p>
            <a:r>
              <a:rPr lang="en-US" dirty="0"/>
              <a:t>The </a:t>
            </a:r>
            <a:r>
              <a:rPr lang="en-US" b="1" dirty="0"/>
              <a:t>optimization objective</a:t>
            </a:r>
            <a:r>
              <a:rPr lang="en-US" dirty="0"/>
              <a:t> in Collaborative Filtering (CF) Recommender Systems centers on creating a model that accurately predicts user-item interactions (e.g., ratings, clicks, or purchases). </a:t>
            </a:r>
          </a:p>
          <a:p>
            <a:r>
              <a:rPr lang="en-US" dirty="0"/>
              <a:t>The model's goal is to minimize the error between </a:t>
            </a:r>
            <a:r>
              <a:rPr lang="en-US" b="1" dirty="0"/>
              <a:t>actual interactions</a:t>
            </a:r>
            <a:r>
              <a:rPr lang="en-US" dirty="0"/>
              <a:t> (observed data) and </a:t>
            </a:r>
            <a:r>
              <a:rPr lang="en-US" b="1" dirty="0"/>
              <a:t>predicted interactions</a:t>
            </a:r>
            <a:r>
              <a:rPr lang="en-US" dirty="0"/>
              <a:t> (output of the model). </a:t>
            </a:r>
          </a:p>
          <a:p>
            <a:r>
              <a:rPr lang="en-US" dirty="0"/>
              <a:t>This is achieved through a well-designed </a:t>
            </a:r>
            <a:r>
              <a:rPr lang="en-US" b="1" dirty="0"/>
              <a:t>objective function</a:t>
            </a:r>
            <a:r>
              <a:rPr lang="en-US" dirty="0"/>
              <a:t> that encapsulates both error minimization and regularization to prevent overfitting.</a:t>
            </a:r>
          </a:p>
          <a:p>
            <a:endParaRPr lang="en-US" dirty="0"/>
          </a:p>
          <a:p>
            <a:r>
              <a:rPr lang="en-US" dirty="0"/>
              <a:t>Here’s a detailed explanation of optimization objectives in CF based on different approaches: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14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1045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lubna aggarwal</dc:creator>
  <cp:lastModifiedBy>lubna aggarwal</cp:lastModifiedBy>
  <cp:revision>1</cp:revision>
  <dcterms:created xsi:type="dcterms:W3CDTF">2025-01-27T08:57:21Z</dcterms:created>
  <dcterms:modified xsi:type="dcterms:W3CDTF">2025-01-27T16:15:22Z</dcterms:modified>
</cp:coreProperties>
</file>