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3" r:id="rId5"/>
    <p:sldId id="274" r:id="rId6"/>
    <p:sldId id="275" r:id="rId7"/>
    <p:sldId id="276" r:id="rId8"/>
    <p:sldId id="277" r:id="rId9"/>
    <p:sldId id="278" r:id="rId10"/>
    <p:sldId id="279" r:id="rId11"/>
    <p:sldId id="282" r:id="rId12"/>
    <p:sldId id="283" r:id="rId13"/>
    <p:sldId id="284" r:id="rId14"/>
    <p:sldId id="285" r:id="rId15"/>
    <p:sldId id="286" r:id="rId16"/>
    <p:sldId id="280" r:id="rId17"/>
    <p:sldId id="281" r:id="rId18"/>
    <p:sldId id="287" r:id="rId19"/>
    <p:sldId id="288" r:id="rId20"/>
    <p:sldId id="289" r:id="rId21"/>
    <p:sldId id="290" r:id="rId22"/>
    <p:sldId id="261" r:id="rId23"/>
    <p:sldId id="262" r:id="rId24"/>
    <p:sldId id="263" r:id="rId25"/>
    <p:sldId id="264" r:id="rId26"/>
    <p:sldId id="265" r:id="rId27"/>
    <p:sldId id="266" r:id="rId28"/>
    <p:sldId id="267" r:id="rId29"/>
    <p:sldId id="268" r:id="rId30"/>
    <p:sldId id="291" r:id="rId31"/>
    <p:sldId id="292" r:id="rId32"/>
    <p:sldId id="293" r:id="rId33"/>
    <p:sldId id="269" r:id="rId34"/>
    <p:sldId id="270" r:id="rId35"/>
    <p:sldId id="271" r:id="rId36"/>
    <p:sldId id="272"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na aggarwal" userId="8599e9daa93b4e97" providerId="LiveId" clId="{48E7BD8F-1B15-4B2B-8EB7-A1BC4498F1EC}"/>
    <pc:docChg chg="modSld">
      <pc:chgData name="lubna aggarwal" userId="8599e9daa93b4e97" providerId="LiveId" clId="{48E7BD8F-1B15-4B2B-8EB7-A1BC4498F1EC}" dt="2025-02-13T08:11:35.206" v="63" actId="20577"/>
      <pc:docMkLst>
        <pc:docMk/>
      </pc:docMkLst>
      <pc:sldChg chg="modSp mod">
        <pc:chgData name="lubna aggarwal" userId="8599e9daa93b4e97" providerId="LiveId" clId="{48E7BD8F-1B15-4B2B-8EB7-A1BC4498F1EC}" dt="2025-02-13T08:10:15.509" v="61" actId="20577"/>
        <pc:sldMkLst>
          <pc:docMk/>
          <pc:sldMk cId="1548347006" sldId="287"/>
        </pc:sldMkLst>
        <pc:spChg chg="mod">
          <ac:chgData name="lubna aggarwal" userId="8599e9daa93b4e97" providerId="LiveId" clId="{48E7BD8F-1B15-4B2B-8EB7-A1BC4498F1EC}" dt="2025-02-13T08:10:15.509" v="61" actId="20577"/>
          <ac:spMkLst>
            <pc:docMk/>
            <pc:sldMk cId="1548347006" sldId="287"/>
            <ac:spMk id="3" creationId="{1010311F-1CC5-0A2D-11BE-404A002806BA}"/>
          </ac:spMkLst>
        </pc:spChg>
      </pc:sldChg>
      <pc:sldChg chg="modSp mod">
        <pc:chgData name="lubna aggarwal" userId="8599e9daa93b4e97" providerId="LiveId" clId="{48E7BD8F-1B15-4B2B-8EB7-A1BC4498F1EC}" dt="2025-02-13T08:11:11.490" v="62" actId="20577"/>
        <pc:sldMkLst>
          <pc:docMk/>
          <pc:sldMk cId="1998105008" sldId="288"/>
        </pc:sldMkLst>
        <pc:spChg chg="mod">
          <ac:chgData name="lubna aggarwal" userId="8599e9daa93b4e97" providerId="LiveId" clId="{48E7BD8F-1B15-4B2B-8EB7-A1BC4498F1EC}" dt="2025-02-13T08:11:11.490" v="62" actId="20577"/>
          <ac:spMkLst>
            <pc:docMk/>
            <pc:sldMk cId="1998105008" sldId="288"/>
            <ac:spMk id="3" creationId="{98FDAD3B-CF4C-30DF-80D4-5605AA762E19}"/>
          </ac:spMkLst>
        </pc:spChg>
      </pc:sldChg>
      <pc:sldChg chg="modSp mod">
        <pc:chgData name="lubna aggarwal" userId="8599e9daa93b4e97" providerId="LiveId" clId="{48E7BD8F-1B15-4B2B-8EB7-A1BC4498F1EC}" dt="2025-02-13T08:11:35.206" v="63" actId="20577"/>
        <pc:sldMkLst>
          <pc:docMk/>
          <pc:sldMk cId="3148478805" sldId="289"/>
        </pc:sldMkLst>
        <pc:spChg chg="mod">
          <ac:chgData name="lubna aggarwal" userId="8599e9daa93b4e97" providerId="LiveId" clId="{48E7BD8F-1B15-4B2B-8EB7-A1BC4498F1EC}" dt="2025-02-13T08:11:35.206" v="63" actId="20577"/>
          <ac:spMkLst>
            <pc:docMk/>
            <pc:sldMk cId="3148478805" sldId="289"/>
            <ac:spMk id="3" creationId="{6445C2EA-7FBC-1DE6-1379-6C4CF8EB059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80E7-CD0F-E5B4-C846-BC9C6954D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0DECFB-EA0C-CE4D-0273-07BB9D25B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BFC86F-D940-C4C4-1C0E-364244924904}"/>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7CB1ED88-5C5D-7ADE-9565-15C760ADD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BB2AB-7D48-8DCA-515D-019F5E93C02D}"/>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228102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7E37-B435-4E8A-D02A-A370D79DD6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DF19E-FDA8-1421-9313-CD783DD97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FBA73-EC69-A6FC-C72B-5360D532D01A}"/>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6C2D2E34-69E8-BAF8-ED3E-AEE95BED3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348DB-B99B-3D2E-64D3-569768B9EB2B}"/>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59215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53CD5-6926-A208-E813-461FBB5FC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EE3568-E3D9-48AA-C5B7-D337AF238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CCC3B-DC63-0375-825D-D6DB46963CDF}"/>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1FFAF9B5-8E9A-FD5D-BFE5-D621A7507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464C6-25A2-1B25-55DB-683EA6B98FAA}"/>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158013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D9BE-C5F8-1C56-15D6-5D230166D0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1CB9A-59E7-332F-C716-4004C276A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B7D34B-3D46-1A62-28C9-25350CA78602}"/>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49A1FACB-997A-4550-C481-C45EE3A20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4F6E9-2084-DE7F-32AD-7BC12F133044}"/>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165041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DBB0-9219-974C-575C-66FA574C8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D0C678-79C8-2A7D-4784-09402097B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429BC-2B72-77BA-BBB4-56F6B23A84DE}"/>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DAD92EAD-3442-8893-4FBC-38DFEE6F9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3E277-54A9-EAB6-AF9C-958C0B062149}"/>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353936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938E-1E69-1226-275B-1482E1F5F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540B26-BDD7-2E9B-1870-5655D69C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E444B9-AC19-0D95-A7C6-8FA634428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75150F-3B99-FB23-FE83-2F1E42A41D88}"/>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6" name="Footer Placeholder 5">
            <a:extLst>
              <a:ext uri="{FF2B5EF4-FFF2-40B4-BE49-F238E27FC236}">
                <a16:creationId xmlns:a16="http://schemas.microsoft.com/office/drawing/2014/main" id="{33BF9278-B562-F8E7-5BF8-DF28366DA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7AE196-D722-C918-5BF3-25AA9998A446}"/>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425784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62F5-15B0-6815-CEB5-D30DB9D1C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CBEF1-75C4-71E6-2098-C7EA7E73E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6EFF1-0A0E-5669-682D-B58D1AFA4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D0B67-2A03-FB63-63BB-E5B23B037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73629-F8A2-8ACB-8AD7-9D27F5BCD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B020D9-4955-E717-9049-C73C77557B94}"/>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8" name="Footer Placeholder 7">
            <a:extLst>
              <a:ext uri="{FF2B5EF4-FFF2-40B4-BE49-F238E27FC236}">
                <a16:creationId xmlns:a16="http://schemas.microsoft.com/office/drawing/2014/main" id="{813EAB22-84F5-7146-6AE4-C815C6D0AC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089A8E-9AD0-BD08-E089-E163183D58F6}"/>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232661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557B-33C8-E16D-08FB-522995FE93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7F77B-6BAC-6020-7D39-4AFD5C27DB3C}"/>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4" name="Footer Placeholder 3">
            <a:extLst>
              <a:ext uri="{FF2B5EF4-FFF2-40B4-BE49-F238E27FC236}">
                <a16:creationId xmlns:a16="http://schemas.microsoft.com/office/drawing/2014/main" id="{42750E72-BE73-7620-E1F5-9855B96D8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54E307-24F5-8AFF-66C5-C59F7408833F}"/>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164257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10470-BD9D-FCDA-7F73-453BEDE13475}"/>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3" name="Footer Placeholder 2">
            <a:extLst>
              <a:ext uri="{FF2B5EF4-FFF2-40B4-BE49-F238E27FC236}">
                <a16:creationId xmlns:a16="http://schemas.microsoft.com/office/drawing/2014/main" id="{15B07E40-FDAB-821C-41A0-E4C03D84A9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620F1-B2CA-1CAA-144D-3B2C1BD6BBD1}"/>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365289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E571-FD33-6462-BEA9-6C43590EA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F8FE27-1B7E-01D8-01AE-8C7ADC562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C1650-03E4-DF61-DDF1-824A6C7E0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D75D2-0BA6-FA1C-5AFA-38793AECC317}"/>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6" name="Footer Placeholder 5">
            <a:extLst>
              <a:ext uri="{FF2B5EF4-FFF2-40B4-BE49-F238E27FC236}">
                <a16:creationId xmlns:a16="http://schemas.microsoft.com/office/drawing/2014/main" id="{DFE375FC-F5E2-21C7-7682-59C80A55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97C31-B70F-E6C3-58B7-F913136D7E49}"/>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366941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E6AD-7C2D-DDC9-B2AB-0FD1EF28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3A0FD-81F0-92FE-F10F-65B263AF2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B0988A-EA4C-7140-1F28-8A62E2B3C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A646B-31F1-35BD-347B-4905733AE9C7}"/>
              </a:ext>
            </a:extLst>
          </p:cNvPr>
          <p:cNvSpPr>
            <a:spLocks noGrp="1"/>
          </p:cNvSpPr>
          <p:nvPr>
            <p:ph type="dt" sz="half" idx="10"/>
          </p:nvPr>
        </p:nvSpPr>
        <p:spPr/>
        <p:txBody>
          <a:bodyPr/>
          <a:lstStyle/>
          <a:p>
            <a:fld id="{A13A0BAA-354B-4816-84B0-4B06BE83AF50}" type="datetimeFigureOut">
              <a:rPr lang="en-IN" smtClean="0"/>
              <a:t>13-02-2025</a:t>
            </a:fld>
            <a:endParaRPr lang="en-IN"/>
          </a:p>
        </p:txBody>
      </p:sp>
      <p:sp>
        <p:nvSpPr>
          <p:cNvPr id="6" name="Footer Placeholder 5">
            <a:extLst>
              <a:ext uri="{FF2B5EF4-FFF2-40B4-BE49-F238E27FC236}">
                <a16:creationId xmlns:a16="http://schemas.microsoft.com/office/drawing/2014/main" id="{9929FF57-AA53-1910-2BFF-458518319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C27CE4-4238-68F0-6D9A-15B9BF7E59A4}"/>
              </a:ext>
            </a:extLst>
          </p:cNvPr>
          <p:cNvSpPr>
            <a:spLocks noGrp="1"/>
          </p:cNvSpPr>
          <p:nvPr>
            <p:ph type="sldNum" sz="quarter" idx="12"/>
          </p:nvPr>
        </p:nvSpPr>
        <p:spPr/>
        <p:txBody>
          <a:bodyPr/>
          <a:lstStyle/>
          <a:p>
            <a:fld id="{5B0C78C0-46F1-4DE8-A50D-002372E0931D}" type="slidenum">
              <a:rPr lang="en-IN" smtClean="0"/>
              <a:t>‹#›</a:t>
            </a:fld>
            <a:endParaRPr lang="en-IN"/>
          </a:p>
        </p:txBody>
      </p:sp>
    </p:spTree>
    <p:extLst>
      <p:ext uri="{BB962C8B-B14F-4D97-AF65-F5344CB8AC3E}">
        <p14:creationId xmlns:p14="http://schemas.microsoft.com/office/powerpoint/2010/main" val="373264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A7D45-338C-A38D-CB1D-1795555FD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C2FCD4-537B-7004-611D-D5E3F3DB5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C1CF6-49C1-D857-25A0-3E1BD0BFB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A0BAA-354B-4816-84B0-4B06BE83AF50}" type="datetimeFigureOut">
              <a:rPr lang="en-IN" smtClean="0"/>
              <a:t>13-02-2025</a:t>
            </a:fld>
            <a:endParaRPr lang="en-IN"/>
          </a:p>
        </p:txBody>
      </p:sp>
      <p:sp>
        <p:nvSpPr>
          <p:cNvPr id="5" name="Footer Placeholder 4">
            <a:extLst>
              <a:ext uri="{FF2B5EF4-FFF2-40B4-BE49-F238E27FC236}">
                <a16:creationId xmlns:a16="http://schemas.microsoft.com/office/drawing/2014/main" id="{88BDB5F6-6D7A-D937-B8C1-697911CC5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80D77B-7DF6-831F-7C70-F456DE980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C78C0-46F1-4DE8-A50D-002372E0931D}" type="slidenum">
              <a:rPr lang="en-IN" smtClean="0"/>
              <a:t>‹#›</a:t>
            </a:fld>
            <a:endParaRPr lang="en-IN"/>
          </a:p>
        </p:txBody>
      </p:sp>
    </p:spTree>
    <p:extLst>
      <p:ext uri="{BB962C8B-B14F-4D97-AF65-F5344CB8AC3E}">
        <p14:creationId xmlns:p14="http://schemas.microsoft.com/office/powerpoint/2010/main" val="378532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think/topics/artificial-intelligence" TargetMode="External"/><Relationship Id="rId2" Type="http://schemas.openxmlformats.org/officeDocument/2006/relationships/hyperlink" Target="https://www.ibm.com/think/topics/neural-network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ibm.com/topics/overfitt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think/topics/ridge-regression" TargetMode="External"/><Relationship Id="rId2" Type="http://schemas.openxmlformats.org/officeDocument/2006/relationships/hyperlink" Target="https://www.ibm.com/think/topics/multicollinearit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97B10-C16E-EF4F-6673-51E38EE0A3BD}"/>
              </a:ext>
            </a:extLst>
          </p:cNvPr>
          <p:cNvSpPr txBox="1"/>
          <p:nvPr/>
        </p:nvSpPr>
        <p:spPr>
          <a:xfrm>
            <a:off x="2162908" y="1112076"/>
            <a:ext cx="7229473" cy="3231654"/>
          </a:xfrm>
          <a:prstGeom prst="rect">
            <a:avLst/>
          </a:prstGeom>
          <a:noFill/>
        </p:spPr>
        <p:txBody>
          <a:bodyPr wrap="square">
            <a:spAutoFit/>
          </a:bodyPr>
          <a:lstStyle/>
          <a:p>
            <a:r>
              <a:rPr lang="en-US" sz="2400" b="1" dirty="0"/>
              <a:t>Unit-3 collaborative filtering(CF)- based RSs</a:t>
            </a:r>
          </a:p>
          <a:p>
            <a:endParaRPr lang="en-US" dirty="0"/>
          </a:p>
          <a:p>
            <a:pPr marL="285750" indent="-285750">
              <a:buFont typeface="Arial" panose="020B0604020202020204" pitchFamily="34" charset="0"/>
              <a:buChar char="•"/>
            </a:pPr>
            <a:r>
              <a:rPr lang="en-US" dirty="0"/>
              <a:t>baseline predictor through least squares. </a:t>
            </a:r>
          </a:p>
          <a:p>
            <a:pPr marL="285750" indent="-285750">
              <a:buFont typeface="Arial" panose="020B0604020202020204" pitchFamily="34" charset="0"/>
              <a:buChar char="•"/>
            </a:pPr>
            <a:r>
              <a:rPr lang="en-US" dirty="0"/>
              <a:t>regularization and overfitting. </a:t>
            </a:r>
          </a:p>
          <a:p>
            <a:pPr marL="285750" indent="-285750">
              <a:buFont typeface="Arial" panose="020B0604020202020204" pitchFamily="34" charset="0"/>
              <a:buChar char="•"/>
            </a:pPr>
            <a:r>
              <a:rPr lang="en-US" dirty="0"/>
              <a:t>temporal models. </a:t>
            </a:r>
          </a:p>
          <a:p>
            <a:pPr marL="285750" indent="-285750">
              <a:buFont typeface="Arial" panose="020B0604020202020204" pitchFamily="34" charset="0"/>
              <a:buChar char="•"/>
            </a:pPr>
            <a:r>
              <a:rPr lang="en-US" dirty="0"/>
              <a:t>step by step solutions of RS problem. </a:t>
            </a:r>
          </a:p>
          <a:p>
            <a:pPr marL="285750" indent="-285750">
              <a:buFont typeface="Arial" panose="020B0604020202020204" pitchFamily="34" charset="0"/>
              <a:buChar char="•"/>
            </a:pPr>
            <a:r>
              <a:rPr lang="en-US" dirty="0"/>
              <a:t>Nearest </a:t>
            </a:r>
            <a:r>
              <a:rPr lang="en-US" dirty="0" err="1"/>
              <a:t>neughbour</a:t>
            </a:r>
            <a:r>
              <a:rPr lang="en-US" dirty="0"/>
              <a:t> collaborative filtering. </a:t>
            </a:r>
          </a:p>
          <a:p>
            <a:pPr marL="285750" indent="-285750">
              <a:buFont typeface="Arial" panose="020B0604020202020204" pitchFamily="34" charset="0"/>
              <a:buChar char="•"/>
            </a:pPr>
            <a:r>
              <a:rPr lang="en-US" dirty="0"/>
              <a:t>user based and item based collaborative filtering </a:t>
            </a:r>
            <a:r>
              <a:rPr lang="en-US" dirty="0" err="1"/>
              <a:t>comparision</a:t>
            </a:r>
            <a:r>
              <a:rPr lang="en-US" dirty="0"/>
              <a:t>, </a:t>
            </a:r>
          </a:p>
          <a:p>
            <a:pPr marL="285750" indent="-285750">
              <a:buFont typeface="Arial" panose="020B0604020202020204" pitchFamily="34" charset="0"/>
              <a:buChar char="•"/>
            </a:pPr>
            <a:r>
              <a:rPr lang="en-US" dirty="0"/>
              <a:t>components of </a:t>
            </a:r>
            <a:r>
              <a:rPr lang="en-US" dirty="0" err="1"/>
              <a:t>neighbourhood</a:t>
            </a:r>
            <a:r>
              <a:rPr lang="en-US" dirty="0"/>
              <a:t> methods (ratings normalization, similarity weight computation, neighborhood selection).</a:t>
            </a:r>
          </a:p>
          <a:p>
            <a:pPr marL="285750" indent="-285750">
              <a:buFont typeface="Arial" panose="020B0604020202020204" pitchFamily="34" charset="0"/>
              <a:buChar char="•"/>
            </a:pPr>
            <a:r>
              <a:rPr lang="en-US" dirty="0"/>
              <a:t> Hybrid recommender systems.</a:t>
            </a:r>
          </a:p>
        </p:txBody>
      </p:sp>
    </p:spTree>
    <p:extLst>
      <p:ext uri="{BB962C8B-B14F-4D97-AF65-F5344CB8AC3E}">
        <p14:creationId xmlns:p14="http://schemas.microsoft.com/office/powerpoint/2010/main" val="122146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C3FEC-A78E-7FAA-C58C-85B3CB7D222A}"/>
              </a:ext>
            </a:extLst>
          </p:cNvPr>
          <p:cNvSpPr txBox="1"/>
          <p:nvPr/>
        </p:nvSpPr>
        <p:spPr>
          <a:xfrm>
            <a:off x="1879600" y="2136339"/>
            <a:ext cx="9067800" cy="1754326"/>
          </a:xfrm>
          <a:prstGeom prst="rect">
            <a:avLst/>
          </a:prstGeom>
          <a:noFill/>
        </p:spPr>
        <p:txBody>
          <a:bodyPr wrap="square">
            <a:spAutoFit/>
          </a:bodyPr>
          <a:lstStyle/>
          <a:p>
            <a:r>
              <a:rPr lang="en-US" b="0" i="0" dirty="0">
                <a:solidFill>
                  <a:srgbClr val="161616"/>
                </a:solidFill>
                <a:effectLst/>
                <a:latin typeface="IBM Plex Sans" panose="020B0503050203000203" pitchFamily="34" charset="0"/>
              </a:rPr>
              <a:t>- </a:t>
            </a:r>
            <a:r>
              <a:rPr lang="en-US" b="1" i="0" dirty="0">
                <a:solidFill>
                  <a:srgbClr val="161616"/>
                </a:solidFill>
                <a:effectLst/>
                <a:latin typeface="IBM Plex Sans" panose="020B0503050203000203" pitchFamily="34" charset="0"/>
              </a:rPr>
              <a:t> </a:t>
            </a:r>
            <a:r>
              <a:rPr lang="en-IN" b="1" i="0" dirty="0">
                <a:solidFill>
                  <a:srgbClr val="161616"/>
                </a:solidFill>
                <a:effectLst/>
                <a:latin typeface="Arial" panose="020B0604020202020204" pitchFamily="34" charset="0"/>
                <a:cs typeface="Arial" panose="020B0604020202020204" pitchFamily="34" charset="0"/>
              </a:rPr>
              <a:t>Elastic net regularization    </a:t>
            </a:r>
            <a:r>
              <a:rPr lang="en-US" b="0" i="0" dirty="0">
                <a:solidFill>
                  <a:srgbClr val="161616"/>
                </a:solidFill>
                <a:effectLst/>
                <a:latin typeface="IBM Plex Sans" panose="020B0503050203000203" pitchFamily="34" charset="0"/>
              </a:rPr>
              <a:t>essentially combines both ridge and lasso regression but inserting both the L1 and L2 penalty terms into the SSE loss function. L2 and L1 derive their penalty term value, respectively, by squaring or taking the absolute value of the sum of the feature weights. Elastic net inserts both of these penalty values into the cost function (SSE) equation. In this way, elastic net addresses multicollinearity while also enabling feature selection</a:t>
            </a:r>
            <a:endParaRPr lang="en-IN" dirty="0"/>
          </a:p>
        </p:txBody>
      </p:sp>
    </p:spTree>
    <p:extLst>
      <p:ext uri="{BB962C8B-B14F-4D97-AF65-F5344CB8AC3E}">
        <p14:creationId xmlns:p14="http://schemas.microsoft.com/office/powerpoint/2010/main" val="102085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687D8-B1DB-CB51-0482-361988B16971}"/>
              </a:ext>
            </a:extLst>
          </p:cNvPr>
          <p:cNvSpPr txBox="1"/>
          <p:nvPr/>
        </p:nvSpPr>
        <p:spPr>
          <a:xfrm>
            <a:off x="1917700" y="1275834"/>
            <a:ext cx="8585200" cy="4124206"/>
          </a:xfrm>
          <a:prstGeom prst="rect">
            <a:avLst/>
          </a:prstGeom>
          <a:noFill/>
        </p:spPr>
        <p:txBody>
          <a:bodyPr wrap="square">
            <a:spAutoFit/>
          </a:bodyPr>
          <a:lstStyle/>
          <a:p>
            <a:pPr algn="l" fontAlgn="base"/>
            <a:r>
              <a:rPr lang="en-US" sz="2800" b="0" i="0" dirty="0">
                <a:solidFill>
                  <a:srgbClr val="161616"/>
                </a:solidFill>
                <a:effectLst/>
                <a:latin typeface="IBM Plex Sans" panose="020B0503050203000203" pitchFamily="34" charset="0"/>
              </a:rPr>
              <a:t>Types of regularization in machine learning</a:t>
            </a:r>
          </a:p>
          <a:p>
            <a:pPr algn="l" fontAlgn="base"/>
            <a:endParaRPr lang="en-US" dirty="0">
              <a:solidFill>
                <a:srgbClr val="161616"/>
              </a:solidFill>
              <a:latin typeface="IBM Plex Sans" panose="020B0503050203000203" pitchFamily="34" charset="0"/>
            </a:endParaRPr>
          </a:p>
          <a:p>
            <a:pPr algn="l" fontAlgn="base"/>
            <a:r>
              <a:rPr lang="en-US" b="0" i="0" dirty="0">
                <a:solidFill>
                  <a:srgbClr val="161616"/>
                </a:solidFill>
                <a:effectLst/>
                <a:latin typeface="inherit"/>
              </a:rPr>
              <a:t>Dataset</a:t>
            </a:r>
          </a:p>
          <a:p>
            <a:pPr algn="l" fontAlgn="base"/>
            <a:endParaRPr lang="en-US" b="0" i="0" dirty="0">
              <a:solidFill>
                <a:srgbClr val="161616"/>
              </a:solidFill>
              <a:effectLst/>
              <a:latin typeface="inherit"/>
            </a:endParaRPr>
          </a:p>
          <a:p>
            <a:pPr algn="l" fontAlgn="base"/>
            <a:r>
              <a:rPr lang="en-US" b="1" i="0" dirty="0">
                <a:solidFill>
                  <a:srgbClr val="161616"/>
                </a:solidFill>
                <a:effectLst/>
                <a:latin typeface="inherit"/>
              </a:rPr>
              <a:t>Data augmentation</a:t>
            </a:r>
            <a:r>
              <a:rPr lang="en-US" b="0" i="0" dirty="0">
                <a:solidFill>
                  <a:srgbClr val="161616"/>
                </a:solidFill>
                <a:effectLst/>
                <a:latin typeface="inherit"/>
              </a:rPr>
              <a:t> is a regularization technique that modifies model training data. It expands the size of the training set by creating artificial data samples derived from pre-existing training data. Adding more samples to the training set, particularly of instances rare in real world data, exposes a model to a greater quantity and diversity of data from which it learns. Machine learning research has recently explored data augmentation for classifiers, particularly as a means of resolving imbalanced datasets.</a:t>
            </a:r>
            <a:r>
              <a:rPr lang="en-US" b="0" i="0" baseline="30000" dirty="0">
                <a:solidFill>
                  <a:srgbClr val="161616"/>
                </a:solidFill>
                <a:effectLst/>
                <a:latin typeface="inherit"/>
              </a:rPr>
              <a:t>7</a:t>
            </a:r>
            <a:r>
              <a:rPr lang="en-US" b="0" i="0" dirty="0">
                <a:solidFill>
                  <a:srgbClr val="161616"/>
                </a:solidFill>
                <a:effectLst/>
                <a:latin typeface="inherit"/>
              </a:rPr>
              <a:t> Data augmentation differs from synthetic data however. The latter involves creating new, artificial data while the former produces modified duplicates of preexisting data to diversify and enlarge the dataset.</a:t>
            </a:r>
          </a:p>
          <a:p>
            <a:pPr algn="l" fontAlgn="base"/>
            <a:endParaRPr lang="en-US" b="0" i="0" dirty="0">
              <a:solidFill>
                <a:srgbClr val="161616"/>
              </a:solidFill>
              <a:effectLst/>
              <a:latin typeface="IBM Plex Sans" panose="020B0503050203000203" pitchFamily="34" charset="0"/>
            </a:endParaRPr>
          </a:p>
        </p:txBody>
      </p:sp>
    </p:spTree>
    <p:extLst>
      <p:ext uri="{BB962C8B-B14F-4D97-AF65-F5344CB8AC3E}">
        <p14:creationId xmlns:p14="http://schemas.microsoft.com/office/powerpoint/2010/main" val="279710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isualization of modification techniques for diversifying imagesets">
            <a:extLst>
              <a:ext uri="{FF2B5EF4-FFF2-40B4-BE49-F238E27FC236}">
                <a16:creationId xmlns:a16="http://schemas.microsoft.com/office/drawing/2014/main" id="{E2148708-D8AB-B5EE-B710-8F7CD8278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666750"/>
            <a:ext cx="104140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3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6AD0B-747F-974A-C816-9ABAD721FAE5}"/>
              </a:ext>
            </a:extLst>
          </p:cNvPr>
          <p:cNvSpPr txBox="1"/>
          <p:nvPr/>
        </p:nvSpPr>
        <p:spPr>
          <a:xfrm>
            <a:off x="2641600" y="1552139"/>
            <a:ext cx="7099300" cy="2769989"/>
          </a:xfrm>
          <a:prstGeom prst="rect">
            <a:avLst/>
          </a:prstGeom>
          <a:noFill/>
        </p:spPr>
        <p:txBody>
          <a:bodyPr wrap="square">
            <a:spAutoFit/>
          </a:bodyPr>
          <a:lstStyle/>
          <a:p>
            <a:pPr algn="l" fontAlgn="base"/>
            <a:r>
              <a:rPr lang="en-US" sz="2400" b="0" i="0" dirty="0">
                <a:solidFill>
                  <a:srgbClr val="161616"/>
                </a:solidFill>
                <a:effectLst/>
                <a:latin typeface="inherit"/>
              </a:rPr>
              <a:t>Model training</a:t>
            </a:r>
          </a:p>
          <a:p>
            <a:pPr algn="l" fontAlgn="base"/>
            <a:endParaRPr lang="en-US" sz="2400" b="0" i="0" dirty="0">
              <a:solidFill>
                <a:srgbClr val="161616"/>
              </a:solidFill>
              <a:effectLst/>
              <a:latin typeface="inherit"/>
            </a:endParaRPr>
          </a:p>
          <a:p>
            <a:pPr algn="l" fontAlgn="base"/>
            <a:r>
              <a:rPr lang="en-US" b="1" i="0" dirty="0">
                <a:solidFill>
                  <a:srgbClr val="161616"/>
                </a:solidFill>
                <a:effectLst/>
                <a:latin typeface="inherit"/>
              </a:rPr>
              <a:t>Early stopping</a:t>
            </a:r>
            <a:r>
              <a:rPr lang="en-US" b="0" i="0" dirty="0">
                <a:solidFill>
                  <a:srgbClr val="161616"/>
                </a:solidFill>
                <a:effectLst/>
                <a:latin typeface="inherit"/>
              </a:rPr>
              <a:t> is perhaps the most readily implemented regularization technique. In short, it limits the number of iterations during model training. Here, a model continuously passes through the training data, stopping once there is no improvement (and perhaps even deterioration) in training and validation accuracy. The goal is to train a model until it has reached the lowest possible training error preceding a plateau or increase in validation error</a:t>
            </a:r>
          </a:p>
        </p:txBody>
      </p:sp>
    </p:spTree>
    <p:extLst>
      <p:ext uri="{BB962C8B-B14F-4D97-AF65-F5344CB8AC3E}">
        <p14:creationId xmlns:p14="http://schemas.microsoft.com/office/powerpoint/2010/main" val="148540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ph visualization of early stopping in relation to training and validation accuracy">
            <a:extLst>
              <a:ext uri="{FF2B5EF4-FFF2-40B4-BE49-F238E27FC236}">
                <a16:creationId xmlns:a16="http://schemas.microsoft.com/office/drawing/2014/main" id="{174E78BE-FB12-A3A0-1B98-32C77861B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571500"/>
            <a:ext cx="10045700" cy="546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0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5B514-A0A9-D11C-B2F4-6C125E82102D}"/>
              </a:ext>
            </a:extLst>
          </p:cNvPr>
          <p:cNvSpPr txBox="1"/>
          <p:nvPr/>
        </p:nvSpPr>
        <p:spPr>
          <a:xfrm>
            <a:off x="3048000" y="2551837"/>
            <a:ext cx="6096000" cy="1754326"/>
          </a:xfrm>
          <a:prstGeom prst="rect">
            <a:avLst/>
          </a:prstGeom>
          <a:noFill/>
        </p:spPr>
        <p:txBody>
          <a:bodyPr wrap="square">
            <a:spAutoFit/>
          </a:bodyPr>
          <a:lstStyle/>
          <a:p>
            <a:pPr algn="l" fontAlgn="base"/>
            <a:r>
              <a:rPr lang="en-US" b="0" i="0" dirty="0">
                <a:effectLst/>
                <a:latin typeface="inherit"/>
              </a:rPr>
              <a:t>Neural networks</a:t>
            </a:r>
          </a:p>
          <a:p>
            <a:pPr algn="l" fontAlgn="base"/>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Neural networks</a:t>
            </a:r>
            <a:r>
              <a:rPr lang="en-US" b="0" i="0" dirty="0">
                <a:effectLst/>
                <a:latin typeface="inherit"/>
              </a:rPr>
              <a:t> are complex machine learning models that drive many </a:t>
            </a:r>
            <a:r>
              <a:rPr lang="en-US" b="0" i="0" u="none" strike="noStrike" dirty="0">
                <a:effectLst/>
                <a:latin typeface="IBM Plex Sans" panose="020B0503050203000203" pitchFamily="34" charset="0"/>
                <a:hlinkClick r:id="rId3">
                  <a:extLst>
                    <a:ext uri="{A12FA001-AC4F-418D-AE19-62706E023703}">
                      <ahyp:hlinkClr xmlns:ahyp="http://schemas.microsoft.com/office/drawing/2018/hyperlinkcolor" val="tx"/>
                    </a:ext>
                  </a:extLst>
                </a:hlinkClick>
              </a:rPr>
              <a:t>artificial intelligence</a:t>
            </a:r>
            <a:r>
              <a:rPr lang="en-US" b="0" i="0" dirty="0">
                <a:effectLst/>
                <a:latin typeface="inherit"/>
              </a:rPr>
              <a:t> applications and services. Neural networks are composed of an input layer, one or more hidden layers, and an output layer, each layer in turn comprised of several nodes.</a:t>
            </a:r>
          </a:p>
        </p:txBody>
      </p:sp>
    </p:spTree>
    <p:extLst>
      <p:ext uri="{BB962C8B-B14F-4D97-AF65-F5344CB8AC3E}">
        <p14:creationId xmlns:p14="http://schemas.microsoft.com/office/powerpoint/2010/main" val="322199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gram comparison of neural network and dropout network">
            <a:extLst>
              <a:ext uri="{FF2B5EF4-FFF2-40B4-BE49-F238E27FC236}">
                <a16:creationId xmlns:a16="http://schemas.microsoft.com/office/drawing/2014/main" id="{AAFBF136-2C4B-7D84-7EF2-B4E26E7F7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609600"/>
            <a:ext cx="8763000" cy="59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89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E69F4-1CB3-1887-64AA-D3466823C6AE}"/>
              </a:ext>
            </a:extLst>
          </p:cNvPr>
          <p:cNvSpPr txBox="1"/>
          <p:nvPr/>
        </p:nvSpPr>
        <p:spPr>
          <a:xfrm>
            <a:off x="1854200" y="1479034"/>
            <a:ext cx="8102600" cy="3046988"/>
          </a:xfrm>
          <a:prstGeom prst="rect">
            <a:avLst/>
          </a:prstGeom>
          <a:noFill/>
        </p:spPr>
        <p:txBody>
          <a:bodyPr wrap="square">
            <a:spAutoFit/>
          </a:bodyPr>
          <a:lstStyle/>
          <a:p>
            <a:r>
              <a:rPr lang="en-US" sz="3600" dirty="0"/>
              <a:t>temporal models. </a:t>
            </a:r>
          </a:p>
          <a:p>
            <a:endParaRPr lang="en-US" sz="3600" dirty="0"/>
          </a:p>
          <a:p>
            <a:r>
              <a:rPr lang="en-US" sz="2400" dirty="0"/>
              <a:t>Traditional recommender systems assume that user preferences and item popularity remain </a:t>
            </a:r>
            <a:r>
              <a:rPr lang="en-US" sz="2400" b="1" dirty="0"/>
              <a:t>static</a:t>
            </a:r>
            <a:r>
              <a:rPr lang="en-US" sz="2400" dirty="0"/>
              <a:t> over time. However, in real-world applications, user interests change, and item trends evolve. </a:t>
            </a:r>
            <a:r>
              <a:rPr lang="en-US" sz="2400" b="1" dirty="0"/>
              <a:t>Temporal models</a:t>
            </a:r>
            <a:r>
              <a:rPr lang="en-US" sz="2400" dirty="0"/>
              <a:t> incorporate </a:t>
            </a:r>
            <a:r>
              <a:rPr lang="en-US" sz="2400" b="1" dirty="0"/>
              <a:t>time-dependent factors</a:t>
            </a:r>
            <a:r>
              <a:rPr lang="en-US" sz="2400" dirty="0"/>
              <a:t> to improve recommendation accuracy.</a:t>
            </a:r>
          </a:p>
        </p:txBody>
      </p:sp>
    </p:spTree>
    <p:extLst>
      <p:ext uri="{BB962C8B-B14F-4D97-AF65-F5344CB8AC3E}">
        <p14:creationId xmlns:p14="http://schemas.microsoft.com/office/powerpoint/2010/main" val="336326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10311F-1CC5-0A2D-11BE-404A002806BA}"/>
              </a:ext>
            </a:extLst>
          </p:cNvPr>
          <p:cNvSpPr txBox="1"/>
          <p:nvPr/>
        </p:nvSpPr>
        <p:spPr>
          <a:xfrm>
            <a:off x="2095500" y="1820039"/>
            <a:ext cx="8382000" cy="3108543"/>
          </a:xfrm>
          <a:prstGeom prst="rect">
            <a:avLst/>
          </a:prstGeom>
          <a:noFill/>
        </p:spPr>
        <p:txBody>
          <a:bodyPr wrap="square">
            <a:spAutoFit/>
          </a:bodyPr>
          <a:lstStyle/>
          <a:p>
            <a:r>
              <a:rPr lang="en-US" sz="2800" b="1" dirty="0"/>
              <a:t>Types of Temporal Models in Recommender Systems</a:t>
            </a:r>
          </a:p>
          <a:p>
            <a:endParaRPr lang="en-US" sz="2800" b="1" dirty="0"/>
          </a:p>
          <a:p>
            <a:r>
              <a:rPr lang="en-US" sz="2000" b="1" dirty="0"/>
              <a:t>A. Time-Based Weighting</a:t>
            </a:r>
          </a:p>
          <a:p>
            <a:pPr>
              <a:buFont typeface="Arial" panose="020B0604020202020204" pitchFamily="34" charset="0"/>
              <a:buChar char="•"/>
            </a:pPr>
            <a:r>
              <a:rPr lang="en-US" sz="2000" dirty="0"/>
              <a:t>Recent interactions are given </a:t>
            </a:r>
            <a:r>
              <a:rPr lang="en-US" sz="2000" b="1" dirty="0"/>
              <a:t>higher importance</a:t>
            </a:r>
            <a:r>
              <a:rPr lang="en-US" sz="2000" dirty="0"/>
              <a:t> than older ones.</a:t>
            </a:r>
          </a:p>
          <a:p>
            <a:pPr>
              <a:buFont typeface="Arial" panose="020B0604020202020204" pitchFamily="34" charset="0"/>
              <a:buChar char="•"/>
            </a:pPr>
            <a:r>
              <a:rPr lang="en-US" sz="2000" b="1" dirty="0"/>
              <a:t>Exponential decay function</a:t>
            </a:r>
            <a:r>
              <a:rPr lang="en-US" sz="2000" dirty="0"/>
              <a:t> is commonly used: w(t)=e−λ(T−t)</a:t>
            </a:r>
          </a:p>
          <a:p>
            <a:r>
              <a:rPr lang="en-US" sz="2000" dirty="0"/>
              <a:t> where:</a:t>
            </a:r>
          </a:p>
          <a:p>
            <a:pPr marL="742950" lvl="1" indent="-285750">
              <a:buFont typeface="Arial" panose="020B0604020202020204" pitchFamily="34" charset="0"/>
              <a:buChar char="•"/>
            </a:pPr>
            <a:r>
              <a:rPr lang="en-US" sz="2000" dirty="0"/>
              <a:t>w(t) is the weight assigned to a rating at time t.</a:t>
            </a:r>
          </a:p>
          <a:p>
            <a:pPr marL="742950" lvl="1" indent="-285750">
              <a:buFont typeface="Arial" panose="020B0604020202020204" pitchFamily="34" charset="0"/>
              <a:buChar char="•"/>
            </a:pPr>
            <a:r>
              <a:rPr lang="en-US" sz="2000" dirty="0"/>
              <a:t>T is the current time.</a:t>
            </a:r>
          </a:p>
          <a:p>
            <a:pPr marL="742950" lvl="1" indent="-285750">
              <a:buFont typeface="Arial" panose="020B0604020202020204" pitchFamily="34" charset="0"/>
              <a:buChar char="•"/>
            </a:pPr>
            <a:r>
              <a:rPr lang="en-US" sz="2000" dirty="0"/>
              <a:t>λ is a decay rate.</a:t>
            </a:r>
          </a:p>
        </p:txBody>
      </p:sp>
    </p:spTree>
    <p:extLst>
      <p:ext uri="{BB962C8B-B14F-4D97-AF65-F5344CB8AC3E}">
        <p14:creationId xmlns:p14="http://schemas.microsoft.com/office/powerpoint/2010/main" val="154834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DAD3B-CF4C-30DF-80D4-5605AA762E19}"/>
              </a:ext>
            </a:extLst>
          </p:cNvPr>
          <p:cNvSpPr txBox="1"/>
          <p:nvPr/>
        </p:nvSpPr>
        <p:spPr>
          <a:xfrm>
            <a:off x="1600200" y="705177"/>
            <a:ext cx="6629400" cy="3139321"/>
          </a:xfrm>
          <a:prstGeom prst="rect">
            <a:avLst/>
          </a:prstGeom>
          <a:noFill/>
        </p:spPr>
        <p:txBody>
          <a:bodyPr wrap="square">
            <a:spAutoFit/>
          </a:bodyPr>
          <a:lstStyle/>
          <a:p>
            <a:r>
              <a:rPr lang="en-US" b="1" dirty="0"/>
              <a:t> </a:t>
            </a:r>
            <a:endParaRPr lang="en-US" dirty="0"/>
          </a:p>
          <a:p>
            <a:pPr marL="742950" lvl="1" indent="-285750">
              <a:buFont typeface="Arial" panose="020B0604020202020204" pitchFamily="34" charset="0"/>
              <a:buChar char="•"/>
            </a:pPr>
            <a:endParaRPr lang="en-US" dirty="0"/>
          </a:p>
          <a:p>
            <a:r>
              <a:rPr lang="en-IN" b="1" dirty="0"/>
              <a:t>Time-Aware Matrix Factorization (</a:t>
            </a:r>
            <a:r>
              <a:rPr lang="en-IN" b="1" dirty="0" err="1"/>
              <a:t>TimeSVD</a:t>
            </a:r>
            <a:r>
              <a:rPr lang="en-IN" b="1" dirty="0"/>
              <a:t>++)</a:t>
            </a:r>
          </a:p>
          <a:p>
            <a:pPr>
              <a:buFont typeface="Arial" panose="020B0604020202020204" pitchFamily="34" charset="0"/>
              <a:buChar char="•"/>
            </a:pPr>
            <a:r>
              <a:rPr lang="en-IN" dirty="0"/>
              <a:t>Extends </a:t>
            </a:r>
            <a:r>
              <a:rPr lang="en-IN" b="1" dirty="0"/>
              <a:t>SVD++</a:t>
            </a:r>
            <a:r>
              <a:rPr lang="en-IN" dirty="0"/>
              <a:t> by adding </a:t>
            </a:r>
            <a:r>
              <a:rPr lang="en-IN" b="1" dirty="0"/>
              <a:t>temporal dynamics</a:t>
            </a:r>
            <a:r>
              <a:rPr lang="en-IN" dirty="0"/>
              <a:t> to user biases and item biases: </a:t>
            </a:r>
            <a:r>
              <a:rPr lang="en-IN" dirty="0" err="1"/>
              <a:t>r^ui</a:t>
            </a:r>
            <a:r>
              <a:rPr lang="en-IN" dirty="0"/>
              <a:t>(t)=</a:t>
            </a:r>
            <a:r>
              <a:rPr lang="el-GR" dirty="0"/>
              <a:t>μ+</a:t>
            </a:r>
            <a:r>
              <a:rPr lang="en-IN" dirty="0" err="1"/>
              <a:t>bu</a:t>
            </a:r>
            <a:r>
              <a:rPr lang="en-IN" dirty="0"/>
              <a:t>(t)+bi(t)+</a:t>
            </a:r>
            <a:r>
              <a:rPr lang="en-IN" dirty="0" err="1"/>
              <a:t>pu⋅qi</a:t>
            </a:r>
            <a:r>
              <a:rPr lang="en-IN" dirty="0"/>
              <a:t> </a:t>
            </a:r>
          </a:p>
          <a:p>
            <a:pPr>
              <a:buFont typeface="Arial" panose="020B0604020202020204" pitchFamily="34" charset="0"/>
              <a:buChar char="•"/>
            </a:pPr>
            <a:r>
              <a:rPr lang="en-IN" dirty="0"/>
              <a:t>where:</a:t>
            </a:r>
          </a:p>
          <a:p>
            <a:pPr marL="742950" lvl="1" indent="-285750">
              <a:buFont typeface="Arial" panose="020B0604020202020204" pitchFamily="34" charset="0"/>
              <a:buChar char="•"/>
            </a:pPr>
            <a:r>
              <a:rPr lang="en-IN" dirty="0" err="1"/>
              <a:t>bu</a:t>
            </a:r>
            <a:r>
              <a:rPr lang="en-IN" dirty="0"/>
              <a:t>​(t) and bi​(t) represent user and item biases that change over time.</a:t>
            </a:r>
          </a:p>
          <a:p>
            <a:pPr marL="742950" lvl="1" indent="-285750">
              <a:buFont typeface="Arial" panose="020B0604020202020204" pitchFamily="34" charset="0"/>
              <a:buChar char="•"/>
            </a:pPr>
            <a:r>
              <a:rPr lang="en-IN" dirty="0" err="1"/>
              <a:t>pu</a:t>
            </a:r>
            <a:r>
              <a:rPr lang="en-IN" dirty="0"/>
              <a:t>​ and qi​ are latent factor representations of users and items.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810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BCF15-5D56-7128-2CEE-58D57737C947}"/>
              </a:ext>
            </a:extLst>
          </p:cNvPr>
          <p:cNvSpPr txBox="1"/>
          <p:nvPr/>
        </p:nvSpPr>
        <p:spPr>
          <a:xfrm>
            <a:off x="1892300" y="2197893"/>
            <a:ext cx="8813800" cy="2462213"/>
          </a:xfrm>
          <a:prstGeom prst="rect">
            <a:avLst/>
          </a:prstGeom>
          <a:noFill/>
        </p:spPr>
        <p:txBody>
          <a:bodyPr wrap="square">
            <a:spAutoFit/>
          </a:bodyPr>
          <a:lstStyle/>
          <a:p>
            <a:r>
              <a:rPr lang="en-US" sz="2800" b="0" i="0" dirty="0">
                <a:solidFill>
                  <a:srgbClr val="001D35"/>
                </a:solidFill>
                <a:effectLst/>
                <a:latin typeface="Google Sans"/>
              </a:rPr>
              <a:t>Baseline Predictor through Least Squares</a:t>
            </a:r>
            <a:endParaRPr lang="en-US" b="0" i="0" dirty="0">
              <a:solidFill>
                <a:srgbClr val="001D35"/>
              </a:solidFill>
              <a:effectLst/>
              <a:latin typeface="Google Sans"/>
            </a:endParaRPr>
          </a:p>
          <a:p>
            <a:endParaRPr lang="en-US" dirty="0">
              <a:solidFill>
                <a:srgbClr val="001D35"/>
              </a:solidFill>
              <a:latin typeface="Google Sans"/>
            </a:endParaRPr>
          </a:p>
          <a:p>
            <a:r>
              <a:rPr lang="en-US" b="0" i="0" dirty="0">
                <a:solidFill>
                  <a:srgbClr val="001D35"/>
                </a:solidFill>
                <a:effectLst/>
                <a:latin typeface="Google Sans"/>
              </a:rPr>
              <a:t>A "baseline predictor through least squares" refers to a method of estimating a baseline trend within a dataset by fitting a line (usually a straight line) to the data using the least squares regression technique, essentially finding the line that minimizes the sum of squared differences between the data points and the line, thus providing a smooth baseline representation of the underlying trend without significant fluctuations or peaks. </a:t>
            </a:r>
          </a:p>
          <a:p>
            <a:endParaRPr lang="en-IN" dirty="0"/>
          </a:p>
        </p:txBody>
      </p:sp>
    </p:spTree>
    <p:extLst>
      <p:ext uri="{BB962C8B-B14F-4D97-AF65-F5344CB8AC3E}">
        <p14:creationId xmlns:p14="http://schemas.microsoft.com/office/powerpoint/2010/main" val="101161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5C2EA-7FBC-1DE6-1379-6C4CF8EB0598}"/>
              </a:ext>
            </a:extLst>
          </p:cNvPr>
          <p:cNvSpPr txBox="1"/>
          <p:nvPr/>
        </p:nvSpPr>
        <p:spPr>
          <a:xfrm>
            <a:off x="2692400" y="1679139"/>
            <a:ext cx="6096000" cy="2862322"/>
          </a:xfrm>
          <a:prstGeom prst="rect">
            <a:avLst/>
          </a:prstGeom>
          <a:noFill/>
        </p:spPr>
        <p:txBody>
          <a:bodyPr wrap="square">
            <a:spAutoFit/>
          </a:bodyPr>
          <a:lstStyle/>
          <a:p>
            <a:r>
              <a:rPr lang="en-US" b="1" dirty="0"/>
              <a:t>C. Sequence-Aware Models (RNN/LSTM-based)</a:t>
            </a:r>
          </a:p>
          <a:p>
            <a:r>
              <a:rPr lang="en-US" dirty="0"/>
              <a:t>Captures user behavior patterns over time.</a:t>
            </a:r>
          </a:p>
          <a:p>
            <a:r>
              <a:rPr lang="en-US" b="1" dirty="0"/>
              <a:t>Recurrent Neural Networks (RNNs) and LSTMs</a:t>
            </a:r>
            <a:r>
              <a:rPr lang="en-US" dirty="0"/>
              <a:t> track sequential user interactions to predict future preferences.</a:t>
            </a:r>
          </a:p>
          <a:p>
            <a:endParaRPr lang="en-US" dirty="0"/>
          </a:p>
          <a:p>
            <a:r>
              <a:rPr lang="en-US" b="1" dirty="0"/>
              <a:t>D. Context-Aware Temporal Models</a:t>
            </a:r>
          </a:p>
          <a:p>
            <a:r>
              <a:rPr lang="en-US" dirty="0"/>
              <a:t>Incorporate additional </a:t>
            </a:r>
            <a:r>
              <a:rPr lang="en-US" b="1" dirty="0"/>
              <a:t>contextual factors</a:t>
            </a:r>
            <a:r>
              <a:rPr lang="en-US" dirty="0"/>
              <a:t> (e.g., time of day, season, or event).</a:t>
            </a:r>
          </a:p>
          <a:p>
            <a:r>
              <a:rPr lang="en-US" dirty="0"/>
              <a:t>Example: </a:t>
            </a:r>
            <a:r>
              <a:rPr lang="en-US" b="1" dirty="0"/>
              <a:t>Spotify</a:t>
            </a:r>
            <a:r>
              <a:rPr lang="en-US" dirty="0"/>
              <a:t> suggests different music in the morning vs. at night.</a:t>
            </a:r>
          </a:p>
        </p:txBody>
      </p:sp>
    </p:spTree>
    <p:extLst>
      <p:ext uri="{BB962C8B-B14F-4D97-AF65-F5344CB8AC3E}">
        <p14:creationId xmlns:p14="http://schemas.microsoft.com/office/powerpoint/2010/main" val="314847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CFD940E-C181-BDE0-34AD-24DB7C81A4BB}"/>
              </a:ext>
            </a:extLst>
          </p:cNvPr>
          <p:cNvGraphicFramePr>
            <a:graphicFrameLocks noGrp="1"/>
          </p:cNvGraphicFramePr>
          <p:nvPr>
            <p:extLst>
              <p:ext uri="{D42A27DB-BD31-4B8C-83A1-F6EECF244321}">
                <p14:modId xmlns:p14="http://schemas.microsoft.com/office/powerpoint/2010/main" val="678859611"/>
              </p:ext>
            </p:extLst>
          </p:nvPr>
        </p:nvGraphicFramePr>
        <p:xfrm>
          <a:off x="711200" y="2261394"/>
          <a:ext cx="9436100" cy="1828800"/>
        </p:xfrm>
        <a:graphic>
          <a:graphicData uri="http://schemas.openxmlformats.org/drawingml/2006/table">
            <a:tbl>
              <a:tblPr/>
              <a:tblGrid>
                <a:gridCol w="4718050">
                  <a:extLst>
                    <a:ext uri="{9D8B030D-6E8A-4147-A177-3AD203B41FA5}">
                      <a16:colId xmlns:a16="http://schemas.microsoft.com/office/drawing/2014/main" val="1997545058"/>
                    </a:ext>
                  </a:extLst>
                </a:gridCol>
                <a:gridCol w="4718050">
                  <a:extLst>
                    <a:ext uri="{9D8B030D-6E8A-4147-A177-3AD203B41FA5}">
                      <a16:colId xmlns:a16="http://schemas.microsoft.com/office/drawing/2014/main" val="2917888770"/>
                    </a:ext>
                  </a:extLst>
                </a:gridCol>
              </a:tblGrid>
              <a:tr h="0">
                <a:tc>
                  <a:txBody>
                    <a:bodyPr/>
                    <a:lstStyle/>
                    <a:p>
                      <a:r>
                        <a:rPr lang="en-IN" b="1"/>
                        <a:t>Application</a:t>
                      </a:r>
                      <a:endParaRPr lang="en-IN"/>
                    </a:p>
                  </a:txBody>
                  <a:tcPr anchor="ctr">
                    <a:lnL>
                      <a:noFill/>
                    </a:lnL>
                    <a:lnR>
                      <a:noFill/>
                    </a:lnR>
                    <a:lnT>
                      <a:noFill/>
                    </a:lnT>
                    <a:lnB>
                      <a:noFill/>
                    </a:lnB>
                    <a:noFill/>
                  </a:tcPr>
                </a:tc>
                <a:tc>
                  <a:txBody>
                    <a:bodyPr/>
                    <a:lstStyle/>
                    <a:p>
                      <a:r>
                        <a:rPr lang="en-IN" b="1"/>
                        <a:t>Example</a:t>
                      </a:r>
                      <a:endParaRPr lang="en-IN"/>
                    </a:p>
                  </a:txBody>
                  <a:tcPr anchor="ctr">
                    <a:lnL>
                      <a:noFill/>
                    </a:lnL>
                    <a:lnR>
                      <a:noFill/>
                    </a:lnR>
                    <a:lnT>
                      <a:noFill/>
                    </a:lnT>
                    <a:lnB>
                      <a:noFill/>
                    </a:lnB>
                    <a:noFill/>
                  </a:tcPr>
                </a:tc>
                <a:extLst>
                  <a:ext uri="{0D108BD9-81ED-4DB2-BD59-A6C34878D82A}">
                    <a16:rowId xmlns:a16="http://schemas.microsoft.com/office/drawing/2014/main" val="1765285587"/>
                  </a:ext>
                </a:extLst>
              </a:tr>
              <a:tr h="0">
                <a:tc>
                  <a:txBody>
                    <a:bodyPr/>
                    <a:lstStyle/>
                    <a:p>
                      <a:r>
                        <a:rPr lang="en-IN"/>
                        <a:t>Movie Recommendations</a:t>
                      </a:r>
                    </a:p>
                  </a:txBody>
                  <a:tcPr anchor="ctr">
                    <a:lnL>
                      <a:noFill/>
                    </a:lnL>
                    <a:lnR>
                      <a:noFill/>
                    </a:lnR>
                    <a:lnT>
                      <a:noFill/>
                    </a:lnT>
                    <a:lnB>
                      <a:noFill/>
                    </a:lnB>
                    <a:noFill/>
                  </a:tcPr>
                </a:tc>
                <a:tc>
                  <a:txBody>
                    <a:bodyPr/>
                    <a:lstStyle/>
                    <a:p>
                      <a:r>
                        <a:rPr lang="en-IN"/>
                        <a:t>Trending vs. old movies</a:t>
                      </a:r>
                    </a:p>
                  </a:txBody>
                  <a:tcPr anchor="ctr">
                    <a:lnL>
                      <a:noFill/>
                    </a:lnL>
                    <a:lnR>
                      <a:noFill/>
                    </a:lnR>
                    <a:lnT>
                      <a:noFill/>
                    </a:lnT>
                    <a:lnB>
                      <a:noFill/>
                    </a:lnB>
                    <a:noFill/>
                  </a:tcPr>
                </a:tc>
                <a:extLst>
                  <a:ext uri="{0D108BD9-81ED-4DB2-BD59-A6C34878D82A}">
                    <a16:rowId xmlns:a16="http://schemas.microsoft.com/office/drawing/2014/main" val="1926984988"/>
                  </a:ext>
                </a:extLst>
              </a:tr>
              <a:tr h="0">
                <a:tc>
                  <a:txBody>
                    <a:bodyPr/>
                    <a:lstStyle/>
                    <a:p>
                      <a:r>
                        <a:rPr lang="en-IN" dirty="0"/>
                        <a:t>Music Streaming</a:t>
                      </a:r>
                    </a:p>
                  </a:txBody>
                  <a:tcPr anchor="ctr">
                    <a:lnL>
                      <a:noFill/>
                    </a:lnL>
                    <a:lnR>
                      <a:noFill/>
                    </a:lnR>
                    <a:lnT>
                      <a:noFill/>
                    </a:lnT>
                    <a:lnB>
                      <a:noFill/>
                    </a:lnB>
                    <a:noFill/>
                  </a:tcPr>
                </a:tc>
                <a:tc>
                  <a:txBody>
                    <a:bodyPr/>
                    <a:lstStyle/>
                    <a:p>
                      <a:r>
                        <a:rPr lang="en-IN" dirty="0"/>
                        <a:t>Seasonal music preferences</a:t>
                      </a:r>
                    </a:p>
                  </a:txBody>
                  <a:tcPr anchor="ctr">
                    <a:lnL>
                      <a:noFill/>
                    </a:lnL>
                    <a:lnR>
                      <a:noFill/>
                    </a:lnR>
                    <a:lnT>
                      <a:noFill/>
                    </a:lnT>
                    <a:lnB>
                      <a:noFill/>
                    </a:lnB>
                    <a:noFill/>
                  </a:tcPr>
                </a:tc>
                <a:extLst>
                  <a:ext uri="{0D108BD9-81ED-4DB2-BD59-A6C34878D82A}">
                    <a16:rowId xmlns:a16="http://schemas.microsoft.com/office/drawing/2014/main" val="2233870443"/>
                  </a:ext>
                </a:extLst>
              </a:tr>
              <a:tr h="0">
                <a:tc>
                  <a:txBody>
                    <a:bodyPr/>
                    <a:lstStyle/>
                    <a:p>
                      <a:r>
                        <a:rPr lang="en-IN"/>
                        <a:t>E-commerce</a:t>
                      </a:r>
                    </a:p>
                  </a:txBody>
                  <a:tcPr anchor="ctr">
                    <a:lnL>
                      <a:noFill/>
                    </a:lnL>
                    <a:lnR>
                      <a:noFill/>
                    </a:lnR>
                    <a:lnT>
                      <a:noFill/>
                    </a:lnT>
                    <a:lnB>
                      <a:noFill/>
                    </a:lnB>
                    <a:noFill/>
                  </a:tcPr>
                </a:tc>
                <a:tc>
                  <a:txBody>
                    <a:bodyPr/>
                    <a:lstStyle/>
                    <a:p>
                      <a:r>
                        <a:rPr lang="en-US"/>
                        <a:t>Festive or holiday sales impact</a:t>
                      </a:r>
                    </a:p>
                  </a:txBody>
                  <a:tcPr anchor="ctr">
                    <a:lnL>
                      <a:noFill/>
                    </a:lnL>
                    <a:lnR>
                      <a:noFill/>
                    </a:lnR>
                    <a:lnT>
                      <a:noFill/>
                    </a:lnT>
                    <a:lnB>
                      <a:noFill/>
                    </a:lnB>
                    <a:noFill/>
                  </a:tcPr>
                </a:tc>
                <a:extLst>
                  <a:ext uri="{0D108BD9-81ED-4DB2-BD59-A6C34878D82A}">
                    <a16:rowId xmlns:a16="http://schemas.microsoft.com/office/drawing/2014/main" val="82081725"/>
                  </a:ext>
                </a:extLst>
              </a:tr>
              <a:tr h="0">
                <a:tc>
                  <a:txBody>
                    <a:bodyPr/>
                    <a:lstStyle/>
                    <a:p>
                      <a:r>
                        <a:rPr lang="en-IN"/>
                        <a:t>News Recommendations</a:t>
                      </a:r>
                    </a:p>
                  </a:txBody>
                  <a:tcPr anchor="ctr">
                    <a:lnL>
                      <a:noFill/>
                    </a:lnL>
                    <a:lnR>
                      <a:noFill/>
                    </a:lnR>
                    <a:lnT>
                      <a:noFill/>
                    </a:lnT>
                    <a:lnB>
                      <a:noFill/>
                    </a:lnB>
                    <a:noFill/>
                  </a:tcPr>
                </a:tc>
                <a:tc>
                  <a:txBody>
                    <a:bodyPr/>
                    <a:lstStyle/>
                    <a:p>
                      <a:r>
                        <a:rPr lang="en-IN" dirty="0"/>
                        <a:t>Recent articles are prioritized</a:t>
                      </a:r>
                    </a:p>
                  </a:txBody>
                  <a:tcPr anchor="ctr">
                    <a:lnL>
                      <a:noFill/>
                    </a:lnL>
                    <a:lnR>
                      <a:noFill/>
                    </a:lnR>
                    <a:lnT>
                      <a:noFill/>
                    </a:lnT>
                    <a:lnB>
                      <a:noFill/>
                    </a:lnB>
                    <a:noFill/>
                  </a:tcPr>
                </a:tc>
                <a:extLst>
                  <a:ext uri="{0D108BD9-81ED-4DB2-BD59-A6C34878D82A}">
                    <a16:rowId xmlns:a16="http://schemas.microsoft.com/office/drawing/2014/main" val="185674498"/>
                  </a:ext>
                </a:extLst>
              </a:tr>
            </a:tbl>
          </a:graphicData>
        </a:graphic>
      </p:graphicFrame>
      <p:sp>
        <p:nvSpPr>
          <p:cNvPr id="3" name="Rectangle 1">
            <a:extLst>
              <a:ext uri="{FF2B5EF4-FFF2-40B4-BE49-F238E27FC236}">
                <a16:creationId xmlns:a16="http://schemas.microsoft.com/office/drawing/2014/main" id="{EAC0714A-96BE-4207-F201-7F6B6D59412E}"/>
              </a:ext>
            </a:extLst>
          </p:cNvPr>
          <p:cNvSpPr>
            <a:spLocks noChangeArrowheads="1"/>
          </p:cNvSpPr>
          <p:nvPr/>
        </p:nvSpPr>
        <p:spPr bwMode="auto">
          <a:xfrm>
            <a:off x="838200" y="1289381"/>
            <a:ext cx="6316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4. Applications of Temporal Models-</a:t>
            </a:r>
          </a:p>
        </p:txBody>
      </p:sp>
    </p:spTree>
    <p:extLst>
      <p:ext uri="{BB962C8B-B14F-4D97-AF65-F5344CB8AC3E}">
        <p14:creationId xmlns:p14="http://schemas.microsoft.com/office/powerpoint/2010/main" val="147319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91718A-C93E-4A96-C7A1-5021C8B9F2FA}"/>
              </a:ext>
            </a:extLst>
          </p:cNvPr>
          <p:cNvSpPr txBox="1"/>
          <p:nvPr/>
        </p:nvSpPr>
        <p:spPr>
          <a:xfrm>
            <a:off x="1688123" y="1160557"/>
            <a:ext cx="8282354" cy="3785652"/>
          </a:xfrm>
          <a:prstGeom prst="rect">
            <a:avLst/>
          </a:prstGeom>
          <a:noFill/>
        </p:spPr>
        <p:txBody>
          <a:bodyPr wrap="square">
            <a:spAutoFit/>
          </a:bodyPr>
          <a:lstStyle/>
          <a:p>
            <a:r>
              <a:rPr lang="en-US" sz="2400" dirty="0"/>
              <a:t>Step-by-Step Solution of Recommender System Problems</a:t>
            </a:r>
          </a:p>
          <a:p>
            <a:endParaRPr lang="en-US" dirty="0"/>
          </a:p>
          <a:p>
            <a:r>
              <a:rPr lang="en-US" b="1" dirty="0"/>
              <a:t>Step 1: Data Collection</a:t>
            </a:r>
          </a:p>
          <a:p>
            <a:r>
              <a:rPr lang="en-US" b="1" dirty="0"/>
              <a:t>Objective: Gather user-item interaction data.</a:t>
            </a:r>
          </a:p>
          <a:p>
            <a:r>
              <a:rPr lang="en-US" dirty="0"/>
              <a:t>Recommender systems rely on </a:t>
            </a:r>
            <a:r>
              <a:rPr lang="en-US" b="1" dirty="0"/>
              <a:t>historical user interactions</a:t>
            </a:r>
            <a:r>
              <a:rPr lang="en-US" dirty="0"/>
              <a:t> with items. The type of data collected depends on the application:</a:t>
            </a:r>
          </a:p>
          <a:p>
            <a:pPr>
              <a:buFont typeface="Arial" panose="020B0604020202020204" pitchFamily="34" charset="0"/>
              <a:buChar char="•"/>
            </a:pPr>
            <a:r>
              <a:rPr lang="en-US" b="1" dirty="0"/>
              <a:t>Explicit feedback</a:t>
            </a:r>
            <a:r>
              <a:rPr lang="en-US" dirty="0"/>
              <a:t>: Users provide direct ratings (e.g., 1–5 stars, thumbs up/down).</a:t>
            </a:r>
          </a:p>
          <a:p>
            <a:pPr>
              <a:buFont typeface="Arial" panose="020B0604020202020204" pitchFamily="34" charset="0"/>
              <a:buChar char="•"/>
            </a:pPr>
            <a:r>
              <a:rPr lang="en-US" b="1" dirty="0"/>
              <a:t>Implicit feedback</a:t>
            </a:r>
            <a:r>
              <a:rPr lang="en-US" dirty="0"/>
              <a:t>: User behavior data such as clicks, views, purchases, watch time.</a:t>
            </a:r>
          </a:p>
          <a:p>
            <a:r>
              <a:rPr lang="en-US" b="1" dirty="0"/>
              <a:t>Common Datasets:</a:t>
            </a:r>
          </a:p>
          <a:p>
            <a:pPr>
              <a:buFont typeface="Arial" panose="020B0604020202020204" pitchFamily="34" charset="0"/>
              <a:buChar char="•"/>
            </a:pPr>
            <a:r>
              <a:rPr lang="en-US" b="1" dirty="0" err="1"/>
              <a:t>MovieLens</a:t>
            </a:r>
            <a:r>
              <a:rPr lang="en-US" dirty="0"/>
              <a:t>: Movie ratings dataset.</a:t>
            </a:r>
          </a:p>
          <a:p>
            <a:pPr>
              <a:buFont typeface="Arial" panose="020B0604020202020204" pitchFamily="34" charset="0"/>
              <a:buChar char="•"/>
            </a:pPr>
            <a:r>
              <a:rPr lang="en-US" b="1" dirty="0"/>
              <a:t>Amazon Reviews</a:t>
            </a:r>
            <a:r>
              <a:rPr lang="en-US" dirty="0"/>
              <a:t>: Product recommendations.</a:t>
            </a:r>
          </a:p>
          <a:p>
            <a:pPr>
              <a:buFont typeface="Arial" panose="020B0604020202020204" pitchFamily="34" charset="0"/>
              <a:buChar char="•"/>
            </a:pPr>
            <a:r>
              <a:rPr lang="en-US" b="1" dirty="0"/>
              <a:t>Last.fm</a:t>
            </a:r>
            <a:r>
              <a:rPr lang="en-US" dirty="0"/>
              <a:t>: Music recommendation dataset.</a:t>
            </a:r>
          </a:p>
          <a:p>
            <a:endParaRPr lang="en-IN" dirty="0"/>
          </a:p>
        </p:txBody>
      </p:sp>
    </p:spTree>
    <p:extLst>
      <p:ext uri="{BB962C8B-B14F-4D97-AF65-F5344CB8AC3E}">
        <p14:creationId xmlns:p14="http://schemas.microsoft.com/office/powerpoint/2010/main" val="333518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7DBAF-85A4-178C-D0E9-DB2152442490}"/>
              </a:ext>
            </a:extLst>
          </p:cNvPr>
          <p:cNvSpPr txBox="1"/>
          <p:nvPr/>
        </p:nvSpPr>
        <p:spPr>
          <a:xfrm>
            <a:off x="1696915" y="474345"/>
            <a:ext cx="8449408" cy="5078313"/>
          </a:xfrm>
          <a:prstGeom prst="rect">
            <a:avLst/>
          </a:prstGeom>
          <a:noFill/>
        </p:spPr>
        <p:txBody>
          <a:bodyPr wrap="square">
            <a:spAutoFit/>
          </a:bodyPr>
          <a:lstStyle/>
          <a:p>
            <a:r>
              <a:rPr lang="en-IN" b="1" dirty="0"/>
              <a:t>Step 2: Preprocessing</a:t>
            </a:r>
          </a:p>
          <a:p>
            <a:r>
              <a:rPr lang="en-IN" b="1" dirty="0"/>
              <a:t>Objective: Clean and prepare data for </a:t>
            </a:r>
            <a:r>
              <a:rPr lang="en-IN" b="1" dirty="0" err="1"/>
              <a:t>modeling</a:t>
            </a:r>
            <a:r>
              <a:rPr lang="en-IN" b="1" dirty="0"/>
              <a:t>.</a:t>
            </a:r>
          </a:p>
          <a:p>
            <a:r>
              <a:rPr lang="en-IN" b="1" dirty="0"/>
              <a:t>Key Preprocessing Tasks:</a:t>
            </a:r>
          </a:p>
          <a:p>
            <a:pPr>
              <a:buFont typeface="+mj-lt"/>
              <a:buAutoNum type="arabicPeriod"/>
            </a:pPr>
            <a:r>
              <a:rPr lang="en-IN" b="1" dirty="0"/>
              <a:t>Handle missing values:</a:t>
            </a:r>
            <a:endParaRPr lang="en-IN" dirty="0"/>
          </a:p>
          <a:p>
            <a:pPr marL="742950" lvl="1" indent="-285750">
              <a:buFont typeface="+mj-lt"/>
              <a:buAutoNum type="arabicPeriod"/>
            </a:pPr>
            <a:r>
              <a:rPr lang="en-IN" dirty="0"/>
              <a:t>Replace missing ratings with the user's average rating.</a:t>
            </a:r>
          </a:p>
          <a:p>
            <a:pPr marL="742950" lvl="1" indent="-285750">
              <a:buFont typeface="+mj-lt"/>
              <a:buAutoNum type="arabicPeriod"/>
            </a:pPr>
            <a:r>
              <a:rPr lang="en-IN" dirty="0"/>
              <a:t>Use collaborative filtering to estimate missing ratings.</a:t>
            </a:r>
          </a:p>
          <a:p>
            <a:pPr>
              <a:buFont typeface="+mj-lt"/>
              <a:buAutoNum type="arabicPeriod"/>
            </a:pPr>
            <a:r>
              <a:rPr lang="en-IN" b="1" dirty="0"/>
              <a:t>Normalize ratings:</a:t>
            </a:r>
            <a:endParaRPr lang="en-IN" dirty="0"/>
          </a:p>
          <a:p>
            <a:pPr marL="742950" lvl="1" indent="-285750">
              <a:buFont typeface="+mj-lt"/>
              <a:buAutoNum type="arabicPeriod"/>
            </a:pPr>
            <a:r>
              <a:rPr lang="en-IN" dirty="0" err="1"/>
              <a:t>Center</a:t>
            </a:r>
            <a:r>
              <a:rPr lang="en-IN" dirty="0"/>
              <a:t> ratings around zero to remove user bias.</a:t>
            </a:r>
          </a:p>
          <a:p>
            <a:pPr marL="742950" lvl="1" indent="-285750">
              <a:buFont typeface="+mj-lt"/>
              <a:buAutoNum type="arabicPeriod"/>
            </a:pPr>
            <a:r>
              <a:rPr lang="en-IN" dirty="0"/>
              <a:t>Example: Convert raw ratings using </a:t>
            </a:r>
          </a:p>
          <a:p>
            <a:pPr lvl="1"/>
            <a:r>
              <a:rPr lang="en-IN" b="1" dirty="0"/>
              <a:t>z-score normalization</a:t>
            </a:r>
            <a:r>
              <a:rPr lang="en-IN" dirty="0"/>
              <a:t>: </a:t>
            </a:r>
            <a:r>
              <a:rPr lang="en-IN" dirty="0" err="1"/>
              <a:t>rui</a:t>
            </a:r>
            <a:r>
              <a:rPr lang="en-IN" dirty="0"/>
              <a:t>′=</a:t>
            </a:r>
            <a:r>
              <a:rPr lang="en-IN" dirty="0" err="1"/>
              <a:t>rui−rˉu</a:t>
            </a:r>
            <a:r>
              <a:rPr lang="en-IN" dirty="0"/>
              <a:t> /</a:t>
            </a:r>
            <a:r>
              <a:rPr lang="el-GR" dirty="0"/>
              <a:t>σ</a:t>
            </a:r>
            <a:r>
              <a:rPr lang="en-IN" dirty="0"/>
              <a:t>u     </a:t>
            </a:r>
          </a:p>
          <a:p>
            <a:pPr lvl="1"/>
            <a:r>
              <a:rPr lang="en-IN" dirty="0"/>
              <a:t>where </a:t>
            </a:r>
            <a:r>
              <a:rPr lang="en-IN" dirty="0" err="1"/>
              <a:t>rˉu</a:t>
            </a:r>
            <a:r>
              <a:rPr lang="en-IN" dirty="0"/>
              <a:t>​ is the average rating of user u, and </a:t>
            </a:r>
            <a:r>
              <a:rPr lang="el-GR" dirty="0"/>
              <a:t>σ</a:t>
            </a:r>
            <a:r>
              <a:rPr lang="en-IN" dirty="0"/>
              <a:t>u​ is the standard deviation.</a:t>
            </a:r>
          </a:p>
          <a:p>
            <a:pPr>
              <a:buFont typeface="+mj-lt"/>
              <a:buAutoNum type="arabicPeriod"/>
            </a:pPr>
            <a:r>
              <a:rPr lang="en-IN" b="1" dirty="0"/>
              <a:t>Convert categorical data:</a:t>
            </a:r>
            <a:endParaRPr lang="en-IN" dirty="0"/>
          </a:p>
          <a:p>
            <a:pPr marL="742950" lvl="1" indent="-285750">
              <a:buFont typeface="+mj-lt"/>
              <a:buAutoNum type="arabicPeriod"/>
            </a:pPr>
            <a:r>
              <a:rPr lang="en-IN" dirty="0"/>
              <a:t>Convert item categories or user demographics into numerical form (One-hot encoding, label encoding).</a:t>
            </a:r>
          </a:p>
          <a:p>
            <a:pPr>
              <a:buFont typeface="+mj-lt"/>
              <a:buAutoNum type="arabicPeriod"/>
            </a:pPr>
            <a:r>
              <a:rPr lang="en-IN" b="1" dirty="0"/>
              <a:t>Reduce sparsity:</a:t>
            </a:r>
            <a:endParaRPr lang="en-IN" dirty="0"/>
          </a:p>
          <a:p>
            <a:pPr marL="742950" lvl="1" indent="-285750">
              <a:buFont typeface="+mj-lt"/>
              <a:buAutoNum type="arabicPeriod"/>
            </a:pPr>
            <a:r>
              <a:rPr lang="en-IN" dirty="0"/>
              <a:t>Most datasets are sparse (users rate only a few items). Use techniques like:</a:t>
            </a:r>
          </a:p>
          <a:p>
            <a:pPr marL="1143000" lvl="2" indent="-228600">
              <a:buFont typeface="+mj-lt"/>
              <a:buAutoNum type="arabicPeriod"/>
            </a:pPr>
            <a:r>
              <a:rPr lang="en-IN" b="1" dirty="0"/>
              <a:t>Matrix factorization</a:t>
            </a:r>
            <a:r>
              <a:rPr lang="en-IN" dirty="0"/>
              <a:t> (SVD, NMF).</a:t>
            </a:r>
          </a:p>
          <a:p>
            <a:pPr marL="1143000" lvl="2" indent="-228600">
              <a:buFont typeface="+mj-lt"/>
              <a:buAutoNum type="arabicPeriod"/>
            </a:pPr>
            <a:r>
              <a:rPr lang="en-IN" b="1" dirty="0"/>
              <a:t>K-Nearest </a:t>
            </a:r>
            <a:r>
              <a:rPr lang="en-IN" b="1" dirty="0" err="1"/>
              <a:t>Neighbors</a:t>
            </a:r>
            <a:r>
              <a:rPr lang="en-IN" b="1" dirty="0"/>
              <a:t> (KNN)</a:t>
            </a:r>
            <a:r>
              <a:rPr lang="en-IN" dirty="0"/>
              <a:t> for imputation.</a:t>
            </a:r>
          </a:p>
        </p:txBody>
      </p:sp>
    </p:spTree>
    <p:extLst>
      <p:ext uri="{BB962C8B-B14F-4D97-AF65-F5344CB8AC3E}">
        <p14:creationId xmlns:p14="http://schemas.microsoft.com/office/powerpoint/2010/main" val="3009744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15D49-FB84-FC0C-785A-5AD6886895C2}"/>
              </a:ext>
            </a:extLst>
          </p:cNvPr>
          <p:cNvSpPr txBox="1"/>
          <p:nvPr/>
        </p:nvSpPr>
        <p:spPr>
          <a:xfrm>
            <a:off x="1765300" y="1028343"/>
            <a:ext cx="7378700" cy="3970318"/>
          </a:xfrm>
          <a:prstGeom prst="rect">
            <a:avLst/>
          </a:prstGeom>
          <a:noFill/>
        </p:spPr>
        <p:txBody>
          <a:bodyPr wrap="square">
            <a:spAutoFit/>
          </a:bodyPr>
          <a:lstStyle/>
          <a:p>
            <a:r>
              <a:rPr lang="en-IN" b="1" dirty="0"/>
              <a:t>Step 3: Model Selection</a:t>
            </a:r>
          </a:p>
          <a:p>
            <a:r>
              <a:rPr lang="en-IN" b="1" dirty="0"/>
              <a:t>Objective: Choose an appropriate recommendation approach.</a:t>
            </a:r>
          </a:p>
          <a:p>
            <a:r>
              <a:rPr lang="en-IN" b="1" dirty="0"/>
              <a:t>Three Main Types of Recommender Systems:</a:t>
            </a:r>
          </a:p>
          <a:p>
            <a:pPr>
              <a:buFont typeface="+mj-lt"/>
              <a:buAutoNum type="arabicPeriod"/>
            </a:pPr>
            <a:r>
              <a:rPr lang="en-IN" b="1" dirty="0"/>
              <a:t>Collaborative Filtering (CF)</a:t>
            </a:r>
            <a:endParaRPr lang="en-IN" dirty="0"/>
          </a:p>
          <a:p>
            <a:pPr marL="742950" lvl="1" indent="-285750">
              <a:buFont typeface="+mj-lt"/>
              <a:buAutoNum type="arabicPeriod"/>
            </a:pPr>
            <a:r>
              <a:rPr lang="en-IN" dirty="0"/>
              <a:t>Uses user </a:t>
            </a:r>
            <a:r>
              <a:rPr lang="en-IN" dirty="0" err="1"/>
              <a:t>behavior</a:t>
            </a:r>
            <a:r>
              <a:rPr lang="en-IN" dirty="0"/>
              <a:t> patterns to recommend items.</a:t>
            </a:r>
          </a:p>
          <a:p>
            <a:pPr marL="742950" lvl="1" indent="-285750">
              <a:buFont typeface="+mj-lt"/>
              <a:buAutoNum type="arabicPeriod"/>
            </a:pPr>
            <a:r>
              <a:rPr lang="en-IN" dirty="0"/>
              <a:t>Types:</a:t>
            </a:r>
          </a:p>
          <a:p>
            <a:pPr marL="1143000" lvl="2" indent="-228600">
              <a:buFont typeface="+mj-lt"/>
              <a:buAutoNum type="arabicPeriod"/>
            </a:pPr>
            <a:r>
              <a:rPr lang="en-IN" b="1" dirty="0"/>
              <a:t>User-based CF</a:t>
            </a:r>
            <a:r>
              <a:rPr lang="en-IN" dirty="0"/>
              <a:t>: Finds users with similar preferences.</a:t>
            </a:r>
          </a:p>
          <a:p>
            <a:pPr marL="1143000" lvl="2" indent="-228600">
              <a:buFont typeface="+mj-lt"/>
              <a:buAutoNum type="arabicPeriod"/>
            </a:pPr>
            <a:r>
              <a:rPr lang="en-IN" b="1" dirty="0"/>
              <a:t>Item-based CF</a:t>
            </a:r>
            <a:r>
              <a:rPr lang="en-IN" dirty="0"/>
              <a:t>: Finds similar items based on user interactions.</a:t>
            </a:r>
          </a:p>
          <a:p>
            <a:pPr>
              <a:buFont typeface="+mj-lt"/>
              <a:buAutoNum type="arabicPeriod"/>
            </a:pPr>
            <a:r>
              <a:rPr lang="en-IN" b="1" dirty="0"/>
              <a:t>Content-Based Filtering (CBF)</a:t>
            </a:r>
            <a:endParaRPr lang="en-IN" dirty="0"/>
          </a:p>
          <a:p>
            <a:pPr marL="742950" lvl="1" indent="-285750">
              <a:buFont typeface="+mj-lt"/>
              <a:buAutoNum type="arabicPeriod"/>
            </a:pPr>
            <a:r>
              <a:rPr lang="en-IN" dirty="0"/>
              <a:t>Recommends items based on their attributes (e.g., genre, keywords).</a:t>
            </a:r>
          </a:p>
          <a:p>
            <a:pPr marL="742950" lvl="1" indent="-285750">
              <a:buFont typeface="+mj-lt"/>
              <a:buAutoNum type="arabicPeriod"/>
            </a:pPr>
            <a:r>
              <a:rPr lang="en-IN" dirty="0"/>
              <a:t>Uses </a:t>
            </a:r>
            <a:r>
              <a:rPr lang="en-IN" b="1" dirty="0"/>
              <a:t>TF-IDF</a:t>
            </a:r>
            <a:r>
              <a:rPr lang="en-IN" dirty="0"/>
              <a:t> for text-based recommendations.</a:t>
            </a:r>
          </a:p>
          <a:p>
            <a:pPr>
              <a:buFont typeface="+mj-lt"/>
              <a:buAutoNum type="arabicPeriod"/>
            </a:pPr>
            <a:r>
              <a:rPr lang="en-IN" b="1" dirty="0"/>
              <a:t>Hybrid Methods</a:t>
            </a:r>
            <a:endParaRPr lang="en-IN" dirty="0"/>
          </a:p>
          <a:p>
            <a:pPr marL="742950" lvl="1" indent="-285750">
              <a:buFont typeface="+mj-lt"/>
              <a:buAutoNum type="arabicPeriod"/>
            </a:pPr>
            <a:r>
              <a:rPr lang="en-IN" dirty="0"/>
              <a:t>Combines CF and CBF for better accuracy.</a:t>
            </a:r>
          </a:p>
          <a:p>
            <a:pPr marL="742950" lvl="1" indent="-285750">
              <a:buFont typeface="+mj-lt"/>
              <a:buAutoNum type="arabicPeriod"/>
            </a:pPr>
            <a:r>
              <a:rPr lang="en-IN" dirty="0"/>
              <a:t>Example: Netflix blends CF with content-based filtering.</a:t>
            </a:r>
          </a:p>
        </p:txBody>
      </p:sp>
    </p:spTree>
    <p:extLst>
      <p:ext uri="{BB962C8B-B14F-4D97-AF65-F5344CB8AC3E}">
        <p14:creationId xmlns:p14="http://schemas.microsoft.com/office/powerpoint/2010/main" val="3638964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7289F-3422-D968-A739-8369CA191DFB}"/>
              </a:ext>
            </a:extLst>
          </p:cNvPr>
          <p:cNvSpPr txBox="1"/>
          <p:nvPr/>
        </p:nvSpPr>
        <p:spPr>
          <a:xfrm>
            <a:off x="1384300" y="335846"/>
            <a:ext cx="7759700" cy="3970318"/>
          </a:xfrm>
          <a:prstGeom prst="rect">
            <a:avLst/>
          </a:prstGeom>
          <a:noFill/>
        </p:spPr>
        <p:txBody>
          <a:bodyPr wrap="square">
            <a:spAutoFit/>
          </a:bodyPr>
          <a:lstStyle/>
          <a:p>
            <a:r>
              <a:rPr lang="en-IN" b="1" dirty="0"/>
              <a:t>Step 4: Similarity Computation</a:t>
            </a:r>
          </a:p>
          <a:p>
            <a:r>
              <a:rPr lang="en-IN" b="1" dirty="0"/>
              <a:t>Objective: Compute user-user or item-item similarities.</a:t>
            </a:r>
          </a:p>
          <a:p>
            <a:r>
              <a:rPr lang="en-IN" b="1" dirty="0"/>
              <a:t>Common Similarity Measures:</a:t>
            </a:r>
          </a:p>
          <a:p>
            <a:pPr>
              <a:buFont typeface="+mj-lt"/>
              <a:buAutoNum type="arabicPeriod"/>
            </a:pPr>
            <a:r>
              <a:rPr lang="en-IN" b="1" dirty="0"/>
              <a:t>Cosine Similarity</a:t>
            </a:r>
          </a:p>
          <a:p>
            <a:pPr algn="ctr"/>
            <a:r>
              <a:rPr lang="en-IN" dirty="0"/>
              <a:t>Measures the angle between two vectors.</a:t>
            </a:r>
          </a:p>
          <a:p>
            <a:pPr algn="ctr"/>
            <a:r>
              <a:rPr lang="en-IN" dirty="0"/>
              <a:t>sim(A,B)=A⋅B   / ∣∣A∣∣∣∣B∣∣​</a:t>
            </a:r>
          </a:p>
          <a:p>
            <a:r>
              <a:rPr lang="en-IN" b="1" dirty="0"/>
              <a:t>2. Pearson Correlation</a:t>
            </a:r>
          </a:p>
          <a:p>
            <a:pPr algn="ctr"/>
            <a:r>
              <a:rPr lang="en-IN" dirty="0"/>
              <a:t>Measures linear correlation between rating patterns.</a:t>
            </a:r>
          </a:p>
          <a:p>
            <a:pPr algn="ctr"/>
            <a:r>
              <a:rPr lang="en-IN" dirty="0"/>
              <a:t> sim(A,B)=∑(</a:t>
            </a:r>
            <a:r>
              <a:rPr lang="en-IN" dirty="0" err="1"/>
              <a:t>rA,i−rˉA</a:t>
            </a:r>
            <a:r>
              <a:rPr lang="en-IN" dirty="0"/>
              <a:t>)(</a:t>
            </a:r>
            <a:r>
              <a:rPr lang="en-IN" dirty="0" err="1"/>
              <a:t>rB,i−rˉB</a:t>
            </a:r>
            <a:r>
              <a:rPr lang="en-IN" dirty="0"/>
              <a:t>)/</a:t>
            </a:r>
            <a:r>
              <a:rPr lang="en-IN" dirty="0">
                <a:latin typeface="Mr Gabe" panose="020F0502020204030204" pitchFamily="2" charset="0"/>
              </a:rPr>
              <a:t≯̷    </a:t>
            </a:r>
            <a:r>
              <a:rPr lang="en-IN" dirty="0"/>
              <a:t>∑(</a:t>
            </a:r>
            <a:r>
              <a:rPr lang="en-IN" dirty="0" err="1"/>
              <a:t>rA,i−rˉA</a:t>
            </a:r>
            <a:r>
              <a:rPr lang="en-IN" dirty="0"/>
              <a:t>)2   </a:t>
            </a:r>
            <a:r>
              <a:rPr lang="en-IN" dirty="0">
                <a:latin typeface="Mr Gabe" pitchFamily="2" charset="0"/>
              </a:rPr>
              <a:t≯̸    </a:t>
            </a:r>
            <a:r>
              <a:rPr lang="en-IN" dirty="0"/>
              <a:t>∑(</a:t>
            </a:r>
            <a:r>
              <a:rPr lang="en-IN" dirty="0" err="1"/>
              <a:t>rB,i−rˉB</a:t>
            </a:r>
            <a:r>
              <a:rPr lang="en-IN" dirty="0"/>
              <a:t>)2 ​</a:t>
            </a:r>
          </a:p>
          <a:p>
            <a:r>
              <a:rPr lang="en-IN" b="1" dirty="0"/>
              <a:t>3.Jaccard Similarity</a:t>
            </a:r>
            <a:endParaRPr lang="en-IN" dirty="0"/>
          </a:p>
          <a:p>
            <a:pPr lvl="1" algn="ctr"/>
            <a:r>
              <a:rPr lang="en-IN" dirty="0"/>
              <a:t>Measures overlap between sets (useful for implicit feedback).</a:t>
            </a:r>
          </a:p>
          <a:p>
            <a:pPr lvl="1" algn="ctr"/>
            <a:r>
              <a:rPr lang="en-IN" dirty="0"/>
              <a:t> J(A,B)=∣A∪B∣/∣A∩B∣​</a:t>
            </a:r>
          </a:p>
          <a:p>
            <a:r>
              <a:rPr lang="en-IN" b="1" dirty="0" err="1"/>
              <a:t>Neighborhood</a:t>
            </a:r>
            <a:r>
              <a:rPr lang="en-IN" b="1" dirty="0"/>
              <a:t> Selection:</a:t>
            </a:r>
          </a:p>
          <a:p>
            <a:pPr>
              <a:buFont typeface="Arial" panose="020B0604020202020204" pitchFamily="34" charset="0"/>
              <a:buChar char="•"/>
            </a:pPr>
            <a:r>
              <a:rPr lang="en-IN" dirty="0"/>
              <a:t>Keep </a:t>
            </a:r>
            <a:r>
              <a:rPr lang="en-IN" b="1" dirty="0"/>
              <a:t>top-K</a:t>
            </a:r>
            <a:r>
              <a:rPr lang="en-IN" dirty="0"/>
              <a:t> most similar users/items.</a:t>
            </a:r>
          </a:p>
        </p:txBody>
      </p:sp>
    </p:spTree>
    <p:extLst>
      <p:ext uri="{BB962C8B-B14F-4D97-AF65-F5344CB8AC3E}">
        <p14:creationId xmlns:p14="http://schemas.microsoft.com/office/powerpoint/2010/main" val="120340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BA515-9458-5B47-1667-638D12D19C89}"/>
              </a:ext>
            </a:extLst>
          </p:cNvPr>
          <p:cNvSpPr txBox="1"/>
          <p:nvPr/>
        </p:nvSpPr>
        <p:spPr>
          <a:xfrm>
            <a:off x="1524000" y="612845"/>
            <a:ext cx="7620000" cy="4247317"/>
          </a:xfrm>
          <a:prstGeom prst="rect">
            <a:avLst/>
          </a:prstGeom>
          <a:noFill/>
        </p:spPr>
        <p:txBody>
          <a:bodyPr wrap="square">
            <a:spAutoFit/>
          </a:bodyPr>
          <a:lstStyle/>
          <a:p>
            <a:r>
              <a:rPr lang="en-IN" b="1" dirty="0"/>
              <a:t>Step 5: Prediction Computation</a:t>
            </a:r>
          </a:p>
          <a:p>
            <a:endParaRPr lang="en-IN" b="1" dirty="0"/>
          </a:p>
          <a:p>
            <a:r>
              <a:rPr lang="en-IN" b="1" dirty="0"/>
              <a:t>Objective: Estimate missing ratings.</a:t>
            </a:r>
          </a:p>
          <a:p>
            <a:r>
              <a:rPr lang="en-IN" b="1" dirty="0"/>
              <a:t>Common Rating Estimation Methods:</a:t>
            </a:r>
          </a:p>
          <a:p>
            <a:pPr>
              <a:buFont typeface="+mj-lt"/>
              <a:buAutoNum type="arabicPeriod"/>
            </a:pPr>
            <a:r>
              <a:rPr lang="en-IN" b="1" dirty="0"/>
              <a:t>Weighted Sum (User-Based CF)</a:t>
            </a:r>
            <a:endParaRPr lang="en-IN" dirty="0"/>
          </a:p>
          <a:p>
            <a:pPr algn="ctr"/>
            <a:r>
              <a:rPr lang="en-IN" dirty="0"/>
              <a:t> </a:t>
            </a:r>
            <a:r>
              <a:rPr lang="en-IN" dirty="0" err="1"/>
              <a:t>r^ui</a:t>
            </a:r>
            <a:r>
              <a:rPr lang="en-IN" dirty="0"/>
              <a:t>=</a:t>
            </a:r>
            <a:r>
              <a:rPr lang="en-IN" dirty="0" err="1"/>
              <a:t>rˉu</a:t>
            </a:r>
            <a:r>
              <a:rPr lang="en-IN" dirty="0"/>
              <a:t>+∑</a:t>
            </a:r>
            <a:r>
              <a:rPr lang="en-IN" dirty="0" err="1"/>
              <a:t>v∈N</a:t>
            </a:r>
            <a:r>
              <a:rPr lang="en-IN" dirty="0"/>
              <a:t>(u)sim(</a:t>
            </a:r>
            <a:r>
              <a:rPr lang="en-IN" dirty="0" err="1"/>
              <a:t>u,v</a:t>
            </a:r>
            <a:r>
              <a:rPr lang="en-IN" dirty="0"/>
              <a:t>)(</a:t>
            </a:r>
            <a:r>
              <a:rPr lang="en-IN" dirty="0" err="1"/>
              <a:t>rvi−rˉv</a:t>
            </a:r>
            <a:r>
              <a:rPr lang="en-IN" dirty="0"/>
              <a:t>)/ ∑</a:t>
            </a:r>
            <a:r>
              <a:rPr lang="en-IN" dirty="0" err="1"/>
              <a:t>v∈N</a:t>
            </a:r>
            <a:r>
              <a:rPr lang="en-IN" dirty="0"/>
              <a:t>(u)∣sim(</a:t>
            </a:r>
            <a:r>
              <a:rPr lang="en-IN" dirty="0" err="1"/>
              <a:t>u,v</a:t>
            </a:r>
            <a:r>
              <a:rPr lang="en-IN" dirty="0"/>
              <a:t>)∣</a:t>
            </a:r>
          </a:p>
          <a:p>
            <a:pPr algn="ctr"/>
            <a:r>
              <a:rPr lang="en-IN" dirty="0"/>
              <a:t>Uses a weighted sum of ratings from similar users.</a:t>
            </a:r>
          </a:p>
          <a:p>
            <a:r>
              <a:rPr lang="en-IN" b="1" dirty="0"/>
              <a:t>2. Item-Based CF Prediction</a:t>
            </a:r>
            <a:endParaRPr lang="en-IN" dirty="0"/>
          </a:p>
          <a:p>
            <a:pPr algn="ctr"/>
            <a:r>
              <a:rPr lang="en-IN" dirty="0" err="1"/>
              <a:t>r^ui</a:t>
            </a:r>
            <a:r>
              <a:rPr lang="en-IN" dirty="0"/>
              <a:t>=∑</a:t>
            </a:r>
            <a:r>
              <a:rPr lang="en-IN" dirty="0" err="1"/>
              <a:t>j∈N</a:t>
            </a:r>
            <a:r>
              <a:rPr lang="en-IN" dirty="0"/>
              <a:t>(</a:t>
            </a:r>
            <a:r>
              <a:rPr lang="en-IN" dirty="0" err="1"/>
              <a:t>i</a:t>
            </a:r>
            <a:r>
              <a:rPr lang="en-IN" dirty="0"/>
              <a:t>)sim(</a:t>
            </a:r>
            <a:r>
              <a:rPr lang="en-IN" dirty="0" err="1"/>
              <a:t>i,j</a:t>
            </a:r>
            <a:r>
              <a:rPr lang="en-IN" dirty="0"/>
              <a:t>)</a:t>
            </a:r>
            <a:r>
              <a:rPr lang="en-IN" dirty="0" err="1"/>
              <a:t>ruj∑j∈N</a:t>
            </a:r>
            <a:r>
              <a:rPr lang="en-IN" dirty="0"/>
              <a:t>(</a:t>
            </a:r>
            <a:r>
              <a:rPr lang="en-IN" dirty="0" err="1"/>
              <a:t>i</a:t>
            </a:r>
            <a:r>
              <a:rPr lang="en-IN" dirty="0"/>
              <a:t>)∣sim(</a:t>
            </a:r>
            <a:r>
              <a:rPr lang="en-IN" dirty="0" err="1"/>
              <a:t>i,j</a:t>
            </a:r>
            <a:r>
              <a:rPr lang="en-IN" dirty="0"/>
              <a:t>)∣ </a:t>
            </a:r>
          </a:p>
          <a:p>
            <a:pPr algn="ctr"/>
            <a:r>
              <a:rPr lang="en-IN" dirty="0"/>
              <a:t>Uses a weighted sum of ratings from similar items.</a:t>
            </a:r>
          </a:p>
          <a:p>
            <a:r>
              <a:rPr lang="en-IN" b="1" dirty="0"/>
              <a:t>3. Matrix Factorization (SVD)</a:t>
            </a:r>
            <a:endParaRPr lang="en-IN" dirty="0"/>
          </a:p>
          <a:p>
            <a:pPr lvl="1"/>
            <a:r>
              <a:rPr lang="en-IN" dirty="0"/>
              <a:t>Factorizes the user-item rating matrix into two lower-dimensional matrices:</a:t>
            </a:r>
          </a:p>
          <a:p>
            <a:pPr lvl="1" algn="ctr"/>
            <a:r>
              <a:rPr lang="en-IN" dirty="0"/>
              <a:t> R≈P×QT </a:t>
            </a:r>
          </a:p>
          <a:p>
            <a:pPr lvl="1"/>
            <a:r>
              <a:rPr lang="en-IN" dirty="0"/>
              <a:t>where P represents user features and Q represents item features.</a:t>
            </a:r>
          </a:p>
        </p:txBody>
      </p:sp>
    </p:spTree>
    <p:extLst>
      <p:ext uri="{BB962C8B-B14F-4D97-AF65-F5344CB8AC3E}">
        <p14:creationId xmlns:p14="http://schemas.microsoft.com/office/powerpoint/2010/main" val="358273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FE551-D647-6F82-6185-A3976EC6464C}"/>
              </a:ext>
            </a:extLst>
          </p:cNvPr>
          <p:cNvSpPr txBox="1"/>
          <p:nvPr/>
        </p:nvSpPr>
        <p:spPr>
          <a:xfrm>
            <a:off x="406400" y="239048"/>
            <a:ext cx="8928100" cy="4801314"/>
          </a:xfrm>
          <a:prstGeom prst="rect">
            <a:avLst/>
          </a:prstGeom>
          <a:noFill/>
        </p:spPr>
        <p:txBody>
          <a:bodyPr wrap="square">
            <a:spAutoFit/>
          </a:bodyPr>
          <a:lstStyle/>
          <a:p>
            <a:r>
              <a:rPr lang="en-IN" b="1" dirty="0"/>
              <a:t>Step 6: Evaluation</a:t>
            </a:r>
          </a:p>
          <a:p>
            <a:r>
              <a:rPr lang="en-IN" b="1" dirty="0"/>
              <a:t>Objective: Measure model accuracy and performance.</a:t>
            </a:r>
          </a:p>
          <a:p>
            <a:r>
              <a:rPr lang="en-IN" b="1" dirty="0"/>
              <a:t>Common Evaluation Metrics:</a:t>
            </a:r>
          </a:p>
          <a:p>
            <a:pPr>
              <a:buFont typeface="+mj-lt"/>
              <a:buAutoNum type="arabicPeriod"/>
            </a:pPr>
            <a:r>
              <a:rPr lang="en-IN" b="1" dirty="0"/>
              <a:t>Root Mean Squared Error (RMSE)</a:t>
            </a:r>
          </a:p>
          <a:p>
            <a:pPr algn="ctr"/>
            <a:r>
              <a:rPr lang="en-IN" dirty="0"/>
              <a:t>RMSE=     </a:t>
            </a:r>
            <a:r>
              <a:rPr lang="en-IN" dirty="0">
                <a:latin typeface="Mr Gabe" pitchFamily="2" charset="0"/>
              </a:rPr>
              <a:t≯   </a:t>
            </a:r>
            <a:r>
              <a:rPr lang="en-IN" dirty="0"/>
              <a:t>1/N∑(</a:t>
            </a:r>
            <a:r>
              <a:rPr lang="en-IN" dirty="0" err="1"/>
              <a:t>rui−r^ui</a:t>
            </a:r>
            <a:r>
              <a:rPr lang="en-IN" dirty="0"/>
              <a:t>)2 </a:t>
            </a:r>
          </a:p>
          <a:p>
            <a:pPr algn="ctr"/>
            <a:r>
              <a:rPr lang="en-IN" dirty="0"/>
              <a:t>Lower RMSE indicates better prediction accuracy.</a:t>
            </a:r>
          </a:p>
          <a:p>
            <a:r>
              <a:rPr lang="en-IN" b="1" dirty="0"/>
              <a:t>2. Mean Absolute Error (MAE)</a:t>
            </a:r>
            <a:endParaRPr lang="en-IN" dirty="0"/>
          </a:p>
          <a:p>
            <a:pPr algn="ctr"/>
            <a:r>
              <a:rPr lang="en-IN" dirty="0"/>
              <a:t>MAE=1/N∑∣</a:t>
            </a:r>
            <a:r>
              <a:rPr lang="en-IN" dirty="0" err="1"/>
              <a:t>rui−r^ui</a:t>
            </a:r>
            <a:r>
              <a:rPr lang="en-IN" dirty="0"/>
              <a:t>∣ </a:t>
            </a:r>
          </a:p>
          <a:p>
            <a:pPr algn="ctr"/>
            <a:endParaRPr lang="en-IN" dirty="0"/>
          </a:p>
          <a:p>
            <a:r>
              <a:rPr lang="en-IN" b="1" dirty="0"/>
              <a:t>3.Precision &amp; Recall (for Top-N recommendations)</a:t>
            </a:r>
            <a:endParaRPr lang="en-IN" dirty="0"/>
          </a:p>
          <a:p>
            <a:pPr marL="742950" lvl="1" indent="-285750">
              <a:buFont typeface="+mj-lt"/>
              <a:buAutoNum type="arabicPeriod"/>
            </a:pPr>
            <a:r>
              <a:rPr lang="en-IN" b="1" dirty="0"/>
              <a:t>Precision</a:t>
            </a:r>
            <a:r>
              <a:rPr lang="en-IN" dirty="0"/>
              <a:t>: How many recommended items are relevant. Precision=∣</a:t>
            </a:r>
            <a:r>
              <a:rPr lang="en-IN" dirty="0" err="1"/>
              <a:t>Relevant∩Recommended</a:t>
            </a:r>
            <a:r>
              <a:rPr lang="en-IN" dirty="0"/>
              <a:t>∣  /  ∣Recommended∣ </a:t>
            </a:r>
          </a:p>
          <a:p>
            <a:pPr marL="742950" lvl="1" indent="-285750">
              <a:buFont typeface="+mj-lt"/>
              <a:buAutoNum type="arabicPeriod"/>
            </a:pPr>
            <a:r>
              <a:rPr lang="en-IN" b="1" dirty="0"/>
              <a:t>Recall</a:t>
            </a:r>
            <a:r>
              <a:rPr lang="en-IN" dirty="0"/>
              <a:t>: How many relevant items were recommended. Recall=∣</a:t>
            </a:r>
            <a:r>
              <a:rPr lang="en-IN" dirty="0" err="1"/>
              <a:t>Relevant∩Recommended</a:t>
            </a:r>
            <a:r>
              <a:rPr lang="en-IN" dirty="0"/>
              <a:t>∣  /  ∣Relevant∣ </a:t>
            </a:r>
          </a:p>
          <a:p>
            <a:r>
              <a:rPr lang="en-IN" b="1" dirty="0"/>
              <a:t>4. F1-score</a:t>
            </a:r>
            <a:endParaRPr lang="en-IN" dirty="0"/>
          </a:p>
          <a:p>
            <a:pPr lvl="1"/>
            <a:r>
              <a:rPr lang="en-IN" dirty="0"/>
              <a:t>Balances precision and recall. </a:t>
            </a:r>
          </a:p>
          <a:p>
            <a:pPr lvl="1"/>
            <a:r>
              <a:rPr lang="en-IN" dirty="0"/>
              <a:t>F1=2×Precision×Recall  /  </a:t>
            </a:r>
            <a:r>
              <a:rPr lang="en-IN" dirty="0" err="1"/>
              <a:t>Precision+Recall</a:t>
            </a:r>
            <a:endParaRPr lang="en-IN" dirty="0"/>
          </a:p>
        </p:txBody>
      </p:sp>
    </p:spTree>
    <p:extLst>
      <p:ext uri="{BB962C8B-B14F-4D97-AF65-F5344CB8AC3E}">
        <p14:creationId xmlns:p14="http://schemas.microsoft.com/office/powerpoint/2010/main" val="2838954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263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15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st Squares Method: What It Means, How to Use It, With ...">
            <a:extLst>
              <a:ext uri="{FF2B5EF4-FFF2-40B4-BE49-F238E27FC236}">
                <a16:creationId xmlns:a16="http://schemas.microsoft.com/office/drawing/2014/main" id="{6DA14D81-41A3-9DE7-165D-19D520CFE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762000"/>
            <a:ext cx="1025842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4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74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305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440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37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23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173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802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3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12CE5-AC36-DF53-F62A-037EF72FC1DA}"/>
              </a:ext>
            </a:extLst>
          </p:cNvPr>
          <p:cNvSpPr txBox="1"/>
          <p:nvPr/>
        </p:nvSpPr>
        <p:spPr>
          <a:xfrm>
            <a:off x="2120900" y="1125599"/>
            <a:ext cx="8255000" cy="4357603"/>
          </a:xfrm>
          <a:prstGeom prst="rect">
            <a:avLst/>
          </a:prstGeom>
          <a:noFill/>
        </p:spPr>
        <p:txBody>
          <a:bodyPr wrap="square">
            <a:spAutoFit/>
          </a:bodyPr>
          <a:lstStyle/>
          <a:p>
            <a:pPr algn="l">
              <a:spcBef>
                <a:spcPts val="1500"/>
              </a:spcBef>
              <a:spcAft>
                <a:spcPts val="750"/>
              </a:spcAft>
            </a:pPr>
            <a:r>
              <a:rPr lang="en-US" b="0" i="0" dirty="0">
                <a:solidFill>
                  <a:srgbClr val="001D35"/>
                </a:solidFill>
                <a:effectLst/>
                <a:latin typeface="Google Sans"/>
              </a:rPr>
              <a:t>Key points about baseline prediction with least squares: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Least Squares Principle:</a:t>
            </a:r>
            <a:endParaRPr lang="en-US" b="0" i="0" dirty="0">
              <a:solidFill>
                <a:srgbClr val="001D35"/>
              </a:solidFill>
              <a:effectLst/>
              <a:latin typeface="Google Sans"/>
            </a:endParaRPr>
          </a:p>
          <a:p>
            <a:pPr algn="l" fontAlgn="ctr">
              <a:spcBef>
                <a:spcPts val="750"/>
              </a:spcBef>
              <a:spcAft>
                <a:spcPts val="600"/>
              </a:spcAft>
            </a:pPr>
            <a:r>
              <a:rPr lang="en-US" b="0" i="0" dirty="0">
                <a:solidFill>
                  <a:srgbClr val="001D35"/>
                </a:solidFill>
                <a:effectLst/>
                <a:latin typeface="Google Sans"/>
              </a:rPr>
              <a:t>This method aims to find the line that minimizes the overall squared errors between the actual data points and the predicted values on the line. </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Application Areas:</a:t>
            </a:r>
            <a:endParaRPr lang="en-US" b="0" i="0" dirty="0">
              <a:solidFill>
                <a:srgbClr val="001D35"/>
              </a:solidFill>
              <a:effectLst/>
              <a:latin typeface="Google Sans"/>
            </a:endParaRPr>
          </a:p>
          <a:p>
            <a:pPr algn="l" fontAlgn="ctr">
              <a:spcBef>
                <a:spcPts val="750"/>
              </a:spcBef>
              <a:spcAft>
                <a:spcPts val="600"/>
              </a:spcAft>
            </a:pPr>
            <a:r>
              <a:rPr lang="en-US" b="0" i="0" dirty="0">
                <a:solidFill>
                  <a:srgbClr val="001D35"/>
                </a:solidFill>
                <a:effectLst/>
                <a:latin typeface="Google Sans"/>
              </a:rPr>
              <a:t>This approach is commonly used in various fields like spectroscopy, time series analysis, and signal processing where extracting the underlying trend from noisy data is crucial. </a:t>
            </a: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Baseline Estimation:</a:t>
            </a:r>
            <a:endParaRPr lang="en-US" dirty="0">
              <a:solidFill>
                <a:srgbClr val="001D35"/>
              </a:solidFill>
              <a:latin typeface="Google Sans"/>
            </a:endParaRPr>
          </a:p>
          <a:p>
            <a:pPr algn="l">
              <a:spcBef>
                <a:spcPts val="750"/>
              </a:spcBef>
              <a:spcAft>
                <a:spcPts val="1500"/>
              </a:spcAft>
              <a:buFont typeface="Arial" panose="020B0604020202020204" pitchFamily="34" charset="0"/>
              <a:buChar char="•"/>
            </a:pPr>
            <a:r>
              <a:rPr lang="en-US" b="0" i="0" dirty="0">
                <a:solidFill>
                  <a:srgbClr val="001D35"/>
                </a:solidFill>
                <a:effectLst/>
                <a:latin typeface="Google Sans"/>
              </a:rPr>
              <a:t>The fitted line represents the "baseline" which can then be subtracted from the original data to isolate the signal of interest (like peaks in a spectrum). </a:t>
            </a:r>
          </a:p>
        </p:txBody>
      </p:sp>
    </p:spTree>
    <p:extLst>
      <p:ext uri="{BB962C8B-B14F-4D97-AF65-F5344CB8AC3E}">
        <p14:creationId xmlns:p14="http://schemas.microsoft.com/office/powerpoint/2010/main" val="264587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6EAC4-C00A-49F6-6E7D-78ECED860D9F}"/>
              </a:ext>
            </a:extLst>
          </p:cNvPr>
          <p:cNvSpPr txBox="1"/>
          <p:nvPr/>
        </p:nvSpPr>
        <p:spPr>
          <a:xfrm>
            <a:off x="1612900" y="816873"/>
            <a:ext cx="9271000" cy="4575612"/>
          </a:xfrm>
          <a:prstGeom prst="rect">
            <a:avLst/>
          </a:prstGeom>
          <a:noFill/>
        </p:spPr>
        <p:txBody>
          <a:bodyPr wrap="square">
            <a:spAutoFit/>
          </a:bodyPr>
          <a:lstStyle/>
          <a:p>
            <a:pPr algn="l">
              <a:spcBef>
                <a:spcPts val="1500"/>
              </a:spcBef>
              <a:spcAft>
                <a:spcPts val="750"/>
              </a:spcAft>
            </a:pPr>
            <a:r>
              <a:rPr lang="en-US" b="0" i="0" dirty="0">
                <a:solidFill>
                  <a:srgbClr val="001D35"/>
                </a:solidFill>
                <a:effectLst/>
                <a:latin typeface="Google Sans"/>
              </a:rPr>
              <a:t>How it works:</a:t>
            </a:r>
          </a:p>
          <a:p>
            <a:pPr algn="l">
              <a:spcBef>
                <a:spcPts val="750"/>
              </a:spcBef>
              <a:spcAft>
                <a:spcPts val="600"/>
              </a:spcAft>
              <a:buFont typeface="+mj-lt"/>
              <a:buAutoNum type="arabicPeriod"/>
            </a:pPr>
            <a:r>
              <a:rPr lang="en-US" b="0" i="0" dirty="0">
                <a:solidFill>
                  <a:srgbClr val="001D35"/>
                </a:solidFill>
                <a:effectLst/>
                <a:latin typeface="Google Sans"/>
              </a:rPr>
              <a:t> </a:t>
            </a:r>
            <a:r>
              <a:rPr lang="en-US" b="1" i="0" dirty="0">
                <a:solidFill>
                  <a:srgbClr val="001D35"/>
                </a:solidFill>
                <a:effectLst/>
                <a:latin typeface="Google Sans"/>
              </a:rPr>
              <a:t>Data Preparation:</a:t>
            </a:r>
            <a:endParaRPr lang="en-US" b="0" i="0" dirty="0">
              <a:solidFill>
                <a:srgbClr val="001D35"/>
              </a:solidFill>
              <a:effectLst/>
              <a:latin typeface="Google Sans"/>
            </a:endParaRPr>
          </a:p>
          <a:p>
            <a:pPr algn="l" fontAlgn="ctr">
              <a:spcBef>
                <a:spcPts val="750"/>
              </a:spcBef>
              <a:spcAft>
                <a:spcPts val="600"/>
              </a:spcAft>
            </a:pPr>
            <a:r>
              <a:rPr lang="en-US" b="0" i="0" dirty="0">
                <a:solidFill>
                  <a:srgbClr val="001D35"/>
                </a:solidFill>
                <a:effectLst/>
                <a:latin typeface="Google Sans"/>
              </a:rPr>
              <a:t>The data points are organized with the independent variable (usually time or a corresponding measure) on the x-axis and the dependent variable (the signal) on the y-axis. </a:t>
            </a:r>
          </a:p>
          <a:p>
            <a:pPr algn="l" fontAlgn="ctr">
              <a:spcBef>
                <a:spcPts val="750"/>
              </a:spcBef>
              <a:spcAft>
                <a:spcPts val="600"/>
              </a:spcAft>
            </a:pPr>
            <a:r>
              <a:rPr lang="en-US" b="0" i="0" dirty="0">
                <a:solidFill>
                  <a:srgbClr val="001D35"/>
                </a:solidFill>
                <a:effectLst/>
                <a:latin typeface="Google Sans"/>
              </a:rPr>
              <a:t>2. </a:t>
            </a:r>
            <a:r>
              <a:rPr lang="en-US" b="1" i="0" dirty="0">
                <a:solidFill>
                  <a:srgbClr val="001D35"/>
                </a:solidFill>
                <a:effectLst/>
                <a:latin typeface="Google Sans"/>
              </a:rPr>
              <a:t>Least Squares Calculation:</a:t>
            </a:r>
            <a:endParaRPr lang="en-US" b="0" i="0" dirty="0">
              <a:solidFill>
                <a:srgbClr val="001D35"/>
              </a:solidFill>
              <a:effectLst/>
              <a:latin typeface="Google Sans"/>
            </a:endParaRPr>
          </a:p>
          <a:p>
            <a:pPr algn="l" fontAlgn="ctr">
              <a:spcBef>
                <a:spcPts val="600"/>
              </a:spcBef>
              <a:spcAft>
                <a:spcPts val="600"/>
              </a:spcAft>
            </a:pPr>
            <a:r>
              <a:rPr lang="en-US" b="0" i="0" dirty="0">
                <a:solidFill>
                  <a:srgbClr val="001D35"/>
                </a:solidFill>
                <a:effectLst/>
                <a:latin typeface="Google Sans"/>
              </a:rPr>
              <a:t>A linear equation (y = mx + b) is assumed to represent the baseline trend. </a:t>
            </a:r>
          </a:p>
          <a:p>
            <a:pPr algn="l" fontAlgn="ctr">
              <a:spcBef>
                <a:spcPts val="600"/>
              </a:spcBef>
              <a:spcAft>
                <a:spcPts val="1500"/>
              </a:spcAft>
            </a:pPr>
            <a:r>
              <a:rPr lang="en-US" b="0" i="0" dirty="0">
                <a:solidFill>
                  <a:srgbClr val="001D35"/>
                </a:solidFill>
                <a:effectLst/>
                <a:latin typeface="Google Sans"/>
              </a:rPr>
              <a:t>The method calculates the optimal values of slope (m) and intercept (b) by minimizing the sum of squared residuals (differences between actual data points and the predicted values on the line). </a:t>
            </a:r>
          </a:p>
          <a:p>
            <a:pPr algn="l" fontAlgn="ctr">
              <a:spcBef>
                <a:spcPts val="600"/>
              </a:spcBef>
              <a:spcAft>
                <a:spcPts val="1500"/>
              </a:spcAft>
            </a:pPr>
            <a:r>
              <a:rPr lang="en-US" b="0" i="0" dirty="0">
                <a:solidFill>
                  <a:srgbClr val="001D35"/>
                </a:solidFill>
                <a:effectLst/>
                <a:latin typeface="Google Sans"/>
              </a:rPr>
              <a:t>3. </a:t>
            </a:r>
            <a:r>
              <a:rPr lang="en-US" b="1" i="0" dirty="0">
                <a:solidFill>
                  <a:srgbClr val="001D35"/>
                </a:solidFill>
                <a:effectLst/>
                <a:latin typeface="Google Sans"/>
              </a:rPr>
              <a:t>Baseline Extraction:</a:t>
            </a:r>
            <a:endParaRPr lang="en-US" b="0" i="0" dirty="0">
              <a:solidFill>
                <a:srgbClr val="001D35"/>
              </a:solidFill>
              <a:effectLst/>
              <a:latin typeface="Google Sans"/>
            </a:endParaRPr>
          </a:p>
          <a:p>
            <a:pPr algn="l">
              <a:spcBef>
                <a:spcPts val="750"/>
              </a:spcBef>
              <a:spcAft>
                <a:spcPts val="1500"/>
              </a:spcAft>
            </a:pPr>
            <a:r>
              <a:rPr lang="en-US" b="0" i="0" dirty="0">
                <a:solidFill>
                  <a:srgbClr val="001D35"/>
                </a:solidFill>
                <a:effectLst/>
                <a:latin typeface="Google Sans"/>
              </a:rPr>
              <a:t>Once the best-fit line is determined, it represents the estimated baseline trend which can be used to subtract the baseline component from the original data. </a:t>
            </a:r>
          </a:p>
        </p:txBody>
      </p:sp>
    </p:spTree>
    <p:extLst>
      <p:ext uri="{BB962C8B-B14F-4D97-AF65-F5344CB8AC3E}">
        <p14:creationId xmlns:p14="http://schemas.microsoft.com/office/powerpoint/2010/main" val="25379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9E92D-8E7D-263C-D857-E821F277BDBE}"/>
              </a:ext>
            </a:extLst>
          </p:cNvPr>
          <p:cNvSpPr txBox="1"/>
          <p:nvPr/>
        </p:nvSpPr>
        <p:spPr>
          <a:xfrm>
            <a:off x="1993900" y="1429735"/>
            <a:ext cx="8432800" cy="3444533"/>
          </a:xfrm>
          <a:prstGeom prst="rect">
            <a:avLst/>
          </a:prstGeom>
          <a:noFill/>
        </p:spPr>
        <p:txBody>
          <a:bodyPr wrap="square">
            <a:spAutoFit/>
          </a:bodyPr>
          <a:lstStyle/>
          <a:p>
            <a:pPr algn="l">
              <a:spcBef>
                <a:spcPts val="1500"/>
              </a:spcBef>
              <a:spcAft>
                <a:spcPts val="750"/>
              </a:spcAft>
            </a:pPr>
            <a:r>
              <a:rPr lang="en-US" b="0" i="0" dirty="0">
                <a:solidFill>
                  <a:srgbClr val="001D35"/>
                </a:solidFill>
                <a:effectLst/>
                <a:latin typeface="Google Sans"/>
              </a:rPr>
              <a:t>Variations and Considerations: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Penalized Least Squares:</a:t>
            </a:r>
            <a:endParaRPr lang="en-US" b="0" i="0" dirty="0">
              <a:solidFill>
                <a:srgbClr val="001D35"/>
              </a:solidFill>
              <a:effectLst/>
              <a:latin typeface="Google Sans"/>
            </a:endParaRPr>
          </a:p>
          <a:p>
            <a:pPr algn="l" fontAlgn="ctr">
              <a:spcBef>
                <a:spcPts val="750"/>
              </a:spcBef>
              <a:spcAft>
                <a:spcPts val="600"/>
              </a:spcAft>
            </a:pPr>
            <a:r>
              <a:rPr lang="en-US" b="0" i="0" dirty="0">
                <a:solidFill>
                  <a:srgbClr val="001D35"/>
                </a:solidFill>
                <a:effectLst/>
                <a:latin typeface="Google Sans"/>
              </a:rPr>
              <a:t>To further smooth the baseline and avoid overfitting, techniques like penalized least squares (e.g., using a smoothing spline) can be applied, which add a penalty term for excessive curvature in the fitted line. </a:t>
            </a: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Asymmetric Least Squares (</a:t>
            </a:r>
            <a:r>
              <a:rPr lang="en-US" b="1" i="0" dirty="0" err="1">
                <a:solidFill>
                  <a:srgbClr val="001D35"/>
                </a:solidFill>
                <a:effectLst/>
                <a:latin typeface="Google Sans"/>
              </a:rPr>
              <a:t>AsLS</a:t>
            </a:r>
            <a:r>
              <a:rPr lang="en-US" b="1" i="0" dirty="0">
                <a:solidFill>
                  <a:srgbClr val="001D35"/>
                </a:solidFill>
                <a:effectLst/>
                <a:latin typeface="Google Sans"/>
              </a:rPr>
              <a:t>):</a:t>
            </a:r>
            <a:endParaRPr lang="en-US" b="0" i="0" dirty="0">
              <a:solidFill>
                <a:srgbClr val="001D35"/>
              </a:solidFill>
              <a:effectLst/>
              <a:latin typeface="Google Sans"/>
            </a:endParaRPr>
          </a:p>
          <a:p>
            <a:pPr algn="l">
              <a:spcBef>
                <a:spcPts val="750"/>
              </a:spcBef>
              <a:spcAft>
                <a:spcPts val="1500"/>
              </a:spcAft>
            </a:pPr>
            <a:r>
              <a:rPr lang="en-US" b="0" i="0" dirty="0">
                <a:solidFill>
                  <a:srgbClr val="001D35"/>
                </a:solidFill>
                <a:effectLst/>
                <a:latin typeface="Google Sans"/>
              </a:rPr>
              <a:t>This variation is particularly useful for data with uneven baseline shapes, where different weights are applied to deviations above and below the estimated baseline during the fitting process. </a:t>
            </a:r>
          </a:p>
        </p:txBody>
      </p:sp>
    </p:spTree>
    <p:extLst>
      <p:ext uri="{BB962C8B-B14F-4D97-AF65-F5344CB8AC3E}">
        <p14:creationId xmlns:p14="http://schemas.microsoft.com/office/powerpoint/2010/main" val="134584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C176B7-E343-077A-1DBD-EACCAF62EF9A}"/>
              </a:ext>
            </a:extLst>
          </p:cNvPr>
          <p:cNvSpPr txBox="1"/>
          <p:nvPr/>
        </p:nvSpPr>
        <p:spPr>
          <a:xfrm>
            <a:off x="3238500" y="2685534"/>
            <a:ext cx="6096000" cy="584775"/>
          </a:xfrm>
          <a:prstGeom prst="rect">
            <a:avLst/>
          </a:prstGeom>
          <a:noFill/>
        </p:spPr>
        <p:txBody>
          <a:bodyPr wrap="square">
            <a:spAutoFit/>
          </a:bodyPr>
          <a:lstStyle/>
          <a:p>
            <a:r>
              <a:rPr lang="en-US" sz="3200" dirty="0"/>
              <a:t>regularization and overfitting. </a:t>
            </a:r>
          </a:p>
        </p:txBody>
      </p:sp>
    </p:spTree>
    <p:extLst>
      <p:ext uri="{BB962C8B-B14F-4D97-AF65-F5344CB8AC3E}">
        <p14:creationId xmlns:p14="http://schemas.microsoft.com/office/powerpoint/2010/main" val="260170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5AD36-0C96-7EF9-AEA5-8A60EEC27AB3}"/>
              </a:ext>
            </a:extLst>
          </p:cNvPr>
          <p:cNvSpPr txBox="1"/>
          <p:nvPr/>
        </p:nvSpPr>
        <p:spPr>
          <a:xfrm>
            <a:off x="2235200" y="1063536"/>
            <a:ext cx="7785100" cy="4801314"/>
          </a:xfrm>
          <a:prstGeom prst="rect">
            <a:avLst/>
          </a:prstGeom>
          <a:noFill/>
        </p:spPr>
        <p:txBody>
          <a:bodyPr wrap="square">
            <a:spAutoFit/>
          </a:bodyPr>
          <a:lstStyle/>
          <a:p>
            <a:r>
              <a:rPr lang="en-US" b="0" i="0" dirty="0">
                <a:effectLst/>
                <a:latin typeface="IBM Plex Sans" panose="020B0503050203000203" pitchFamily="34" charset="0"/>
              </a:rPr>
              <a:t>Regularization is a set of methods for reducing overfitting in machine learning models. Typically, regularization trades a marginal decrease in training accuracy for an increase in generalizability.</a:t>
            </a:r>
          </a:p>
          <a:p>
            <a:endParaRPr lang="en-US" dirty="0">
              <a:latin typeface="IBM Plex Sans" panose="020B0503050203000203" pitchFamily="34" charset="0"/>
            </a:endParaRPr>
          </a:p>
          <a:p>
            <a:r>
              <a:rPr lang="en-US" b="0" i="0" dirty="0">
                <a:effectLst/>
                <a:latin typeface="IBM Plex Sans" panose="020B0503050203000203" pitchFamily="34" charset="0"/>
              </a:rPr>
              <a:t>Regularization encompasses a range of techniques to correct for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overfitting</a:t>
            </a:r>
            <a:r>
              <a:rPr lang="en-US" b="0" i="0" dirty="0">
                <a:effectLst/>
                <a:latin typeface="IBM Plex Sans" panose="020B0503050203000203" pitchFamily="34" charset="0"/>
              </a:rPr>
              <a:t> in machine learning models</a:t>
            </a:r>
          </a:p>
          <a:p>
            <a:endParaRPr lang="en-US" dirty="0">
              <a:latin typeface="IBM Plex Sans" panose="020B0503050203000203" pitchFamily="34" charset="0"/>
            </a:endParaRPr>
          </a:p>
          <a:p>
            <a:r>
              <a:rPr lang="en-US" b="0" i="0" dirty="0">
                <a:effectLst/>
                <a:latin typeface="IBM Plex Sans" panose="020B0503050203000203" pitchFamily="34" charset="0"/>
              </a:rPr>
              <a:t>Regularization provides this increased generalizability at the sake of increased training error. In other words, regularization methods typically lead to less accurate predictions on training data but more accurate predictions on test data.</a:t>
            </a:r>
          </a:p>
          <a:p>
            <a:endParaRPr lang="en-US" dirty="0">
              <a:latin typeface="IBM Plex Sans" panose="020B0503050203000203" pitchFamily="34" charset="0"/>
            </a:endParaRPr>
          </a:p>
          <a:p>
            <a:r>
              <a:rPr lang="en-US" b="0" i="0" dirty="0">
                <a:effectLst/>
                <a:latin typeface="IBM Plex Sans" panose="020B0503050203000203" pitchFamily="34" charset="0"/>
              </a:rPr>
              <a:t>Regularization differs from optimization. Essentially, the former increases model generalizability while the latter increases model training accuracy. Both are important concepts in machine learning and data science.</a:t>
            </a:r>
          </a:p>
          <a:p>
            <a:endParaRPr lang="en-US" dirty="0">
              <a:latin typeface="IBM Plex Sans" panose="020B0503050203000203" pitchFamily="34" charset="0"/>
            </a:endParaRPr>
          </a:p>
          <a:p>
            <a:endParaRPr lang="en-IN" dirty="0"/>
          </a:p>
        </p:txBody>
      </p:sp>
    </p:spTree>
    <p:extLst>
      <p:ext uri="{BB962C8B-B14F-4D97-AF65-F5344CB8AC3E}">
        <p14:creationId xmlns:p14="http://schemas.microsoft.com/office/powerpoint/2010/main" val="13312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48328-9CE1-0706-59DB-595050F99FD6}"/>
              </a:ext>
            </a:extLst>
          </p:cNvPr>
          <p:cNvSpPr txBox="1"/>
          <p:nvPr/>
        </p:nvSpPr>
        <p:spPr>
          <a:xfrm>
            <a:off x="2044700" y="1028343"/>
            <a:ext cx="9067800" cy="4801314"/>
          </a:xfrm>
          <a:prstGeom prst="rect">
            <a:avLst/>
          </a:prstGeom>
          <a:noFill/>
        </p:spPr>
        <p:txBody>
          <a:bodyPr wrap="square">
            <a:spAutoFit/>
          </a:bodyPr>
          <a:lstStyle/>
          <a:p>
            <a:pPr algn="l" fontAlgn="base"/>
            <a:r>
              <a:rPr lang="en-US" b="0" i="0" dirty="0">
                <a:effectLst/>
                <a:latin typeface="IBM Plex Sans" panose="020B0503050203000203" pitchFamily="34" charset="0"/>
              </a:rPr>
              <a:t>Types of regularization with linear models</a:t>
            </a:r>
          </a:p>
          <a:p>
            <a:pPr algn="l" fontAlgn="base"/>
            <a:endParaRPr lang="en-US" dirty="0">
              <a:latin typeface="IBM Plex Sans" panose="020B0503050203000203" pitchFamily="34" charset="0"/>
            </a:endParaRPr>
          </a:p>
          <a:p>
            <a:pPr algn="l" fontAlgn="base"/>
            <a:r>
              <a:rPr lang="en-US" b="0" i="0" dirty="0">
                <a:effectLst/>
                <a:latin typeface="IBM Plex Sans" panose="020B0503050203000203" pitchFamily="34" charset="0"/>
              </a:rPr>
              <a:t>- </a:t>
            </a:r>
            <a:r>
              <a:rPr lang="en-US" b="1" i="0" dirty="0">
                <a:effectLst/>
                <a:latin typeface="IBM Plex Sans" panose="020B0503050203000203" pitchFamily="34" charset="0"/>
              </a:rPr>
              <a:t>Lasso regression</a:t>
            </a:r>
            <a:r>
              <a:rPr lang="en-US" b="0" i="0" dirty="0">
                <a:effectLst/>
                <a:latin typeface="IBM Plex Sans" panose="020B0503050203000203" pitchFamily="34" charset="0"/>
              </a:rPr>
              <a:t> (or L1 regularization) is a regularization technique that penalizes high-value, correlated coefficients. It introduces a regularization term (also called, penalty term) into the model’s sum of squared errors (SSE) loss function. This penalty term is the absolute value of the sum of coefficients. Controlled in turn by the hyperparameter lambda (λ), it reduces select feature weights to zero. Lasso regression thereby removes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multicollinear features</a:t>
            </a:r>
            <a:r>
              <a:rPr lang="en-US" b="0" i="0" dirty="0">
                <a:effectLst/>
                <a:latin typeface="IBM Plex Sans" panose="020B0503050203000203" pitchFamily="34" charset="0"/>
              </a:rPr>
              <a:t> from the model altogether.</a:t>
            </a:r>
          </a:p>
          <a:p>
            <a:pPr algn="l" fontAlgn="base"/>
            <a:endParaRPr lang="en-US" dirty="0">
              <a:latin typeface="IBM Plex Sans" panose="020B0503050203000203" pitchFamily="34" charset="0"/>
            </a:endParaRPr>
          </a:p>
          <a:p>
            <a:pPr algn="l" fontAlgn="base"/>
            <a:r>
              <a:rPr lang="en-US" b="0" i="0" dirty="0">
                <a:effectLst/>
                <a:latin typeface="IBM Plex Sans" panose="020B0503050203000203" pitchFamily="34" charset="0"/>
              </a:rPr>
              <a:t>-</a:t>
            </a:r>
            <a:r>
              <a:rPr lang="en-US" b="1" i="0" dirty="0">
                <a:effectLst/>
                <a:latin typeface="IBM Plex Sans" panose="020B0503050203000203" pitchFamily="34" charset="0"/>
              </a:rPr>
              <a:t> Ridge regression</a:t>
            </a:r>
            <a:r>
              <a:rPr lang="en-US" b="0" i="0" dirty="0">
                <a:effectLst/>
                <a:latin typeface="IBM Plex Sans" panose="020B0503050203000203" pitchFamily="34" charset="0"/>
              </a:rPr>
              <a:t> (or </a:t>
            </a:r>
            <a:r>
              <a:rPr lang="en-US" b="0" i="0" u="none" strike="noStrike" dirty="0">
                <a:effectLst/>
                <a:latin typeface="IBM Plex Sans" panose="020B0503050203000203" pitchFamily="34" charset="0"/>
                <a:hlinkClick r:id="rId3">
                  <a:extLst>
                    <a:ext uri="{A12FA001-AC4F-418D-AE19-62706E023703}">
                      <ahyp:hlinkClr xmlns:ahyp="http://schemas.microsoft.com/office/drawing/2018/hyperlinkcolor" val="tx"/>
                    </a:ext>
                  </a:extLst>
                </a:hlinkClick>
              </a:rPr>
              <a:t>L2 regularization</a:t>
            </a:r>
            <a:r>
              <a:rPr lang="en-US" b="0" i="0" dirty="0">
                <a:effectLst/>
                <a:latin typeface="IBM Plex Sans" panose="020B0503050203000203" pitchFamily="34" charset="0"/>
              </a:rPr>
              <a:t>) is regularization technique that similarly penalizes high-value coefficients by introducing a penalty term in the SSE loss function. It differs from lasso regression however. First, the penalty term in ridge regression is the squared sum of coefficients rather than the absolute value of coefficients. Second, ridge regression does not enact feature selection. While lasso regression’s penalty term can remove features from the model by shrinking coefficient values to zero, ridge regression only shrinks feature weights toward zero but never to zero.</a:t>
            </a:r>
          </a:p>
        </p:txBody>
      </p:sp>
    </p:spTree>
    <p:extLst>
      <p:ext uri="{BB962C8B-B14F-4D97-AF65-F5344CB8AC3E}">
        <p14:creationId xmlns:p14="http://schemas.microsoft.com/office/powerpoint/2010/main" val="2817653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2170</Words>
  <Application>Microsoft Office PowerPoint</Application>
  <PresentationFormat>Widescreen</PresentationFormat>
  <Paragraphs>179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Google Sans</vt:lpstr>
      <vt:lpstr>IBM Plex Sans</vt:lpstr>
      <vt:lpstr>inherit</vt:lpstr>
      <vt:lpstr>Mr Gabe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2025-02-10T04:22:11Z</dcterms:created>
  <dcterms:modified xsi:type="dcterms:W3CDTF">2025-02-13T08:14:34Z</dcterms:modified>
</cp:coreProperties>
</file>