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84" r:id="rId24"/>
    <p:sldId id="285" r:id="rId25"/>
    <p:sldId id="286" r:id="rId26"/>
    <p:sldId id="287" r:id="rId27"/>
    <p:sldId id="279" r:id="rId28"/>
    <p:sldId id="280" r:id="rId29"/>
    <p:sldId id="281" r:id="rId30"/>
    <p:sldId id="282" r:id="rId31"/>
    <p:sldId id="283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na aggarwal" userId="8599e9daa93b4e97" providerId="LiveId" clId="{B293A975-748D-4C48-9B56-C52A74C167E3}"/>
    <pc:docChg chg="undo custSel addSld delSld modSld sldOrd">
      <pc:chgData name="lubna aggarwal" userId="8599e9daa93b4e97" providerId="LiveId" clId="{B293A975-748D-4C48-9B56-C52A74C167E3}" dt="2025-03-04T04:27:13.127" v="326" actId="1076"/>
      <pc:docMkLst>
        <pc:docMk/>
      </pc:docMkLst>
      <pc:sldChg chg="modSp mod">
        <pc:chgData name="lubna aggarwal" userId="8599e9daa93b4e97" providerId="LiveId" clId="{B293A975-748D-4C48-9B56-C52A74C167E3}" dt="2025-02-25T08:10:53.766" v="8" actId="12"/>
        <pc:sldMkLst>
          <pc:docMk/>
          <pc:sldMk cId="3794895060" sldId="257"/>
        </pc:sldMkLst>
        <pc:spChg chg="mod">
          <ac:chgData name="lubna aggarwal" userId="8599e9daa93b4e97" providerId="LiveId" clId="{B293A975-748D-4C48-9B56-C52A74C167E3}" dt="2025-02-25T08:10:53.766" v="8" actId="12"/>
          <ac:spMkLst>
            <pc:docMk/>
            <pc:sldMk cId="3794895060" sldId="257"/>
            <ac:spMk id="3" creationId="{2412ED59-8FFC-10BE-0A52-43236C0440DE}"/>
          </ac:spMkLst>
        </pc:spChg>
      </pc:sldChg>
      <pc:sldChg chg="modSp mod">
        <pc:chgData name="lubna aggarwal" userId="8599e9daa93b4e97" providerId="LiveId" clId="{B293A975-748D-4C48-9B56-C52A74C167E3}" dt="2025-03-04T04:27:13.127" v="326" actId="1076"/>
        <pc:sldMkLst>
          <pc:docMk/>
          <pc:sldMk cId="2376216043" sldId="261"/>
        </pc:sldMkLst>
        <pc:spChg chg="mod">
          <ac:chgData name="lubna aggarwal" userId="8599e9daa93b4e97" providerId="LiveId" clId="{B293A975-748D-4C48-9B56-C52A74C167E3}" dt="2025-03-04T04:27:13.127" v="326" actId="1076"/>
          <ac:spMkLst>
            <pc:docMk/>
            <pc:sldMk cId="2376216043" sldId="261"/>
            <ac:spMk id="3" creationId="{9F69D15A-6684-1AD9-254C-984FC566B218}"/>
          </ac:spMkLst>
        </pc:spChg>
      </pc:sldChg>
      <pc:sldChg chg="addSp modSp mod">
        <pc:chgData name="lubna aggarwal" userId="8599e9daa93b4e97" providerId="LiveId" clId="{B293A975-748D-4C48-9B56-C52A74C167E3}" dt="2025-02-27T08:36:59.036" v="17" actId="403"/>
        <pc:sldMkLst>
          <pc:docMk/>
          <pc:sldMk cId="3903216836" sldId="270"/>
        </pc:sldMkLst>
        <pc:spChg chg="add mod">
          <ac:chgData name="lubna aggarwal" userId="8599e9daa93b4e97" providerId="LiveId" clId="{B293A975-748D-4C48-9B56-C52A74C167E3}" dt="2025-02-27T08:36:59.036" v="17" actId="403"/>
          <ac:spMkLst>
            <pc:docMk/>
            <pc:sldMk cId="3903216836" sldId="270"/>
            <ac:spMk id="3" creationId="{31E5A2B5-D8F6-76DD-1D32-16553AD1E26C}"/>
          </ac:spMkLst>
        </pc:spChg>
      </pc:sldChg>
      <pc:sldChg chg="addSp modSp mod">
        <pc:chgData name="lubna aggarwal" userId="8599e9daa93b4e97" providerId="LiveId" clId="{B293A975-748D-4C48-9B56-C52A74C167E3}" dt="2025-02-27T08:37:52.240" v="30" actId="14100"/>
        <pc:sldMkLst>
          <pc:docMk/>
          <pc:sldMk cId="992066448" sldId="271"/>
        </pc:sldMkLst>
        <pc:spChg chg="add mod">
          <ac:chgData name="lubna aggarwal" userId="8599e9daa93b4e97" providerId="LiveId" clId="{B293A975-748D-4C48-9B56-C52A74C167E3}" dt="2025-02-27T08:37:52.240" v="30" actId="14100"/>
          <ac:spMkLst>
            <pc:docMk/>
            <pc:sldMk cId="992066448" sldId="271"/>
            <ac:spMk id="3" creationId="{2F991C5A-632A-EBC5-4B0B-3AD7DF100932}"/>
          </ac:spMkLst>
        </pc:spChg>
      </pc:sldChg>
      <pc:sldChg chg="addSp modSp new mod">
        <pc:chgData name="lubna aggarwal" userId="8599e9daa93b4e97" providerId="LiveId" clId="{B293A975-748D-4C48-9B56-C52A74C167E3}" dt="2025-02-27T08:38:11.846" v="32" actId="1076"/>
        <pc:sldMkLst>
          <pc:docMk/>
          <pc:sldMk cId="2047538990" sldId="272"/>
        </pc:sldMkLst>
        <pc:spChg chg="add mod">
          <ac:chgData name="lubna aggarwal" userId="8599e9daa93b4e97" providerId="LiveId" clId="{B293A975-748D-4C48-9B56-C52A74C167E3}" dt="2025-02-27T08:38:11.846" v="32" actId="1076"/>
          <ac:spMkLst>
            <pc:docMk/>
            <pc:sldMk cId="2047538990" sldId="272"/>
            <ac:spMk id="3" creationId="{C5770435-036F-6E53-18C1-2E43258FAF83}"/>
          </ac:spMkLst>
        </pc:spChg>
      </pc:sldChg>
      <pc:sldChg chg="addSp modSp new mod">
        <pc:chgData name="lubna aggarwal" userId="8599e9daa93b4e97" providerId="LiveId" clId="{B293A975-748D-4C48-9B56-C52A74C167E3}" dt="2025-02-27T08:38:59.512" v="47" actId="20577"/>
        <pc:sldMkLst>
          <pc:docMk/>
          <pc:sldMk cId="1032272414" sldId="273"/>
        </pc:sldMkLst>
        <pc:spChg chg="add mod">
          <ac:chgData name="lubna aggarwal" userId="8599e9daa93b4e97" providerId="LiveId" clId="{B293A975-748D-4C48-9B56-C52A74C167E3}" dt="2025-02-27T08:38:59.512" v="47" actId="20577"/>
          <ac:spMkLst>
            <pc:docMk/>
            <pc:sldMk cId="1032272414" sldId="273"/>
            <ac:spMk id="3" creationId="{FB41AD09-5A32-3703-7104-268134DF91D4}"/>
          </ac:spMkLst>
        </pc:spChg>
        <pc:graphicFrameChg chg="add mod">
          <ac:chgData name="lubna aggarwal" userId="8599e9daa93b4e97" providerId="LiveId" clId="{B293A975-748D-4C48-9B56-C52A74C167E3}" dt="2025-02-27T08:38:33.420" v="34" actId="1076"/>
          <ac:graphicFrameMkLst>
            <pc:docMk/>
            <pc:sldMk cId="1032272414" sldId="273"/>
            <ac:graphicFrameMk id="2" creationId="{8468C0BB-BC57-675C-C324-9A23EAAF5BD2}"/>
          </ac:graphicFrameMkLst>
        </pc:graphicFrameChg>
      </pc:sldChg>
      <pc:sldChg chg="addSp modSp new mod">
        <pc:chgData name="lubna aggarwal" userId="8599e9daa93b4e97" providerId="LiveId" clId="{B293A975-748D-4C48-9B56-C52A74C167E3}" dt="2025-02-27T08:54:58.643" v="75" actId="1076"/>
        <pc:sldMkLst>
          <pc:docMk/>
          <pc:sldMk cId="2705305163" sldId="274"/>
        </pc:sldMkLst>
        <pc:spChg chg="add mod">
          <ac:chgData name="lubna aggarwal" userId="8599e9daa93b4e97" providerId="LiveId" clId="{B293A975-748D-4C48-9B56-C52A74C167E3}" dt="2025-02-27T08:54:58.643" v="75" actId="1076"/>
          <ac:spMkLst>
            <pc:docMk/>
            <pc:sldMk cId="2705305163" sldId="274"/>
            <ac:spMk id="3" creationId="{003F2D9C-2CAB-753B-B8C3-682298596EEC}"/>
          </ac:spMkLst>
        </pc:spChg>
      </pc:sldChg>
      <pc:sldChg chg="addSp modSp new mod">
        <pc:chgData name="lubna aggarwal" userId="8599e9daa93b4e97" providerId="LiveId" clId="{B293A975-748D-4C48-9B56-C52A74C167E3}" dt="2025-03-04T03:55:55.400" v="136" actId="20577"/>
        <pc:sldMkLst>
          <pc:docMk/>
          <pc:sldMk cId="2238858998" sldId="275"/>
        </pc:sldMkLst>
        <pc:spChg chg="add mod">
          <ac:chgData name="lubna aggarwal" userId="8599e9daa93b4e97" providerId="LiveId" clId="{B293A975-748D-4C48-9B56-C52A74C167E3}" dt="2025-03-04T03:55:55.400" v="136" actId="20577"/>
          <ac:spMkLst>
            <pc:docMk/>
            <pc:sldMk cId="2238858998" sldId="275"/>
            <ac:spMk id="3" creationId="{BA1D57D1-3561-5E96-B106-73A2386217DE}"/>
          </ac:spMkLst>
        </pc:spChg>
      </pc:sldChg>
      <pc:sldChg chg="addSp modSp new mod ord">
        <pc:chgData name="lubna aggarwal" userId="8599e9daa93b4e97" providerId="LiveId" clId="{B293A975-748D-4C48-9B56-C52A74C167E3}" dt="2025-02-27T08:39:34.770" v="54"/>
        <pc:sldMkLst>
          <pc:docMk/>
          <pc:sldMk cId="2312748294" sldId="276"/>
        </pc:sldMkLst>
        <pc:spChg chg="add mod">
          <ac:chgData name="lubna aggarwal" userId="8599e9daa93b4e97" providerId="LiveId" clId="{B293A975-748D-4C48-9B56-C52A74C167E3}" dt="2025-02-27T08:39:30.167" v="52" actId="20577"/>
          <ac:spMkLst>
            <pc:docMk/>
            <pc:sldMk cId="2312748294" sldId="276"/>
            <ac:spMk id="3" creationId="{6CE2C922-0D02-D8EE-05AB-8634659564D6}"/>
          </ac:spMkLst>
        </pc:spChg>
      </pc:sldChg>
      <pc:sldChg chg="addSp modSp new mod">
        <pc:chgData name="lubna aggarwal" userId="8599e9daa93b4e97" providerId="LiveId" clId="{B293A975-748D-4C48-9B56-C52A74C167E3}" dt="2025-02-27T08:55:54.515" v="87" actId="14734"/>
        <pc:sldMkLst>
          <pc:docMk/>
          <pc:sldMk cId="3526071067" sldId="277"/>
        </pc:sldMkLst>
        <pc:spChg chg="add mod">
          <ac:chgData name="lubna aggarwal" userId="8599e9daa93b4e97" providerId="LiveId" clId="{B293A975-748D-4C48-9B56-C52A74C167E3}" dt="2025-02-27T08:55:45.765" v="85" actId="14100"/>
          <ac:spMkLst>
            <pc:docMk/>
            <pc:sldMk cId="3526071067" sldId="277"/>
            <ac:spMk id="3" creationId="{56302AAB-63BB-2697-2881-630947926AC5}"/>
          </ac:spMkLst>
        </pc:spChg>
        <pc:graphicFrameChg chg="add mod modGraphic">
          <ac:chgData name="lubna aggarwal" userId="8599e9daa93b4e97" providerId="LiveId" clId="{B293A975-748D-4C48-9B56-C52A74C167E3}" dt="2025-02-27T08:55:54.515" v="87" actId="14734"/>
          <ac:graphicFrameMkLst>
            <pc:docMk/>
            <pc:sldMk cId="3526071067" sldId="277"/>
            <ac:graphicFrameMk id="2" creationId="{06060B9E-425B-FD55-3FEA-A25390ACE30D}"/>
          </ac:graphicFrameMkLst>
        </pc:graphicFrameChg>
      </pc:sldChg>
      <pc:sldChg chg="addSp modSp new mod">
        <pc:chgData name="lubna aggarwal" userId="8599e9daa93b4e97" providerId="LiveId" clId="{B293A975-748D-4C48-9B56-C52A74C167E3}" dt="2025-02-27T08:56:19.543" v="91" actId="14100"/>
        <pc:sldMkLst>
          <pc:docMk/>
          <pc:sldMk cId="2784909855" sldId="278"/>
        </pc:sldMkLst>
        <pc:spChg chg="add mod">
          <ac:chgData name="lubna aggarwal" userId="8599e9daa93b4e97" providerId="LiveId" clId="{B293A975-748D-4C48-9B56-C52A74C167E3}" dt="2025-02-27T08:56:19.543" v="91" actId="14100"/>
          <ac:spMkLst>
            <pc:docMk/>
            <pc:sldMk cId="2784909855" sldId="278"/>
            <ac:spMk id="3" creationId="{BA7649BA-0819-76D5-FECA-923ECAEBF186}"/>
          </ac:spMkLst>
        </pc:spChg>
      </pc:sldChg>
      <pc:sldChg chg="addSp modSp new mod">
        <pc:chgData name="lubna aggarwal" userId="8599e9daa93b4e97" providerId="LiveId" clId="{B293A975-748D-4C48-9B56-C52A74C167E3}" dt="2025-02-27T08:57:46.604" v="107"/>
        <pc:sldMkLst>
          <pc:docMk/>
          <pc:sldMk cId="435410370" sldId="279"/>
        </pc:sldMkLst>
        <pc:spChg chg="add mod">
          <ac:chgData name="lubna aggarwal" userId="8599e9daa93b4e97" providerId="LiveId" clId="{B293A975-748D-4C48-9B56-C52A74C167E3}" dt="2025-02-27T08:57:46.604" v="107"/>
          <ac:spMkLst>
            <pc:docMk/>
            <pc:sldMk cId="435410370" sldId="279"/>
            <ac:spMk id="3" creationId="{6C42FE2A-473F-B374-A00F-17EA64D3F959}"/>
          </ac:spMkLst>
        </pc:spChg>
      </pc:sldChg>
      <pc:sldChg chg="addSp modSp new mod">
        <pc:chgData name="lubna aggarwal" userId="8599e9daa93b4e97" providerId="LiveId" clId="{B293A975-748D-4C48-9B56-C52A74C167E3}" dt="2025-02-27T08:58:56.921" v="120" actId="20577"/>
        <pc:sldMkLst>
          <pc:docMk/>
          <pc:sldMk cId="1501693130" sldId="280"/>
        </pc:sldMkLst>
        <pc:spChg chg="add mod">
          <ac:chgData name="lubna aggarwal" userId="8599e9daa93b4e97" providerId="LiveId" clId="{B293A975-748D-4C48-9B56-C52A74C167E3}" dt="2025-02-27T08:58:56.921" v="120" actId="20577"/>
          <ac:spMkLst>
            <pc:docMk/>
            <pc:sldMk cId="1501693130" sldId="280"/>
            <ac:spMk id="3" creationId="{6F9CADEC-95C7-9724-D9F3-75E0FD10A1C0}"/>
          </ac:spMkLst>
        </pc:spChg>
      </pc:sldChg>
      <pc:sldChg chg="addSp modSp new mod">
        <pc:chgData name="lubna aggarwal" userId="8599e9daa93b4e97" providerId="LiveId" clId="{B293A975-748D-4C48-9B56-C52A74C167E3}" dt="2025-02-27T08:58:42.657" v="116" actId="1076"/>
        <pc:sldMkLst>
          <pc:docMk/>
          <pc:sldMk cId="779994519" sldId="281"/>
        </pc:sldMkLst>
        <pc:spChg chg="add mod">
          <ac:chgData name="lubna aggarwal" userId="8599e9daa93b4e97" providerId="LiveId" clId="{B293A975-748D-4C48-9B56-C52A74C167E3}" dt="2025-02-27T08:58:42.657" v="116" actId="1076"/>
          <ac:spMkLst>
            <pc:docMk/>
            <pc:sldMk cId="779994519" sldId="281"/>
            <ac:spMk id="3" creationId="{8DBC122A-4F91-CF04-1CFC-9100AB65A3CB}"/>
          </ac:spMkLst>
        </pc:spChg>
      </pc:sldChg>
      <pc:sldChg chg="addSp modSp new mod">
        <pc:chgData name="lubna aggarwal" userId="8599e9daa93b4e97" providerId="LiveId" clId="{B293A975-748D-4C48-9B56-C52A74C167E3}" dt="2025-02-27T08:59:33.151" v="128" actId="14734"/>
        <pc:sldMkLst>
          <pc:docMk/>
          <pc:sldMk cId="4202202459" sldId="282"/>
        </pc:sldMkLst>
        <pc:spChg chg="add mod">
          <ac:chgData name="lubna aggarwal" userId="8599e9daa93b4e97" providerId="LiveId" clId="{B293A975-748D-4C48-9B56-C52A74C167E3}" dt="2025-02-27T08:59:26.802" v="127" actId="403"/>
          <ac:spMkLst>
            <pc:docMk/>
            <pc:sldMk cId="4202202459" sldId="282"/>
            <ac:spMk id="3" creationId="{78FB2B20-0E4D-8F7D-1FCE-33BC8F99FB1C}"/>
          </ac:spMkLst>
        </pc:spChg>
        <pc:graphicFrameChg chg="add mod modGraphic">
          <ac:chgData name="lubna aggarwal" userId="8599e9daa93b4e97" providerId="LiveId" clId="{B293A975-748D-4C48-9B56-C52A74C167E3}" dt="2025-02-27T08:59:33.151" v="128" actId="14734"/>
          <ac:graphicFrameMkLst>
            <pc:docMk/>
            <pc:sldMk cId="4202202459" sldId="282"/>
            <ac:graphicFrameMk id="2" creationId="{36E9BD12-4917-EB48-7623-59865804D5FE}"/>
          </ac:graphicFrameMkLst>
        </pc:graphicFrameChg>
      </pc:sldChg>
      <pc:sldChg chg="addSp modSp new mod">
        <pc:chgData name="lubna aggarwal" userId="8599e9daa93b4e97" providerId="LiveId" clId="{B293A975-748D-4C48-9B56-C52A74C167E3}" dt="2025-02-27T09:00:01.283" v="135" actId="14100"/>
        <pc:sldMkLst>
          <pc:docMk/>
          <pc:sldMk cId="1715332932" sldId="283"/>
        </pc:sldMkLst>
        <pc:spChg chg="add mod">
          <ac:chgData name="lubna aggarwal" userId="8599e9daa93b4e97" providerId="LiveId" clId="{B293A975-748D-4C48-9B56-C52A74C167E3}" dt="2025-02-27T09:00:01.283" v="135" actId="14100"/>
          <ac:spMkLst>
            <pc:docMk/>
            <pc:sldMk cId="1715332932" sldId="283"/>
            <ac:spMk id="3" creationId="{DE58E474-5EB8-81B2-ED6B-F792A1FDD5C2}"/>
          </ac:spMkLst>
        </pc:spChg>
      </pc:sldChg>
      <pc:sldChg chg="addSp modSp new mod">
        <pc:chgData name="lubna aggarwal" userId="8599e9daa93b4e97" providerId="LiveId" clId="{B293A975-748D-4C48-9B56-C52A74C167E3}" dt="2025-03-04T04:00:03.988" v="160" actId="1076"/>
        <pc:sldMkLst>
          <pc:docMk/>
          <pc:sldMk cId="3753040572" sldId="284"/>
        </pc:sldMkLst>
        <pc:spChg chg="add mod">
          <ac:chgData name="lubna aggarwal" userId="8599e9daa93b4e97" providerId="LiveId" clId="{B293A975-748D-4C48-9B56-C52A74C167E3}" dt="2025-03-04T04:00:03.988" v="160" actId="1076"/>
          <ac:spMkLst>
            <pc:docMk/>
            <pc:sldMk cId="3753040572" sldId="284"/>
            <ac:spMk id="3" creationId="{207B2B6C-E30C-4D2D-E022-C815D4785F61}"/>
          </ac:spMkLst>
        </pc:spChg>
      </pc:sldChg>
      <pc:sldChg chg="addSp modSp new mod">
        <pc:chgData name="lubna aggarwal" userId="8599e9daa93b4e97" providerId="LiveId" clId="{B293A975-748D-4C48-9B56-C52A74C167E3}" dt="2025-03-04T04:01:00.187" v="169" actId="20577"/>
        <pc:sldMkLst>
          <pc:docMk/>
          <pc:sldMk cId="864993838" sldId="285"/>
        </pc:sldMkLst>
        <pc:spChg chg="add mod">
          <ac:chgData name="lubna aggarwal" userId="8599e9daa93b4e97" providerId="LiveId" clId="{B293A975-748D-4C48-9B56-C52A74C167E3}" dt="2025-03-04T04:01:00.187" v="169" actId="20577"/>
          <ac:spMkLst>
            <pc:docMk/>
            <pc:sldMk cId="864993838" sldId="285"/>
            <ac:spMk id="3" creationId="{E7D472C8-7515-6A20-8581-8DF40059AA72}"/>
          </ac:spMkLst>
        </pc:spChg>
      </pc:sldChg>
      <pc:sldChg chg="addSp modSp new mod">
        <pc:chgData name="lubna aggarwal" userId="8599e9daa93b4e97" providerId="LiveId" clId="{B293A975-748D-4C48-9B56-C52A74C167E3}" dt="2025-03-04T04:01:42.109" v="178" actId="1076"/>
        <pc:sldMkLst>
          <pc:docMk/>
          <pc:sldMk cId="4254439078" sldId="286"/>
        </pc:sldMkLst>
        <pc:spChg chg="add mod">
          <ac:chgData name="lubna aggarwal" userId="8599e9daa93b4e97" providerId="LiveId" clId="{B293A975-748D-4C48-9B56-C52A74C167E3}" dt="2025-03-04T04:01:42.109" v="178" actId="1076"/>
          <ac:spMkLst>
            <pc:docMk/>
            <pc:sldMk cId="4254439078" sldId="286"/>
            <ac:spMk id="3" creationId="{86F29950-7651-52F7-A554-C30C9087C8EE}"/>
          </ac:spMkLst>
        </pc:spChg>
      </pc:sldChg>
      <pc:sldChg chg="addSp modSp new mod">
        <pc:chgData name="lubna aggarwal" userId="8599e9daa93b4e97" providerId="LiveId" clId="{B293A975-748D-4C48-9B56-C52A74C167E3}" dt="2025-03-04T04:02:34.058" v="190" actId="14734"/>
        <pc:sldMkLst>
          <pc:docMk/>
          <pc:sldMk cId="1173691767" sldId="287"/>
        </pc:sldMkLst>
        <pc:spChg chg="add mod">
          <ac:chgData name="lubna aggarwal" userId="8599e9daa93b4e97" providerId="LiveId" clId="{B293A975-748D-4C48-9B56-C52A74C167E3}" dt="2025-03-04T04:02:26.801" v="188" actId="20577"/>
          <ac:spMkLst>
            <pc:docMk/>
            <pc:sldMk cId="1173691767" sldId="287"/>
            <ac:spMk id="3" creationId="{586803A6-0400-3915-DBBF-DAC477402FDD}"/>
          </ac:spMkLst>
        </pc:spChg>
        <pc:graphicFrameChg chg="add mod modGraphic">
          <ac:chgData name="lubna aggarwal" userId="8599e9daa93b4e97" providerId="LiveId" clId="{B293A975-748D-4C48-9B56-C52A74C167E3}" dt="2025-03-04T04:02:34.058" v="190" actId="14734"/>
          <ac:graphicFrameMkLst>
            <pc:docMk/>
            <pc:sldMk cId="1173691767" sldId="287"/>
            <ac:graphicFrameMk id="2" creationId="{8EEB5F49-5183-5F6A-7B6D-1A0E2CA55DBD}"/>
          </ac:graphicFrameMkLst>
        </pc:graphicFrameChg>
      </pc:sldChg>
      <pc:sldChg chg="addSp modSp new mod">
        <pc:chgData name="lubna aggarwal" userId="8599e9daa93b4e97" providerId="LiveId" clId="{B293A975-748D-4C48-9B56-C52A74C167E3}" dt="2025-03-04T04:07:36.074" v="209" actId="1076"/>
        <pc:sldMkLst>
          <pc:docMk/>
          <pc:sldMk cId="1236297000" sldId="288"/>
        </pc:sldMkLst>
        <pc:spChg chg="add mod">
          <ac:chgData name="lubna aggarwal" userId="8599e9daa93b4e97" providerId="LiveId" clId="{B293A975-748D-4C48-9B56-C52A74C167E3}" dt="2025-03-04T04:07:36.074" v="209" actId="1076"/>
          <ac:spMkLst>
            <pc:docMk/>
            <pc:sldMk cId="1236297000" sldId="288"/>
            <ac:spMk id="3" creationId="{8C3DDBB3-6D70-6310-6476-62E342794651}"/>
          </ac:spMkLst>
        </pc:spChg>
      </pc:sldChg>
      <pc:sldChg chg="new del">
        <pc:chgData name="lubna aggarwal" userId="8599e9daa93b4e97" providerId="LiveId" clId="{B293A975-748D-4C48-9B56-C52A74C167E3}" dt="2025-03-04T04:02:38.220" v="191" actId="47"/>
        <pc:sldMkLst>
          <pc:docMk/>
          <pc:sldMk cId="4116808224" sldId="288"/>
        </pc:sldMkLst>
      </pc:sldChg>
      <pc:sldChg chg="addSp modSp new mod">
        <pc:chgData name="lubna aggarwal" userId="8599e9daa93b4e97" providerId="LiveId" clId="{B293A975-748D-4C48-9B56-C52A74C167E3}" dt="2025-03-04T04:08:14.406" v="218" actId="1076"/>
        <pc:sldMkLst>
          <pc:docMk/>
          <pc:sldMk cId="1343865686" sldId="289"/>
        </pc:sldMkLst>
        <pc:spChg chg="add mod">
          <ac:chgData name="lubna aggarwal" userId="8599e9daa93b4e97" providerId="LiveId" clId="{B293A975-748D-4C48-9B56-C52A74C167E3}" dt="2025-03-04T04:08:14.406" v="218" actId="1076"/>
          <ac:spMkLst>
            <pc:docMk/>
            <pc:sldMk cId="1343865686" sldId="289"/>
            <ac:spMk id="3" creationId="{530AA52D-060A-7781-0D06-688B64DC9644}"/>
          </ac:spMkLst>
        </pc:spChg>
      </pc:sldChg>
      <pc:sldChg chg="addSp modSp new mod">
        <pc:chgData name="lubna aggarwal" userId="8599e9daa93b4e97" providerId="LiveId" clId="{B293A975-748D-4C48-9B56-C52A74C167E3}" dt="2025-03-04T04:15:50.604" v="221" actId="20577"/>
        <pc:sldMkLst>
          <pc:docMk/>
          <pc:sldMk cId="2575493002" sldId="290"/>
        </pc:sldMkLst>
        <pc:spChg chg="add mod">
          <ac:chgData name="lubna aggarwal" userId="8599e9daa93b4e97" providerId="LiveId" clId="{B293A975-748D-4C48-9B56-C52A74C167E3}" dt="2025-03-04T04:15:50.604" v="221" actId="20577"/>
          <ac:spMkLst>
            <pc:docMk/>
            <pc:sldMk cId="2575493002" sldId="290"/>
            <ac:spMk id="3" creationId="{40453B06-E2AF-8AA9-AB4C-7273998555C5}"/>
          </ac:spMkLst>
        </pc:spChg>
      </pc:sldChg>
      <pc:sldChg chg="addSp modSp new mod">
        <pc:chgData name="lubna aggarwal" userId="8599e9daa93b4e97" providerId="LiveId" clId="{B293A975-748D-4C48-9B56-C52A74C167E3}" dt="2025-03-04T04:16:40.073" v="230" actId="14734"/>
        <pc:sldMkLst>
          <pc:docMk/>
          <pc:sldMk cId="2649179801" sldId="291"/>
        </pc:sldMkLst>
        <pc:spChg chg="add mod">
          <ac:chgData name="lubna aggarwal" userId="8599e9daa93b4e97" providerId="LiveId" clId="{B293A975-748D-4C48-9B56-C52A74C167E3}" dt="2025-03-04T04:16:28.385" v="229" actId="20577"/>
          <ac:spMkLst>
            <pc:docMk/>
            <pc:sldMk cId="2649179801" sldId="291"/>
            <ac:spMk id="3" creationId="{88A3D8D9-1D5D-74DA-E0FD-DEDFA756B7A5}"/>
          </ac:spMkLst>
        </pc:spChg>
        <pc:graphicFrameChg chg="add mod modGraphic">
          <ac:chgData name="lubna aggarwal" userId="8599e9daa93b4e97" providerId="LiveId" clId="{B293A975-748D-4C48-9B56-C52A74C167E3}" dt="2025-03-04T04:16:40.073" v="230" actId="14734"/>
          <ac:graphicFrameMkLst>
            <pc:docMk/>
            <pc:sldMk cId="2649179801" sldId="291"/>
            <ac:graphicFrameMk id="2" creationId="{A8BDABC0-5284-60AB-BE4E-8B5DC9202481}"/>
          </ac:graphicFrameMkLst>
        </pc:graphicFrameChg>
      </pc:sldChg>
      <pc:sldChg chg="addSp modSp new mod">
        <pc:chgData name="lubna aggarwal" userId="8599e9daa93b4e97" providerId="LiveId" clId="{B293A975-748D-4C48-9B56-C52A74C167E3}" dt="2025-03-04T04:17:24.886" v="240" actId="1076"/>
        <pc:sldMkLst>
          <pc:docMk/>
          <pc:sldMk cId="14483293" sldId="292"/>
        </pc:sldMkLst>
        <pc:spChg chg="add mod">
          <ac:chgData name="lubna aggarwal" userId="8599e9daa93b4e97" providerId="LiveId" clId="{B293A975-748D-4C48-9B56-C52A74C167E3}" dt="2025-03-04T04:17:24.886" v="240" actId="1076"/>
          <ac:spMkLst>
            <pc:docMk/>
            <pc:sldMk cId="14483293" sldId="292"/>
            <ac:spMk id="3" creationId="{AFBD4122-01B3-DA9B-CE74-4FDC1DB39EBF}"/>
          </ac:spMkLst>
        </pc:spChg>
      </pc:sldChg>
      <pc:sldChg chg="addSp modSp new mod">
        <pc:chgData name="lubna aggarwal" userId="8599e9daa93b4e97" providerId="LiveId" clId="{B293A975-748D-4C48-9B56-C52A74C167E3}" dt="2025-03-04T04:17:48.527" v="244" actId="1076"/>
        <pc:sldMkLst>
          <pc:docMk/>
          <pc:sldMk cId="3038718199" sldId="293"/>
        </pc:sldMkLst>
        <pc:spChg chg="add mod">
          <ac:chgData name="lubna aggarwal" userId="8599e9daa93b4e97" providerId="LiveId" clId="{B293A975-748D-4C48-9B56-C52A74C167E3}" dt="2025-03-04T04:17:48.527" v="244" actId="1076"/>
          <ac:spMkLst>
            <pc:docMk/>
            <pc:sldMk cId="3038718199" sldId="293"/>
            <ac:spMk id="3" creationId="{4186EDF8-7BAE-E490-99FC-A6E0A1A3BB78}"/>
          </ac:spMkLst>
        </pc:spChg>
      </pc:sldChg>
      <pc:sldChg chg="addSp modSp new mod">
        <pc:chgData name="lubna aggarwal" userId="8599e9daa93b4e97" providerId="LiveId" clId="{B293A975-748D-4C48-9B56-C52A74C167E3}" dt="2025-03-04T04:18:11.863" v="248" actId="1076"/>
        <pc:sldMkLst>
          <pc:docMk/>
          <pc:sldMk cId="671736748" sldId="294"/>
        </pc:sldMkLst>
        <pc:spChg chg="add mod">
          <ac:chgData name="lubna aggarwal" userId="8599e9daa93b4e97" providerId="LiveId" clId="{B293A975-748D-4C48-9B56-C52A74C167E3}" dt="2025-03-04T04:18:11.863" v="248" actId="1076"/>
          <ac:spMkLst>
            <pc:docMk/>
            <pc:sldMk cId="671736748" sldId="294"/>
            <ac:spMk id="3" creationId="{F1452E54-74CB-4551-8A8B-682C67E73797}"/>
          </ac:spMkLst>
        </pc:spChg>
      </pc:sldChg>
      <pc:sldChg chg="addSp modSp new mod">
        <pc:chgData name="lubna aggarwal" userId="8599e9daa93b4e97" providerId="LiveId" clId="{B293A975-748D-4C48-9B56-C52A74C167E3}" dt="2025-03-04T04:18:57.965" v="260" actId="20577"/>
        <pc:sldMkLst>
          <pc:docMk/>
          <pc:sldMk cId="1637701900" sldId="295"/>
        </pc:sldMkLst>
        <pc:spChg chg="add mod">
          <ac:chgData name="lubna aggarwal" userId="8599e9daa93b4e97" providerId="LiveId" clId="{B293A975-748D-4C48-9B56-C52A74C167E3}" dt="2025-03-04T04:18:57.965" v="260" actId="20577"/>
          <ac:spMkLst>
            <pc:docMk/>
            <pc:sldMk cId="1637701900" sldId="295"/>
            <ac:spMk id="3" creationId="{AA1ABC3F-4F09-D7B7-1C6A-20A88800F158}"/>
          </ac:spMkLst>
        </pc:spChg>
      </pc:sldChg>
      <pc:sldChg chg="addSp modSp new mod">
        <pc:chgData name="lubna aggarwal" userId="8599e9daa93b4e97" providerId="LiveId" clId="{B293A975-748D-4C48-9B56-C52A74C167E3}" dt="2025-03-04T04:23:28.346" v="274" actId="20577"/>
        <pc:sldMkLst>
          <pc:docMk/>
          <pc:sldMk cId="3024318621" sldId="296"/>
        </pc:sldMkLst>
        <pc:spChg chg="add mod">
          <ac:chgData name="lubna aggarwal" userId="8599e9daa93b4e97" providerId="LiveId" clId="{B293A975-748D-4C48-9B56-C52A74C167E3}" dt="2025-03-04T04:23:28.346" v="274" actId="20577"/>
          <ac:spMkLst>
            <pc:docMk/>
            <pc:sldMk cId="3024318621" sldId="296"/>
            <ac:spMk id="3" creationId="{A8F390F1-310F-9B47-63A1-C5950C1E7FAC}"/>
          </ac:spMkLst>
        </pc:spChg>
      </pc:sldChg>
      <pc:sldChg chg="addSp modSp new mod">
        <pc:chgData name="lubna aggarwal" userId="8599e9daa93b4e97" providerId="LiveId" clId="{B293A975-748D-4C48-9B56-C52A74C167E3}" dt="2025-03-04T04:24:27.960" v="291" actId="14734"/>
        <pc:sldMkLst>
          <pc:docMk/>
          <pc:sldMk cId="503408492" sldId="297"/>
        </pc:sldMkLst>
        <pc:spChg chg="add mod">
          <ac:chgData name="lubna aggarwal" userId="8599e9daa93b4e97" providerId="LiveId" clId="{B293A975-748D-4C48-9B56-C52A74C167E3}" dt="2025-03-04T04:24:21.964" v="290" actId="404"/>
          <ac:spMkLst>
            <pc:docMk/>
            <pc:sldMk cId="503408492" sldId="297"/>
            <ac:spMk id="3" creationId="{7EA4D028-76D0-C3DE-02B5-ED160CE78C30}"/>
          </ac:spMkLst>
        </pc:spChg>
        <pc:graphicFrameChg chg="add mod modGraphic">
          <ac:chgData name="lubna aggarwal" userId="8599e9daa93b4e97" providerId="LiveId" clId="{B293A975-748D-4C48-9B56-C52A74C167E3}" dt="2025-03-04T04:24:27.960" v="291" actId="14734"/>
          <ac:graphicFrameMkLst>
            <pc:docMk/>
            <pc:sldMk cId="503408492" sldId="297"/>
            <ac:graphicFrameMk id="2" creationId="{79187ECA-FCA6-CF82-E059-06871FFC724E}"/>
          </ac:graphicFrameMkLst>
        </pc:graphicFrameChg>
      </pc:sldChg>
      <pc:sldChg chg="addSp modSp new mod">
        <pc:chgData name="lubna aggarwal" userId="8599e9daa93b4e97" providerId="LiveId" clId="{B293A975-748D-4C48-9B56-C52A74C167E3}" dt="2025-03-04T04:25:13.774" v="299" actId="1076"/>
        <pc:sldMkLst>
          <pc:docMk/>
          <pc:sldMk cId="887885615" sldId="298"/>
        </pc:sldMkLst>
        <pc:spChg chg="add mod">
          <ac:chgData name="lubna aggarwal" userId="8599e9daa93b4e97" providerId="LiveId" clId="{B293A975-748D-4C48-9B56-C52A74C167E3}" dt="2025-03-04T04:25:13.774" v="299" actId="1076"/>
          <ac:spMkLst>
            <pc:docMk/>
            <pc:sldMk cId="887885615" sldId="298"/>
            <ac:spMk id="3" creationId="{8C01AA5B-6224-A190-CA1F-F75D3114A803}"/>
          </ac:spMkLst>
        </pc:spChg>
        <pc:graphicFrameChg chg="add mod">
          <ac:chgData name="lubna aggarwal" userId="8599e9daa93b4e97" providerId="LiveId" clId="{B293A975-748D-4C48-9B56-C52A74C167E3}" dt="2025-03-04T04:24:44.933" v="292"/>
          <ac:graphicFrameMkLst>
            <pc:docMk/>
            <pc:sldMk cId="887885615" sldId="298"/>
            <ac:graphicFrameMk id="2" creationId="{5CAC7D34-543F-5D98-63D6-411F43FA4606}"/>
          </ac:graphicFrameMkLst>
        </pc:graphicFrameChg>
      </pc:sldChg>
      <pc:sldChg chg="addSp modSp new mod">
        <pc:chgData name="lubna aggarwal" userId="8599e9daa93b4e97" providerId="LiveId" clId="{B293A975-748D-4C48-9B56-C52A74C167E3}" dt="2025-03-04T04:25:57.201" v="307" actId="403"/>
        <pc:sldMkLst>
          <pc:docMk/>
          <pc:sldMk cId="1761469459" sldId="299"/>
        </pc:sldMkLst>
        <pc:spChg chg="add mod">
          <ac:chgData name="lubna aggarwal" userId="8599e9daa93b4e97" providerId="LiveId" clId="{B293A975-748D-4C48-9B56-C52A74C167E3}" dt="2025-03-04T04:25:57.201" v="307" actId="403"/>
          <ac:spMkLst>
            <pc:docMk/>
            <pc:sldMk cId="1761469459" sldId="299"/>
            <ac:spMk id="3" creationId="{BEB54FE5-6087-72A8-E867-9AD2B62CBBC0}"/>
          </ac:spMkLst>
        </pc:spChg>
        <pc:graphicFrameChg chg="add mod">
          <ac:chgData name="lubna aggarwal" userId="8599e9daa93b4e97" providerId="LiveId" clId="{B293A975-748D-4C48-9B56-C52A74C167E3}" dt="2025-03-04T04:25:33.246" v="300"/>
          <ac:graphicFrameMkLst>
            <pc:docMk/>
            <pc:sldMk cId="1761469459" sldId="299"/>
            <ac:graphicFrameMk id="2" creationId="{5BF3DADE-D1C5-C21E-248D-829F19A86B03}"/>
          </ac:graphicFrameMkLst>
        </pc:graphicFrameChg>
      </pc:sldChg>
      <pc:sldChg chg="addSp modSp new mod">
        <pc:chgData name="lubna aggarwal" userId="8599e9daa93b4e97" providerId="LiveId" clId="{B293A975-748D-4C48-9B56-C52A74C167E3}" dt="2025-03-04T04:26:53.863" v="325" actId="1076"/>
        <pc:sldMkLst>
          <pc:docMk/>
          <pc:sldMk cId="1166380860" sldId="300"/>
        </pc:sldMkLst>
        <pc:spChg chg="add mod">
          <ac:chgData name="lubna aggarwal" userId="8599e9daa93b4e97" providerId="LiveId" clId="{B293A975-748D-4C48-9B56-C52A74C167E3}" dt="2025-03-04T04:26:53.863" v="325" actId="1076"/>
          <ac:spMkLst>
            <pc:docMk/>
            <pc:sldMk cId="1166380860" sldId="300"/>
            <ac:spMk id="3" creationId="{991F95DF-C71D-EC8C-D92C-FFC09A6A004E}"/>
          </ac:spMkLst>
        </pc:spChg>
      </pc:sldChg>
      <pc:sldChg chg="new">
        <pc:chgData name="lubna aggarwal" userId="8599e9daa93b4e97" providerId="LiveId" clId="{B293A975-748D-4C48-9B56-C52A74C167E3}" dt="2025-03-04T04:26:03.427" v="309" actId="680"/>
        <pc:sldMkLst>
          <pc:docMk/>
          <pc:sldMk cId="3408160575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11D5-397A-F24E-2B42-07130A5F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890E7-ECE3-882E-F917-2C968062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B716-A547-8C5B-1B9F-3503216E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FAE9-D115-6653-CE5F-FB47A8C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DB60-E9CE-5C96-BBE0-3EAB82B1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69F4-F679-58BA-B42B-EDF00EC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B94F-F0EB-EA8E-33F4-DE207554D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803D-70A7-0AA9-8498-BBE251D1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5FF2-99CA-D449-4002-759DC2D2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D7EA5-CCFA-2ED7-F34C-A8EE181F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8DF2E-1A4E-C57C-2B35-D8AD44A5F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236F0-8E40-AC73-9BE4-F142E5CCB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513B1-524D-9DB3-7BF5-A1AF6A0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06D-1ECE-0DD0-4781-6324D9E7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FECA-C7AD-C5EB-4164-E90EFE72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6CB-9524-3CD1-A77B-D5782110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E890-5449-0783-4672-3A71EF2C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A829-8DBD-82EB-0033-058C527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757D-425B-B6EE-2D17-790DD85C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D45A-6B71-CD3B-96B5-369F5B77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F050-BEBC-3548-A626-AE98D027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2BB98-2525-79EC-CD4D-30AD5AC0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343A-75A7-54A7-3C95-44005BE2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A175-3302-8456-5EF2-4483527E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BB13-CA04-61B1-0CAD-C8142057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8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CD2-1A2E-C7E5-B133-D4A736DC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525C-9823-A275-407B-81C03763E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9CC86-0A70-430D-53F6-36A787C1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F402-51EA-974A-D501-590E2FBE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7FB7-EF0F-3563-829A-A13F92BC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7CBC-582B-EAA3-831E-EDC50FC7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1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8017-C572-9ED7-F411-53346EF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BA2B-F425-0D40-60D1-FEAA1113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E1F5C-9929-5CDF-8F5B-AA1A80DE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3F51E-8189-75EB-2452-99E74F571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677BA-2433-1B0B-72CC-62D03CAF4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67B70-3BEE-EAE6-6646-9D13535A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1F7CC-4A14-3600-83A1-6658EE03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7498-7D13-8375-4249-815471D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C9DD-4E2E-0854-196F-1999FBF0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1194D-E4CB-EC7F-4BCA-DED997C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4D27-EFE9-DC31-5D79-A11745C6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61A42-3EC5-2208-9F4D-8C9F05EC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EB417-78A6-182E-A2BE-6117DF9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8443F-0640-FC27-5BDA-79C4A03D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48B2A-EE1D-B057-8270-D286A7D9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51C-8D4E-955C-33D8-CC111358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A923-FC13-2738-7E74-F598A921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E223-3C34-8D4C-6625-6DFFF8FF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6575-8448-98BE-FA7C-421C87D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477FF-17AA-B7A8-AA18-CBDE0FFA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A4AB-6C36-7831-ED63-C12477C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7497-44A3-576F-B3CB-C8088AF7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AC070-4314-8F96-7E15-71F9C027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3A75C-8229-792B-50DB-455B6977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B857-F058-493E-1344-1B121AC4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C514-F243-380F-729A-098E7A69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5FFA-4DFA-B3C0-A216-C2D2804D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5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3496F-C59A-3D6F-CD68-3B1EEB5B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8BD8-71CB-146B-2C07-63913F64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FDAA-C48B-2CCB-6C06-EFF2D6F3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97DE-D0D4-4EB9-9169-780F64230906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ACE2-C5E9-8565-0746-0B8A2E0C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1D76-BF7D-4514-AC02-A9AC04139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5516-14D4-4365-8A9A-158783CC4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.spotify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ios/health/" TargetMode="External"/><Relationship Id="rId2" Type="http://schemas.openxmlformats.org/officeDocument/2006/relationships/hyperlink" Target="https://www.kayak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12ED59-8FFC-10BE-0A52-43236C0440DE}"/>
              </a:ext>
            </a:extLst>
          </p:cNvPr>
          <p:cNvSpPr txBox="1"/>
          <p:nvPr/>
        </p:nvSpPr>
        <p:spPr>
          <a:xfrm>
            <a:off x="2784963" y="1540721"/>
            <a:ext cx="68426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4: Context awareness and Learning principles in RSs</a:t>
            </a:r>
          </a:p>
          <a:p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Context-aware recommender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Contextual information models for RSs.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Incorporating context in 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to rank.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 learning in RSs.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Multi-armed bandits and Reinforcement learning in RSs.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 RSs.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9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3FD0E-9C3B-AFB7-752F-9F05D506B823}"/>
              </a:ext>
            </a:extLst>
          </p:cNvPr>
          <p:cNvSpPr txBox="1"/>
          <p:nvPr/>
        </p:nvSpPr>
        <p:spPr>
          <a:xfrm>
            <a:off x="2699237" y="1120676"/>
            <a:ext cx="5143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Geist"/>
              </a:rPr>
              <a:t>Examples in different industries</a:t>
            </a:r>
          </a:p>
          <a:p>
            <a:pPr algn="l"/>
            <a:endParaRPr lang="en-IN" b="1" dirty="0">
              <a:solidFill>
                <a:srgbClr val="000000"/>
              </a:solidFill>
              <a:latin typeface="Geis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Geist"/>
              </a:rPr>
              <a:t>Online shopping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Geist"/>
              </a:rPr>
              <a:t>Video and music streaming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Geist"/>
              </a:rPr>
              <a:t> Travel and hotels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Geist"/>
              </a:rPr>
              <a:t> Healthcare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 </a:t>
            </a:r>
          </a:p>
          <a:p>
            <a:pPr algn="l"/>
            <a:endParaRPr lang="en-IN" b="1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210919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B350A-7B55-B92C-E863-AB5ADFAC44DA}"/>
              </a:ext>
            </a:extLst>
          </p:cNvPr>
          <p:cNvSpPr txBox="1"/>
          <p:nvPr/>
        </p:nvSpPr>
        <p:spPr>
          <a:xfrm>
            <a:off x="1389185" y="335845"/>
            <a:ext cx="99001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Geist"/>
              </a:rPr>
              <a:t>Problems with context-aware systems</a:t>
            </a: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Geis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Data scarcity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These systems often don't have enough context info. This means: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Recommendations miss the mark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Personalization falls flat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Newbie struggles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New users? They're a headache. With no data, systems can't tailor recommendations. It's like trying to guess what a stranger likes.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Netflix tackles this by asking newbies to rate a few movies. It's not perfect, but it's a start.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Privacy worries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Collecting context data? It's a privacy minefield. Users get antsy about: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Who's seeing their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How it's being used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130947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B5D2EC-0A7C-DC33-0D09-37321D4412F2}"/>
              </a:ext>
            </a:extLst>
          </p:cNvPr>
          <p:cNvSpPr txBox="1"/>
          <p:nvPr/>
        </p:nvSpPr>
        <p:spPr>
          <a:xfrm>
            <a:off x="3047268" y="1808928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4.    Data overload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These systems juggle TONS of data. This can lead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Sluggish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Sky-high storage costs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Real-time analysis nightmares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Geist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5.    Context whiplash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User contexts change fast. Systems need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Adapt quickly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Balance old data with new situations</a:t>
            </a:r>
          </a:p>
        </p:txBody>
      </p:sp>
    </p:spTree>
    <p:extLst>
      <p:ext uri="{BB962C8B-B14F-4D97-AF65-F5344CB8AC3E}">
        <p14:creationId xmlns:p14="http://schemas.microsoft.com/office/powerpoint/2010/main" val="87752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D89D3-F18D-BB54-933E-EF2962D27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0345"/>
              </p:ext>
            </p:extLst>
          </p:nvPr>
        </p:nvGraphicFramePr>
        <p:xfrm>
          <a:off x="838200" y="1635370"/>
          <a:ext cx="10515600" cy="27598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189623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27770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8091332"/>
                    </a:ext>
                  </a:extLst>
                </a:gridCol>
              </a:tblGrid>
              <a:tr h="459970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Problem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Impact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Potential Fix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98293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Data scarcity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Off-base recommendations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Use collaborative filtering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82800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Newbie struggles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Generic suggestions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b-NO">
                          <a:solidFill>
                            <a:srgbClr val="000000"/>
                          </a:solidFill>
                          <a:effectLst/>
                        </a:rPr>
                        <a:t>Ask for initial likes/dislikes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142727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Privacy worries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Users don't trust the system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Use privacy-preserving algorithms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66243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Data overload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Slow processing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Try distributed computing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81986"/>
                  </a:ext>
                </a:extLst>
              </a:tr>
              <a:tr h="45997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Context whiplash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Outdated suggestions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Monitor context in real-time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2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6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5A2B5-D8F6-76DD-1D32-16553AD1E26C}"/>
              </a:ext>
            </a:extLst>
          </p:cNvPr>
          <p:cNvSpPr txBox="1"/>
          <p:nvPr/>
        </p:nvSpPr>
        <p:spPr>
          <a:xfrm>
            <a:off x="2960810" y="1450703"/>
            <a:ext cx="60974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Contextual information models for RSs.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/>
              <a:t>Contextual Information Models in Recommender Systems (RSs) incorporate </a:t>
            </a:r>
            <a:r>
              <a:rPr lang="en-US" b="1" dirty="0"/>
              <a:t>contextual factors</a:t>
            </a:r>
            <a:r>
              <a:rPr lang="en-US" dirty="0"/>
              <a:t> such as time, location, user mood, device type, or social setting to improve recommendation accuracy. Unlike traditional RSs, which rely only on user-item interactions, these models enhance personalization by considering external influences on user preferences.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1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91C5A-632A-EBC5-4B0B-3AD7DF100932}"/>
              </a:ext>
            </a:extLst>
          </p:cNvPr>
          <p:cNvSpPr txBox="1"/>
          <p:nvPr/>
        </p:nvSpPr>
        <p:spPr>
          <a:xfrm>
            <a:off x="2092569" y="799908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Types of Contextual Information Models</a:t>
            </a:r>
          </a:p>
          <a:p>
            <a:r>
              <a:rPr lang="en-IN" b="1" dirty="0"/>
              <a:t>1. Pre-filtering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Definition</a:t>
            </a:r>
            <a:r>
              <a:rPr lang="en-IN" dirty="0"/>
              <a:t>: Filters data before training the recommendation model based 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A movie RS might exclude horror movies at daytime for a child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Advantage</a:t>
            </a:r>
            <a:r>
              <a:rPr lang="en-IN" dirty="0"/>
              <a:t>: Reduces noise before applying the recommendation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Disadvantage</a:t>
            </a:r>
            <a:r>
              <a:rPr lang="en-IN" dirty="0"/>
              <a:t>: Requires accurate context filtering rules.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b="1" dirty="0"/>
              <a:t>2. Post-filtering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Generates recommendations without context, then filters results based 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restaurant RS might recommend all restaurants, then remove those not open at night.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</a:t>
            </a:r>
            <a:r>
              <a:rPr lang="en-US" dirty="0"/>
              <a:t>: Uses existing models without retraining.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</a:t>
            </a:r>
            <a:r>
              <a:rPr lang="en-US" dirty="0"/>
              <a:t>: Might reduce recommendation diversity.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6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770435-036F-6E53-18C1-2E43258FAF83}"/>
              </a:ext>
            </a:extLst>
          </p:cNvPr>
          <p:cNvSpPr txBox="1"/>
          <p:nvPr/>
        </p:nvSpPr>
        <p:spPr>
          <a:xfrm>
            <a:off x="2908056" y="1490145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3. Contextual </a:t>
            </a:r>
            <a:r>
              <a:rPr lang="en-IN" b="1" dirty="0" err="1"/>
              <a:t>Modeling</a:t>
            </a:r>
            <a:r>
              <a:rPr lang="en-IN" b="1" dirty="0"/>
              <a:t>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Definition</a:t>
            </a:r>
            <a:r>
              <a:rPr lang="en-IN" dirty="0"/>
              <a:t>: Directly integrates contextual features into the recommendation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A </a:t>
            </a:r>
            <a:r>
              <a:rPr lang="en-IN" b="1" dirty="0"/>
              <a:t>Context-Aware Matrix Factorization (CAMF)</a:t>
            </a:r>
            <a:r>
              <a:rPr lang="en-IN" dirty="0"/>
              <a:t> model learns user preferences under different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Advantage</a:t>
            </a:r>
            <a:r>
              <a:rPr lang="en-IN" dirty="0"/>
              <a:t>: Offers deeper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Disadvantage</a:t>
            </a:r>
            <a:r>
              <a:rPr lang="en-IN" dirty="0"/>
              <a:t>: Increases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204753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68C0BB-BC57-675C-C324-9A23EAAF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55661"/>
              </p:ext>
            </p:extLst>
          </p:nvPr>
        </p:nvGraphicFramePr>
        <p:xfrm>
          <a:off x="653562" y="2248108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36962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28328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Context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 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570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Temporal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Suggesting music based on the time of day.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870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Location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Recommending restaurants based on GPS location.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40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Social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Suggesting movies based on friends’ preferences.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25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Device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Showing mobile-friendly content on smartphones.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90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Recommending relaxing music when a user is stressed.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1504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B41AD09-5A32-3703-7104-268134DF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2" y="738136"/>
            <a:ext cx="58703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Contextual Factors in RSs</a:t>
            </a:r>
            <a:r>
              <a:rPr lang="en-US" altLang="en-US" sz="4400" dirty="0">
                <a:latin typeface="Arial" panose="020B0604020202020204" pitchFamily="34" charset="0"/>
              </a:rPr>
              <a:t> :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7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2C922-0D02-D8EE-05AB-8634659564D6}"/>
              </a:ext>
            </a:extLst>
          </p:cNvPr>
          <p:cNvSpPr txBox="1"/>
          <p:nvPr/>
        </p:nvSpPr>
        <p:spPr>
          <a:xfrm>
            <a:off x="1565030" y="1305342"/>
            <a:ext cx="86164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&amp; Disadvantages of Contextual Models</a:t>
            </a:r>
          </a:p>
          <a:p>
            <a:endParaRPr lang="en-US" b="1" dirty="0"/>
          </a:p>
          <a:p>
            <a:r>
              <a:rPr lang="en-US" b="1" dirty="0"/>
              <a:t>✅ 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personalization</a:t>
            </a:r>
            <a:r>
              <a:rPr lang="en-US" dirty="0"/>
              <a:t>: More relevant recommendations by considering real-world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user engagement</a:t>
            </a:r>
            <a:r>
              <a:rPr lang="en-US" dirty="0"/>
              <a:t>: Users receive suggestions suited to their needs at the right moment.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accuracy</a:t>
            </a:r>
            <a:r>
              <a:rPr lang="en-US" dirty="0"/>
              <a:t>: Context-aware models often outperform traditional RSs.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❌ 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complexity</a:t>
            </a:r>
            <a:r>
              <a:rPr lang="en-US" dirty="0"/>
              <a:t>: Requires collecting and processing additional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sparsity</a:t>
            </a:r>
            <a:r>
              <a:rPr lang="en-US" dirty="0"/>
              <a:t>: Contextual features can create many unique cases, reducing training data per scenario.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Privacy concerns</a:t>
            </a:r>
            <a:r>
              <a:rPr lang="en-US" dirty="0"/>
              <a:t>: Gathering context (e.g., location, mood) can raise user privacy issues.</a:t>
            </a:r>
          </a:p>
        </p:txBody>
      </p:sp>
    </p:spTree>
    <p:extLst>
      <p:ext uri="{BB962C8B-B14F-4D97-AF65-F5344CB8AC3E}">
        <p14:creationId xmlns:p14="http://schemas.microsoft.com/office/powerpoint/2010/main" val="231274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F2D9C-2CAB-753B-B8C3-682298596EEC}"/>
              </a:ext>
            </a:extLst>
          </p:cNvPr>
          <p:cNvSpPr txBox="1"/>
          <p:nvPr/>
        </p:nvSpPr>
        <p:spPr>
          <a:xfrm>
            <a:off x="3094892" y="1780291"/>
            <a:ext cx="6789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Learning to Rank (LTR) in Recommender Systems</a:t>
            </a:r>
          </a:p>
          <a:p>
            <a:endParaRPr lang="en-US" b="1" dirty="0"/>
          </a:p>
          <a:p>
            <a:r>
              <a:rPr lang="en-US" b="1" dirty="0"/>
              <a:t>Learning to Rank (LTR)</a:t>
            </a:r>
            <a:r>
              <a:rPr lang="en-US" dirty="0"/>
              <a:t> is a machine learning technique used in recommender systems (RSs) to </a:t>
            </a:r>
            <a:r>
              <a:rPr lang="en-US" b="1" dirty="0"/>
              <a:t>rank items</a:t>
            </a:r>
            <a:r>
              <a:rPr lang="en-US" dirty="0"/>
              <a:t> in order of relevance instead of just predicting ratings or scores. It improves recommendation quality by </a:t>
            </a:r>
            <a:r>
              <a:rPr lang="en-US" b="1" dirty="0"/>
              <a:t>optimizing the ranking order</a:t>
            </a:r>
            <a:r>
              <a:rPr lang="en-US" dirty="0"/>
              <a:t> rather than just predicting individual item relevance.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0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43514-BDB0-9A2F-20F2-C8AD3D434DCC}"/>
              </a:ext>
            </a:extLst>
          </p:cNvPr>
          <p:cNvSpPr txBox="1"/>
          <p:nvPr/>
        </p:nvSpPr>
        <p:spPr>
          <a:xfrm>
            <a:off x="2811341" y="1714473"/>
            <a:ext cx="609746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Context-aware recommender systems.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Context-aware recommender systems make suggestions based on your current situation, not just your likes. Here's what you need to know: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They consider factors like time, location, and device you're using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These systems improve personalization by offering more relevant and timely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They're used in various industries, from e-commerce to streaming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58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1D57D1-3561-5E96-B106-73A2386217DE}"/>
              </a:ext>
            </a:extLst>
          </p:cNvPr>
          <p:cNvSpPr txBox="1"/>
          <p:nvPr/>
        </p:nvSpPr>
        <p:spPr>
          <a:xfrm>
            <a:off x="1494692" y="335846"/>
            <a:ext cx="885385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Learning to Rank Approaches</a:t>
            </a:r>
          </a:p>
          <a:p>
            <a:r>
              <a:rPr lang="en-US" b="1" dirty="0"/>
              <a:t>1. Pointwise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Treats ranking as a </a:t>
            </a:r>
            <a:r>
              <a:rPr lang="en-US" b="1" dirty="0"/>
              <a:t>regression/classification</a:t>
            </a:r>
            <a:r>
              <a:rPr lang="en-US" dirty="0"/>
              <a:t>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Predicts a score for each item individually.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Predicting </a:t>
            </a:r>
            <a:r>
              <a:rPr lang="en-US" b="1" dirty="0"/>
              <a:t>ratings</a:t>
            </a:r>
            <a:r>
              <a:rPr lang="en-US" dirty="0"/>
              <a:t> for movies and sorting them in descending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Simple, 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Ignores relationships between ranked items.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Pairwise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Considers </a:t>
            </a:r>
            <a:r>
              <a:rPr lang="en-US" b="1" dirty="0"/>
              <a:t>relative order</a:t>
            </a:r>
            <a:r>
              <a:rPr lang="en-US" dirty="0"/>
              <a:t> between two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learns which item should be ranked higher.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Amazon ranks </a:t>
            </a:r>
            <a:r>
              <a:rPr lang="en-US" b="1" dirty="0"/>
              <a:t>Product A &gt; Product B</a:t>
            </a:r>
            <a:r>
              <a:rPr lang="en-US" dirty="0"/>
              <a:t> based on past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Captures ranking relationships, better than pointwise.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More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Listwise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Optimizes the ranking of an </a:t>
            </a:r>
            <a:r>
              <a:rPr lang="en-US" b="1" dirty="0"/>
              <a:t>entire list of items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Directly maximizes ranking metrics like </a:t>
            </a:r>
            <a:r>
              <a:rPr lang="en-US" b="1" dirty="0"/>
              <a:t>NDCG (Normalized Discounted Cumulative Gain)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Google Search ranks search results holistically.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Produces highly optimized rankings.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Requires advanced deep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223885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60B9E-425B-FD55-3FEA-A25390AC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58321"/>
              </p:ext>
            </p:extLst>
          </p:nvPr>
        </p:nvGraphicFramePr>
        <p:xfrm>
          <a:off x="838200" y="2640244"/>
          <a:ext cx="10515600" cy="1737360"/>
        </p:xfrm>
        <a:graphic>
          <a:graphicData uri="http://schemas.openxmlformats.org/drawingml/2006/table">
            <a:tbl>
              <a:tblPr/>
              <a:tblGrid>
                <a:gridCol w="2555631">
                  <a:extLst>
                    <a:ext uri="{9D8B030D-6E8A-4147-A177-3AD203B41FA5}">
                      <a16:colId xmlns:a16="http://schemas.microsoft.com/office/drawing/2014/main" val="2479238171"/>
                    </a:ext>
                  </a:extLst>
                </a:gridCol>
                <a:gridCol w="4454769">
                  <a:extLst>
                    <a:ext uri="{9D8B030D-6E8A-4147-A177-3AD203B41FA5}">
                      <a16:colId xmlns:a16="http://schemas.microsoft.com/office/drawing/2014/main" val="39317663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3925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Approach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 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Algorithm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03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Pointwise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Predicting movie ratings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Linear Regression, Neural 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892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Pairwise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Ranking two products based on user preference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RankNet, LambdaRank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87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Listwise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Optimizing a recommendation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LambdaMART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DeepRank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9407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6302AAB-63BB-2697-2881-63094792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16521"/>
            <a:ext cx="5501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LTR in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52607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649BA-0819-76D5-FECA-923ECAEBF186}"/>
              </a:ext>
            </a:extLst>
          </p:cNvPr>
          <p:cNvSpPr txBox="1"/>
          <p:nvPr/>
        </p:nvSpPr>
        <p:spPr>
          <a:xfrm>
            <a:off x="3048732" y="2136339"/>
            <a:ext cx="70712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Advantages of LTR in RSs</a:t>
            </a:r>
          </a:p>
          <a:p>
            <a:r>
              <a:rPr lang="en-IN" dirty="0"/>
              <a:t>✅ Improves ranking quality instead of just prediction.</a:t>
            </a:r>
            <a:br>
              <a:rPr lang="en-IN" dirty="0"/>
            </a:br>
            <a:r>
              <a:rPr lang="en-IN" dirty="0"/>
              <a:t>✅ Adapts to </a:t>
            </a:r>
            <a:r>
              <a:rPr lang="en-IN" b="1" dirty="0"/>
              <a:t>user </a:t>
            </a:r>
            <a:r>
              <a:rPr lang="en-IN" b="1" dirty="0" err="1"/>
              <a:t>behavior</a:t>
            </a:r>
            <a:r>
              <a:rPr lang="en-IN" b="1" dirty="0"/>
              <a:t> changes</a:t>
            </a:r>
            <a:r>
              <a:rPr lang="en-IN" dirty="0"/>
              <a:t> over time.</a:t>
            </a:r>
            <a:br>
              <a:rPr lang="en-IN" dirty="0"/>
            </a:br>
            <a:r>
              <a:rPr lang="en-IN" dirty="0"/>
              <a:t>✅ Optimizes </a:t>
            </a:r>
            <a:r>
              <a:rPr lang="en-IN" b="1" dirty="0"/>
              <a:t>business-specific goals</a:t>
            </a:r>
            <a:r>
              <a:rPr lang="en-IN" dirty="0"/>
              <a:t> (e.g., clicks, engagement).</a:t>
            </a:r>
          </a:p>
          <a:p>
            <a:endParaRPr lang="en-IN" dirty="0"/>
          </a:p>
          <a:p>
            <a:r>
              <a:rPr lang="en-IN" b="1" dirty="0"/>
              <a:t>Challenges in LTR</a:t>
            </a:r>
          </a:p>
          <a:p>
            <a:r>
              <a:rPr lang="en-IN" dirty="0"/>
              <a:t>❌ Requires </a:t>
            </a:r>
            <a:r>
              <a:rPr lang="en-IN" b="1" dirty="0"/>
              <a:t>large </a:t>
            </a:r>
            <a:r>
              <a:rPr lang="en-IN" b="1" dirty="0" err="1"/>
              <a:t>labeled</a:t>
            </a:r>
            <a:r>
              <a:rPr lang="en-IN" b="1" dirty="0"/>
              <a:t> datasets</a:t>
            </a:r>
            <a:r>
              <a:rPr lang="en-IN" dirty="0"/>
              <a:t> for training.</a:t>
            </a:r>
            <a:br>
              <a:rPr lang="en-IN" dirty="0"/>
            </a:br>
            <a:r>
              <a:rPr lang="en-IN" dirty="0"/>
              <a:t>❌ High </a:t>
            </a:r>
            <a:r>
              <a:rPr lang="en-IN" b="1" dirty="0"/>
              <a:t>computational complexity</a:t>
            </a:r>
            <a:r>
              <a:rPr lang="en-IN" dirty="0"/>
              <a:t> for deep models.</a:t>
            </a:r>
            <a:br>
              <a:rPr lang="en-IN" dirty="0"/>
            </a:br>
            <a:r>
              <a:rPr lang="en-IN" dirty="0"/>
              <a:t>❌ </a:t>
            </a:r>
            <a:r>
              <a:rPr lang="en-IN" b="1" dirty="0"/>
              <a:t>Cold Start Problem</a:t>
            </a:r>
            <a:r>
              <a:rPr lang="en-IN" dirty="0"/>
              <a:t> – Struggles with new users/items.</a:t>
            </a:r>
          </a:p>
        </p:txBody>
      </p:sp>
    </p:spTree>
    <p:extLst>
      <p:ext uri="{BB962C8B-B14F-4D97-AF65-F5344CB8AC3E}">
        <p14:creationId xmlns:p14="http://schemas.microsoft.com/office/powerpoint/2010/main" val="278490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B2B6C-E30C-4D2D-E022-C815D4785F61}"/>
              </a:ext>
            </a:extLst>
          </p:cNvPr>
          <p:cNvSpPr txBox="1"/>
          <p:nvPr/>
        </p:nvSpPr>
        <p:spPr>
          <a:xfrm>
            <a:off x="3275868" y="2059394"/>
            <a:ext cx="609746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 learning in RSs. 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/>
              <a:t>Active Learning (AL)</a:t>
            </a:r>
            <a:r>
              <a:rPr lang="en-US" dirty="0"/>
              <a:t> in Recommender Systems aims to improve recommendations by </a:t>
            </a:r>
            <a:r>
              <a:rPr lang="en-US" b="1" dirty="0"/>
              <a:t>selectively querying the most informative data points</a:t>
            </a:r>
            <a:r>
              <a:rPr lang="en-US" dirty="0"/>
              <a:t> (e.g., user feedback) instead of passively waiting for user interactions. This approach reduces the amount of labeled data required while improving model performance.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4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472C8-7515-6A20-8581-8DF40059AA72}"/>
              </a:ext>
            </a:extLst>
          </p:cNvPr>
          <p:cNvSpPr txBox="1"/>
          <p:nvPr/>
        </p:nvSpPr>
        <p:spPr>
          <a:xfrm>
            <a:off x="1855176" y="612844"/>
            <a:ext cx="80889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Active Learning Works in RSs</a:t>
            </a:r>
          </a:p>
          <a:p>
            <a:r>
              <a:rPr lang="en-US" dirty="0"/>
              <a:t>🔹 The system </a:t>
            </a:r>
            <a:r>
              <a:rPr lang="en-US" b="1" dirty="0"/>
              <a:t>identifies uncertain recommendations</a:t>
            </a:r>
            <a:r>
              <a:rPr lang="en-US" dirty="0"/>
              <a:t> where user feedback would be most useful.</a:t>
            </a:r>
            <a:br>
              <a:rPr lang="en-US" dirty="0"/>
            </a:br>
            <a:r>
              <a:rPr lang="en-US" dirty="0"/>
              <a:t>🔹 It </a:t>
            </a:r>
            <a:r>
              <a:rPr lang="en-US" b="1" dirty="0"/>
              <a:t>actively asks users</a:t>
            </a:r>
            <a:r>
              <a:rPr lang="en-US" dirty="0"/>
              <a:t> for ratings, preferences, or choices.</a:t>
            </a:r>
            <a:br>
              <a:rPr lang="en-US" dirty="0"/>
            </a:br>
            <a:r>
              <a:rPr lang="en-US" dirty="0"/>
              <a:t>🔹 The </a:t>
            </a:r>
            <a:r>
              <a:rPr lang="en-US" b="1" dirty="0"/>
              <a:t>new data updates the model</a:t>
            </a:r>
            <a:r>
              <a:rPr lang="en-US" dirty="0"/>
              <a:t>, improving future recommendations.</a:t>
            </a:r>
          </a:p>
          <a:p>
            <a:endParaRPr lang="en-US" dirty="0"/>
          </a:p>
          <a:p>
            <a:r>
              <a:rPr lang="en-IN" b="1" dirty="0"/>
              <a:t>Advantages of Active Learning in RSs</a:t>
            </a:r>
          </a:p>
          <a:p>
            <a:r>
              <a:rPr lang="en-IN" dirty="0"/>
              <a:t>✅ </a:t>
            </a:r>
            <a:r>
              <a:rPr lang="en-IN" b="1" dirty="0"/>
              <a:t>Reduces data </a:t>
            </a:r>
            <a:r>
              <a:rPr lang="en-IN" b="1" dirty="0" err="1"/>
              <a:t>labeling</a:t>
            </a:r>
            <a:r>
              <a:rPr lang="en-IN" b="1" dirty="0"/>
              <a:t> effort</a:t>
            </a:r>
            <a:r>
              <a:rPr lang="en-IN" dirty="0"/>
              <a:t> – Queries only useful data.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Improves model accuracy</a:t>
            </a:r>
            <a:r>
              <a:rPr lang="en-IN" dirty="0"/>
              <a:t> – Learns faster with selective feedback.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Enhances user experience</a:t>
            </a:r>
            <a:r>
              <a:rPr lang="en-IN" dirty="0"/>
              <a:t> – Adapts quickly to new user preferences.</a:t>
            </a:r>
          </a:p>
          <a:p>
            <a:endParaRPr lang="en-IN" dirty="0"/>
          </a:p>
          <a:p>
            <a:r>
              <a:rPr lang="en-IN" b="1" dirty="0"/>
              <a:t>Challenges in Active Learning RSs</a:t>
            </a:r>
          </a:p>
          <a:p>
            <a:r>
              <a:rPr lang="en-IN" dirty="0"/>
              <a:t>❌ </a:t>
            </a:r>
            <a:r>
              <a:rPr lang="en-IN" b="1" dirty="0"/>
              <a:t>User fatigue</a:t>
            </a:r>
            <a:r>
              <a:rPr lang="en-IN" dirty="0"/>
              <a:t> – Too many feedback requests can annoy users.</a:t>
            </a:r>
            <a:br>
              <a:rPr lang="en-IN" dirty="0"/>
            </a:br>
            <a:r>
              <a:rPr lang="en-IN" dirty="0"/>
              <a:t>❌ </a:t>
            </a:r>
            <a:r>
              <a:rPr lang="en-IN" b="1" dirty="0"/>
              <a:t>Cold-start issue</a:t>
            </a:r>
            <a:r>
              <a:rPr lang="en-IN" dirty="0"/>
              <a:t> – Still requires initial user interactions.</a:t>
            </a:r>
            <a:br>
              <a:rPr lang="en-IN" dirty="0"/>
            </a:br>
            <a:r>
              <a:rPr lang="en-IN" dirty="0"/>
              <a:t>❌ </a:t>
            </a:r>
            <a:r>
              <a:rPr lang="en-IN" b="1" dirty="0"/>
              <a:t>Computational cost</a:t>
            </a:r>
            <a:r>
              <a:rPr lang="en-IN" dirty="0"/>
              <a:t> – Query selection can be resource-intensive.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29950-7651-52F7-A554-C30C9087C8EE}"/>
              </a:ext>
            </a:extLst>
          </p:cNvPr>
          <p:cNvSpPr txBox="1"/>
          <p:nvPr/>
        </p:nvSpPr>
        <p:spPr>
          <a:xfrm>
            <a:off x="1415561" y="832653"/>
            <a:ext cx="89066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Active Learning Strategies in RSs</a:t>
            </a:r>
          </a:p>
          <a:p>
            <a:endParaRPr lang="en-US" b="1" dirty="0"/>
          </a:p>
          <a:p>
            <a:r>
              <a:rPr lang="en-US" b="1" dirty="0"/>
              <a:t>1. Uncertainty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items where the model is least confident.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Netflix asks users to rate a newly recommended movie with mixed ratings.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Query-by-Committee (QBC)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multiple models to find disagreements and requests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book RS queries a user when collaborative and content-based models give conflicting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3. Expected Model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queries that will </a:t>
            </a:r>
            <a:r>
              <a:rPr lang="en-US" b="1" dirty="0"/>
              <a:t>impact</a:t>
            </a:r>
            <a:r>
              <a:rPr lang="en-US" dirty="0"/>
              <a:t> the recommendation model the most.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Amazon asks for reviews on newly launched products to refine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 Diversity-Based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a </a:t>
            </a:r>
            <a:r>
              <a:rPr lang="en-US" b="1" dirty="0"/>
              <a:t>diverse set of items</a:t>
            </a:r>
            <a:r>
              <a:rPr lang="en-US" dirty="0"/>
              <a:t> to learn from different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Spotify asks for feedback on different music genres to personalize playlists.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3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EB5F49-5183-5F6A-7B6D-1A0E2CA55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19017"/>
              </p:ext>
            </p:extLst>
          </p:nvPr>
        </p:nvGraphicFramePr>
        <p:xfrm>
          <a:off x="1049216" y="2496051"/>
          <a:ext cx="10515600" cy="1828800"/>
        </p:xfrm>
        <a:graphic>
          <a:graphicData uri="http://schemas.openxmlformats.org/drawingml/2006/table">
            <a:tbl>
              <a:tblPr/>
              <a:tblGrid>
                <a:gridCol w="2063261">
                  <a:extLst>
                    <a:ext uri="{9D8B030D-6E8A-4147-A177-3AD203B41FA5}">
                      <a16:colId xmlns:a16="http://schemas.microsoft.com/office/drawing/2014/main" val="1661703255"/>
                    </a:ext>
                  </a:extLst>
                </a:gridCol>
                <a:gridCol w="4947139">
                  <a:extLst>
                    <a:ext uri="{9D8B030D-6E8A-4147-A177-3AD203B41FA5}">
                      <a16:colId xmlns:a16="http://schemas.microsoft.com/office/drawing/2014/main" val="24980344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9138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Platform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Active Learning Strategy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57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Netflix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Asks for explicit ratings on new movies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Uncertainty Sampling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84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Spotify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"Do you like this song?"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Diversity Sampling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8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Requests reviews for new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Expected Model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89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YouTube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Surveys users about video preferences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Query-by-Committee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962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86803A6-0400-3915-DBBF-DAC477402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57866"/>
            <a:ext cx="83497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Active Learning in RSs</a:t>
            </a:r>
          </a:p>
        </p:txBody>
      </p:sp>
    </p:spTree>
    <p:extLst>
      <p:ext uri="{BB962C8B-B14F-4D97-AF65-F5344CB8AC3E}">
        <p14:creationId xmlns:p14="http://schemas.microsoft.com/office/powerpoint/2010/main" val="1173691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2FE2A-473F-B374-A00F-17EA64D3F959}"/>
              </a:ext>
            </a:extLst>
          </p:cNvPr>
          <p:cNvSpPr txBox="1"/>
          <p:nvPr/>
        </p:nvSpPr>
        <p:spPr>
          <a:xfrm>
            <a:off x="2442063" y="1120676"/>
            <a:ext cx="74668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Dynamic Recommender Systems</a:t>
            </a:r>
          </a:p>
          <a:p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Dynamic Recommender System</a:t>
            </a:r>
            <a:r>
              <a:rPr lang="en-US" dirty="0"/>
              <a:t> continuously adapts to changes in </a:t>
            </a:r>
            <a:r>
              <a:rPr lang="en-US" b="1" dirty="0"/>
              <a:t>user preferences, context, and item availability</a:t>
            </a:r>
            <a:r>
              <a:rPr lang="en-US" dirty="0"/>
              <a:t> in real-time. Unlike static RSs, which rely on precomputed recommendations, dynamic RSs update recommendations as new interactions occur.</a:t>
            </a:r>
          </a:p>
          <a:p>
            <a:endParaRPr lang="en-US" dirty="0"/>
          </a:p>
          <a:p>
            <a:r>
              <a:rPr lang="en-US" b="1" dirty="0"/>
              <a:t>Key Characteristics of Dynamic RSs</a:t>
            </a:r>
          </a:p>
          <a:p>
            <a:r>
              <a:rPr lang="en-US" dirty="0"/>
              <a:t>🔹 </a:t>
            </a:r>
            <a:r>
              <a:rPr lang="en-US" b="1" dirty="0"/>
              <a:t>Real-time Adaptation</a:t>
            </a:r>
            <a:r>
              <a:rPr lang="en-US" dirty="0"/>
              <a:t> – Updates recommendations based on recent user behavior.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Context-Awareness</a:t>
            </a:r>
            <a:r>
              <a:rPr lang="en-US" dirty="0"/>
              <a:t> – Considers factors like time, location, and device.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Cold-Start Handling</a:t>
            </a:r>
            <a:r>
              <a:rPr lang="en-US" dirty="0"/>
              <a:t> – Adapts quickly for new users and items.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Streaming Data Processing</a:t>
            </a:r>
            <a:r>
              <a:rPr lang="en-US" dirty="0"/>
              <a:t> – Uses online learning instead of batch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1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CADEC-95C7-9724-D9F3-75E0FD10A1C0}"/>
              </a:ext>
            </a:extLst>
          </p:cNvPr>
          <p:cNvSpPr txBox="1"/>
          <p:nvPr/>
        </p:nvSpPr>
        <p:spPr>
          <a:xfrm>
            <a:off x="2022231" y="1155626"/>
            <a:ext cx="73789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Types of Dynamic Recommender Systems</a:t>
            </a:r>
          </a:p>
          <a:p>
            <a:endParaRPr lang="en-IN" b="1" dirty="0"/>
          </a:p>
          <a:p>
            <a:r>
              <a:rPr lang="en-IN" b="1" dirty="0"/>
              <a:t>1. Online Learning-based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Continuously updates the model as new user interactions arrive.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A news RS updates trending articles based on real-time user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Algorithm</a:t>
            </a:r>
            <a:r>
              <a:rPr lang="en-IN" dirty="0"/>
              <a:t>: </a:t>
            </a:r>
            <a:r>
              <a:rPr lang="en-IN" b="1" dirty="0"/>
              <a:t>Multi-Armed Bandit (MAB), Reinforcement Learning (RL)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2. Context-Aware Dynamic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Uses real-time context (e.g., location, weather, mood) to refine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Google Maps suggests restaurants based on </a:t>
            </a:r>
            <a:r>
              <a:rPr lang="en-IN" b="1" dirty="0"/>
              <a:t>current location and time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Algorithm</a:t>
            </a:r>
            <a:r>
              <a:rPr lang="en-IN" dirty="0"/>
              <a:t>: </a:t>
            </a:r>
            <a:r>
              <a:rPr lang="en-IN" b="1" dirty="0"/>
              <a:t>Factorization Machines, Deep Learning</a:t>
            </a:r>
            <a:r>
              <a:rPr lang="en-IN" dirty="0"/>
              <a:t>.</a:t>
            </a:r>
          </a:p>
          <a:p>
            <a:r>
              <a:rPr lang="en-IN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69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BC122A-4F91-CF04-1CFC-9100AB65A3CB}"/>
              </a:ext>
            </a:extLst>
          </p:cNvPr>
          <p:cNvSpPr txBox="1"/>
          <p:nvPr/>
        </p:nvSpPr>
        <p:spPr>
          <a:xfrm>
            <a:off x="2699239" y="1050118"/>
            <a:ext cx="70338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Types of Dynamic Recommender Systems</a:t>
            </a:r>
          </a:p>
          <a:p>
            <a:r>
              <a:rPr lang="en-IN" b="1" dirty="0"/>
              <a:t> </a:t>
            </a:r>
            <a:endParaRPr lang="en-IN" dirty="0"/>
          </a:p>
          <a:p>
            <a:r>
              <a:rPr lang="en-IN" b="1" dirty="0"/>
              <a:t>3. Session-Based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Focuses on short-term user sessions rather than long-term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E-commerce sites like </a:t>
            </a:r>
            <a:r>
              <a:rPr lang="en-IN" b="1" dirty="0"/>
              <a:t>Amazon recommend products based on the current shopping session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Algorithm</a:t>
            </a:r>
            <a:r>
              <a:rPr lang="en-IN" dirty="0"/>
              <a:t>: </a:t>
            </a:r>
            <a:r>
              <a:rPr lang="en-IN" b="1" dirty="0"/>
              <a:t>Recurrent Neural Networks (RNNs), Transformers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Reinforcement Learning-based 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Learns optimal recommendations over time through </a:t>
            </a:r>
            <a:r>
              <a:rPr lang="en-IN" b="1" dirty="0"/>
              <a:t>exploration and exploitation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Netflix </a:t>
            </a:r>
            <a:r>
              <a:rPr lang="en-IN" b="1" dirty="0"/>
              <a:t>rewards user engagement</a:t>
            </a:r>
            <a:r>
              <a:rPr lang="en-IN" dirty="0"/>
              <a:t> by adjusting recommendations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Algorithm</a:t>
            </a:r>
            <a:r>
              <a:rPr lang="en-IN" dirty="0"/>
              <a:t>: </a:t>
            </a:r>
            <a:r>
              <a:rPr lang="en-IN" b="1" dirty="0"/>
              <a:t>Deep Q-Networks (DQN), Policy Gradient Methods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9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62DA3-06C9-FE35-03BF-6B3963964DCD}"/>
              </a:ext>
            </a:extLst>
          </p:cNvPr>
          <p:cNvSpPr txBox="1"/>
          <p:nvPr/>
        </p:nvSpPr>
        <p:spPr>
          <a:xfrm>
            <a:off x="1943100" y="711985"/>
            <a:ext cx="74229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Key benefits: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Better accuracy in suggestions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Increased relevance to your immediate needs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Improved user experience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ist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How they work: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Pre-filtering: Sort data by context first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Post-filtering: Recommend first, then apply context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Context modeling: Build context into the recommendation process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Geis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Examples: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270E0"/>
                </a:solidFill>
                <a:effectLst/>
                <a:latin typeface="Geist"/>
                <a:hlinkClick r:id="rId2"/>
              </a:rPr>
              <a:t>Amazon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 suggests products based on browsing history and current weather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270E0"/>
                </a:solidFill>
                <a:effectLst/>
                <a:latin typeface="Geist"/>
                <a:hlinkClick r:id="rId3"/>
              </a:rPr>
              <a:t>Netflix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 tweaks recommendations by device and viewing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270E0"/>
                </a:solidFill>
                <a:effectLst/>
                <a:latin typeface="Geist"/>
                <a:hlinkClick r:id="rId4"/>
              </a:rPr>
              <a:t>Spotify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 uses complex math to suggest songs based on genre and time of day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422657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E9BD12-4917-EB48-7623-59865804D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54983"/>
              </p:ext>
            </p:extLst>
          </p:nvPr>
        </p:nvGraphicFramePr>
        <p:xfrm>
          <a:off x="838200" y="2538254"/>
          <a:ext cx="10515600" cy="2103120"/>
        </p:xfrm>
        <a:graphic>
          <a:graphicData uri="http://schemas.openxmlformats.org/drawingml/2006/table">
            <a:tbl>
              <a:tblPr/>
              <a:tblGrid>
                <a:gridCol w="2335823">
                  <a:extLst>
                    <a:ext uri="{9D8B030D-6E8A-4147-A177-3AD203B41FA5}">
                      <a16:colId xmlns:a16="http://schemas.microsoft.com/office/drawing/2014/main" val="337070987"/>
                    </a:ext>
                  </a:extLst>
                </a:gridCol>
                <a:gridCol w="4674577">
                  <a:extLst>
                    <a:ext uri="{9D8B030D-6E8A-4147-A177-3AD203B41FA5}">
                      <a16:colId xmlns:a16="http://schemas.microsoft.com/office/drawing/2014/main" val="1159453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63479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Platform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Method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5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Netflix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Adapts recommendations after each watch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 Learning, 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7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Spotify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Updates music recommendations in real-time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Session-based, 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387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Recommends products based on current browsing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Online Learning, MAB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77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YouTube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Suggests videos based on watch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Context-Aware, Deep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2343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8FB2B20-0E4D-8F7D-1FCE-33BC8F99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77" y="980400"/>
            <a:ext cx="8094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Dynamic RSs in Action</a:t>
            </a:r>
          </a:p>
        </p:txBody>
      </p:sp>
    </p:spTree>
    <p:extLst>
      <p:ext uri="{BB962C8B-B14F-4D97-AF65-F5344CB8AC3E}">
        <p14:creationId xmlns:p14="http://schemas.microsoft.com/office/powerpoint/2010/main" val="420220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58E474-5EB8-81B2-ED6B-F792A1FDD5C2}"/>
              </a:ext>
            </a:extLst>
          </p:cNvPr>
          <p:cNvSpPr txBox="1"/>
          <p:nvPr/>
        </p:nvSpPr>
        <p:spPr>
          <a:xfrm>
            <a:off x="2259622" y="1294455"/>
            <a:ext cx="69547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Advantages of Dynamic RSs</a:t>
            </a:r>
          </a:p>
          <a:p>
            <a:r>
              <a:rPr lang="en-IN" dirty="0"/>
              <a:t>✅ </a:t>
            </a:r>
            <a:r>
              <a:rPr lang="en-IN" b="1" dirty="0"/>
              <a:t>Highly adaptive</a:t>
            </a:r>
            <a:r>
              <a:rPr lang="en-IN" dirty="0"/>
              <a:t> – Responds to real-time user interactions.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Handles cold-start</a:t>
            </a:r>
            <a:r>
              <a:rPr lang="en-IN" dirty="0"/>
              <a:t> – Useful for new users/items.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Better personalization</a:t>
            </a:r>
            <a:r>
              <a:rPr lang="en-IN" dirty="0"/>
              <a:t> – Recommends items based on current needs.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Challenges of Dynamic RSs</a:t>
            </a:r>
          </a:p>
          <a:p>
            <a:r>
              <a:rPr lang="en-IN" dirty="0"/>
              <a:t>❌ </a:t>
            </a:r>
            <a:r>
              <a:rPr lang="en-IN" b="1" dirty="0"/>
              <a:t>Computationally expensive</a:t>
            </a:r>
            <a:r>
              <a:rPr lang="en-IN" dirty="0"/>
              <a:t> – Requires real-time updates.</a:t>
            </a:r>
            <a:br>
              <a:rPr lang="en-IN" dirty="0"/>
            </a:br>
            <a:r>
              <a:rPr lang="en-IN" dirty="0"/>
              <a:t>❌ </a:t>
            </a:r>
            <a:r>
              <a:rPr lang="en-IN" b="1" dirty="0"/>
              <a:t>Data drift</a:t>
            </a:r>
            <a:r>
              <a:rPr lang="en-IN" dirty="0"/>
              <a:t> – Needs robust handling of changing user </a:t>
            </a:r>
            <a:r>
              <a:rPr lang="en-IN" dirty="0" err="1"/>
              <a:t>behavior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❌ </a:t>
            </a:r>
            <a:r>
              <a:rPr lang="en-IN" b="1" dirty="0"/>
              <a:t>Privacy concerns</a:t>
            </a:r>
            <a:r>
              <a:rPr lang="en-IN" dirty="0"/>
              <a:t> – Constant tracking of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715332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3DDBB3-6D70-6310-6476-62E342794651}"/>
              </a:ext>
            </a:extLst>
          </p:cNvPr>
          <p:cNvSpPr txBox="1"/>
          <p:nvPr/>
        </p:nvSpPr>
        <p:spPr>
          <a:xfrm>
            <a:off x="3127864" y="1732057"/>
            <a:ext cx="6097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Multi-armed bandits </a:t>
            </a:r>
          </a:p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</a:p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Reinforcement learning </a:t>
            </a:r>
          </a:p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</a:t>
            </a:r>
          </a:p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RSs. </a:t>
            </a:r>
          </a:p>
        </p:txBody>
      </p:sp>
    </p:spTree>
    <p:extLst>
      <p:ext uri="{BB962C8B-B14F-4D97-AF65-F5344CB8AC3E}">
        <p14:creationId xmlns:p14="http://schemas.microsoft.com/office/powerpoint/2010/main" val="123629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AA52D-060A-7781-0D06-688B64DC9644}"/>
              </a:ext>
            </a:extLst>
          </p:cNvPr>
          <p:cNvSpPr txBox="1"/>
          <p:nvPr/>
        </p:nvSpPr>
        <p:spPr>
          <a:xfrm>
            <a:off x="3047268" y="1496678"/>
            <a:ext cx="609746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Multi-Armed Bandit (MAB) problem is a decision-making strategy where a system must choose between multiple options (or "arms") to maximize rewards over time while balancing exploration (trying new options) and exploitation (choosing the best-known option).</a:t>
            </a:r>
          </a:p>
          <a:p>
            <a:endParaRPr lang="en-US" dirty="0"/>
          </a:p>
          <a:p>
            <a:r>
              <a:rPr lang="en-US" sz="2400" b="1" dirty="0"/>
              <a:t>Why is it Called "Multi-Armed Bandit"?</a:t>
            </a:r>
          </a:p>
          <a:p>
            <a:endParaRPr lang="en-US" dirty="0"/>
          </a:p>
          <a:p>
            <a:r>
              <a:rPr lang="en-US" dirty="0"/>
              <a:t>The name comes from a casino analogy where a gambler chooses which slot machine (arm) to pull to maximize winnings. Similarly, in RSs, the system selects which items to recommend to maximize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1343865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453B06-E2AF-8AA9-AB4C-7273998555C5}"/>
              </a:ext>
            </a:extLst>
          </p:cNvPr>
          <p:cNvSpPr txBox="1"/>
          <p:nvPr/>
        </p:nvSpPr>
        <p:spPr>
          <a:xfrm>
            <a:off x="2899263" y="1347208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MAB Works in Recommender Systems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User Interaction</a:t>
            </a:r>
            <a:r>
              <a:rPr lang="en-US" dirty="0"/>
              <a:t>: The system recommends an item (an "arm").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Response</a:t>
            </a:r>
            <a:r>
              <a:rPr lang="en-US" dirty="0"/>
              <a:t>: The user engages (clicks, watches, purchases) or ignores.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Reward Calculation</a:t>
            </a:r>
            <a:r>
              <a:rPr lang="en-US" dirty="0"/>
              <a:t>: The system assigns a reward (e.g., 1 for click, 0 for no click).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Policy Update</a:t>
            </a:r>
            <a:r>
              <a:rPr lang="en-US" dirty="0"/>
              <a:t>: The system updates its strategy based on feedback.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Repeat</a:t>
            </a:r>
            <a:r>
              <a:rPr lang="en-US" dirty="0"/>
              <a:t>: The process continues to improve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57549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BDABC0-5284-60AB-BE4E-8B5DC9202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8718"/>
              </p:ext>
            </p:extLst>
          </p:nvPr>
        </p:nvGraphicFramePr>
        <p:xfrm>
          <a:off x="838200" y="2583974"/>
          <a:ext cx="10515600" cy="2560320"/>
        </p:xfrm>
        <a:graphic>
          <a:graphicData uri="http://schemas.openxmlformats.org/drawingml/2006/table">
            <a:tbl>
              <a:tblPr/>
              <a:tblGrid>
                <a:gridCol w="3232638">
                  <a:extLst>
                    <a:ext uri="{9D8B030D-6E8A-4147-A177-3AD203B41FA5}">
                      <a16:colId xmlns:a16="http://schemas.microsoft.com/office/drawing/2014/main" val="668601334"/>
                    </a:ext>
                  </a:extLst>
                </a:gridCol>
                <a:gridCol w="3777762">
                  <a:extLst>
                    <a:ext uri="{9D8B030D-6E8A-4147-A177-3AD203B41FA5}">
                      <a16:colId xmlns:a16="http://schemas.microsoft.com/office/drawing/2014/main" val="7556788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95801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Algorithm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Strategy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 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327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b="1" dirty="0"/>
                        <a:t>ε-</a:t>
                      </a:r>
                      <a:r>
                        <a:rPr lang="en-IN" b="1" dirty="0"/>
                        <a:t>Greedy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Explores randomly </a:t>
                      </a:r>
                      <a:r>
                        <a:rPr lang="en-US" b="1"/>
                        <a:t>ε%</a:t>
                      </a:r>
                      <a:r>
                        <a:rPr lang="en-US"/>
                        <a:t> of the time, exploits the best option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News recommendation (exploring new articles).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934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Upper Confidence Bound (UCB)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items with the highest confidence score, favoring exploration early.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YouTube recommends new videos while prioritizing popular 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53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Thompson Sampling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Bayesian probability to balance exploration and exploitation.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recommends products dynamically based on feedback.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3581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8A3D8D9-1D5D-74DA-E0FD-DEDFA756B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39333"/>
            <a:ext cx="716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Multi-Armed Bandit Algorithms</a:t>
            </a:r>
          </a:p>
        </p:txBody>
      </p:sp>
    </p:spTree>
    <p:extLst>
      <p:ext uri="{BB962C8B-B14F-4D97-AF65-F5344CB8AC3E}">
        <p14:creationId xmlns:p14="http://schemas.microsoft.com/office/powerpoint/2010/main" val="264917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D4122-01B3-DA9B-CE74-4FDC1DB39EBF}"/>
              </a:ext>
            </a:extLst>
          </p:cNvPr>
          <p:cNvSpPr txBox="1"/>
          <p:nvPr/>
        </p:nvSpPr>
        <p:spPr>
          <a:xfrm>
            <a:off x="2915382" y="1237346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ε-Greedy Algorithm</a:t>
            </a:r>
          </a:p>
          <a:p>
            <a:endParaRPr lang="en-US" b="1" dirty="0"/>
          </a:p>
          <a:p>
            <a:r>
              <a:rPr lang="en-US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probability </a:t>
            </a:r>
            <a:r>
              <a:rPr lang="en-US" b="1" dirty="0"/>
              <a:t>ε</a:t>
            </a:r>
            <a:r>
              <a:rPr lang="en-US" dirty="0"/>
              <a:t>, explore a random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probability </a:t>
            </a:r>
            <a:r>
              <a:rPr lang="en-US" b="1" dirty="0"/>
              <a:t>1 - ε</a:t>
            </a:r>
            <a:r>
              <a:rPr lang="en-US" dirty="0"/>
              <a:t>, recommend the best-known item.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Pros &amp; Cons</a:t>
            </a:r>
          </a:p>
          <a:p>
            <a:r>
              <a:rPr lang="en-US" dirty="0"/>
              <a:t>✅ Simple and effective.</a:t>
            </a:r>
            <a:br>
              <a:rPr lang="en-US" dirty="0"/>
            </a:br>
            <a:r>
              <a:rPr lang="en-US" dirty="0"/>
              <a:t>✅ Works well for small-scale RSs.</a:t>
            </a:r>
            <a:br>
              <a:rPr lang="en-US" dirty="0"/>
            </a:br>
            <a:r>
              <a:rPr lang="en-US" dirty="0"/>
              <a:t>❌ May waste resources on unnecessary exploration.</a:t>
            </a:r>
          </a:p>
        </p:txBody>
      </p:sp>
    </p:spTree>
    <p:extLst>
      <p:ext uri="{BB962C8B-B14F-4D97-AF65-F5344CB8AC3E}">
        <p14:creationId xmlns:p14="http://schemas.microsoft.com/office/powerpoint/2010/main" val="14483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86EDF8-7BAE-E490-99FC-A6E0A1A3BB78}"/>
              </a:ext>
            </a:extLst>
          </p:cNvPr>
          <p:cNvSpPr txBox="1"/>
          <p:nvPr/>
        </p:nvSpPr>
        <p:spPr>
          <a:xfrm>
            <a:off x="3047268" y="1320832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Upper Confidence Bound (UCB)</a:t>
            </a:r>
          </a:p>
          <a:p>
            <a:endParaRPr lang="en-US" b="1" dirty="0"/>
          </a:p>
          <a:p>
            <a:r>
              <a:rPr lang="en-US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Considers both the </a:t>
            </a:r>
            <a:r>
              <a:rPr lang="en-US" b="1" dirty="0"/>
              <a:t>reward</a:t>
            </a:r>
            <a:r>
              <a:rPr lang="en-US" dirty="0"/>
              <a:t> (success rate) and </a:t>
            </a:r>
            <a:r>
              <a:rPr lang="en-US" b="1" dirty="0"/>
              <a:t>uncertainty</a:t>
            </a:r>
            <a:r>
              <a:rPr lang="en-US" dirty="0"/>
              <a:t> (items with less feedback).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Prioritizes exploring items with </a:t>
            </a:r>
            <a:r>
              <a:rPr lang="en-US" b="1" dirty="0"/>
              <a:t>high uncertainty</a:t>
            </a:r>
            <a:r>
              <a:rPr lang="en-US" dirty="0"/>
              <a:t> early but shifts to exploitation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Pros &amp; Cons</a:t>
            </a:r>
          </a:p>
          <a:p>
            <a:r>
              <a:rPr lang="en-US" dirty="0"/>
              <a:t>✅ Efficient in dynamic environments.</a:t>
            </a:r>
            <a:br>
              <a:rPr lang="en-US" dirty="0"/>
            </a:br>
            <a:r>
              <a:rPr lang="en-US" dirty="0"/>
              <a:t>✅ Reduces unnecessary exploration.</a:t>
            </a:r>
            <a:br>
              <a:rPr lang="en-US" dirty="0"/>
            </a:br>
            <a:r>
              <a:rPr lang="en-US" dirty="0"/>
              <a:t>❌ Assumes rewards are </a:t>
            </a:r>
            <a:r>
              <a:rPr lang="en-US" b="1" dirty="0"/>
              <a:t>stationary</a:t>
            </a:r>
            <a:r>
              <a:rPr lang="en-US" dirty="0"/>
              <a:t> (constant over time).</a:t>
            </a:r>
          </a:p>
        </p:txBody>
      </p:sp>
    </p:spTree>
    <p:extLst>
      <p:ext uri="{BB962C8B-B14F-4D97-AF65-F5344CB8AC3E}">
        <p14:creationId xmlns:p14="http://schemas.microsoft.com/office/powerpoint/2010/main" val="3038718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452E54-74CB-4551-8A8B-682C67E73797}"/>
              </a:ext>
            </a:extLst>
          </p:cNvPr>
          <p:cNvSpPr txBox="1"/>
          <p:nvPr/>
        </p:nvSpPr>
        <p:spPr>
          <a:xfrm>
            <a:off x="3047268" y="1556047"/>
            <a:ext cx="60974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Thompson Sampling</a:t>
            </a:r>
          </a:p>
          <a:p>
            <a:endParaRPr lang="en-US" b="1" dirty="0"/>
          </a:p>
          <a:p>
            <a:r>
              <a:rPr lang="en-US" b="1" dirty="0"/>
              <a:t>How it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probability distributions</a:t>
            </a:r>
            <a:r>
              <a:rPr lang="en-US" dirty="0"/>
              <a:t> to model rewards.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Picks items with the highest probability of being the best.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Pros &amp; Cons</a:t>
            </a:r>
          </a:p>
          <a:p>
            <a:r>
              <a:rPr lang="en-US" dirty="0"/>
              <a:t>✅ Balances exploration and exploitation naturally.</a:t>
            </a:r>
            <a:br>
              <a:rPr lang="en-US" dirty="0"/>
            </a:br>
            <a:r>
              <a:rPr lang="en-US" dirty="0"/>
              <a:t>✅ Performs better than ε-Greedy in complex environments.</a:t>
            </a:r>
            <a:br>
              <a:rPr lang="en-US" dirty="0"/>
            </a:br>
            <a:r>
              <a:rPr lang="en-US" dirty="0"/>
              <a:t>❌ Requires </a:t>
            </a:r>
            <a:r>
              <a:rPr lang="en-US" b="1" dirty="0"/>
              <a:t>Bayesian modeling</a:t>
            </a:r>
            <a:r>
              <a:rPr lang="en-US" dirty="0"/>
              <a:t>, which can be 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671736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ABC3F-4F09-D7B7-1C6A-20A88800F158}"/>
              </a:ext>
            </a:extLst>
          </p:cNvPr>
          <p:cNvSpPr txBox="1"/>
          <p:nvPr/>
        </p:nvSpPr>
        <p:spPr>
          <a:xfrm>
            <a:off x="3047268" y="1505552"/>
            <a:ext cx="60974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Applications of MAB in Recommender Systems</a:t>
            </a:r>
          </a:p>
          <a:p>
            <a:endParaRPr lang="en-US" b="1" dirty="0"/>
          </a:p>
          <a:p>
            <a:r>
              <a:rPr lang="en-US" dirty="0"/>
              <a:t>🔹 </a:t>
            </a:r>
            <a:r>
              <a:rPr lang="en-US" b="1" dirty="0"/>
              <a:t>News RS</a:t>
            </a:r>
            <a:r>
              <a:rPr lang="en-US" dirty="0"/>
              <a:t> – Suggests articles that maximize clicks.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E-commerce</a:t>
            </a:r>
            <a:r>
              <a:rPr lang="en-US" dirty="0"/>
              <a:t> – Recommends products while testing new ones.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Online Ads</a:t>
            </a:r>
            <a:r>
              <a:rPr lang="en-US" dirty="0"/>
              <a:t> – Selects the best-performing ads dynamically.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Streaming Services</a:t>
            </a:r>
            <a:r>
              <a:rPr lang="en-US" dirty="0"/>
              <a:t> – Balances popular and new content.</a:t>
            </a:r>
          </a:p>
          <a:p>
            <a:endParaRPr lang="en-US" dirty="0"/>
          </a:p>
          <a:p>
            <a:r>
              <a:rPr lang="en-US" b="1" dirty="0"/>
              <a:t>Challenges of MAB in RSs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Cold Start Problem</a:t>
            </a:r>
            <a:r>
              <a:rPr lang="en-US" dirty="0"/>
              <a:t> – Needs initial data to start recommending.</a:t>
            </a:r>
            <a:br>
              <a:rPr lang="en-US" dirty="0"/>
            </a:br>
            <a:r>
              <a:rPr lang="en-US" b="1" dirty="0"/>
              <a:t>Non-Stationarity</a:t>
            </a:r>
            <a:r>
              <a:rPr lang="en-US" dirty="0"/>
              <a:t> – User preferences change over time.</a:t>
            </a:r>
            <a:br>
              <a:rPr lang="en-US" dirty="0"/>
            </a:br>
            <a:r>
              <a:rPr lang="en-US" b="1" dirty="0"/>
              <a:t>Computational Cost</a:t>
            </a:r>
            <a:r>
              <a:rPr lang="en-US" dirty="0"/>
              <a:t> – Advanced MAB methods (like Thompson Sampling) need high processing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2A41D-F494-3E78-1940-F405C4B189AD}"/>
              </a:ext>
            </a:extLst>
          </p:cNvPr>
          <p:cNvSpPr txBox="1"/>
          <p:nvPr/>
        </p:nvSpPr>
        <p:spPr>
          <a:xfrm>
            <a:off x="3047268" y="1580246"/>
            <a:ext cx="6097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Data scarcity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Privacy concerns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Adapting to rapidly changing contexts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ist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The future: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AI and machine learning will make these systems smarter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Smart devices will provide richer context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Balancing personalization with privacy will be crucial</a:t>
            </a:r>
          </a:p>
        </p:txBody>
      </p:sp>
    </p:spTree>
    <p:extLst>
      <p:ext uri="{BB962C8B-B14F-4D97-AF65-F5344CB8AC3E}">
        <p14:creationId xmlns:p14="http://schemas.microsoft.com/office/powerpoint/2010/main" val="1992068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390F1-310F-9B47-63A1-C5950C1E7FAC}"/>
              </a:ext>
            </a:extLst>
          </p:cNvPr>
          <p:cNvSpPr txBox="1"/>
          <p:nvPr/>
        </p:nvSpPr>
        <p:spPr>
          <a:xfrm>
            <a:off x="2357437" y="1166842"/>
            <a:ext cx="747712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is Reinforcement Learning (RL)?</a:t>
            </a:r>
          </a:p>
          <a:p>
            <a:endParaRPr lang="en-US" dirty="0"/>
          </a:p>
          <a:p>
            <a:r>
              <a:rPr lang="en-US" dirty="0"/>
              <a:t>Reinforcement Learning (RL) is a </a:t>
            </a:r>
            <a:r>
              <a:rPr lang="en-US" b="1" dirty="0"/>
              <a:t>machine learning technique</a:t>
            </a:r>
            <a:r>
              <a:rPr lang="en-US" dirty="0"/>
              <a:t> where an </a:t>
            </a:r>
            <a:r>
              <a:rPr lang="en-US" b="1" dirty="0"/>
              <a:t>agent</a:t>
            </a:r>
            <a:r>
              <a:rPr lang="en-US" dirty="0"/>
              <a:t> learns to make optimal decisions by interacting with an </a:t>
            </a:r>
            <a:r>
              <a:rPr lang="en-US" b="1" dirty="0"/>
              <a:t>environment</a:t>
            </a:r>
            <a:r>
              <a:rPr lang="en-US" dirty="0"/>
              <a:t> and receiving </a:t>
            </a:r>
            <a:r>
              <a:rPr lang="en-US" b="1" dirty="0"/>
              <a:t>rewards</a:t>
            </a:r>
            <a:r>
              <a:rPr lang="en-US" dirty="0"/>
              <a:t> for its actions. In </a:t>
            </a:r>
            <a:r>
              <a:rPr lang="en-US" b="1" dirty="0"/>
              <a:t>Recommender Systems (RSs)</a:t>
            </a:r>
            <a:r>
              <a:rPr lang="en-US" dirty="0"/>
              <a:t>, RL helps optimize </a:t>
            </a:r>
            <a:r>
              <a:rPr lang="en-US" b="1" dirty="0"/>
              <a:t>long-term user engagement</a:t>
            </a:r>
            <a:r>
              <a:rPr lang="en-US" dirty="0"/>
              <a:t> rather than just recommending items based on past behavior.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Why Use RL in Recommender Systems?</a:t>
            </a:r>
          </a:p>
          <a:p>
            <a:r>
              <a:rPr lang="en-IN" dirty="0"/>
              <a:t>🔹 Traditional RSs (collaborative filtering, content-based) focus on </a:t>
            </a:r>
            <a:r>
              <a:rPr lang="en-IN" b="1" dirty="0"/>
              <a:t>short-term rewards</a:t>
            </a:r>
            <a:r>
              <a:rPr lang="en-IN" dirty="0"/>
              <a:t> (e.g., immediate clicks).</a:t>
            </a:r>
            <a:br>
              <a:rPr lang="en-IN" dirty="0"/>
            </a:br>
            <a:r>
              <a:rPr lang="en-IN" dirty="0"/>
              <a:t>🔹 RL helps in </a:t>
            </a:r>
            <a:r>
              <a:rPr lang="en-IN" b="1" dirty="0"/>
              <a:t>optimizing long-term user satisfaction</a:t>
            </a:r>
            <a:r>
              <a:rPr lang="en-IN" dirty="0"/>
              <a:t>, considering </a:t>
            </a:r>
            <a:r>
              <a:rPr lang="en-IN" b="1" dirty="0"/>
              <a:t>sequence-based interactions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It handles </a:t>
            </a:r>
            <a:r>
              <a:rPr lang="en-IN" b="1" dirty="0"/>
              <a:t>changing user preferences</a:t>
            </a:r>
            <a:r>
              <a:rPr lang="en-IN" dirty="0"/>
              <a:t>, unlike static recommendation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18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187ECA-FCA6-CF82-E059-06871FFC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56359"/>
              </p:ext>
            </p:extLst>
          </p:nvPr>
        </p:nvGraphicFramePr>
        <p:xfrm>
          <a:off x="838200" y="2309654"/>
          <a:ext cx="10515600" cy="2834640"/>
        </p:xfrm>
        <a:graphic>
          <a:graphicData uri="http://schemas.openxmlformats.org/drawingml/2006/table">
            <a:tbl>
              <a:tblPr/>
              <a:tblGrid>
                <a:gridCol w="2327031">
                  <a:extLst>
                    <a:ext uri="{9D8B030D-6E8A-4147-A177-3AD203B41FA5}">
                      <a16:colId xmlns:a16="http://schemas.microsoft.com/office/drawing/2014/main" val="2565618291"/>
                    </a:ext>
                  </a:extLst>
                </a:gridCol>
                <a:gridCol w="4683369">
                  <a:extLst>
                    <a:ext uri="{9D8B030D-6E8A-4147-A177-3AD203B41FA5}">
                      <a16:colId xmlns:a16="http://schemas.microsoft.com/office/drawing/2014/main" val="2740347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0486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Component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Definition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 in RSs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182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Agent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The recommendation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Netflix’s recommendation engine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89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Environment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Users interacting with 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Netflix users browsing &amp; watching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75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State (S)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 preferences, past interactions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 watch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30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Action (A)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Items recommended to the 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Recommending a movie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21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Reward (R)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 engagement feedback (click, watch, skip)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Click = +1, Skip =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40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Policy (</a:t>
                      </a:r>
                      <a:r>
                        <a:rPr lang="el-GR" b="1"/>
                        <a:t>π)</a:t>
                      </a:r>
                      <a:endParaRPr lang="el-G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strategy for selecting 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user behavior to improve suggestions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8514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EA4D028-76D0-C3DE-02B5-ED160CE7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823840"/>
            <a:ext cx="771671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RL Works in Recommender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RL Components in RSs</a:t>
            </a:r>
          </a:p>
        </p:txBody>
      </p:sp>
    </p:spTree>
    <p:extLst>
      <p:ext uri="{BB962C8B-B14F-4D97-AF65-F5344CB8AC3E}">
        <p14:creationId xmlns:p14="http://schemas.microsoft.com/office/powerpoint/2010/main" val="503408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AC7D34-543F-5D98-63D6-411F43FA460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83974"/>
          <a:ext cx="10515600" cy="2834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2523054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03447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3325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Algorithm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 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67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Deep Q-Networks (DQN)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neural networks to approximate Q-values for recommendations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YouTube optimizes long-term user engagement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75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Policy Gradient Methods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Directly optimizes recommendation policy based on user rewards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Spotify refines playlists dynamically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07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Actor-Critic Methods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value-based (critic) and policy-based (actor) learning for stability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 personalizes product recommendations over multiple visits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95209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C01AA5B-6224-A190-CA1F-F75D3114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62106"/>
            <a:ext cx="7532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RL Algorithms Used in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887885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F3DADE-D1C5-C21E-248D-829F19A86B0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6986343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854224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24704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Platform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RL Algorithm Used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54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Netflix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Recommends TV shows based on long-term engagement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 Q-Networks (DQN)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07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Spotify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dynamic playlists based on evolving preferences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Policy Gradient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5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Suggests products based on multi-session interactions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Actor-Critic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2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YouTube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Optimizes video suggestions for long-term watch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RL (DQN)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2510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EB54FE5-6087-72A8-E867-9AD2B62C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89171"/>
            <a:ext cx="73826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RL in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76146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F95DF-C71D-EC8C-D92C-FFC09A6A004E}"/>
              </a:ext>
            </a:extLst>
          </p:cNvPr>
          <p:cNvSpPr txBox="1"/>
          <p:nvPr/>
        </p:nvSpPr>
        <p:spPr>
          <a:xfrm>
            <a:off x="3047268" y="852662"/>
            <a:ext cx="6097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Challenges of RL in RSs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Cold Start Problem</a:t>
            </a:r>
            <a:r>
              <a:rPr lang="en-IN" dirty="0"/>
              <a:t> – RL requires training data before making good recommendations.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Computational Complexity</a:t>
            </a:r>
            <a:r>
              <a:rPr lang="en-IN" dirty="0"/>
              <a:t> – Needs powerful infrastructure for deep learning models.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Reward Design</a:t>
            </a:r>
            <a:r>
              <a:rPr lang="en-IN" dirty="0"/>
              <a:t> – Defining </a:t>
            </a:r>
            <a:r>
              <a:rPr lang="en-IN" b="1" dirty="0"/>
              <a:t>good user engagement metrics</a:t>
            </a:r>
            <a:r>
              <a:rPr lang="en-IN" dirty="0"/>
              <a:t> is tricky.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Exploration vs. Exploitation Trade-off</a:t>
            </a:r>
            <a:r>
              <a:rPr lang="en-IN" dirty="0"/>
              <a:t> – Must balance trying new items vs. recommending known popular items.</a:t>
            </a:r>
          </a:p>
        </p:txBody>
      </p:sp>
    </p:spTree>
    <p:extLst>
      <p:ext uri="{BB962C8B-B14F-4D97-AF65-F5344CB8AC3E}">
        <p14:creationId xmlns:p14="http://schemas.microsoft.com/office/powerpoint/2010/main" val="1166380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16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9D15A-6684-1AD9-254C-984FC566B218}"/>
              </a:ext>
            </a:extLst>
          </p:cNvPr>
          <p:cNvSpPr txBox="1"/>
          <p:nvPr/>
        </p:nvSpPr>
        <p:spPr>
          <a:xfrm>
            <a:off x="2793390" y="1567016"/>
            <a:ext cx="66052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Improvements over older systems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Context-aware recommender systems (CARS) beat traditional ones in a few key ways: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1. </a:t>
            </a: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More accurate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: They consider your situation, not just your likes.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2. </a:t>
            </a: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More relevant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: Suggestions fit what you need right now.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3. </a:t>
            </a: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Better experience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: You get recommendations that make sense for the moment.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4. </a:t>
            </a: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More engaging</a:t>
            </a: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: When suggestions fit better, you're more likely to use them.</a:t>
            </a:r>
          </a:p>
          <a:p>
            <a:pPr algn="l"/>
            <a:endParaRPr lang="en-US" dirty="0">
              <a:solidFill>
                <a:srgbClr val="000000"/>
              </a:solidFill>
              <a:latin typeface="Geist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23762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330FA-7A43-AFC7-B839-2AE3963EC70E}"/>
              </a:ext>
            </a:extLst>
          </p:cNvPr>
          <p:cNvSpPr txBox="1"/>
          <p:nvPr/>
        </p:nvSpPr>
        <p:spPr>
          <a:xfrm>
            <a:off x="3047268" y="1142972"/>
            <a:ext cx="6097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Geist"/>
              </a:rPr>
              <a:t>Types of context information</a:t>
            </a:r>
          </a:p>
          <a:p>
            <a:pPr algn="l"/>
            <a:endParaRPr lang="en-IN" b="1" dirty="0">
              <a:solidFill>
                <a:srgbClr val="000000"/>
              </a:solidFill>
              <a:latin typeface="Geis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Time-based context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This is about WHEN users interact with the system. Think: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Time of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Day of the 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Season or holidays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is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Location-based context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This is all about WHERE the user is. It includes: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Current city or 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Specific places (home, office, gym)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Nearby points of interest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91209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86DF1-3652-61C3-4A05-407B2A35E394}"/>
              </a:ext>
            </a:extLst>
          </p:cNvPr>
          <p:cNvSpPr txBox="1"/>
          <p:nvPr/>
        </p:nvSpPr>
        <p:spPr>
          <a:xfrm>
            <a:off x="2908056" y="731746"/>
            <a:ext cx="60974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3.      Social context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This looks at a user's social connections and networks: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Friends' activities or preferences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Group memberships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Social media interactions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4.     Surroundings context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This considers the user's environment: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Weather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Noise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How crowded a place 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ist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Geist"/>
              </a:rPr>
              <a:t>5.      Personal context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This uses individual preferences and behaviors: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Past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Browsing history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eist"/>
              </a:rPr>
              <a:t>Ratings and reviews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14855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4AB92D-6DCB-8278-3AA9-1C2AA1B28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3406"/>
              </p:ext>
            </p:extLst>
          </p:nvPr>
        </p:nvGraphicFramePr>
        <p:xfrm>
          <a:off x="899746" y="1866521"/>
          <a:ext cx="10515600" cy="1828800"/>
        </p:xfrm>
        <a:graphic>
          <a:graphicData uri="http://schemas.openxmlformats.org/drawingml/2006/table">
            <a:tbl>
              <a:tblPr/>
              <a:tblGrid>
                <a:gridCol w="2256692">
                  <a:extLst>
                    <a:ext uri="{9D8B030D-6E8A-4147-A177-3AD203B41FA5}">
                      <a16:colId xmlns:a16="http://schemas.microsoft.com/office/drawing/2014/main" val="523374255"/>
                    </a:ext>
                  </a:extLst>
                </a:gridCol>
                <a:gridCol w="2822331">
                  <a:extLst>
                    <a:ext uri="{9D8B030D-6E8A-4147-A177-3AD203B41FA5}">
                      <a16:colId xmlns:a16="http://schemas.microsoft.com/office/drawing/2014/main" val="1767811934"/>
                    </a:ext>
                  </a:extLst>
                </a:gridCol>
                <a:gridCol w="5436577">
                  <a:extLst>
                    <a:ext uri="{9D8B030D-6E8A-4147-A177-3AD203B41FA5}">
                      <a16:colId xmlns:a16="http://schemas.microsoft.com/office/drawing/2014/main" val="312889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Industry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Context Type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9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Travel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Location, Time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270E0"/>
                          </a:solidFill>
                          <a:effectLst/>
                          <a:hlinkClick r:id="rId2"/>
                        </a:rPr>
                        <a:t>Kayak</a:t>
                      </a:r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 reminds you to check in for flights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75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Retail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Location, Personal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Target customizes content in-store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0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Media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Time, Location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TuneIn Radio suggests content for commutes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91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Health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Activity, Time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270E0"/>
                          </a:solidFill>
                          <a:effectLst/>
                          <a:hlinkClick r:id="rId3"/>
                        </a:rPr>
                        <a:t>Apple Health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 tracks activity and offers insights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93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968FB5-49A9-90CD-3C34-AD4C9B135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33478"/>
              </p:ext>
            </p:extLst>
          </p:nvPr>
        </p:nvGraphicFramePr>
        <p:xfrm>
          <a:off x="1005254" y="2128532"/>
          <a:ext cx="10515600" cy="22860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2041737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90601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709602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7395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Pros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Cons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Best For</a:t>
                      </a:r>
                    </a:p>
                  </a:txBody>
                  <a:tcPr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54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Pre-filtering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Easy to set up, less data to crunch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Might miss important info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Systems with clear context boundaries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38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Post-filtering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Simple to add to existing systems, keeps all data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Might miss complex context connections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Quick setup or testing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64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Context modeling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Super accurate, catches subtle relationships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Tough to set up, needs more computing power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Advanced systems with lots of context data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5777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7A42DE2-2CA2-EB22-965C-D98E839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54" y="1058816"/>
            <a:ext cx="5465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ist"/>
              </a:rPr>
              <a:t>Comparing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5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3103</Words>
  <Application>Microsoft Office PowerPoint</Application>
  <PresentationFormat>Widescreen</PresentationFormat>
  <Paragraphs>467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Geist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2025-02-25T07:31:53Z</dcterms:created>
  <dcterms:modified xsi:type="dcterms:W3CDTF">2025-03-04T04:32:54Z</dcterms:modified>
</cp:coreProperties>
</file>