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8" r:id="rId6"/>
    <p:sldId id="269" r:id="rId7"/>
    <p:sldId id="270" r:id="rId8"/>
    <p:sldId id="271" r:id="rId9"/>
    <p:sldId id="272" r:id="rId10"/>
    <p:sldId id="273" r:id="rId11"/>
    <p:sldId id="274" r:id="rId12"/>
    <p:sldId id="275" r:id="rId13"/>
    <p:sldId id="276" r:id="rId14"/>
    <p:sldId id="277" r:id="rId15"/>
    <p:sldId id="278" r:id="rId16"/>
    <p:sldId id="279" r:id="rId17"/>
    <p:sldId id="317" r:id="rId18"/>
    <p:sldId id="318" r:id="rId19"/>
    <p:sldId id="319" r:id="rId20"/>
    <p:sldId id="320" r:id="rId21"/>
    <p:sldId id="321" r:id="rId22"/>
    <p:sldId id="280" r:id="rId23"/>
    <p:sldId id="266" r:id="rId24"/>
    <p:sldId id="267"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bna aggarwal" userId="8599e9daa93b4e97" providerId="LiveId" clId="{5A54B800-18C5-4457-AC9C-E6C7DD9B6387}"/>
    <pc:docChg chg="undo custSel addSld delSld modSld">
      <pc:chgData name="lubna aggarwal" userId="8599e9daa93b4e97" providerId="LiveId" clId="{5A54B800-18C5-4457-AC9C-E6C7DD9B6387}" dt="2025-03-27T07:27:18.153" v="830" actId="403"/>
      <pc:docMkLst>
        <pc:docMk/>
      </pc:docMkLst>
      <pc:sldChg chg="modSp mod">
        <pc:chgData name="lubna aggarwal" userId="8599e9daa93b4e97" providerId="LiveId" clId="{5A54B800-18C5-4457-AC9C-E6C7DD9B6387}" dt="2025-03-27T06:19:03.227" v="785" actId="1076"/>
        <pc:sldMkLst>
          <pc:docMk/>
          <pc:sldMk cId="260339501" sldId="259"/>
        </pc:sldMkLst>
        <pc:spChg chg="mod">
          <ac:chgData name="lubna aggarwal" userId="8599e9daa93b4e97" providerId="LiveId" clId="{5A54B800-18C5-4457-AC9C-E6C7DD9B6387}" dt="2025-03-27T06:19:03.227" v="785" actId="1076"/>
          <ac:spMkLst>
            <pc:docMk/>
            <pc:sldMk cId="260339501" sldId="259"/>
            <ac:spMk id="3" creationId="{4A62D95A-59C8-2962-E25A-D223970F5A72}"/>
          </ac:spMkLst>
        </pc:spChg>
      </pc:sldChg>
      <pc:sldChg chg="modSp mod">
        <pc:chgData name="lubna aggarwal" userId="8599e9daa93b4e97" providerId="LiveId" clId="{5A54B800-18C5-4457-AC9C-E6C7DD9B6387}" dt="2025-03-27T07:25:09.549" v="813" actId="403"/>
        <pc:sldMkLst>
          <pc:docMk/>
          <pc:sldMk cId="433859899" sldId="260"/>
        </pc:sldMkLst>
        <pc:spChg chg="mod">
          <ac:chgData name="lubna aggarwal" userId="8599e9daa93b4e97" providerId="LiveId" clId="{5A54B800-18C5-4457-AC9C-E6C7DD9B6387}" dt="2025-03-27T07:25:09.549" v="813" actId="403"/>
          <ac:spMkLst>
            <pc:docMk/>
            <pc:sldMk cId="433859899" sldId="260"/>
            <ac:spMk id="3" creationId="{0F83D88F-FABE-8346-F803-D3F8CA63580E}"/>
          </ac:spMkLst>
        </pc:spChg>
      </pc:sldChg>
      <pc:sldChg chg="modSp mod">
        <pc:chgData name="lubna aggarwal" userId="8599e9daa93b4e97" providerId="LiveId" clId="{5A54B800-18C5-4457-AC9C-E6C7DD9B6387}" dt="2025-03-27T07:25:00.888" v="810" actId="403"/>
        <pc:sldMkLst>
          <pc:docMk/>
          <pc:sldMk cId="246073024" sldId="261"/>
        </pc:sldMkLst>
        <pc:spChg chg="mod">
          <ac:chgData name="lubna aggarwal" userId="8599e9daa93b4e97" providerId="LiveId" clId="{5A54B800-18C5-4457-AC9C-E6C7DD9B6387}" dt="2025-03-27T07:25:00.888" v="810" actId="403"/>
          <ac:spMkLst>
            <pc:docMk/>
            <pc:sldMk cId="246073024" sldId="261"/>
            <ac:spMk id="3" creationId="{76E6D7C1-034C-EECF-AB9A-5CA7F8F9D653}"/>
          </ac:spMkLst>
        </pc:spChg>
      </pc:sldChg>
      <pc:sldChg chg="modSp mod">
        <pc:chgData name="lubna aggarwal" userId="8599e9daa93b4e97" providerId="LiveId" clId="{5A54B800-18C5-4457-AC9C-E6C7DD9B6387}" dt="2025-03-27T07:25:38.776" v="820" actId="403"/>
        <pc:sldMkLst>
          <pc:docMk/>
          <pc:sldMk cId="1156513659" sldId="268"/>
        </pc:sldMkLst>
        <pc:spChg chg="mod">
          <ac:chgData name="lubna aggarwal" userId="8599e9daa93b4e97" providerId="LiveId" clId="{5A54B800-18C5-4457-AC9C-E6C7DD9B6387}" dt="2025-03-27T07:25:38.776" v="820" actId="403"/>
          <ac:spMkLst>
            <pc:docMk/>
            <pc:sldMk cId="1156513659" sldId="268"/>
            <ac:spMk id="5" creationId="{E216F76F-B04D-90FA-0A98-E6864A131B0D}"/>
          </ac:spMkLst>
        </pc:spChg>
      </pc:sldChg>
      <pc:sldChg chg="modSp mod">
        <pc:chgData name="lubna aggarwal" userId="8599e9daa93b4e97" providerId="LiveId" clId="{5A54B800-18C5-4457-AC9C-E6C7DD9B6387}" dt="2025-03-27T06:23:00.324" v="788" actId="113"/>
        <pc:sldMkLst>
          <pc:docMk/>
          <pc:sldMk cId="2048043500" sldId="269"/>
        </pc:sldMkLst>
        <pc:spChg chg="mod">
          <ac:chgData name="lubna aggarwal" userId="8599e9daa93b4e97" providerId="LiveId" clId="{5A54B800-18C5-4457-AC9C-E6C7DD9B6387}" dt="2025-03-27T06:23:00.324" v="788" actId="113"/>
          <ac:spMkLst>
            <pc:docMk/>
            <pc:sldMk cId="2048043500" sldId="269"/>
            <ac:spMk id="3" creationId="{D21C742E-A0BF-18A6-3C70-EFE2CD004969}"/>
          </ac:spMkLst>
        </pc:spChg>
      </pc:sldChg>
      <pc:sldChg chg="modSp mod">
        <pc:chgData name="lubna aggarwal" userId="8599e9daa93b4e97" providerId="LiveId" clId="{5A54B800-18C5-4457-AC9C-E6C7DD9B6387}" dt="2025-03-27T07:25:58.214" v="822" actId="14100"/>
        <pc:sldMkLst>
          <pc:docMk/>
          <pc:sldMk cId="3241802126" sldId="270"/>
        </pc:sldMkLst>
        <pc:spChg chg="mod">
          <ac:chgData name="lubna aggarwal" userId="8599e9daa93b4e97" providerId="LiveId" clId="{5A54B800-18C5-4457-AC9C-E6C7DD9B6387}" dt="2025-03-27T07:25:58.214" v="822" actId="14100"/>
          <ac:spMkLst>
            <pc:docMk/>
            <pc:sldMk cId="3241802126" sldId="270"/>
            <ac:spMk id="3" creationId="{4B7BB418-0851-0181-BD64-672F4813979C}"/>
          </ac:spMkLst>
        </pc:spChg>
      </pc:sldChg>
      <pc:sldChg chg="modSp mod">
        <pc:chgData name="lubna aggarwal" userId="8599e9daa93b4e97" providerId="LiveId" clId="{5A54B800-18C5-4457-AC9C-E6C7DD9B6387}" dt="2025-03-27T07:26:15.209" v="823" actId="14100"/>
        <pc:sldMkLst>
          <pc:docMk/>
          <pc:sldMk cId="3351236811" sldId="271"/>
        </pc:sldMkLst>
        <pc:spChg chg="mod">
          <ac:chgData name="lubna aggarwal" userId="8599e9daa93b4e97" providerId="LiveId" clId="{5A54B800-18C5-4457-AC9C-E6C7DD9B6387}" dt="2025-03-27T07:26:15.209" v="823" actId="14100"/>
          <ac:spMkLst>
            <pc:docMk/>
            <pc:sldMk cId="3351236811" sldId="271"/>
            <ac:spMk id="3" creationId="{27FFBD7F-0C68-C1A5-4DF9-CF1493B18AF8}"/>
          </ac:spMkLst>
        </pc:spChg>
      </pc:sldChg>
      <pc:sldChg chg="modSp mod">
        <pc:chgData name="lubna aggarwal" userId="8599e9daa93b4e97" providerId="LiveId" clId="{5A54B800-18C5-4457-AC9C-E6C7DD9B6387}" dt="2025-03-27T07:26:29.607" v="825" actId="14100"/>
        <pc:sldMkLst>
          <pc:docMk/>
          <pc:sldMk cId="4182958803" sldId="272"/>
        </pc:sldMkLst>
        <pc:spChg chg="mod">
          <ac:chgData name="lubna aggarwal" userId="8599e9daa93b4e97" providerId="LiveId" clId="{5A54B800-18C5-4457-AC9C-E6C7DD9B6387}" dt="2025-03-27T07:26:29.607" v="825" actId="14100"/>
          <ac:spMkLst>
            <pc:docMk/>
            <pc:sldMk cId="4182958803" sldId="272"/>
            <ac:spMk id="3" creationId="{4269751E-6FD4-A1AC-12FE-121C37B3237D}"/>
          </ac:spMkLst>
        </pc:spChg>
      </pc:sldChg>
      <pc:sldChg chg="modSp mod">
        <pc:chgData name="lubna aggarwal" userId="8599e9daa93b4e97" providerId="LiveId" clId="{5A54B800-18C5-4457-AC9C-E6C7DD9B6387}" dt="2025-03-27T05:39:57.024" v="73" actId="20577"/>
        <pc:sldMkLst>
          <pc:docMk/>
          <pc:sldMk cId="1748956816" sldId="273"/>
        </pc:sldMkLst>
        <pc:spChg chg="mod">
          <ac:chgData name="lubna aggarwal" userId="8599e9daa93b4e97" providerId="LiveId" clId="{5A54B800-18C5-4457-AC9C-E6C7DD9B6387}" dt="2025-03-27T05:39:57.024" v="73" actId="20577"/>
          <ac:spMkLst>
            <pc:docMk/>
            <pc:sldMk cId="1748956816" sldId="273"/>
            <ac:spMk id="3" creationId="{D706E527-0DE7-3332-FF98-8EECF63032B6}"/>
          </ac:spMkLst>
        </pc:spChg>
      </pc:sldChg>
      <pc:sldChg chg="modSp mod">
        <pc:chgData name="lubna aggarwal" userId="8599e9daa93b4e97" providerId="LiveId" clId="{5A54B800-18C5-4457-AC9C-E6C7DD9B6387}" dt="2025-03-27T05:40:09.927" v="76" actId="20577"/>
        <pc:sldMkLst>
          <pc:docMk/>
          <pc:sldMk cId="782553002" sldId="274"/>
        </pc:sldMkLst>
        <pc:spChg chg="mod">
          <ac:chgData name="lubna aggarwal" userId="8599e9daa93b4e97" providerId="LiveId" clId="{5A54B800-18C5-4457-AC9C-E6C7DD9B6387}" dt="2025-03-27T05:40:09.927" v="76" actId="20577"/>
          <ac:spMkLst>
            <pc:docMk/>
            <pc:sldMk cId="782553002" sldId="274"/>
            <ac:spMk id="3" creationId="{CFF4F9BA-2E71-38FD-7897-8EA2B4865960}"/>
          </ac:spMkLst>
        </pc:spChg>
      </pc:sldChg>
      <pc:sldChg chg="modSp mod">
        <pc:chgData name="lubna aggarwal" userId="8599e9daa93b4e97" providerId="LiveId" clId="{5A54B800-18C5-4457-AC9C-E6C7DD9B6387}" dt="2025-03-27T05:40:22.163" v="79" actId="20577"/>
        <pc:sldMkLst>
          <pc:docMk/>
          <pc:sldMk cId="3124899489" sldId="275"/>
        </pc:sldMkLst>
        <pc:spChg chg="mod">
          <ac:chgData name="lubna aggarwal" userId="8599e9daa93b4e97" providerId="LiveId" clId="{5A54B800-18C5-4457-AC9C-E6C7DD9B6387}" dt="2025-03-27T05:40:22.163" v="79" actId="20577"/>
          <ac:spMkLst>
            <pc:docMk/>
            <pc:sldMk cId="3124899489" sldId="275"/>
            <ac:spMk id="3" creationId="{969E423E-6C1B-1848-CB74-1CC3A1D7874C}"/>
          </ac:spMkLst>
        </pc:spChg>
      </pc:sldChg>
      <pc:sldChg chg="del">
        <pc:chgData name="lubna aggarwal" userId="8599e9daa93b4e97" providerId="LiveId" clId="{5A54B800-18C5-4457-AC9C-E6C7DD9B6387}" dt="2025-03-27T06:23:51.193" v="805" actId="47"/>
        <pc:sldMkLst>
          <pc:docMk/>
          <pc:sldMk cId="2120014829" sldId="300"/>
        </pc:sldMkLst>
      </pc:sldChg>
      <pc:sldChg chg="del">
        <pc:chgData name="lubna aggarwal" userId="8599e9daa93b4e97" providerId="LiveId" clId="{5A54B800-18C5-4457-AC9C-E6C7DD9B6387}" dt="2025-03-27T06:23:50.673" v="804" actId="47"/>
        <pc:sldMkLst>
          <pc:docMk/>
          <pc:sldMk cId="821076024" sldId="301"/>
        </pc:sldMkLst>
      </pc:sldChg>
      <pc:sldChg chg="addSp modSp mod">
        <pc:chgData name="lubna aggarwal" userId="8599e9daa93b4e97" providerId="LiveId" clId="{5A54B800-18C5-4457-AC9C-E6C7DD9B6387}" dt="2025-03-27T05:55:05.917" v="303" actId="20577"/>
        <pc:sldMkLst>
          <pc:docMk/>
          <pc:sldMk cId="3181258842" sldId="303"/>
        </pc:sldMkLst>
        <pc:spChg chg="add mod">
          <ac:chgData name="lubna aggarwal" userId="8599e9daa93b4e97" providerId="LiveId" clId="{5A54B800-18C5-4457-AC9C-E6C7DD9B6387}" dt="2025-03-27T05:55:05.917" v="303" actId="20577"/>
          <ac:spMkLst>
            <pc:docMk/>
            <pc:sldMk cId="3181258842" sldId="303"/>
            <ac:spMk id="3" creationId="{9AE1C69D-C5E5-1301-B5AC-668711258942}"/>
          </ac:spMkLst>
        </pc:spChg>
      </pc:sldChg>
      <pc:sldChg chg="addSp modSp mod">
        <pc:chgData name="lubna aggarwal" userId="8599e9daa93b4e97" providerId="LiveId" clId="{5A54B800-18C5-4457-AC9C-E6C7DD9B6387}" dt="2025-03-27T05:57:14.640" v="367" actId="20577"/>
        <pc:sldMkLst>
          <pc:docMk/>
          <pc:sldMk cId="3854730760" sldId="304"/>
        </pc:sldMkLst>
        <pc:spChg chg="add mod">
          <ac:chgData name="lubna aggarwal" userId="8599e9daa93b4e97" providerId="LiveId" clId="{5A54B800-18C5-4457-AC9C-E6C7DD9B6387}" dt="2025-03-27T05:57:14.640" v="367" actId="20577"/>
          <ac:spMkLst>
            <pc:docMk/>
            <pc:sldMk cId="3854730760" sldId="304"/>
            <ac:spMk id="3" creationId="{0D2D91DC-12C9-E124-A411-90EFD41C8EA0}"/>
          </ac:spMkLst>
        </pc:spChg>
      </pc:sldChg>
      <pc:sldChg chg="addSp modSp mod">
        <pc:chgData name="lubna aggarwal" userId="8599e9daa93b4e97" providerId="LiveId" clId="{5A54B800-18C5-4457-AC9C-E6C7DD9B6387}" dt="2025-03-27T05:58:36.318" v="416" actId="20577"/>
        <pc:sldMkLst>
          <pc:docMk/>
          <pc:sldMk cId="1379138058" sldId="305"/>
        </pc:sldMkLst>
        <pc:spChg chg="add mod">
          <ac:chgData name="lubna aggarwal" userId="8599e9daa93b4e97" providerId="LiveId" clId="{5A54B800-18C5-4457-AC9C-E6C7DD9B6387}" dt="2025-03-27T05:58:36.318" v="416" actId="20577"/>
          <ac:spMkLst>
            <pc:docMk/>
            <pc:sldMk cId="1379138058" sldId="305"/>
            <ac:spMk id="3" creationId="{44762499-2173-301A-83F8-1BA10EAAB5ED}"/>
          </ac:spMkLst>
        </pc:spChg>
      </pc:sldChg>
      <pc:sldChg chg="addSp modSp mod">
        <pc:chgData name="lubna aggarwal" userId="8599e9daa93b4e97" providerId="LiveId" clId="{5A54B800-18C5-4457-AC9C-E6C7DD9B6387}" dt="2025-03-27T05:59:44.918" v="483" actId="20577"/>
        <pc:sldMkLst>
          <pc:docMk/>
          <pc:sldMk cId="1249241260" sldId="306"/>
        </pc:sldMkLst>
        <pc:spChg chg="add mod">
          <ac:chgData name="lubna aggarwal" userId="8599e9daa93b4e97" providerId="LiveId" clId="{5A54B800-18C5-4457-AC9C-E6C7DD9B6387}" dt="2025-03-27T05:59:44.918" v="483" actId="20577"/>
          <ac:spMkLst>
            <pc:docMk/>
            <pc:sldMk cId="1249241260" sldId="306"/>
            <ac:spMk id="3" creationId="{846A1786-2BAF-08AA-5D25-52553CB0A38C}"/>
          </ac:spMkLst>
        </pc:spChg>
      </pc:sldChg>
      <pc:sldChg chg="addSp delSp modSp mod">
        <pc:chgData name="lubna aggarwal" userId="8599e9daa93b4e97" providerId="LiveId" clId="{5A54B800-18C5-4457-AC9C-E6C7DD9B6387}" dt="2025-03-27T06:01:39.756" v="498" actId="14100"/>
        <pc:sldMkLst>
          <pc:docMk/>
          <pc:sldMk cId="2414965820" sldId="307"/>
        </pc:sldMkLst>
        <pc:spChg chg="add del">
          <ac:chgData name="lubna aggarwal" userId="8599e9daa93b4e97" providerId="LiveId" clId="{5A54B800-18C5-4457-AC9C-E6C7DD9B6387}" dt="2025-03-27T06:00:18.262" v="485" actId="22"/>
          <ac:spMkLst>
            <pc:docMk/>
            <pc:sldMk cId="2414965820" sldId="307"/>
            <ac:spMk id="3" creationId="{CF38A4E1-7126-4435-3311-25132401227D}"/>
          </ac:spMkLst>
        </pc:spChg>
        <pc:picChg chg="add mod modCrop">
          <ac:chgData name="lubna aggarwal" userId="8599e9daa93b4e97" providerId="LiveId" clId="{5A54B800-18C5-4457-AC9C-E6C7DD9B6387}" dt="2025-03-27T06:01:39.756" v="498" actId="14100"/>
          <ac:picMkLst>
            <pc:docMk/>
            <pc:sldMk cId="2414965820" sldId="307"/>
            <ac:picMk id="5" creationId="{6BB5F8AA-259D-443F-F3EE-2AF15479CFBB}"/>
          </ac:picMkLst>
        </pc:picChg>
      </pc:sldChg>
      <pc:sldChg chg="addSp modSp mod">
        <pc:chgData name="lubna aggarwal" userId="8599e9daa93b4e97" providerId="LiveId" clId="{5A54B800-18C5-4457-AC9C-E6C7DD9B6387}" dt="2025-03-27T06:09:22.091" v="586" actId="20577"/>
        <pc:sldMkLst>
          <pc:docMk/>
          <pc:sldMk cId="3022361895" sldId="308"/>
        </pc:sldMkLst>
        <pc:spChg chg="add mod">
          <ac:chgData name="lubna aggarwal" userId="8599e9daa93b4e97" providerId="LiveId" clId="{5A54B800-18C5-4457-AC9C-E6C7DD9B6387}" dt="2025-03-27T06:09:22.091" v="586" actId="20577"/>
          <ac:spMkLst>
            <pc:docMk/>
            <pc:sldMk cId="3022361895" sldId="308"/>
            <ac:spMk id="3" creationId="{4434C37C-8FDA-9982-883F-60A350A32544}"/>
          </ac:spMkLst>
        </pc:spChg>
      </pc:sldChg>
      <pc:sldChg chg="addSp delSp modSp mod">
        <pc:chgData name="lubna aggarwal" userId="8599e9daa93b4e97" providerId="LiveId" clId="{5A54B800-18C5-4457-AC9C-E6C7DD9B6387}" dt="2025-03-27T06:12:05.404" v="694" actId="1076"/>
        <pc:sldMkLst>
          <pc:docMk/>
          <pc:sldMk cId="3171425628" sldId="309"/>
        </pc:sldMkLst>
        <pc:spChg chg="add mod">
          <ac:chgData name="lubna aggarwal" userId="8599e9daa93b4e97" providerId="LiveId" clId="{5A54B800-18C5-4457-AC9C-E6C7DD9B6387}" dt="2025-03-27T06:12:05.404" v="694" actId="1076"/>
          <ac:spMkLst>
            <pc:docMk/>
            <pc:sldMk cId="3171425628" sldId="309"/>
            <ac:spMk id="5" creationId="{2AF9267A-DB59-3122-BF0A-E3B22384F9D4}"/>
          </ac:spMkLst>
        </pc:spChg>
        <pc:picChg chg="add del mod modCrop">
          <ac:chgData name="lubna aggarwal" userId="8599e9daa93b4e97" providerId="LiveId" clId="{5A54B800-18C5-4457-AC9C-E6C7DD9B6387}" dt="2025-03-27T06:06:32.977" v="548" actId="478"/>
          <ac:picMkLst>
            <pc:docMk/>
            <pc:sldMk cId="3171425628" sldId="309"/>
            <ac:picMk id="3" creationId="{38AF9ADA-5742-5B98-ABD9-F3B96DEC2892}"/>
          </ac:picMkLst>
        </pc:picChg>
      </pc:sldChg>
      <pc:sldChg chg="addSp modSp mod">
        <pc:chgData name="lubna aggarwal" userId="8599e9daa93b4e97" providerId="LiveId" clId="{5A54B800-18C5-4457-AC9C-E6C7DD9B6387}" dt="2025-03-27T07:27:18.153" v="830" actId="403"/>
        <pc:sldMkLst>
          <pc:docMk/>
          <pc:sldMk cId="4226659346" sldId="310"/>
        </pc:sldMkLst>
        <pc:spChg chg="add mod">
          <ac:chgData name="lubna aggarwal" userId="8599e9daa93b4e97" providerId="LiveId" clId="{5A54B800-18C5-4457-AC9C-E6C7DD9B6387}" dt="2025-03-27T07:27:18.153" v="830" actId="403"/>
          <ac:spMkLst>
            <pc:docMk/>
            <pc:sldMk cId="4226659346" sldId="310"/>
            <ac:spMk id="3" creationId="{00063968-24D9-2FBB-A7AE-C046531FC561}"/>
          </ac:spMkLst>
        </pc:spChg>
      </pc:sldChg>
      <pc:sldChg chg="addSp modSp mod">
        <pc:chgData name="lubna aggarwal" userId="8599e9daa93b4e97" providerId="LiveId" clId="{5A54B800-18C5-4457-AC9C-E6C7DD9B6387}" dt="2025-03-27T06:14:44.658" v="732" actId="14100"/>
        <pc:sldMkLst>
          <pc:docMk/>
          <pc:sldMk cId="456544849" sldId="311"/>
        </pc:sldMkLst>
        <pc:spChg chg="add mod">
          <ac:chgData name="lubna aggarwal" userId="8599e9daa93b4e97" providerId="LiveId" clId="{5A54B800-18C5-4457-AC9C-E6C7DD9B6387}" dt="2025-03-27T06:14:44.658" v="732" actId="14100"/>
          <ac:spMkLst>
            <pc:docMk/>
            <pc:sldMk cId="456544849" sldId="311"/>
            <ac:spMk id="3" creationId="{3AE9A566-49B6-D98C-74A9-BE663F8D9975}"/>
          </ac:spMkLst>
        </pc:spChg>
      </pc:sldChg>
      <pc:sldChg chg="addSp delSp modSp mod">
        <pc:chgData name="lubna aggarwal" userId="8599e9daa93b4e97" providerId="LiveId" clId="{5A54B800-18C5-4457-AC9C-E6C7DD9B6387}" dt="2025-03-27T06:16:05.250" v="744" actId="14100"/>
        <pc:sldMkLst>
          <pc:docMk/>
          <pc:sldMk cId="1957415620" sldId="312"/>
        </pc:sldMkLst>
        <pc:spChg chg="add del">
          <ac:chgData name="lubna aggarwal" userId="8599e9daa93b4e97" providerId="LiveId" clId="{5A54B800-18C5-4457-AC9C-E6C7DD9B6387}" dt="2025-03-27T06:15:01.925" v="734" actId="22"/>
          <ac:spMkLst>
            <pc:docMk/>
            <pc:sldMk cId="1957415620" sldId="312"/>
            <ac:spMk id="3" creationId="{176B56A2-23F0-C6BC-6E61-1AC79A01DA54}"/>
          </ac:spMkLst>
        </pc:spChg>
        <pc:picChg chg="add mod modCrop">
          <ac:chgData name="lubna aggarwal" userId="8599e9daa93b4e97" providerId="LiveId" clId="{5A54B800-18C5-4457-AC9C-E6C7DD9B6387}" dt="2025-03-27T06:16:05.250" v="744" actId="14100"/>
          <ac:picMkLst>
            <pc:docMk/>
            <pc:sldMk cId="1957415620" sldId="312"/>
            <ac:picMk id="5" creationId="{8C1AAE5C-9EA0-F3AE-548C-92E70C2F3A48}"/>
          </ac:picMkLst>
        </pc:picChg>
      </pc:sldChg>
      <pc:sldChg chg="addSp modSp mod">
        <pc:chgData name="lubna aggarwal" userId="8599e9daa93b4e97" providerId="LiveId" clId="{5A54B800-18C5-4457-AC9C-E6C7DD9B6387}" dt="2025-03-27T06:18:18.873" v="780" actId="1076"/>
        <pc:sldMkLst>
          <pc:docMk/>
          <pc:sldMk cId="3290893326" sldId="313"/>
        </pc:sldMkLst>
        <pc:spChg chg="add mod">
          <ac:chgData name="lubna aggarwal" userId="8599e9daa93b4e97" providerId="LiveId" clId="{5A54B800-18C5-4457-AC9C-E6C7DD9B6387}" dt="2025-03-27T06:18:18.873" v="780" actId="1076"/>
          <ac:spMkLst>
            <pc:docMk/>
            <pc:sldMk cId="3290893326" sldId="313"/>
            <ac:spMk id="3" creationId="{E439AF59-0633-054F-02C4-8333C5BA2173}"/>
          </ac:spMkLst>
        </pc:spChg>
      </pc:sldChg>
      <pc:sldChg chg="del">
        <pc:chgData name="lubna aggarwal" userId="8599e9daa93b4e97" providerId="LiveId" clId="{5A54B800-18C5-4457-AC9C-E6C7DD9B6387}" dt="2025-03-27T06:23:52.247" v="807" actId="47"/>
        <pc:sldMkLst>
          <pc:docMk/>
          <pc:sldMk cId="3187793457" sldId="315"/>
        </pc:sldMkLst>
      </pc:sldChg>
      <pc:sldChg chg="del">
        <pc:chgData name="lubna aggarwal" userId="8599e9daa93b4e97" providerId="LiveId" clId="{5A54B800-18C5-4457-AC9C-E6C7DD9B6387}" dt="2025-03-27T06:23:51.684" v="806" actId="47"/>
        <pc:sldMkLst>
          <pc:docMk/>
          <pc:sldMk cId="576794767" sldId="316"/>
        </pc:sldMkLst>
      </pc:sldChg>
      <pc:sldChg chg="addSp modSp new mod">
        <pc:chgData name="lubna aggarwal" userId="8599e9daa93b4e97" providerId="LiveId" clId="{5A54B800-18C5-4457-AC9C-E6C7DD9B6387}" dt="2025-03-27T05:42:49.458" v="109" actId="1076"/>
        <pc:sldMkLst>
          <pc:docMk/>
          <pc:sldMk cId="220743051" sldId="317"/>
        </pc:sldMkLst>
        <pc:spChg chg="add mod">
          <ac:chgData name="lubna aggarwal" userId="8599e9daa93b4e97" providerId="LiveId" clId="{5A54B800-18C5-4457-AC9C-E6C7DD9B6387}" dt="2025-03-27T05:42:49.458" v="109" actId="1076"/>
          <ac:spMkLst>
            <pc:docMk/>
            <pc:sldMk cId="220743051" sldId="317"/>
            <ac:spMk id="3" creationId="{0ADF4CE7-B728-7D2E-0E7F-A221BD32BE91}"/>
          </ac:spMkLst>
        </pc:spChg>
      </pc:sldChg>
      <pc:sldChg chg="addSp modSp new mod">
        <pc:chgData name="lubna aggarwal" userId="8599e9daa93b4e97" providerId="LiveId" clId="{5A54B800-18C5-4457-AC9C-E6C7DD9B6387}" dt="2025-03-27T05:44:24.544" v="156" actId="1076"/>
        <pc:sldMkLst>
          <pc:docMk/>
          <pc:sldMk cId="3110078286" sldId="318"/>
        </pc:sldMkLst>
        <pc:spChg chg="add mod">
          <ac:chgData name="lubna aggarwal" userId="8599e9daa93b4e97" providerId="LiveId" clId="{5A54B800-18C5-4457-AC9C-E6C7DD9B6387}" dt="2025-03-27T05:44:24.544" v="156" actId="1076"/>
          <ac:spMkLst>
            <pc:docMk/>
            <pc:sldMk cId="3110078286" sldId="318"/>
            <ac:spMk id="3" creationId="{BCA3D0F9-7FCB-6A67-832E-D5F6AE073137}"/>
          </ac:spMkLst>
        </pc:spChg>
      </pc:sldChg>
      <pc:sldChg chg="addSp modSp new mod">
        <pc:chgData name="lubna aggarwal" userId="8599e9daa93b4e97" providerId="LiveId" clId="{5A54B800-18C5-4457-AC9C-E6C7DD9B6387}" dt="2025-03-27T05:47:34.072" v="185" actId="20577"/>
        <pc:sldMkLst>
          <pc:docMk/>
          <pc:sldMk cId="342314340" sldId="319"/>
        </pc:sldMkLst>
        <pc:spChg chg="add mod">
          <ac:chgData name="lubna aggarwal" userId="8599e9daa93b4e97" providerId="LiveId" clId="{5A54B800-18C5-4457-AC9C-E6C7DD9B6387}" dt="2025-03-27T05:47:34.072" v="185" actId="20577"/>
          <ac:spMkLst>
            <pc:docMk/>
            <pc:sldMk cId="342314340" sldId="319"/>
            <ac:spMk id="3" creationId="{BAE79481-438E-BF10-ECAE-F8D05B093CF3}"/>
          </ac:spMkLst>
        </pc:spChg>
      </pc:sldChg>
      <pc:sldChg chg="addSp modSp new mod">
        <pc:chgData name="lubna aggarwal" userId="8599e9daa93b4e97" providerId="LiveId" clId="{5A54B800-18C5-4457-AC9C-E6C7DD9B6387}" dt="2025-03-27T05:48:54.286" v="217" actId="20577"/>
        <pc:sldMkLst>
          <pc:docMk/>
          <pc:sldMk cId="3513081850" sldId="320"/>
        </pc:sldMkLst>
        <pc:spChg chg="add mod">
          <ac:chgData name="lubna aggarwal" userId="8599e9daa93b4e97" providerId="LiveId" clId="{5A54B800-18C5-4457-AC9C-E6C7DD9B6387}" dt="2025-03-27T05:48:54.286" v="217" actId="20577"/>
          <ac:spMkLst>
            <pc:docMk/>
            <pc:sldMk cId="3513081850" sldId="320"/>
            <ac:spMk id="3" creationId="{274CBEDF-3EFA-C47C-4DD1-A694CFE62CF4}"/>
          </ac:spMkLst>
        </pc:spChg>
      </pc:sldChg>
      <pc:sldChg chg="addSp modSp new mod">
        <pc:chgData name="lubna aggarwal" userId="8599e9daa93b4e97" providerId="LiveId" clId="{5A54B800-18C5-4457-AC9C-E6C7DD9B6387}" dt="2025-03-27T05:50:58.964" v="280" actId="14100"/>
        <pc:sldMkLst>
          <pc:docMk/>
          <pc:sldMk cId="2804460842" sldId="321"/>
        </pc:sldMkLst>
        <pc:spChg chg="add mod">
          <ac:chgData name="lubna aggarwal" userId="8599e9daa93b4e97" providerId="LiveId" clId="{5A54B800-18C5-4457-AC9C-E6C7DD9B6387}" dt="2025-03-27T05:50:58.964" v="280" actId="14100"/>
          <ac:spMkLst>
            <pc:docMk/>
            <pc:sldMk cId="2804460842" sldId="321"/>
            <ac:spMk id="3" creationId="{966FE7A7-746B-98D5-9F6A-BDE2B545F7A2}"/>
          </ac:spMkLst>
        </pc:spChg>
      </pc:sldChg>
      <pc:sldChg chg="new del">
        <pc:chgData name="lubna aggarwal" userId="8599e9daa93b4e97" providerId="LiveId" clId="{5A54B800-18C5-4457-AC9C-E6C7DD9B6387}" dt="2025-03-27T05:51:01.886" v="281" actId="47"/>
        <pc:sldMkLst>
          <pc:docMk/>
          <pc:sldMk cId="1228815114" sldId="32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BE61-3A70-0E33-1C07-18A188B8D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2A0D88-69A5-BA5F-B58B-26C7BDBDC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82798D-EC8A-8856-4E17-01B0414B6CF3}"/>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5" name="Footer Placeholder 4">
            <a:extLst>
              <a:ext uri="{FF2B5EF4-FFF2-40B4-BE49-F238E27FC236}">
                <a16:creationId xmlns:a16="http://schemas.microsoft.com/office/drawing/2014/main" id="{49338280-C739-AA99-18A3-D38156538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28492-ABBD-8D06-6389-686B93B09FE5}"/>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9574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5D80-C2A4-056D-93BB-28070E8F8F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413967-49F6-194D-4B8D-D619D8E705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31AF6-63D7-A053-994B-35C7B7082FB2}"/>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5" name="Footer Placeholder 4">
            <a:extLst>
              <a:ext uri="{FF2B5EF4-FFF2-40B4-BE49-F238E27FC236}">
                <a16:creationId xmlns:a16="http://schemas.microsoft.com/office/drawing/2014/main" id="{F624209A-3367-A26B-C422-ED21BF235C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9A7AD-271D-145B-F504-3E7449131E26}"/>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1878761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1BAA92-AF07-F83A-E1AF-347D9ED16F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BFDC7D-EBF1-0B5C-9F6E-7E12BD52AB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4F747-1679-B3CA-62D4-E6B7A53F51A2}"/>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5" name="Footer Placeholder 4">
            <a:extLst>
              <a:ext uri="{FF2B5EF4-FFF2-40B4-BE49-F238E27FC236}">
                <a16:creationId xmlns:a16="http://schemas.microsoft.com/office/drawing/2014/main" id="{334FCDC8-D799-F283-4241-2C54D9E89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BE92C2-6FA3-6FA8-DD06-0EAFF1A84F5F}"/>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93258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7826-53E1-9215-C425-18E37A26F0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4C3EA-D7B6-D529-9EDB-37724A3E8A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2A3F7-62DC-2D1D-5D14-841978F2B736}"/>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5" name="Footer Placeholder 4">
            <a:extLst>
              <a:ext uri="{FF2B5EF4-FFF2-40B4-BE49-F238E27FC236}">
                <a16:creationId xmlns:a16="http://schemas.microsoft.com/office/drawing/2014/main" id="{19409F74-6139-F9B2-03ED-FFB048035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42544-B762-1B7D-9732-86BF707743DF}"/>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2379504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4EF6E-8AB2-555C-6C7D-5E1495160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FEEF41-1E15-B922-85ED-8452ED92C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36E94-A796-C0A8-FD2A-A880FEA9F2A0}"/>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5" name="Footer Placeholder 4">
            <a:extLst>
              <a:ext uri="{FF2B5EF4-FFF2-40B4-BE49-F238E27FC236}">
                <a16:creationId xmlns:a16="http://schemas.microsoft.com/office/drawing/2014/main" id="{4716716F-4832-5CD9-A2ED-49ECF6FEF1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EA1A30-7A32-0947-5574-A5A02E06BD07}"/>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2440181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56A09-B694-6F39-1D27-D5003D3633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9DE0D-347D-546F-7EA7-E83F7560B8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F2FC3F-5A98-8422-B743-7ABB1BCAEC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746A20-73E9-E7F6-85CE-8CF2C15D0825}"/>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6" name="Footer Placeholder 5">
            <a:extLst>
              <a:ext uri="{FF2B5EF4-FFF2-40B4-BE49-F238E27FC236}">
                <a16:creationId xmlns:a16="http://schemas.microsoft.com/office/drawing/2014/main" id="{1A97A71A-0C2C-CE62-CD53-2FD9637227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64661-C966-4B47-F02E-B7FB5A77CD17}"/>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1932794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A0487-ACAC-6087-4994-C5545E8D955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133299-BF77-EF8E-ED9D-0FAC97941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3B8E6D-08BB-2F9F-B3C7-8E77E61267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83CB00-54B1-5659-C921-8E8CEF4B6D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B1A4DB-0EE2-1104-E373-E89BA60B6E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E6EA1A-ED77-FF08-7189-A95043CB39A1}"/>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8" name="Footer Placeholder 7">
            <a:extLst>
              <a:ext uri="{FF2B5EF4-FFF2-40B4-BE49-F238E27FC236}">
                <a16:creationId xmlns:a16="http://schemas.microsoft.com/office/drawing/2014/main" id="{2ED1D65D-733C-AB78-94F2-93B171A2B5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D15575-2352-7536-E7BD-7AE9C70FFDF9}"/>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2467688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E0B80-0BF8-7725-E6E7-5DFEEFE382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8D8F58-211C-85BB-7C48-C8810342C1D7}"/>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4" name="Footer Placeholder 3">
            <a:extLst>
              <a:ext uri="{FF2B5EF4-FFF2-40B4-BE49-F238E27FC236}">
                <a16:creationId xmlns:a16="http://schemas.microsoft.com/office/drawing/2014/main" id="{2C9FB832-7F75-2C9B-A6BD-C93792CE06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2C884B0-A854-78ED-54AF-1B64B71A6EBD}"/>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256884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2E12C-D6F7-F214-D137-762681CAC277}"/>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3" name="Footer Placeholder 2">
            <a:extLst>
              <a:ext uri="{FF2B5EF4-FFF2-40B4-BE49-F238E27FC236}">
                <a16:creationId xmlns:a16="http://schemas.microsoft.com/office/drawing/2014/main" id="{3147C512-2DA7-D202-5987-0F52312412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02EE4C-8BE7-D172-EAAA-F8443E1F49DC}"/>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122327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7A67-B1C5-D3EE-F9C9-FC963DDB2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4F9CC8-1C36-23E6-5528-B1A6ECE87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DE1829-0007-3842-71FB-A12EAE3790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C494F-2D9D-8AFC-BA07-6866A57F2FF7}"/>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6" name="Footer Placeholder 5">
            <a:extLst>
              <a:ext uri="{FF2B5EF4-FFF2-40B4-BE49-F238E27FC236}">
                <a16:creationId xmlns:a16="http://schemas.microsoft.com/office/drawing/2014/main" id="{11D42317-0B41-3544-06AE-591BFFA3C7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FCCA58B-39BA-5184-9FD9-786D3BE95E13}"/>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132260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52CD-06AB-F42A-8B04-4B422E403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4BAC0E-7E86-34EB-33F7-BF0C071ACA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9125797-12EE-8341-0BAB-021C5E785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9EE820-D97C-FCF6-053D-B537CE544FAC}"/>
              </a:ext>
            </a:extLst>
          </p:cNvPr>
          <p:cNvSpPr>
            <a:spLocks noGrp="1"/>
          </p:cNvSpPr>
          <p:nvPr>
            <p:ph type="dt" sz="half" idx="10"/>
          </p:nvPr>
        </p:nvSpPr>
        <p:spPr/>
        <p:txBody>
          <a:bodyPr/>
          <a:lstStyle/>
          <a:p>
            <a:fld id="{3319ED15-EE1E-4A68-B4B1-992226899EA6}" type="datetimeFigureOut">
              <a:rPr lang="en-IN" smtClean="0"/>
              <a:t>27-03-2025</a:t>
            </a:fld>
            <a:endParaRPr lang="en-IN"/>
          </a:p>
        </p:txBody>
      </p:sp>
      <p:sp>
        <p:nvSpPr>
          <p:cNvPr id="6" name="Footer Placeholder 5">
            <a:extLst>
              <a:ext uri="{FF2B5EF4-FFF2-40B4-BE49-F238E27FC236}">
                <a16:creationId xmlns:a16="http://schemas.microsoft.com/office/drawing/2014/main" id="{23311AA9-6FA3-5450-BE2E-6799B79319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A7869-5881-7384-6BFF-B77A317A6837}"/>
              </a:ext>
            </a:extLst>
          </p:cNvPr>
          <p:cNvSpPr>
            <a:spLocks noGrp="1"/>
          </p:cNvSpPr>
          <p:nvPr>
            <p:ph type="sldNum" sz="quarter" idx="12"/>
          </p:nvPr>
        </p:nvSpPr>
        <p:spPr/>
        <p:txBody>
          <a:bodyPr/>
          <a:lstStyle/>
          <a:p>
            <a:fld id="{B8647D6F-F365-4846-A49E-E2D5C73B68C1}" type="slidenum">
              <a:rPr lang="en-IN" smtClean="0"/>
              <a:t>‹#›</a:t>
            </a:fld>
            <a:endParaRPr lang="en-IN"/>
          </a:p>
        </p:txBody>
      </p:sp>
    </p:spTree>
    <p:extLst>
      <p:ext uri="{BB962C8B-B14F-4D97-AF65-F5344CB8AC3E}">
        <p14:creationId xmlns:p14="http://schemas.microsoft.com/office/powerpoint/2010/main" val="2334360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CC43FC-71C2-DD7C-53B7-E2934E0714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D9A41D-DDDF-6487-A28A-A3F5F3FD0C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37CBA3-5502-151E-77BA-28A8EE7D0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9ED15-EE1E-4A68-B4B1-992226899EA6}" type="datetimeFigureOut">
              <a:rPr lang="en-IN" smtClean="0"/>
              <a:t>27-03-2025</a:t>
            </a:fld>
            <a:endParaRPr lang="en-IN"/>
          </a:p>
        </p:txBody>
      </p:sp>
      <p:sp>
        <p:nvSpPr>
          <p:cNvPr id="5" name="Footer Placeholder 4">
            <a:extLst>
              <a:ext uri="{FF2B5EF4-FFF2-40B4-BE49-F238E27FC236}">
                <a16:creationId xmlns:a16="http://schemas.microsoft.com/office/drawing/2014/main" id="{24642F76-C5BE-F1F8-92B2-646B2F355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D3E713-C5BC-01C5-C347-08A091DD1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47D6F-F365-4846-A49E-E2D5C73B68C1}" type="slidenum">
              <a:rPr lang="en-IN" smtClean="0"/>
              <a:t>‹#›</a:t>
            </a:fld>
            <a:endParaRPr lang="en-IN"/>
          </a:p>
        </p:txBody>
      </p:sp>
    </p:spTree>
    <p:extLst>
      <p:ext uri="{BB962C8B-B14F-4D97-AF65-F5344CB8AC3E}">
        <p14:creationId xmlns:p14="http://schemas.microsoft.com/office/powerpoint/2010/main" val="2505527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8558F-16C7-FC16-F02D-1B86534F1BA3}"/>
              </a:ext>
            </a:extLst>
          </p:cNvPr>
          <p:cNvSpPr txBox="1"/>
          <p:nvPr/>
        </p:nvSpPr>
        <p:spPr>
          <a:xfrm>
            <a:off x="1969478" y="1720840"/>
            <a:ext cx="8080130" cy="2862322"/>
          </a:xfrm>
          <a:prstGeom prst="rect">
            <a:avLst/>
          </a:prstGeom>
          <a:noFill/>
        </p:spPr>
        <p:txBody>
          <a:bodyPr wrap="square">
            <a:spAutoFit/>
          </a:bodyPr>
          <a:lstStyle/>
          <a:p>
            <a:pPr>
              <a:buNone/>
            </a:pPr>
            <a:r>
              <a:rPr lang="en-IN" b="1" dirty="0"/>
              <a:t>Recommender System</a:t>
            </a:r>
          </a:p>
          <a:p>
            <a:pPr>
              <a:buNone/>
            </a:pPr>
            <a:r>
              <a:rPr lang="en-IN" dirty="0"/>
              <a:t>Unit:6  Application of RSs for content media, social media and communities</a:t>
            </a:r>
          </a:p>
          <a:p>
            <a:pPr>
              <a:buNone/>
            </a:pPr>
            <a:r>
              <a:rPr lang="en-IN" dirty="0"/>
              <a:t> </a:t>
            </a:r>
          </a:p>
          <a:p>
            <a:pPr marL="285750" indent="-285750">
              <a:buFont typeface="Arial" panose="020B0604020202020204" pitchFamily="34" charset="0"/>
              <a:buChar char="•"/>
            </a:pPr>
            <a:r>
              <a:rPr lang="en-IN" dirty="0"/>
              <a:t>Music and Video RSs</a:t>
            </a:r>
          </a:p>
          <a:p>
            <a:pPr marL="285750" indent="-285750">
              <a:buFont typeface="Arial" panose="020B0604020202020204" pitchFamily="34" charset="0"/>
              <a:buChar char="•"/>
            </a:pPr>
            <a:r>
              <a:rPr lang="en-IN" dirty="0"/>
              <a:t>Datasets</a:t>
            </a:r>
          </a:p>
          <a:p>
            <a:pPr marL="285750" indent="-285750">
              <a:buFont typeface="Arial" panose="020B0604020202020204" pitchFamily="34" charset="0"/>
              <a:buChar char="•"/>
            </a:pPr>
            <a:r>
              <a:rPr lang="en-IN" dirty="0"/>
              <a:t>Group recommender systems </a:t>
            </a:r>
          </a:p>
          <a:p>
            <a:pPr marL="285750" indent="-285750">
              <a:buFont typeface="Arial" panose="020B0604020202020204" pitchFamily="34" charset="0"/>
              <a:buChar char="•"/>
            </a:pPr>
            <a:r>
              <a:rPr lang="en-IN" dirty="0"/>
              <a:t>Social recommendations</a:t>
            </a:r>
          </a:p>
          <a:p>
            <a:pPr marL="285750" indent="-285750">
              <a:buFont typeface="Arial" panose="020B0604020202020204" pitchFamily="34" charset="0"/>
              <a:buChar char="•"/>
            </a:pPr>
            <a:r>
              <a:rPr lang="en-IN" dirty="0"/>
              <a:t>Recommending friends: link prediction models </a:t>
            </a:r>
          </a:p>
          <a:p>
            <a:pPr marL="285750" indent="-285750">
              <a:buFont typeface="Arial" panose="020B0604020202020204" pitchFamily="34" charset="0"/>
              <a:buChar char="•"/>
            </a:pPr>
            <a:r>
              <a:rPr lang="en-IN" dirty="0"/>
              <a:t>Similarities and differences of RSs with task assignment in mobile crowd sensing</a:t>
            </a:r>
          </a:p>
          <a:p>
            <a:pPr marL="285750" indent="-285750">
              <a:buFont typeface="Arial" panose="020B0604020202020204" pitchFamily="34" charset="0"/>
              <a:buChar char="•"/>
            </a:pPr>
            <a:r>
              <a:rPr lang="en-IN" dirty="0"/>
              <a:t>Social network diffusion awareness in RSs</a:t>
            </a:r>
          </a:p>
        </p:txBody>
      </p:sp>
    </p:spTree>
    <p:extLst>
      <p:ext uri="{BB962C8B-B14F-4D97-AF65-F5344CB8AC3E}">
        <p14:creationId xmlns:p14="http://schemas.microsoft.com/office/powerpoint/2010/main" val="2472381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06E527-0DE7-3332-FF98-8EECF63032B6}"/>
              </a:ext>
            </a:extLst>
          </p:cNvPr>
          <p:cNvSpPr txBox="1"/>
          <p:nvPr/>
        </p:nvSpPr>
        <p:spPr>
          <a:xfrm>
            <a:off x="1722120" y="1305342"/>
            <a:ext cx="7421880" cy="3693319"/>
          </a:xfrm>
          <a:prstGeom prst="rect">
            <a:avLst/>
          </a:prstGeom>
          <a:noFill/>
        </p:spPr>
        <p:txBody>
          <a:bodyPr wrap="square">
            <a:spAutoFit/>
          </a:bodyPr>
          <a:lstStyle/>
          <a:p>
            <a:pPr>
              <a:buNone/>
            </a:pPr>
            <a:r>
              <a:rPr lang="en-US" b="1" dirty="0"/>
              <a:t>2. Least Misery</a:t>
            </a:r>
          </a:p>
          <a:p>
            <a:pPr>
              <a:buNone/>
            </a:pPr>
            <a:r>
              <a:rPr lang="en-US" b="1" dirty="0"/>
              <a:t>Approach</a:t>
            </a:r>
            <a:r>
              <a:rPr lang="en-US" dirty="0"/>
              <a:t>: Use the minimum predicted rating among all group members </a:t>
            </a:r>
            <a:r>
              <a:rPr lang="en-US" b="1" dirty="0"/>
              <a:t>Formula</a:t>
            </a:r>
            <a:r>
              <a:rPr lang="en-US" dirty="0"/>
              <a:t>: Score(</a:t>
            </a:r>
            <a:r>
              <a:rPr lang="en-US" dirty="0" err="1"/>
              <a:t>i</a:t>
            </a:r>
            <a:r>
              <a:rPr lang="en-US" dirty="0"/>
              <a:t>) = min(rating(</a:t>
            </a:r>
            <a:r>
              <a:rPr lang="en-US" dirty="0" err="1"/>
              <a:t>u,i</a:t>
            </a:r>
            <a:r>
              <a:rPr lang="en-US" dirty="0"/>
              <a:t>))    for all users u in group </a:t>
            </a:r>
          </a:p>
          <a:p>
            <a:pPr>
              <a:buNone/>
            </a:pPr>
            <a:r>
              <a:rPr lang="en-US" b="1" dirty="0"/>
              <a:t>Best for</a:t>
            </a:r>
            <a:r>
              <a:rPr lang="en-US" dirty="0"/>
              <a:t>: Groups where avoiding anyone's dissatisfaction is paramount </a:t>
            </a:r>
            <a:r>
              <a:rPr lang="en-US" b="1" dirty="0"/>
              <a:t>Example</a:t>
            </a:r>
            <a:r>
              <a:rPr lang="en-US" dirty="0"/>
              <a:t>: Choosing a restaurant when one member has dietary restrictions</a:t>
            </a:r>
          </a:p>
          <a:p>
            <a:pPr>
              <a:buNone/>
            </a:pPr>
            <a:r>
              <a:rPr lang="en-US" b="1" dirty="0"/>
              <a:t>Pros</a:t>
            </a:r>
            <a:r>
              <a:rPr lang="en-US" dirty="0"/>
              <a:t>:</a:t>
            </a:r>
          </a:p>
          <a:p>
            <a:pPr>
              <a:buFont typeface="Arial" panose="020B0604020202020204" pitchFamily="34" charset="0"/>
              <a:buChar char="•"/>
            </a:pPr>
            <a:r>
              <a:rPr lang="en-US" dirty="0"/>
              <a:t>Prevents extremely negative experiences</a:t>
            </a:r>
          </a:p>
          <a:p>
            <a:pPr>
              <a:buFont typeface="Arial" panose="020B0604020202020204" pitchFamily="34" charset="0"/>
              <a:buChar char="•"/>
            </a:pPr>
            <a:r>
              <a:rPr lang="en-US" dirty="0"/>
              <a:t>Ensures no member is completely dissatisfied</a:t>
            </a:r>
          </a:p>
          <a:p>
            <a:pPr>
              <a:buFont typeface="Arial" panose="020B0604020202020204" pitchFamily="34" charset="0"/>
              <a:buChar char="•"/>
            </a:pPr>
            <a:r>
              <a:rPr lang="en-US" dirty="0"/>
              <a:t>Works well for small, close-knit groups</a:t>
            </a:r>
          </a:p>
          <a:p>
            <a:pPr>
              <a:buNone/>
            </a:pPr>
            <a:r>
              <a:rPr lang="en-US" b="1" dirty="0"/>
              <a:t>Cons</a:t>
            </a:r>
            <a:r>
              <a:rPr lang="en-US" dirty="0"/>
              <a:t>:</a:t>
            </a:r>
          </a:p>
          <a:p>
            <a:pPr>
              <a:buFont typeface="Arial" panose="020B0604020202020204" pitchFamily="34" charset="0"/>
              <a:buChar char="•"/>
            </a:pPr>
            <a:r>
              <a:rPr lang="en-US" dirty="0"/>
              <a:t>Can lead to conservative recommendations</a:t>
            </a:r>
          </a:p>
          <a:p>
            <a:pPr>
              <a:buFont typeface="Arial" panose="020B0604020202020204" pitchFamily="34" charset="0"/>
              <a:buChar char="•"/>
            </a:pPr>
            <a:r>
              <a:rPr lang="en-US" dirty="0"/>
              <a:t>May give veto power to members with generally negative ratings</a:t>
            </a:r>
          </a:p>
          <a:p>
            <a:pPr>
              <a:buFont typeface="Arial" panose="020B0604020202020204" pitchFamily="34" charset="0"/>
              <a:buChar char="•"/>
            </a:pPr>
            <a:r>
              <a:rPr lang="en-US" dirty="0"/>
              <a:t>Potentially lower overall satisfaction</a:t>
            </a:r>
          </a:p>
        </p:txBody>
      </p:sp>
    </p:spTree>
    <p:extLst>
      <p:ext uri="{BB962C8B-B14F-4D97-AF65-F5344CB8AC3E}">
        <p14:creationId xmlns:p14="http://schemas.microsoft.com/office/powerpoint/2010/main" val="1748956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F4F9BA-2E71-38FD-7897-8EA2B4865960}"/>
              </a:ext>
            </a:extLst>
          </p:cNvPr>
          <p:cNvSpPr txBox="1"/>
          <p:nvPr/>
        </p:nvSpPr>
        <p:spPr>
          <a:xfrm>
            <a:off x="3048000" y="1443841"/>
            <a:ext cx="6096000" cy="4524315"/>
          </a:xfrm>
          <a:prstGeom prst="rect">
            <a:avLst/>
          </a:prstGeom>
          <a:noFill/>
        </p:spPr>
        <p:txBody>
          <a:bodyPr wrap="square">
            <a:spAutoFit/>
          </a:bodyPr>
          <a:lstStyle/>
          <a:p>
            <a:pPr>
              <a:buNone/>
            </a:pPr>
            <a:r>
              <a:rPr lang="en-US" b="1" dirty="0"/>
              <a:t>3. Maximum Pleasure</a:t>
            </a:r>
          </a:p>
          <a:p>
            <a:pPr>
              <a:buNone/>
            </a:pPr>
            <a:r>
              <a:rPr lang="en-US" b="1" dirty="0"/>
              <a:t>Approach</a:t>
            </a:r>
            <a:r>
              <a:rPr lang="en-US" dirty="0"/>
              <a:t>: Use the maximum predicted rating among all group members </a:t>
            </a:r>
          </a:p>
          <a:p>
            <a:pPr>
              <a:buNone/>
            </a:pPr>
            <a:r>
              <a:rPr lang="en-US" b="1" dirty="0"/>
              <a:t>Formula</a:t>
            </a:r>
            <a:r>
              <a:rPr lang="en-US" dirty="0"/>
              <a:t>: Score(</a:t>
            </a:r>
            <a:r>
              <a:rPr lang="en-US" dirty="0" err="1"/>
              <a:t>i</a:t>
            </a:r>
            <a:r>
              <a:rPr lang="en-US" dirty="0"/>
              <a:t>) = max(rating(</a:t>
            </a:r>
            <a:r>
              <a:rPr lang="en-US" dirty="0" err="1"/>
              <a:t>u,i</a:t>
            </a:r>
            <a:r>
              <a:rPr lang="en-US" dirty="0"/>
              <a:t>)) for all users u in group</a:t>
            </a:r>
          </a:p>
          <a:p>
            <a:pPr>
              <a:buNone/>
            </a:pPr>
            <a:r>
              <a:rPr lang="en-US" dirty="0"/>
              <a:t> </a:t>
            </a:r>
            <a:r>
              <a:rPr lang="en-US" b="1" dirty="0"/>
              <a:t>Best for</a:t>
            </a:r>
            <a:r>
              <a:rPr lang="en-US" dirty="0"/>
              <a:t>: Exploratory groups or special occasions where someone's exceptional experience is valued </a:t>
            </a:r>
          </a:p>
          <a:p>
            <a:pPr>
              <a:buNone/>
            </a:pPr>
            <a:r>
              <a:rPr lang="en-US" b="1" dirty="0"/>
              <a:t>Example</a:t>
            </a:r>
            <a:r>
              <a:rPr lang="en-US" dirty="0"/>
              <a:t>: Birthday celebrations where one person's preferences take priority</a:t>
            </a:r>
          </a:p>
          <a:p>
            <a:pPr>
              <a:buNone/>
            </a:pPr>
            <a:r>
              <a:rPr lang="en-US" b="1" dirty="0"/>
              <a:t>Pros</a:t>
            </a:r>
            <a:r>
              <a:rPr lang="en-US" dirty="0"/>
              <a:t>:</a:t>
            </a:r>
          </a:p>
          <a:p>
            <a:pPr>
              <a:buFont typeface="Arial" panose="020B0604020202020204" pitchFamily="34" charset="0"/>
              <a:buChar char="•"/>
            </a:pPr>
            <a:r>
              <a:rPr lang="en-US" dirty="0"/>
              <a:t>Ensures at least one member will be highly satisfied</a:t>
            </a:r>
          </a:p>
          <a:p>
            <a:pPr>
              <a:buFont typeface="Arial" panose="020B0604020202020204" pitchFamily="34" charset="0"/>
              <a:buChar char="•"/>
            </a:pPr>
            <a:r>
              <a:rPr lang="en-US" dirty="0"/>
              <a:t>Can introduce the group to new experiences</a:t>
            </a:r>
          </a:p>
          <a:p>
            <a:pPr>
              <a:buFont typeface="Arial" panose="020B0604020202020204" pitchFamily="34" charset="0"/>
              <a:buChar char="•"/>
            </a:pPr>
            <a:r>
              <a:rPr lang="en-US" dirty="0"/>
              <a:t>Works well for occasional use</a:t>
            </a:r>
          </a:p>
          <a:p>
            <a:pPr>
              <a:buNone/>
            </a:pPr>
            <a:r>
              <a:rPr lang="en-US" b="1" dirty="0"/>
              <a:t>Cons</a:t>
            </a:r>
            <a:r>
              <a:rPr lang="en-US" dirty="0"/>
              <a:t>:</a:t>
            </a:r>
          </a:p>
          <a:p>
            <a:pPr>
              <a:buFont typeface="Arial" panose="020B0604020202020204" pitchFamily="34" charset="0"/>
              <a:buChar char="•"/>
            </a:pPr>
            <a:r>
              <a:rPr lang="en-US" dirty="0"/>
              <a:t>May consistently favor certain members' preferences</a:t>
            </a:r>
          </a:p>
          <a:p>
            <a:pPr>
              <a:buFont typeface="Arial" panose="020B0604020202020204" pitchFamily="34" charset="0"/>
              <a:buChar char="•"/>
            </a:pPr>
            <a:r>
              <a:rPr lang="en-US" dirty="0"/>
              <a:t>Can lead to dissatisfaction for other members</a:t>
            </a:r>
          </a:p>
          <a:p>
            <a:pPr>
              <a:buFont typeface="Arial" panose="020B0604020202020204" pitchFamily="34" charset="0"/>
              <a:buChar char="•"/>
            </a:pPr>
            <a:r>
              <a:rPr lang="en-US" dirty="0"/>
              <a:t>Not sustainable for regular group decisions</a:t>
            </a:r>
          </a:p>
        </p:txBody>
      </p:sp>
    </p:spTree>
    <p:extLst>
      <p:ext uri="{BB962C8B-B14F-4D97-AF65-F5344CB8AC3E}">
        <p14:creationId xmlns:p14="http://schemas.microsoft.com/office/powerpoint/2010/main" val="78255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9E423E-6C1B-1848-CB74-1CC3A1D7874C}"/>
              </a:ext>
            </a:extLst>
          </p:cNvPr>
          <p:cNvSpPr txBox="1"/>
          <p:nvPr/>
        </p:nvSpPr>
        <p:spPr>
          <a:xfrm>
            <a:off x="3048000" y="1582341"/>
            <a:ext cx="6096000" cy="4524315"/>
          </a:xfrm>
          <a:prstGeom prst="rect">
            <a:avLst/>
          </a:prstGeom>
          <a:noFill/>
        </p:spPr>
        <p:txBody>
          <a:bodyPr wrap="square">
            <a:spAutoFit/>
          </a:bodyPr>
          <a:lstStyle/>
          <a:p>
            <a:pPr>
              <a:buNone/>
            </a:pPr>
            <a:r>
              <a:rPr lang="en-US" b="1" dirty="0"/>
              <a:t>4. Plurality Voting</a:t>
            </a:r>
          </a:p>
          <a:p>
            <a:pPr>
              <a:buNone/>
            </a:pPr>
            <a:r>
              <a:rPr lang="en-US" b="1" dirty="0"/>
              <a:t>Approach</a:t>
            </a:r>
            <a:r>
              <a:rPr lang="en-US" dirty="0"/>
              <a:t>: Recommend items preferred by the largest number of group members</a:t>
            </a:r>
          </a:p>
          <a:p>
            <a:pPr>
              <a:buNone/>
            </a:pPr>
            <a:r>
              <a:rPr lang="en-US" dirty="0"/>
              <a:t> </a:t>
            </a:r>
            <a:r>
              <a:rPr lang="en-US" b="1" dirty="0"/>
              <a:t>Formula</a:t>
            </a:r>
            <a:r>
              <a:rPr lang="en-US" dirty="0"/>
              <a:t>: Score(</a:t>
            </a:r>
            <a:r>
              <a:rPr lang="en-US" dirty="0" err="1"/>
              <a:t>i</a:t>
            </a:r>
            <a:r>
              <a:rPr lang="en-US" dirty="0"/>
              <a:t>) = count of users u where rating(</a:t>
            </a:r>
            <a:r>
              <a:rPr lang="en-US" dirty="0" err="1"/>
              <a:t>u,i</a:t>
            </a:r>
            <a:r>
              <a:rPr lang="en-US" dirty="0"/>
              <a:t>) &gt; threshold</a:t>
            </a:r>
          </a:p>
          <a:p>
            <a:pPr>
              <a:buNone/>
            </a:pPr>
            <a:r>
              <a:rPr lang="en-US" dirty="0"/>
              <a:t> </a:t>
            </a:r>
            <a:r>
              <a:rPr lang="en-US" b="1" dirty="0"/>
              <a:t>Best for</a:t>
            </a:r>
            <a:r>
              <a:rPr lang="en-US" dirty="0"/>
              <a:t>: Democratic decision-making in larger groups </a:t>
            </a:r>
            <a:r>
              <a:rPr lang="en-US" b="1" dirty="0"/>
              <a:t>Example</a:t>
            </a:r>
            <a:r>
              <a:rPr lang="en-US" dirty="0"/>
              <a:t>: Office teams choosing lunch options</a:t>
            </a:r>
          </a:p>
          <a:p>
            <a:pPr>
              <a:buNone/>
            </a:pPr>
            <a:endParaRPr lang="en-US" dirty="0"/>
          </a:p>
          <a:p>
            <a:pPr>
              <a:buNone/>
            </a:pPr>
            <a:r>
              <a:rPr lang="en-US" b="1" dirty="0"/>
              <a:t>Pros</a:t>
            </a:r>
            <a:r>
              <a:rPr lang="en-US" dirty="0"/>
              <a:t>:</a:t>
            </a:r>
          </a:p>
          <a:p>
            <a:pPr>
              <a:buFont typeface="Arial" panose="020B0604020202020204" pitchFamily="34" charset="0"/>
              <a:buChar char="•"/>
            </a:pPr>
            <a:r>
              <a:rPr lang="en-US" dirty="0"/>
              <a:t>Follows familiar democratic principles</a:t>
            </a:r>
          </a:p>
          <a:p>
            <a:pPr>
              <a:buFont typeface="Arial" panose="020B0604020202020204" pitchFamily="34" charset="0"/>
              <a:buChar char="•"/>
            </a:pPr>
            <a:r>
              <a:rPr lang="en-US" dirty="0"/>
              <a:t>Simple to explain and implement</a:t>
            </a:r>
          </a:p>
          <a:p>
            <a:pPr>
              <a:buFont typeface="Arial" panose="020B0604020202020204" pitchFamily="34" charset="0"/>
              <a:buChar char="•"/>
            </a:pPr>
            <a:r>
              <a:rPr lang="en-US" dirty="0"/>
              <a:t>Works well for larger groups</a:t>
            </a:r>
          </a:p>
          <a:p>
            <a:pPr>
              <a:buNone/>
            </a:pPr>
            <a:r>
              <a:rPr lang="en-US" b="1" dirty="0"/>
              <a:t>Cons</a:t>
            </a:r>
            <a:r>
              <a:rPr lang="en-US" dirty="0"/>
              <a:t>:</a:t>
            </a:r>
          </a:p>
          <a:p>
            <a:pPr>
              <a:buFont typeface="Arial" panose="020B0604020202020204" pitchFamily="34" charset="0"/>
              <a:buChar char="•"/>
            </a:pPr>
            <a:r>
              <a:rPr lang="en-US" dirty="0"/>
              <a:t>May ignore minority preferences entirely</a:t>
            </a:r>
          </a:p>
          <a:p>
            <a:pPr>
              <a:buFont typeface="Arial" panose="020B0604020202020204" pitchFamily="34" charset="0"/>
              <a:buChar char="•"/>
            </a:pPr>
            <a:r>
              <a:rPr lang="en-US" dirty="0"/>
              <a:t>Doesn't account for preference intensity</a:t>
            </a:r>
          </a:p>
          <a:p>
            <a:pPr>
              <a:buFont typeface="Arial" panose="020B0604020202020204" pitchFamily="34" charset="0"/>
              <a:buChar char="•"/>
            </a:pPr>
            <a:r>
              <a:rPr lang="en-US" dirty="0"/>
              <a:t>Can lead to "least objectionable" rather than optimal choices</a:t>
            </a:r>
          </a:p>
        </p:txBody>
      </p:sp>
    </p:spTree>
    <p:extLst>
      <p:ext uri="{BB962C8B-B14F-4D97-AF65-F5344CB8AC3E}">
        <p14:creationId xmlns:p14="http://schemas.microsoft.com/office/powerpoint/2010/main" val="3124899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E9AEE3-D582-1EC2-F568-DC847CDFDABB}"/>
              </a:ext>
            </a:extLst>
          </p:cNvPr>
          <p:cNvSpPr txBox="1"/>
          <p:nvPr/>
        </p:nvSpPr>
        <p:spPr>
          <a:xfrm>
            <a:off x="3048000" y="1305342"/>
            <a:ext cx="6096000" cy="4247317"/>
          </a:xfrm>
          <a:prstGeom prst="rect">
            <a:avLst/>
          </a:prstGeom>
          <a:noFill/>
        </p:spPr>
        <p:txBody>
          <a:bodyPr wrap="square">
            <a:spAutoFit/>
          </a:bodyPr>
          <a:lstStyle/>
          <a:p>
            <a:pPr>
              <a:buNone/>
            </a:pPr>
            <a:r>
              <a:rPr lang="en-US" b="1" dirty="0"/>
              <a:t>Benefits of Group Recommender Systems</a:t>
            </a:r>
          </a:p>
          <a:p>
            <a:pPr>
              <a:buFont typeface="+mj-lt"/>
              <a:buAutoNum type="arabicPeriod"/>
            </a:pPr>
            <a:r>
              <a:rPr lang="en-US" b="1" dirty="0"/>
              <a:t>Enhanced Social Experiences</a:t>
            </a:r>
            <a:r>
              <a:rPr lang="en-US" dirty="0"/>
              <a:t>: Facilitate shared activities that might otherwise cause conflict</a:t>
            </a:r>
          </a:p>
          <a:p>
            <a:pPr>
              <a:buFont typeface="+mj-lt"/>
              <a:buAutoNum type="arabicPeriod"/>
            </a:pPr>
            <a:r>
              <a:rPr lang="en-US" b="1" dirty="0"/>
              <a:t>Reduced Decision Fatigue</a:t>
            </a:r>
            <a:r>
              <a:rPr lang="en-US" dirty="0"/>
              <a:t>: Streamline the often complex process of group decision-making</a:t>
            </a:r>
          </a:p>
          <a:p>
            <a:pPr>
              <a:buFont typeface="+mj-lt"/>
              <a:buAutoNum type="arabicPeriod"/>
            </a:pPr>
            <a:r>
              <a:rPr lang="en-US" b="1" dirty="0"/>
              <a:t>Discovery Opportunities</a:t>
            </a:r>
            <a:r>
              <a:rPr lang="en-US" dirty="0"/>
              <a:t>: Introduce group members to content they might not encounter individually</a:t>
            </a:r>
          </a:p>
          <a:p>
            <a:pPr>
              <a:buFont typeface="+mj-lt"/>
              <a:buAutoNum type="arabicPeriod"/>
            </a:pPr>
            <a:r>
              <a:rPr lang="en-US" b="1" dirty="0"/>
              <a:t>Conflict Reduction</a:t>
            </a:r>
            <a:r>
              <a:rPr lang="en-US" dirty="0"/>
              <a:t>: Provide neutral third-party suggestions that avoid interpersonal negotiation</a:t>
            </a:r>
          </a:p>
          <a:p>
            <a:pPr>
              <a:buFont typeface="+mj-lt"/>
              <a:buAutoNum type="arabicPeriod"/>
            </a:pPr>
            <a:r>
              <a:rPr lang="en-US" b="1" dirty="0"/>
              <a:t>Time Efficiency</a:t>
            </a:r>
            <a:r>
              <a:rPr lang="en-US" dirty="0"/>
              <a:t>: Speed up decision processes that might otherwise involve lengthy discussions</a:t>
            </a:r>
          </a:p>
          <a:p>
            <a:pPr>
              <a:buFont typeface="+mj-lt"/>
              <a:buAutoNum type="arabicPeriod"/>
            </a:pPr>
            <a:r>
              <a:rPr lang="en-US" b="1" dirty="0"/>
              <a:t>Preference Learning</a:t>
            </a:r>
            <a:r>
              <a:rPr lang="en-US" dirty="0"/>
              <a:t>: Help groups discover their collective taste profile over time</a:t>
            </a:r>
          </a:p>
          <a:p>
            <a:pPr>
              <a:buFont typeface="+mj-lt"/>
              <a:buAutoNum type="arabicPeriod"/>
            </a:pPr>
            <a:r>
              <a:rPr lang="en-US" b="1" dirty="0"/>
              <a:t>Social Bonding</a:t>
            </a:r>
            <a:r>
              <a:rPr lang="en-US" dirty="0"/>
              <a:t>: Create shared experiences that strengthen group cohesion</a:t>
            </a:r>
          </a:p>
        </p:txBody>
      </p:sp>
    </p:spTree>
    <p:extLst>
      <p:ext uri="{BB962C8B-B14F-4D97-AF65-F5344CB8AC3E}">
        <p14:creationId xmlns:p14="http://schemas.microsoft.com/office/powerpoint/2010/main" val="886907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ACA203-972D-AC60-E93C-558251D51770}"/>
              </a:ext>
            </a:extLst>
          </p:cNvPr>
          <p:cNvSpPr txBox="1"/>
          <p:nvPr/>
        </p:nvSpPr>
        <p:spPr>
          <a:xfrm>
            <a:off x="3048000" y="1305342"/>
            <a:ext cx="6096000" cy="4247317"/>
          </a:xfrm>
          <a:prstGeom prst="rect">
            <a:avLst/>
          </a:prstGeom>
          <a:noFill/>
        </p:spPr>
        <p:txBody>
          <a:bodyPr wrap="square">
            <a:spAutoFit/>
          </a:bodyPr>
          <a:lstStyle/>
          <a:p>
            <a:pPr>
              <a:buNone/>
            </a:pPr>
            <a:r>
              <a:rPr lang="en-US" b="1" dirty="0"/>
              <a:t>Implementation Challenges</a:t>
            </a:r>
          </a:p>
          <a:p>
            <a:pPr>
              <a:buFont typeface="+mj-lt"/>
              <a:buAutoNum type="arabicPeriod"/>
            </a:pPr>
            <a:r>
              <a:rPr lang="en-US" b="1" dirty="0"/>
              <a:t>Cold Start Problems</a:t>
            </a:r>
            <a:r>
              <a:rPr lang="en-US" dirty="0"/>
              <a:t>: Especially difficult with new groups with no history</a:t>
            </a:r>
          </a:p>
          <a:p>
            <a:pPr>
              <a:buFont typeface="+mj-lt"/>
              <a:buAutoNum type="arabicPeriod"/>
            </a:pPr>
            <a:r>
              <a:rPr lang="en-US" b="1" dirty="0"/>
              <a:t>Data Collection</a:t>
            </a:r>
            <a:r>
              <a:rPr lang="en-US" dirty="0"/>
              <a:t>: Gathering preference data from multiple users simultaneously</a:t>
            </a:r>
          </a:p>
          <a:p>
            <a:pPr>
              <a:buFont typeface="+mj-lt"/>
              <a:buAutoNum type="arabicPeriod"/>
            </a:pPr>
            <a:r>
              <a:rPr lang="en-US" b="1" dirty="0"/>
              <a:t>Real-time Adaptation</a:t>
            </a:r>
            <a:r>
              <a:rPr lang="en-US" dirty="0"/>
              <a:t>: Adjusting to changing group composition or context</a:t>
            </a:r>
          </a:p>
          <a:p>
            <a:pPr>
              <a:buFont typeface="+mj-lt"/>
              <a:buAutoNum type="arabicPeriod"/>
            </a:pPr>
            <a:r>
              <a:rPr lang="en-US" b="1" dirty="0"/>
              <a:t>Privacy Concerns</a:t>
            </a:r>
            <a:r>
              <a:rPr lang="en-US" dirty="0"/>
              <a:t>: Handling sensitive preference data across multiple users</a:t>
            </a:r>
          </a:p>
          <a:p>
            <a:pPr>
              <a:buFont typeface="+mj-lt"/>
              <a:buAutoNum type="arabicPeriod"/>
            </a:pPr>
            <a:r>
              <a:rPr lang="en-US" b="1" dirty="0"/>
              <a:t>Computational Complexity</a:t>
            </a:r>
            <a:r>
              <a:rPr lang="en-US" dirty="0"/>
              <a:t>: Especially for large groups with diverse preferences</a:t>
            </a:r>
          </a:p>
          <a:p>
            <a:pPr>
              <a:buFont typeface="+mj-lt"/>
              <a:buAutoNum type="arabicPeriod"/>
            </a:pPr>
            <a:r>
              <a:rPr lang="en-US" b="1" dirty="0"/>
              <a:t>Temporal Dynamics</a:t>
            </a:r>
            <a:r>
              <a:rPr lang="en-US" dirty="0"/>
              <a:t>: Tracking how group preferences evolve over time</a:t>
            </a:r>
          </a:p>
          <a:p>
            <a:pPr>
              <a:buFont typeface="+mj-lt"/>
              <a:buAutoNum type="arabicPeriod"/>
            </a:pPr>
            <a:r>
              <a:rPr lang="en-US" b="1" dirty="0"/>
              <a:t>Context Modeling</a:t>
            </a:r>
            <a:r>
              <a:rPr lang="en-US" dirty="0"/>
              <a:t>: Incorporating situational factors that affect group decisions</a:t>
            </a:r>
          </a:p>
        </p:txBody>
      </p:sp>
    </p:spTree>
    <p:extLst>
      <p:ext uri="{BB962C8B-B14F-4D97-AF65-F5344CB8AC3E}">
        <p14:creationId xmlns:p14="http://schemas.microsoft.com/office/powerpoint/2010/main" val="2969504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87E08E-837A-E924-3096-520ADF523756}"/>
              </a:ext>
            </a:extLst>
          </p:cNvPr>
          <p:cNvSpPr txBox="1"/>
          <p:nvPr/>
        </p:nvSpPr>
        <p:spPr>
          <a:xfrm>
            <a:off x="3048000" y="889844"/>
            <a:ext cx="6096000" cy="5078313"/>
          </a:xfrm>
          <a:prstGeom prst="rect">
            <a:avLst/>
          </a:prstGeom>
          <a:noFill/>
        </p:spPr>
        <p:txBody>
          <a:bodyPr wrap="square">
            <a:spAutoFit/>
          </a:bodyPr>
          <a:lstStyle/>
          <a:p>
            <a:pPr>
              <a:buNone/>
            </a:pPr>
            <a:r>
              <a:rPr lang="en-US" b="1" dirty="0"/>
              <a:t>Real-World Applications</a:t>
            </a:r>
          </a:p>
          <a:p>
            <a:pPr>
              <a:buFont typeface="+mj-lt"/>
              <a:buAutoNum type="arabicPeriod"/>
            </a:pPr>
            <a:r>
              <a:rPr lang="en-US" b="1" dirty="0"/>
              <a:t>Entertainment Systems</a:t>
            </a:r>
            <a:r>
              <a:rPr lang="en-US" dirty="0"/>
              <a:t>: </a:t>
            </a:r>
          </a:p>
          <a:p>
            <a:pPr marL="742950" lvl="1" indent="-285750">
              <a:buFont typeface="+mj-lt"/>
              <a:buAutoNum type="arabicPeriod"/>
            </a:pPr>
            <a:r>
              <a:rPr lang="en-US" dirty="0"/>
              <a:t>Smart TVs suggesting family-friendly content</a:t>
            </a:r>
          </a:p>
          <a:p>
            <a:pPr marL="742950" lvl="1" indent="-285750">
              <a:buFont typeface="+mj-lt"/>
              <a:buAutoNum type="arabicPeriod"/>
            </a:pPr>
            <a:r>
              <a:rPr lang="en-US" dirty="0"/>
              <a:t>Music streaming services creating party playlists</a:t>
            </a:r>
          </a:p>
          <a:p>
            <a:pPr marL="742950" lvl="1" indent="-285750">
              <a:buFont typeface="+mj-lt"/>
              <a:buAutoNum type="arabicPeriod"/>
            </a:pPr>
            <a:r>
              <a:rPr lang="en-US" dirty="0"/>
              <a:t>Movie recommendation for couples or families</a:t>
            </a:r>
          </a:p>
          <a:p>
            <a:pPr>
              <a:buFont typeface="+mj-lt"/>
              <a:buAutoNum type="arabicPeriod"/>
            </a:pPr>
            <a:r>
              <a:rPr lang="en-US" b="1" dirty="0"/>
              <a:t>Planning Tools</a:t>
            </a:r>
            <a:r>
              <a:rPr lang="en-US" dirty="0"/>
              <a:t>: </a:t>
            </a:r>
          </a:p>
          <a:p>
            <a:pPr marL="742950" lvl="1" indent="-285750">
              <a:buFont typeface="+mj-lt"/>
              <a:buAutoNum type="arabicPeriod"/>
            </a:pPr>
            <a:r>
              <a:rPr lang="en-US" dirty="0"/>
              <a:t>Restaurant recommendations for friend groups</a:t>
            </a:r>
          </a:p>
          <a:p>
            <a:pPr marL="742950" lvl="1" indent="-285750">
              <a:buFont typeface="+mj-lt"/>
              <a:buAutoNum type="arabicPeriod"/>
            </a:pPr>
            <a:r>
              <a:rPr lang="en-US" dirty="0"/>
              <a:t>Travel itinerary planning for tour groups</a:t>
            </a:r>
          </a:p>
          <a:p>
            <a:pPr marL="742950" lvl="1" indent="-285750">
              <a:buFont typeface="+mj-lt"/>
              <a:buAutoNum type="arabicPeriod"/>
            </a:pPr>
            <a:r>
              <a:rPr lang="en-US" dirty="0"/>
              <a:t>Meeting scheduling for teams</a:t>
            </a:r>
          </a:p>
          <a:p>
            <a:pPr>
              <a:buFont typeface="+mj-lt"/>
              <a:buAutoNum type="arabicPeriod"/>
            </a:pPr>
            <a:r>
              <a:rPr lang="en-US" b="1" dirty="0"/>
              <a:t>Smart Environments</a:t>
            </a:r>
            <a:r>
              <a:rPr lang="en-US" dirty="0"/>
              <a:t>: </a:t>
            </a:r>
          </a:p>
          <a:p>
            <a:pPr marL="742950" lvl="1" indent="-285750">
              <a:buFont typeface="+mj-lt"/>
              <a:buAutoNum type="arabicPeriod"/>
            </a:pPr>
            <a:r>
              <a:rPr lang="en-US" dirty="0"/>
              <a:t>Smart home systems adapting to multiple residents</a:t>
            </a:r>
          </a:p>
          <a:p>
            <a:pPr marL="742950" lvl="1" indent="-285750">
              <a:buFont typeface="+mj-lt"/>
              <a:buAutoNum type="arabicPeriod"/>
            </a:pPr>
            <a:r>
              <a:rPr lang="en-US" dirty="0"/>
              <a:t>Autonomous vehicles adjusting settings for multiple passengers</a:t>
            </a:r>
          </a:p>
          <a:p>
            <a:pPr marL="742950" lvl="1" indent="-285750">
              <a:buFont typeface="+mj-lt"/>
              <a:buAutoNum type="arabicPeriod"/>
            </a:pPr>
            <a:r>
              <a:rPr lang="en-US" dirty="0"/>
              <a:t>Shared workspace optimization</a:t>
            </a:r>
          </a:p>
          <a:p>
            <a:pPr>
              <a:buFont typeface="+mj-lt"/>
              <a:buAutoNum type="arabicPeriod"/>
            </a:pPr>
            <a:r>
              <a:rPr lang="en-US" b="1" dirty="0"/>
              <a:t>E-learning and Teamwork</a:t>
            </a:r>
            <a:r>
              <a:rPr lang="en-US" dirty="0"/>
              <a:t>: </a:t>
            </a:r>
          </a:p>
          <a:p>
            <a:pPr marL="742950" lvl="1" indent="-285750">
              <a:buFont typeface="+mj-lt"/>
              <a:buAutoNum type="arabicPeriod"/>
            </a:pPr>
            <a:r>
              <a:rPr lang="en-US" dirty="0"/>
              <a:t>Group project topic suggestions</a:t>
            </a:r>
          </a:p>
          <a:p>
            <a:pPr marL="742950" lvl="1" indent="-285750">
              <a:buFont typeface="+mj-lt"/>
              <a:buAutoNum type="arabicPeriod"/>
            </a:pPr>
            <a:r>
              <a:rPr lang="en-US" dirty="0"/>
              <a:t>Team formation recommendations</a:t>
            </a:r>
          </a:p>
          <a:p>
            <a:pPr marL="742950" lvl="1" indent="-285750">
              <a:buFont typeface="+mj-lt"/>
              <a:buAutoNum type="arabicPeriod"/>
            </a:pPr>
            <a:r>
              <a:rPr lang="en-US" dirty="0"/>
              <a:t>Collaborative learning material suggestions</a:t>
            </a:r>
          </a:p>
        </p:txBody>
      </p:sp>
    </p:spTree>
    <p:extLst>
      <p:ext uri="{BB962C8B-B14F-4D97-AF65-F5344CB8AC3E}">
        <p14:creationId xmlns:p14="http://schemas.microsoft.com/office/powerpoint/2010/main" val="177094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DE1860-434C-AE41-36A5-34F6AD94AE51}"/>
              </a:ext>
            </a:extLst>
          </p:cNvPr>
          <p:cNvSpPr txBox="1"/>
          <p:nvPr/>
        </p:nvSpPr>
        <p:spPr>
          <a:xfrm>
            <a:off x="3048000" y="1582341"/>
            <a:ext cx="6096000" cy="3693319"/>
          </a:xfrm>
          <a:prstGeom prst="rect">
            <a:avLst/>
          </a:prstGeom>
          <a:noFill/>
        </p:spPr>
        <p:txBody>
          <a:bodyPr wrap="square">
            <a:spAutoFit/>
          </a:bodyPr>
          <a:lstStyle/>
          <a:p>
            <a:pPr>
              <a:buNone/>
            </a:pPr>
            <a:r>
              <a:rPr lang="en-US" b="1" dirty="0"/>
              <a:t>What Are Social Recommendations?</a:t>
            </a:r>
          </a:p>
          <a:p>
            <a:pPr>
              <a:buNone/>
            </a:pPr>
            <a:r>
              <a:rPr lang="en-US" dirty="0"/>
              <a:t>Social recommender systems are specialized recommendation engines that leverage social network data and social relationships to enhance the quality and relevance of recommendations. Unlike traditional recommender systems that primarily rely on user-item interaction data (such as ratings or purchase history), social recommenders incorporate information about users' social connections, trust relationships, influence patterns, and social activities.</a:t>
            </a:r>
          </a:p>
          <a:p>
            <a:r>
              <a:rPr lang="en-US" dirty="0"/>
              <a:t>The core premise is that people's preferences and behaviors are significantly influenced by their social circles, and recommendations can be more effective when they account for these social dynamics.</a:t>
            </a:r>
          </a:p>
        </p:txBody>
      </p:sp>
    </p:spTree>
    <p:extLst>
      <p:ext uri="{BB962C8B-B14F-4D97-AF65-F5344CB8AC3E}">
        <p14:creationId xmlns:p14="http://schemas.microsoft.com/office/powerpoint/2010/main" val="125637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F4CE7-B728-7D2E-0E7F-A221BD32BE91}"/>
              </a:ext>
            </a:extLst>
          </p:cNvPr>
          <p:cNvSpPr txBox="1"/>
          <p:nvPr/>
        </p:nvSpPr>
        <p:spPr>
          <a:xfrm>
            <a:off x="2103664" y="1584688"/>
            <a:ext cx="7984671" cy="2585323"/>
          </a:xfrm>
          <a:prstGeom prst="rect">
            <a:avLst/>
          </a:prstGeom>
          <a:noFill/>
        </p:spPr>
        <p:txBody>
          <a:bodyPr wrap="square">
            <a:spAutoFit/>
          </a:bodyPr>
          <a:lstStyle/>
          <a:p>
            <a:r>
              <a:rPr lang="en-IN" dirty="0"/>
              <a:t>Social recommender systems are based on network structures, social cues and tags, or a combination of these various network aspects. In general, the recommender systems that are based on social cues and tags are slightly different from those that are based purely on structural aspects. </a:t>
            </a:r>
          </a:p>
          <a:p>
            <a:r>
              <a:rPr lang="en-IN" dirty="0"/>
              <a:t>Recommender systems, which are based purely on structural aspects, are used to suggest nodes and links within the network itself. On the other hand, social recommender systems may be also be used to recommend various products with the use of social cues. Both these forms of recommender systems will be studied in this book.</a:t>
            </a:r>
          </a:p>
        </p:txBody>
      </p:sp>
    </p:spTree>
    <p:extLst>
      <p:ext uri="{BB962C8B-B14F-4D97-AF65-F5344CB8AC3E}">
        <p14:creationId xmlns:p14="http://schemas.microsoft.com/office/powerpoint/2010/main" val="220743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A3D0F9-7FCB-6A67-832E-D5F6AE073137}"/>
              </a:ext>
            </a:extLst>
          </p:cNvPr>
          <p:cNvSpPr txBox="1"/>
          <p:nvPr/>
        </p:nvSpPr>
        <p:spPr>
          <a:xfrm>
            <a:off x="3046640" y="800916"/>
            <a:ext cx="6098720" cy="4801314"/>
          </a:xfrm>
          <a:prstGeom prst="rect">
            <a:avLst/>
          </a:prstGeom>
          <a:noFill/>
        </p:spPr>
        <p:txBody>
          <a:bodyPr wrap="square">
            <a:spAutoFit/>
          </a:bodyPr>
          <a:lstStyle/>
          <a:p>
            <a:r>
              <a:rPr lang="en-IN" dirty="0"/>
              <a:t>Various methods : </a:t>
            </a:r>
          </a:p>
          <a:p>
            <a:pPr marL="342900" indent="-342900">
              <a:buAutoNum type="arabicPeriod"/>
            </a:pPr>
            <a:r>
              <a:rPr lang="en-US" dirty="0"/>
              <a:t>Structural Recommendation of Nodes and Links</a:t>
            </a:r>
          </a:p>
          <a:p>
            <a:pPr marL="342900" indent="-342900">
              <a:buAutoNum type="arabicPeriod"/>
            </a:pPr>
            <a:endParaRPr lang="en-US" dirty="0"/>
          </a:p>
          <a:p>
            <a:r>
              <a:rPr lang="en-US" dirty="0"/>
              <a:t>Various types of networks, including social networks, are composed of nodes and links. In many cases, it is desirable to recommend nodes and links.</a:t>
            </a:r>
          </a:p>
          <a:p>
            <a:r>
              <a:rPr lang="en-US" dirty="0"/>
              <a:t> For example, a personalized Web search may require a recommendation of material which is related to a particular topic.</a:t>
            </a:r>
          </a:p>
          <a:p>
            <a:r>
              <a:rPr lang="en-US" dirty="0"/>
              <a:t>Since the Web can be viewed as a graph, such methods can be viewed as a node recommendation problem. The problem of node recommendation is closely related to the problem of</a:t>
            </a:r>
          </a:p>
          <a:p>
            <a:r>
              <a:rPr lang="en-US" dirty="0"/>
              <a:t>Web search. In fact, both problems require the use of various forms of ranking algorithms.</a:t>
            </a:r>
          </a:p>
          <a:p>
            <a:r>
              <a:rPr lang="en-US" dirty="0"/>
              <a:t>A key component of these methods is the use of the PageRank algorithm, although the personalization of such algorithms is more closely related to recommendation algorithms.</a:t>
            </a:r>
            <a:endParaRPr lang="en-IN" dirty="0"/>
          </a:p>
        </p:txBody>
      </p:sp>
    </p:spTree>
    <p:extLst>
      <p:ext uri="{BB962C8B-B14F-4D97-AF65-F5344CB8AC3E}">
        <p14:creationId xmlns:p14="http://schemas.microsoft.com/office/powerpoint/2010/main" val="3110078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E79481-438E-BF10-ECAE-F8D05B093CF3}"/>
              </a:ext>
            </a:extLst>
          </p:cNvPr>
          <p:cNvSpPr txBox="1"/>
          <p:nvPr/>
        </p:nvSpPr>
        <p:spPr>
          <a:xfrm>
            <a:off x="3049361" y="889844"/>
            <a:ext cx="6098720" cy="4801314"/>
          </a:xfrm>
          <a:prstGeom prst="rect">
            <a:avLst/>
          </a:prstGeom>
          <a:noFill/>
        </p:spPr>
        <p:txBody>
          <a:bodyPr wrap="square">
            <a:spAutoFit/>
          </a:bodyPr>
          <a:lstStyle/>
          <a:p>
            <a:r>
              <a:rPr lang="en-IN" dirty="0"/>
              <a:t>2. Product and Content Recommendations with Social Influence</a:t>
            </a:r>
          </a:p>
          <a:p>
            <a:endParaRPr lang="en-IN" dirty="0"/>
          </a:p>
          <a:p>
            <a:r>
              <a:rPr lang="en-IN" dirty="0"/>
              <a:t>Many forms of product and content recommendation are performed with the help of network connections and other social cues. This problem is also referred to as viral marketing.</a:t>
            </a:r>
          </a:p>
          <a:p>
            <a:endParaRPr lang="en-IN" dirty="0"/>
          </a:p>
          <a:p>
            <a:r>
              <a:rPr lang="en-IN" dirty="0"/>
              <a:t> In viral marketing, products are recommended with the use of word-of-mouth systems. In order to achieve this goal, it is important to be able to determine influential and topically</a:t>
            </a:r>
          </a:p>
          <a:p>
            <a:r>
              <a:rPr lang="en-IN" dirty="0"/>
              <a:t>relevant entities in the network.  </a:t>
            </a:r>
          </a:p>
          <a:p>
            <a:r>
              <a:rPr lang="en-IN" dirty="0"/>
              <a:t>Many variations of this problem have been proposed, in which the influencers are found in a topically sensitive way, in the social stream scenario.</a:t>
            </a:r>
          </a:p>
          <a:p>
            <a:endParaRPr lang="en-IN" dirty="0"/>
          </a:p>
          <a:p>
            <a:r>
              <a:rPr lang="en-IN" dirty="0"/>
              <a:t> For example, determining the influential users in a Twitter stream for specific topics may be very useful for viral</a:t>
            </a:r>
          </a:p>
          <a:p>
            <a:r>
              <a:rPr lang="en-IN" dirty="0"/>
              <a:t>marketing.</a:t>
            </a:r>
          </a:p>
        </p:txBody>
      </p:sp>
    </p:spTree>
    <p:extLst>
      <p:ext uri="{BB962C8B-B14F-4D97-AF65-F5344CB8AC3E}">
        <p14:creationId xmlns:p14="http://schemas.microsoft.com/office/powerpoint/2010/main" val="342314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62D95A-59C8-2962-E25A-D223970F5A72}"/>
              </a:ext>
            </a:extLst>
          </p:cNvPr>
          <p:cNvSpPr txBox="1"/>
          <p:nvPr/>
        </p:nvSpPr>
        <p:spPr>
          <a:xfrm>
            <a:off x="1592580" y="551885"/>
            <a:ext cx="9006840" cy="5509200"/>
          </a:xfrm>
          <a:prstGeom prst="rect">
            <a:avLst/>
          </a:prstGeom>
          <a:noFill/>
        </p:spPr>
        <p:txBody>
          <a:bodyPr wrap="square">
            <a:spAutoFit/>
          </a:bodyPr>
          <a:lstStyle/>
          <a:p>
            <a:pPr>
              <a:buNone/>
            </a:pPr>
            <a:r>
              <a:rPr lang="en-US" sz="2800" b="1" dirty="0"/>
              <a:t>Music and Video Recommender Systems</a:t>
            </a:r>
          </a:p>
          <a:p>
            <a:pPr>
              <a:buNone/>
            </a:pPr>
            <a:endParaRPr lang="en-US" dirty="0"/>
          </a:p>
          <a:p>
            <a:pPr>
              <a:buNone/>
            </a:pPr>
            <a:r>
              <a:rPr lang="en-US" dirty="0"/>
              <a:t>Music and video recommender systems help users discover new content based on their preferences and behavior patterns.</a:t>
            </a:r>
          </a:p>
          <a:p>
            <a:pPr>
              <a:buNone/>
            </a:pPr>
            <a:endParaRPr lang="en-US" dirty="0"/>
          </a:p>
          <a:p>
            <a:pPr>
              <a:buNone/>
            </a:pPr>
            <a:r>
              <a:rPr lang="en-US" b="1" dirty="0"/>
              <a:t>Music Recommender Systems</a:t>
            </a:r>
          </a:p>
          <a:p>
            <a:pPr>
              <a:buNone/>
            </a:pPr>
            <a:r>
              <a:rPr lang="en-US" b="1" dirty="0"/>
              <a:t>Approaches:</a:t>
            </a:r>
            <a:endParaRPr lang="en-US" dirty="0"/>
          </a:p>
          <a:p>
            <a:pPr>
              <a:buFont typeface="Arial" panose="020B0604020202020204" pitchFamily="34" charset="0"/>
              <a:buChar char="•"/>
            </a:pPr>
            <a:r>
              <a:rPr lang="en-US" b="1" dirty="0"/>
              <a:t>Collaborative Filtering</a:t>
            </a:r>
            <a:r>
              <a:rPr lang="en-US" dirty="0"/>
              <a:t>: Recommends music based on what similar users enjoy (e.g., "Fans of this artist also liked...")</a:t>
            </a:r>
          </a:p>
          <a:p>
            <a:pPr>
              <a:buFont typeface="Arial" panose="020B0604020202020204" pitchFamily="34" charset="0"/>
              <a:buChar char="•"/>
            </a:pPr>
            <a:r>
              <a:rPr lang="en-US" b="1" dirty="0"/>
              <a:t>Content-Based Filtering</a:t>
            </a:r>
            <a:r>
              <a:rPr lang="en-US" dirty="0"/>
              <a:t>: Analyzes audio features like tempo, genre, instrumentation, and vocals</a:t>
            </a:r>
          </a:p>
          <a:p>
            <a:pPr>
              <a:buFont typeface="Arial" panose="020B0604020202020204" pitchFamily="34" charset="0"/>
              <a:buChar char="•"/>
            </a:pPr>
            <a:r>
              <a:rPr lang="en-US" b="1" dirty="0"/>
              <a:t>Context-Aware</a:t>
            </a:r>
            <a:r>
              <a:rPr lang="en-US" dirty="0"/>
              <a:t>: Considers situational factors (time of day, activity, location)</a:t>
            </a:r>
          </a:p>
          <a:p>
            <a:pPr>
              <a:buFont typeface="Arial" panose="020B0604020202020204" pitchFamily="34" charset="0"/>
              <a:buChar char="•"/>
            </a:pPr>
            <a:r>
              <a:rPr lang="en-US" b="1" dirty="0"/>
              <a:t>Hybrid Systems</a:t>
            </a:r>
            <a:r>
              <a:rPr lang="en-US" dirty="0"/>
              <a:t>: Combines multiple approaches for better accuracy</a:t>
            </a:r>
          </a:p>
          <a:p>
            <a:pPr>
              <a:buNone/>
            </a:pPr>
            <a:r>
              <a:rPr lang="en-US" b="1" dirty="0"/>
              <a:t>Examples:</a:t>
            </a:r>
            <a:endParaRPr lang="en-US" dirty="0"/>
          </a:p>
          <a:p>
            <a:pPr>
              <a:buFont typeface="Arial" panose="020B0604020202020204" pitchFamily="34" charset="0"/>
              <a:buChar char="•"/>
            </a:pPr>
            <a:r>
              <a:rPr lang="en-US" b="1" dirty="0"/>
              <a:t>Spotify</a:t>
            </a:r>
            <a:r>
              <a:rPr lang="en-US" dirty="0"/>
              <a:t>: Uses collaborative filtering, audio analysis, and user behavior to create personalized playlists like "Discover Weekly"</a:t>
            </a:r>
          </a:p>
          <a:p>
            <a:pPr>
              <a:buFont typeface="Arial" panose="020B0604020202020204" pitchFamily="34" charset="0"/>
              <a:buChar char="•"/>
            </a:pPr>
            <a:r>
              <a:rPr lang="en-US" b="1" dirty="0"/>
              <a:t>Pandora</a:t>
            </a:r>
            <a:r>
              <a:rPr lang="en-US" dirty="0"/>
              <a:t>: Originally used the Music Genome Project to classify songs based on 450+ musical attributes</a:t>
            </a:r>
          </a:p>
          <a:p>
            <a:pPr>
              <a:buFont typeface="Arial" panose="020B0604020202020204" pitchFamily="34" charset="0"/>
              <a:buChar char="•"/>
            </a:pPr>
            <a:r>
              <a:rPr lang="en-US" b="1" dirty="0"/>
              <a:t>Apple Music</a:t>
            </a:r>
            <a:r>
              <a:rPr lang="en-US" dirty="0"/>
              <a:t>: Combines algorithmic recommendations with human-curated playlists</a:t>
            </a:r>
          </a:p>
        </p:txBody>
      </p:sp>
    </p:spTree>
    <p:extLst>
      <p:ext uri="{BB962C8B-B14F-4D97-AF65-F5344CB8AC3E}">
        <p14:creationId xmlns:p14="http://schemas.microsoft.com/office/powerpoint/2010/main" val="26033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4CBEDF-3EFA-C47C-4DD1-A694CFE62CF4}"/>
              </a:ext>
            </a:extLst>
          </p:cNvPr>
          <p:cNvSpPr txBox="1"/>
          <p:nvPr/>
        </p:nvSpPr>
        <p:spPr>
          <a:xfrm>
            <a:off x="3049361" y="1028343"/>
            <a:ext cx="6098720" cy="4247317"/>
          </a:xfrm>
          <a:prstGeom prst="rect">
            <a:avLst/>
          </a:prstGeom>
          <a:noFill/>
        </p:spPr>
        <p:txBody>
          <a:bodyPr wrap="square">
            <a:spAutoFit/>
          </a:bodyPr>
          <a:lstStyle/>
          <a:p>
            <a:r>
              <a:rPr lang="en-US" dirty="0"/>
              <a:t>3. Trustworthy Recommender Systems</a:t>
            </a:r>
          </a:p>
          <a:p>
            <a:endParaRPr lang="en-US" dirty="0"/>
          </a:p>
          <a:p>
            <a:r>
              <a:rPr lang="en-US" dirty="0"/>
              <a:t>Many social media sites, such as </a:t>
            </a:r>
            <a:r>
              <a:rPr lang="en-US" dirty="0" err="1"/>
              <a:t>Epinions</a:t>
            </a:r>
            <a:r>
              <a:rPr lang="en-US" dirty="0"/>
              <a:t> or Slashdot, allow users to express their trust and distrust in one another, either in a direct way, or through various feedback mechanisms. </a:t>
            </a:r>
          </a:p>
          <a:p>
            <a:endParaRPr lang="en-US" dirty="0"/>
          </a:p>
          <a:p>
            <a:r>
              <a:rPr lang="en-US" dirty="0"/>
              <a:t>For example, users can express their trust or distrust in reviews of other users, or they may directly specify their trust or distrust relationships with other users. This trust information is very useful for making more robust recommendations.</a:t>
            </a:r>
          </a:p>
          <a:p>
            <a:endParaRPr lang="en-US" dirty="0"/>
          </a:p>
          <a:p>
            <a:r>
              <a:rPr lang="en-US" dirty="0"/>
              <a:t> For example,</a:t>
            </a:r>
          </a:p>
          <a:p>
            <a:r>
              <a:rPr lang="en-US" dirty="0"/>
              <a:t>it is evident that a user-based neighborhood method should be computed with the use of trustworthy peers to obtain robust recommendations.  </a:t>
            </a:r>
            <a:endParaRPr lang="en-IN" dirty="0"/>
          </a:p>
        </p:txBody>
      </p:sp>
    </p:spTree>
    <p:extLst>
      <p:ext uri="{BB962C8B-B14F-4D97-AF65-F5344CB8AC3E}">
        <p14:creationId xmlns:p14="http://schemas.microsoft.com/office/powerpoint/2010/main" val="351308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6FE7A7-746B-98D5-9F6A-BDE2B545F7A2}"/>
              </a:ext>
            </a:extLst>
          </p:cNvPr>
          <p:cNvSpPr txBox="1"/>
          <p:nvPr/>
        </p:nvSpPr>
        <p:spPr>
          <a:xfrm>
            <a:off x="1714500" y="335846"/>
            <a:ext cx="8164286" cy="5632311"/>
          </a:xfrm>
          <a:prstGeom prst="rect">
            <a:avLst/>
          </a:prstGeom>
          <a:noFill/>
        </p:spPr>
        <p:txBody>
          <a:bodyPr wrap="square">
            <a:spAutoFit/>
          </a:bodyPr>
          <a:lstStyle/>
          <a:p>
            <a:r>
              <a:rPr lang="en-IN" dirty="0"/>
              <a:t>4. Leveraging Social Tagging Feedback for Recommendations</a:t>
            </a:r>
          </a:p>
          <a:p>
            <a:endParaRPr lang="en-IN" dirty="0"/>
          </a:p>
          <a:p>
            <a:r>
              <a:rPr lang="en-IN" dirty="0"/>
              <a:t>Users have numerous methods for incorporating their feedback in recommender systems.</a:t>
            </a:r>
          </a:p>
          <a:p>
            <a:endParaRPr lang="en-IN" dirty="0"/>
          </a:p>
          <a:p>
            <a:r>
              <a:rPr lang="en-IN" dirty="0"/>
              <a:t>The most common form of feedback is social tagging. Such forms of feedback are particularly common on content sharing sites on the Web, such as Flickr (photo sharing),</a:t>
            </a:r>
          </a:p>
          <a:p>
            <a:r>
              <a:rPr lang="en-IN" dirty="0"/>
              <a:t>last.fm, (music sharing).</a:t>
            </a:r>
          </a:p>
          <a:p>
            <a:r>
              <a:rPr lang="en-IN" dirty="0"/>
              <a:t> Tags are meta-data that users utilize to add short informative keywords to the content. </a:t>
            </a:r>
          </a:p>
          <a:p>
            <a:endParaRPr lang="en-IN" dirty="0"/>
          </a:p>
          <a:p>
            <a:r>
              <a:rPr lang="en-IN" dirty="0"/>
              <a:t>For example, a user on a music site might tag Michael Jackson’s Thriller album as “rock.” Such tags provide useful information about the interests of both the user and the content of the item because the tag is associated with both. </a:t>
            </a:r>
          </a:p>
          <a:p>
            <a:endParaRPr lang="en-IN" dirty="0"/>
          </a:p>
          <a:p>
            <a:r>
              <a:rPr lang="en-IN" dirty="0"/>
              <a:t>The tags serve as useful context for performing the recommendations. </a:t>
            </a:r>
          </a:p>
          <a:p>
            <a:r>
              <a:rPr lang="en-IN" dirty="0"/>
              <a:t> </a:t>
            </a:r>
          </a:p>
          <a:p>
            <a:r>
              <a:rPr lang="en-IN" dirty="0"/>
              <a:t>Methods for context-sensitive recommendations can be directly used to incorporate this feedback into the recommendation process.</a:t>
            </a:r>
          </a:p>
        </p:txBody>
      </p:sp>
    </p:spTree>
    <p:extLst>
      <p:ext uri="{BB962C8B-B14F-4D97-AF65-F5344CB8AC3E}">
        <p14:creationId xmlns:p14="http://schemas.microsoft.com/office/powerpoint/2010/main" val="280446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EA46FD-6617-7FE5-87B8-4CC9D16123F7}"/>
              </a:ext>
            </a:extLst>
          </p:cNvPr>
          <p:cNvSpPr txBox="1"/>
          <p:nvPr/>
        </p:nvSpPr>
        <p:spPr>
          <a:xfrm>
            <a:off x="1264920" y="665768"/>
            <a:ext cx="9098280" cy="5078313"/>
          </a:xfrm>
          <a:prstGeom prst="rect">
            <a:avLst/>
          </a:prstGeom>
          <a:noFill/>
        </p:spPr>
        <p:txBody>
          <a:bodyPr wrap="square">
            <a:spAutoFit/>
          </a:bodyPr>
          <a:lstStyle/>
          <a:p>
            <a:pPr>
              <a:buNone/>
            </a:pPr>
            <a:r>
              <a:rPr lang="en-US" b="1" dirty="0"/>
              <a:t>Types of Social Data Used in Recommender Systems</a:t>
            </a:r>
          </a:p>
          <a:p>
            <a:pPr>
              <a:buNone/>
            </a:pPr>
            <a:r>
              <a:rPr lang="en-US" b="1" dirty="0"/>
              <a:t>1. Explicit Social Connections</a:t>
            </a:r>
          </a:p>
          <a:p>
            <a:pPr>
              <a:buFont typeface="Arial" panose="020B0604020202020204" pitchFamily="34" charset="0"/>
              <a:buChar char="•"/>
            </a:pPr>
            <a:r>
              <a:rPr lang="en-US" b="1" dirty="0"/>
              <a:t>Friend/Follow Relationships</a:t>
            </a:r>
            <a:r>
              <a:rPr lang="en-US" dirty="0"/>
              <a:t>: Direct connections between users on social platforms</a:t>
            </a:r>
          </a:p>
          <a:p>
            <a:pPr>
              <a:buFont typeface="Arial" panose="020B0604020202020204" pitchFamily="34" charset="0"/>
              <a:buChar char="•"/>
            </a:pPr>
            <a:r>
              <a:rPr lang="en-US" b="1" dirty="0"/>
              <a:t>Trust Networks</a:t>
            </a:r>
            <a:r>
              <a:rPr lang="en-US" dirty="0"/>
              <a:t>: Explicit trust statements between users (e.g., "trusted reviewer" designations)</a:t>
            </a:r>
          </a:p>
          <a:p>
            <a:pPr>
              <a:buFont typeface="Arial" panose="020B0604020202020204" pitchFamily="34" charset="0"/>
              <a:buChar char="•"/>
            </a:pPr>
            <a:r>
              <a:rPr lang="en-US" b="1" dirty="0"/>
              <a:t>Family/Household Relationships</a:t>
            </a:r>
            <a:r>
              <a:rPr lang="en-US" dirty="0"/>
              <a:t>: Connections indicating close personal ties</a:t>
            </a:r>
          </a:p>
          <a:p>
            <a:pPr>
              <a:buFont typeface="Arial" panose="020B0604020202020204" pitchFamily="34" charset="0"/>
              <a:buChar char="•"/>
            </a:pPr>
            <a:r>
              <a:rPr lang="en-US" b="1" dirty="0"/>
              <a:t>Professional Networks</a:t>
            </a:r>
            <a:r>
              <a:rPr lang="en-US" dirty="0"/>
              <a:t>: Work-related connections and collaborations</a:t>
            </a:r>
          </a:p>
          <a:p>
            <a:pPr>
              <a:buFont typeface="Arial" panose="020B0604020202020204" pitchFamily="34" charset="0"/>
              <a:buChar char="•"/>
            </a:pPr>
            <a:endParaRPr lang="en-US" dirty="0"/>
          </a:p>
          <a:p>
            <a:pPr>
              <a:buNone/>
            </a:pPr>
            <a:r>
              <a:rPr lang="en-US" b="1" dirty="0"/>
              <a:t>2. Implicit Social Information</a:t>
            </a:r>
          </a:p>
          <a:p>
            <a:pPr>
              <a:buFont typeface="Arial" panose="020B0604020202020204" pitchFamily="34" charset="0"/>
              <a:buChar char="•"/>
            </a:pPr>
            <a:r>
              <a:rPr lang="en-US" b="1" dirty="0"/>
              <a:t>Interaction Patterns</a:t>
            </a:r>
            <a:r>
              <a:rPr lang="en-US" dirty="0"/>
              <a:t>: Comments, likes, shares, and other engagement between users</a:t>
            </a:r>
          </a:p>
          <a:p>
            <a:pPr>
              <a:buFont typeface="Arial" panose="020B0604020202020204" pitchFamily="34" charset="0"/>
              <a:buChar char="•"/>
            </a:pPr>
            <a:r>
              <a:rPr lang="en-US" b="1" dirty="0"/>
              <a:t>Co-participation</a:t>
            </a:r>
            <a:r>
              <a:rPr lang="en-US" dirty="0"/>
              <a:t>: Users who participate in the same events, groups, or discussions</a:t>
            </a:r>
          </a:p>
          <a:p>
            <a:pPr>
              <a:buFont typeface="Arial" panose="020B0604020202020204" pitchFamily="34" charset="0"/>
              <a:buChar char="•"/>
            </a:pPr>
            <a:r>
              <a:rPr lang="en-US" b="1" dirty="0"/>
              <a:t>Communication Frequency</a:t>
            </a:r>
            <a:r>
              <a:rPr lang="en-US" dirty="0"/>
              <a:t>: Patterns of message exchanges or interactions</a:t>
            </a:r>
          </a:p>
          <a:p>
            <a:pPr>
              <a:buFont typeface="Arial" panose="020B0604020202020204" pitchFamily="34" charset="0"/>
              <a:buChar char="•"/>
            </a:pPr>
            <a:r>
              <a:rPr lang="en-US" b="1" dirty="0"/>
              <a:t>Temporal Proximity</a:t>
            </a:r>
            <a:r>
              <a:rPr lang="en-US" dirty="0"/>
              <a:t>: Users who are active at similar times</a:t>
            </a:r>
          </a:p>
          <a:p>
            <a:pPr>
              <a:buFont typeface="Arial" panose="020B0604020202020204" pitchFamily="34" charset="0"/>
              <a:buChar char="•"/>
            </a:pPr>
            <a:endParaRPr lang="en-US" dirty="0"/>
          </a:p>
          <a:p>
            <a:pPr>
              <a:buNone/>
            </a:pPr>
            <a:r>
              <a:rPr lang="en-US" b="1" dirty="0"/>
              <a:t>3. Social Content</a:t>
            </a:r>
          </a:p>
          <a:p>
            <a:pPr>
              <a:buFont typeface="Arial" panose="020B0604020202020204" pitchFamily="34" charset="0"/>
              <a:buChar char="•"/>
            </a:pPr>
            <a:r>
              <a:rPr lang="en-US" b="1" dirty="0"/>
              <a:t>User-Generated Content</a:t>
            </a:r>
            <a:r>
              <a:rPr lang="en-US" dirty="0"/>
              <a:t>: Posts, reviews, and comments created by users</a:t>
            </a:r>
          </a:p>
          <a:p>
            <a:pPr>
              <a:buFont typeface="Arial" panose="020B0604020202020204" pitchFamily="34" charset="0"/>
              <a:buChar char="•"/>
            </a:pPr>
            <a:r>
              <a:rPr lang="en-US" b="1" dirty="0"/>
              <a:t>Tags and Mentions</a:t>
            </a:r>
            <a:r>
              <a:rPr lang="en-US" dirty="0"/>
              <a:t>: References to other users in content</a:t>
            </a:r>
          </a:p>
          <a:p>
            <a:pPr>
              <a:buFont typeface="Arial" panose="020B0604020202020204" pitchFamily="34" charset="0"/>
              <a:buChar char="•"/>
            </a:pPr>
            <a:r>
              <a:rPr lang="en-US" b="1" dirty="0"/>
              <a:t>Shared Content</a:t>
            </a:r>
            <a:r>
              <a:rPr lang="en-US" dirty="0"/>
              <a:t>: Items that users have explicitly shared with their networks</a:t>
            </a:r>
          </a:p>
          <a:p>
            <a:pPr>
              <a:buFont typeface="Arial" panose="020B0604020202020204" pitchFamily="34" charset="0"/>
              <a:buChar char="•"/>
            </a:pPr>
            <a:r>
              <a:rPr lang="en-US" b="1" dirty="0"/>
              <a:t>Social Context Information</a:t>
            </a:r>
            <a:r>
              <a:rPr lang="en-US" dirty="0"/>
              <a:t>: Location check-ins, activity partners, etc.</a:t>
            </a:r>
          </a:p>
        </p:txBody>
      </p:sp>
    </p:spTree>
    <p:extLst>
      <p:ext uri="{BB962C8B-B14F-4D97-AF65-F5344CB8AC3E}">
        <p14:creationId xmlns:p14="http://schemas.microsoft.com/office/powerpoint/2010/main" val="1673839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EB2745-244B-07AD-4929-512021338296}"/>
              </a:ext>
            </a:extLst>
          </p:cNvPr>
          <p:cNvSpPr txBox="1"/>
          <p:nvPr/>
        </p:nvSpPr>
        <p:spPr>
          <a:xfrm>
            <a:off x="3048000" y="1028343"/>
            <a:ext cx="6096000" cy="4801314"/>
          </a:xfrm>
          <a:prstGeom prst="rect">
            <a:avLst/>
          </a:prstGeom>
          <a:noFill/>
        </p:spPr>
        <p:txBody>
          <a:bodyPr wrap="square">
            <a:spAutoFit/>
          </a:bodyPr>
          <a:lstStyle/>
          <a:p>
            <a:pPr>
              <a:buNone/>
            </a:pPr>
            <a:r>
              <a:rPr lang="en-US" b="1" dirty="0"/>
              <a:t>Approaches to Social Recommendation</a:t>
            </a:r>
          </a:p>
          <a:p>
            <a:pPr>
              <a:buNone/>
            </a:pPr>
            <a:r>
              <a:rPr lang="en-US" b="1" dirty="0"/>
              <a:t>1. Trust-Based Filtering</a:t>
            </a:r>
          </a:p>
          <a:p>
            <a:pPr>
              <a:buNone/>
            </a:pPr>
            <a:r>
              <a:rPr lang="en-US" dirty="0"/>
              <a:t>Trust-based filtering weighs recommendations based on trust relationships between users, under the assumption that users are more likely to share preferences with those they trust.</a:t>
            </a:r>
          </a:p>
          <a:p>
            <a:pPr>
              <a:buNone/>
            </a:pPr>
            <a:r>
              <a:rPr lang="en-US" b="1" dirty="0"/>
              <a:t>Methods</a:t>
            </a:r>
            <a:r>
              <a:rPr lang="en-US" dirty="0"/>
              <a:t>:</a:t>
            </a:r>
          </a:p>
          <a:p>
            <a:pPr>
              <a:buFont typeface="Arial" panose="020B0604020202020204" pitchFamily="34" charset="0"/>
              <a:buChar char="•"/>
            </a:pPr>
            <a:r>
              <a:rPr lang="en-US" b="1" dirty="0" err="1"/>
              <a:t>TrustWalker</a:t>
            </a:r>
            <a:r>
              <a:rPr lang="en-US" dirty="0"/>
              <a:t>: Combines trust networks with item-based collaborative filtering</a:t>
            </a:r>
          </a:p>
          <a:p>
            <a:pPr>
              <a:buFont typeface="Arial" panose="020B0604020202020204" pitchFamily="34" charset="0"/>
              <a:buChar char="•"/>
            </a:pPr>
            <a:r>
              <a:rPr lang="en-US" b="1" dirty="0" err="1"/>
              <a:t>MoleTrust</a:t>
            </a:r>
            <a:r>
              <a:rPr lang="en-US" dirty="0"/>
              <a:t>: Propagates trust through networks with a trust decay factor</a:t>
            </a:r>
          </a:p>
          <a:p>
            <a:pPr>
              <a:buFont typeface="Arial" panose="020B0604020202020204" pitchFamily="34" charset="0"/>
              <a:buChar char="•"/>
            </a:pPr>
            <a:r>
              <a:rPr lang="en-US" b="1" dirty="0" err="1"/>
              <a:t>TidalTrust</a:t>
            </a:r>
            <a:r>
              <a:rPr lang="en-US" dirty="0"/>
              <a:t>: Uses network flow models to determine trust levels</a:t>
            </a:r>
          </a:p>
          <a:p>
            <a:pPr>
              <a:buFont typeface="Arial" panose="020B0604020202020204" pitchFamily="34" charset="0"/>
              <a:buChar char="•"/>
            </a:pPr>
            <a:r>
              <a:rPr lang="en-US" b="1" dirty="0" err="1"/>
              <a:t>TrustMF</a:t>
            </a:r>
            <a:r>
              <a:rPr lang="en-US" dirty="0"/>
              <a:t>: Incorporates trust relations into matrix factorization</a:t>
            </a:r>
          </a:p>
          <a:p>
            <a:r>
              <a:rPr lang="en-US" b="1" dirty="0"/>
              <a:t>Example</a:t>
            </a:r>
            <a:r>
              <a:rPr lang="en-US" dirty="0"/>
              <a:t>: A user looking for restaurant recommendations might see higher rankings for venues positively reviewed by trusted friends, even if those venues wouldn't rank as highly based solely on general ratings.</a:t>
            </a:r>
          </a:p>
        </p:txBody>
      </p:sp>
    </p:spTree>
    <p:extLst>
      <p:ext uri="{BB962C8B-B14F-4D97-AF65-F5344CB8AC3E}">
        <p14:creationId xmlns:p14="http://schemas.microsoft.com/office/powerpoint/2010/main" val="72261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F2F129-C6B6-D0EE-1A07-B4F56FDFDFB5}"/>
              </a:ext>
            </a:extLst>
          </p:cNvPr>
          <p:cNvSpPr txBox="1"/>
          <p:nvPr/>
        </p:nvSpPr>
        <p:spPr>
          <a:xfrm>
            <a:off x="3048000" y="1443841"/>
            <a:ext cx="6096000" cy="3970318"/>
          </a:xfrm>
          <a:prstGeom prst="rect">
            <a:avLst/>
          </a:prstGeom>
          <a:noFill/>
        </p:spPr>
        <p:txBody>
          <a:bodyPr wrap="square">
            <a:spAutoFit/>
          </a:bodyPr>
          <a:lstStyle/>
          <a:p>
            <a:pPr>
              <a:buNone/>
            </a:pPr>
            <a:r>
              <a:rPr lang="en-US" b="1" dirty="0"/>
              <a:t>2. Social Regularization</a:t>
            </a:r>
          </a:p>
          <a:p>
            <a:pPr>
              <a:buNone/>
            </a:pPr>
            <a:r>
              <a:rPr lang="en-US" dirty="0"/>
              <a:t>Social regularization incorporates social connections as constraints in collaborative filtering models, encouraging connected users to have similar taste profiles.</a:t>
            </a:r>
          </a:p>
          <a:p>
            <a:pPr>
              <a:buNone/>
            </a:pPr>
            <a:r>
              <a:rPr lang="en-US" b="1" dirty="0"/>
              <a:t>Methods</a:t>
            </a:r>
            <a:r>
              <a:rPr lang="en-US" dirty="0"/>
              <a:t>:</a:t>
            </a:r>
          </a:p>
          <a:p>
            <a:pPr>
              <a:buFont typeface="Arial" panose="020B0604020202020204" pitchFamily="34" charset="0"/>
              <a:buChar char="•"/>
            </a:pPr>
            <a:r>
              <a:rPr lang="en-US" b="1" dirty="0" err="1"/>
              <a:t>SoReg</a:t>
            </a:r>
            <a:r>
              <a:rPr lang="en-US" dirty="0"/>
              <a:t>: Adds social regularization terms to matrix </a:t>
            </a:r>
            <a:r>
              <a:rPr lang="en-US" dirty="0" err="1"/>
              <a:t>factization</a:t>
            </a:r>
            <a:endParaRPr lang="en-US" dirty="0"/>
          </a:p>
          <a:p>
            <a:pPr>
              <a:buFont typeface="Arial" panose="020B0604020202020204" pitchFamily="34" charset="0"/>
              <a:buChar char="•"/>
            </a:pPr>
            <a:r>
              <a:rPr lang="en-US" b="1" dirty="0" err="1"/>
              <a:t>SocialMF</a:t>
            </a:r>
            <a:r>
              <a:rPr lang="en-US" dirty="0"/>
              <a:t>: Factors social influence into user latent vectors</a:t>
            </a:r>
          </a:p>
          <a:p>
            <a:pPr>
              <a:buFont typeface="Arial" panose="020B0604020202020204" pitchFamily="34" charset="0"/>
              <a:buChar char="•"/>
            </a:pPr>
            <a:r>
              <a:rPr lang="en-US" b="1" dirty="0"/>
              <a:t>RSTE</a:t>
            </a:r>
            <a:r>
              <a:rPr lang="en-US" dirty="0"/>
              <a:t>: Linearly combines a basic matrix factorization model with social network information</a:t>
            </a:r>
          </a:p>
          <a:p>
            <a:pPr>
              <a:buFont typeface="Arial" panose="020B0604020202020204" pitchFamily="34" charset="0"/>
              <a:buChar char="•"/>
            </a:pPr>
            <a:r>
              <a:rPr lang="en-US" b="1" dirty="0" err="1"/>
              <a:t>TrustSVD</a:t>
            </a:r>
            <a:r>
              <a:rPr lang="en-US" dirty="0"/>
              <a:t>: Extends SVD++ by adding social trust information</a:t>
            </a:r>
          </a:p>
          <a:p>
            <a:r>
              <a:rPr lang="en-US" b="1" dirty="0"/>
              <a:t>Example</a:t>
            </a:r>
            <a:r>
              <a:rPr lang="en-US" dirty="0"/>
              <a:t>: When recommending movies, the system might predict that a user would enjoy films that were highly rated by their friends, even if the user hasn't provided many ratings themselves.</a:t>
            </a:r>
          </a:p>
        </p:txBody>
      </p:sp>
    </p:spTree>
    <p:extLst>
      <p:ext uri="{BB962C8B-B14F-4D97-AF65-F5344CB8AC3E}">
        <p14:creationId xmlns:p14="http://schemas.microsoft.com/office/powerpoint/2010/main" val="1508985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FE8DE5-AE4B-89B1-981C-932431307037}"/>
              </a:ext>
            </a:extLst>
          </p:cNvPr>
          <p:cNvSpPr txBox="1"/>
          <p:nvPr/>
        </p:nvSpPr>
        <p:spPr>
          <a:xfrm>
            <a:off x="3048000" y="1582341"/>
            <a:ext cx="6096000" cy="3693319"/>
          </a:xfrm>
          <a:prstGeom prst="rect">
            <a:avLst/>
          </a:prstGeom>
          <a:noFill/>
        </p:spPr>
        <p:txBody>
          <a:bodyPr wrap="square">
            <a:spAutoFit/>
          </a:bodyPr>
          <a:lstStyle/>
          <a:p>
            <a:pPr>
              <a:buNone/>
            </a:pPr>
            <a:r>
              <a:rPr lang="en-US" b="1" dirty="0"/>
              <a:t>3. Friend-Based Collaborative Filtering</a:t>
            </a:r>
          </a:p>
          <a:p>
            <a:pPr>
              <a:buNone/>
            </a:pPr>
            <a:r>
              <a:rPr lang="en-US" dirty="0"/>
              <a:t>This approach uses friend networks to identify similar users more effectively than traditional similarity measures.</a:t>
            </a:r>
          </a:p>
          <a:p>
            <a:pPr>
              <a:buNone/>
            </a:pPr>
            <a:r>
              <a:rPr lang="en-US" b="1" dirty="0"/>
              <a:t>Methods</a:t>
            </a:r>
            <a:r>
              <a:rPr lang="en-US" dirty="0"/>
              <a:t>:</a:t>
            </a:r>
          </a:p>
          <a:p>
            <a:pPr>
              <a:buFont typeface="Arial" panose="020B0604020202020204" pitchFamily="34" charset="0"/>
              <a:buChar char="•"/>
            </a:pPr>
            <a:r>
              <a:rPr lang="en-US" b="1" dirty="0"/>
              <a:t>Circle-Based Recommendation</a:t>
            </a:r>
            <a:r>
              <a:rPr lang="en-US" dirty="0"/>
              <a:t>: Uses different social circles for different types of items</a:t>
            </a:r>
          </a:p>
          <a:p>
            <a:pPr>
              <a:buFont typeface="Arial" panose="020B0604020202020204" pitchFamily="34" charset="0"/>
              <a:buChar char="•"/>
            </a:pPr>
            <a:r>
              <a:rPr lang="en-US" b="1" dirty="0"/>
              <a:t>SNMF</a:t>
            </a:r>
            <a:r>
              <a:rPr lang="en-US" dirty="0"/>
              <a:t>: Social Network-aware Matrix Factorization</a:t>
            </a:r>
          </a:p>
          <a:p>
            <a:pPr>
              <a:buFont typeface="Arial" panose="020B0604020202020204" pitchFamily="34" charset="0"/>
              <a:buChar char="•"/>
            </a:pPr>
            <a:r>
              <a:rPr lang="en-US" b="1" dirty="0"/>
              <a:t>Friends-Weighted CF</a:t>
            </a:r>
            <a:r>
              <a:rPr lang="en-US" dirty="0"/>
              <a:t>: Gives higher weight to the preferences of direct connections</a:t>
            </a:r>
          </a:p>
          <a:p>
            <a:pPr>
              <a:buFont typeface="Arial" panose="020B0604020202020204" pitchFamily="34" charset="0"/>
              <a:buChar char="•"/>
            </a:pPr>
            <a:r>
              <a:rPr lang="en-US" b="1" dirty="0" err="1"/>
              <a:t>FriendTNS</a:t>
            </a:r>
            <a:r>
              <a:rPr lang="en-US" dirty="0"/>
              <a:t>: Combines trust networks with social connections</a:t>
            </a:r>
          </a:p>
          <a:p>
            <a:r>
              <a:rPr lang="en-US" b="1" dirty="0"/>
              <a:t>Example</a:t>
            </a:r>
            <a:r>
              <a:rPr lang="en-US" dirty="0"/>
              <a:t>: A music streaming service might recommend new artists based on what a user's friends with similar listening history have recently discovered and enjoyed.</a:t>
            </a:r>
          </a:p>
        </p:txBody>
      </p:sp>
    </p:spTree>
    <p:extLst>
      <p:ext uri="{BB962C8B-B14F-4D97-AF65-F5344CB8AC3E}">
        <p14:creationId xmlns:p14="http://schemas.microsoft.com/office/powerpoint/2010/main" val="3339541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210C6-E3E9-806F-C99D-F1E0472FF082}"/>
              </a:ext>
            </a:extLst>
          </p:cNvPr>
          <p:cNvSpPr txBox="1"/>
          <p:nvPr/>
        </p:nvSpPr>
        <p:spPr>
          <a:xfrm>
            <a:off x="3048000" y="1028343"/>
            <a:ext cx="6096000" cy="4801314"/>
          </a:xfrm>
          <a:prstGeom prst="rect">
            <a:avLst/>
          </a:prstGeom>
          <a:noFill/>
        </p:spPr>
        <p:txBody>
          <a:bodyPr wrap="square">
            <a:spAutoFit/>
          </a:bodyPr>
          <a:lstStyle/>
          <a:p>
            <a:pPr>
              <a:buNone/>
            </a:pPr>
            <a:r>
              <a:rPr lang="en-US" b="1" dirty="0"/>
              <a:t>4. Social Influence Analysis</a:t>
            </a:r>
          </a:p>
          <a:p>
            <a:pPr>
              <a:buNone/>
            </a:pPr>
            <a:r>
              <a:rPr lang="en-US" dirty="0"/>
              <a:t>This approach identifies and leverages influential users within networks to improve recommendations and potentially increase adoption.</a:t>
            </a:r>
          </a:p>
          <a:p>
            <a:pPr>
              <a:buNone/>
            </a:pPr>
            <a:r>
              <a:rPr lang="en-US" b="1" dirty="0"/>
              <a:t>Methods</a:t>
            </a:r>
            <a:r>
              <a:rPr lang="en-US" dirty="0"/>
              <a:t>:</a:t>
            </a:r>
          </a:p>
          <a:p>
            <a:pPr>
              <a:buFont typeface="Arial" panose="020B0604020202020204" pitchFamily="34" charset="0"/>
              <a:buChar char="•"/>
            </a:pPr>
            <a:r>
              <a:rPr lang="en-US" b="1" dirty="0"/>
              <a:t>Opinion Leader Detection</a:t>
            </a:r>
            <a:r>
              <a:rPr lang="en-US" dirty="0"/>
              <a:t>: Identifies users with high influence on others' behaviors</a:t>
            </a:r>
          </a:p>
          <a:p>
            <a:pPr>
              <a:buFont typeface="Arial" panose="020B0604020202020204" pitchFamily="34" charset="0"/>
              <a:buChar char="•"/>
            </a:pPr>
            <a:r>
              <a:rPr lang="en-US" b="1" dirty="0"/>
              <a:t>Influence Propagation Models</a:t>
            </a:r>
            <a:r>
              <a:rPr lang="en-US" dirty="0"/>
              <a:t>: Tracks how recommendations spread through networks</a:t>
            </a:r>
          </a:p>
          <a:p>
            <a:pPr>
              <a:buFont typeface="Arial" panose="020B0604020202020204" pitchFamily="34" charset="0"/>
              <a:buChar char="•"/>
            </a:pPr>
            <a:r>
              <a:rPr lang="en-US" b="1" dirty="0"/>
              <a:t>Authority-Based Ranking</a:t>
            </a:r>
            <a:r>
              <a:rPr lang="en-US" dirty="0"/>
              <a:t>: Weighs recommendations by the social authority of endorsers</a:t>
            </a:r>
          </a:p>
          <a:p>
            <a:pPr>
              <a:buFont typeface="Arial" panose="020B0604020202020204" pitchFamily="34" charset="0"/>
              <a:buChar char="•"/>
            </a:pPr>
            <a:r>
              <a:rPr lang="en-US" b="1" dirty="0"/>
              <a:t>Temporal Influence Models</a:t>
            </a:r>
            <a:r>
              <a:rPr lang="en-US" dirty="0"/>
              <a:t>: Tracks changes in influence patterns over time</a:t>
            </a:r>
          </a:p>
          <a:p>
            <a:r>
              <a:rPr lang="en-US" b="1" dirty="0"/>
              <a:t>Example</a:t>
            </a:r>
            <a:r>
              <a:rPr lang="en-US" dirty="0"/>
              <a:t>: A fashion recommendation system might highlight items that have been adopted by style influencers within a user's extended network, recognizing their outsized impact on trends.</a:t>
            </a:r>
          </a:p>
        </p:txBody>
      </p:sp>
    </p:spTree>
    <p:extLst>
      <p:ext uri="{BB962C8B-B14F-4D97-AF65-F5344CB8AC3E}">
        <p14:creationId xmlns:p14="http://schemas.microsoft.com/office/powerpoint/2010/main" val="3071476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DF1E72-E5CE-4EF3-5D77-22A4B1D38C92}"/>
              </a:ext>
            </a:extLst>
          </p:cNvPr>
          <p:cNvSpPr txBox="1"/>
          <p:nvPr/>
        </p:nvSpPr>
        <p:spPr>
          <a:xfrm>
            <a:off x="1005840" y="537151"/>
            <a:ext cx="9418320" cy="4801314"/>
          </a:xfrm>
          <a:prstGeom prst="rect">
            <a:avLst/>
          </a:prstGeom>
          <a:noFill/>
        </p:spPr>
        <p:txBody>
          <a:bodyPr wrap="square">
            <a:spAutoFit/>
          </a:bodyPr>
          <a:lstStyle/>
          <a:p>
            <a:pPr>
              <a:buNone/>
            </a:pPr>
            <a:r>
              <a:rPr lang="en-US" b="1" dirty="0"/>
              <a:t>Benefits of Social Recommendations</a:t>
            </a:r>
          </a:p>
          <a:p>
            <a:pPr>
              <a:buNone/>
            </a:pPr>
            <a:r>
              <a:rPr lang="en-US" b="1" dirty="0"/>
              <a:t> </a:t>
            </a:r>
            <a:endParaRPr lang="en-US" dirty="0"/>
          </a:p>
          <a:p>
            <a:pPr>
              <a:buNone/>
            </a:pPr>
            <a:r>
              <a:rPr lang="en-US" b="1" dirty="0"/>
              <a:t>1. Increased Trust and Relevance</a:t>
            </a:r>
          </a:p>
          <a:p>
            <a:pPr>
              <a:buNone/>
            </a:pPr>
            <a:r>
              <a:rPr lang="en-US" dirty="0"/>
              <a:t>Recommendations that include social signals often inspire greater confidence and are perceived as more relevant by users.</a:t>
            </a:r>
          </a:p>
          <a:p>
            <a:pPr>
              <a:buNone/>
            </a:pPr>
            <a:r>
              <a:rPr lang="en-US" b="1" dirty="0"/>
              <a:t>Example</a:t>
            </a:r>
            <a:r>
              <a:rPr lang="en-US" dirty="0"/>
              <a:t>: An e-commerce site showing "Your friend Sarah bought this product and gave it 5 stars" creates immediate trust in the quality of the recommendation.</a:t>
            </a:r>
          </a:p>
          <a:p>
            <a:pPr>
              <a:buNone/>
            </a:pPr>
            <a:r>
              <a:rPr lang="en-US" b="1" dirty="0"/>
              <a:t>2. Enhanced Explanation Capability</a:t>
            </a:r>
          </a:p>
          <a:p>
            <a:pPr>
              <a:buNone/>
            </a:pPr>
            <a:r>
              <a:rPr lang="en-US" dirty="0"/>
              <a:t>Social data provides powerful, intuitive explanations for recommendations that users can easily understand.</a:t>
            </a:r>
          </a:p>
          <a:p>
            <a:pPr>
              <a:buNone/>
            </a:pPr>
            <a:r>
              <a:rPr lang="en-US" b="1" dirty="0"/>
              <a:t>Example</a:t>
            </a:r>
            <a:r>
              <a:rPr lang="en-US" dirty="0"/>
              <a:t>: Instead of opaque explanations like "Based on your browsing history," systems can offer more compelling justifications like "Three of your friends liked this article."</a:t>
            </a:r>
          </a:p>
          <a:p>
            <a:pPr>
              <a:buNone/>
            </a:pPr>
            <a:r>
              <a:rPr lang="en-US" b="1" dirty="0"/>
              <a:t>3. Contextual Understanding</a:t>
            </a:r>
          </a:p>
          <a:p>
            <a:pPr>
              <a:buNone/>
            </a:pPr>
            <a:r>
              <a:rPr lang="en-US" dirty="0"/>
              <a:t>Social data helps systems understand the context in which items are consumed or used, improving recommendation relevance.</a:t>
            </a:r>
          </a:p>
          <a:p>
            <a:r>
              <a:rPr lang="en-US" b="1" dirty="0"/>
              <a:t>Example</a:t>
            </a:r>
            <a:r>
              <a:rPr lang="en-US" dirty="0"/>
              <a:t>: A travel recommendation system might suggest destinations that friends have visited during similar seasons or for similar occasions (honeymoon, family vacation, etc.).</a:t>
            </a:r>
          </a:p>
        </p:txBody>
      </p:sp>
    </p:spTree>
    <p:extLst>
      <p:ext uri="{BB962C8B-B14F-4D97-AF65-F5344CB8AC3E}">
        <p14:creationId xmlns:p14="http://schemas.microsoft.com/office/powerpoint/2010/main" val="271769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0413E3-E6A5-E61C-CDCE-F30BF30F544A}"/>
              </a:ext>
            </a:extLst>
          </p:cNvPr>
          <p:cNvSpPr txBox="1"/>
          <p:nvPr/>
        </p:nvSpPr>
        <p:spPr>
          <a:xfrm>
            <a:off x="1478280" y="474345"/>
            <a:ext cx="8519160" cy="4524315"/>
          </a:xfrm>
          <a:prstGeom prst="rect">
            <a:avLst/>
          </a:prstGeom>
          <a:noFill/>
        </p:spPr>
        <p:txBody>
          <a:bodyPr wrap="square">
            <a:spAutoFit/>
          </a:bodyPr>
          <a:lstStyle/>
          <a:p>
            <a:pPr>
              <a:buNone/>
            </a:pPr>
            <a:r>
              <a:rPr lang="en-US" b="1" dirty="0"/>
              <a:t>Challenges in Social Recommendation</a:t>
            </a:r>
          </a:p>
          <a:p>
            <a:pPr>
              <a:buNone/>
            </a:pPr>
            <a:r>
              <a:rPr lang="en-US" b="1" dirty="0"/>
              <a:t>1. Privacy Concerns</a:t>
            </a:r>
          </a:p>
          <a:p>
            <a:pPr>
              <a:buNone/>
            </a:pPr>
            <a:r>
              <a:rPr lang="en-US" dirty="0"/>
              <a:t>Utilizing social data requires careful consideration of privacy implications and user consent.</a:t>
            </a:r>
          </a:p>
          <a:p>
            <a:pPr>
              <a:buNone/>
            </a:pPr>
            <a:r>
              <a:rPr lang="en-US" b="1" dirty="0"/>
              <a:t>Challenge</a:t>
            </a:r>
            <a:r>
              <a:rPr lang="en-US" dirty="0"/>
              <a:t>: Users may be uncomfortable with their preferences being used to influence recommendations for others, or may not want certain connections to influence their own recommendations.</a:t>
            </a:r>
          </a:p>
          <a:p>
            <a:pPr>
              <a:buNone/>
            </a:pPr>
            <a:r>
              <a:rPr lang="en-US" b="1" dirty="0"/>
              <a:t>2. Data Sparsity and Quality</a:t>
            </a:r>
          </a:p>
          <a:p>
            <a:pPr>
              <a:buNone/>
            </a:pPr>
            <a:r>
              <a:rPr lang="en-US" dirty="0"/>
              <a:t>Social connection data can be sparse, incomplete, or misleading, particularly on platforms where connections don't necessarily indicate similar tastes.</a:t>
            </a:r>
          </a:p>
          <a:p>
            <a:pPr>
              <a:buNone/>
            </a:pPr>
            <a:r>
              <a:rPr lang="en-US" b="1" dirty="0"/>
              <a:t>Challenge</a:t>
            </a:r>
            <a:r>
              <a:rPr lang="en-US" dirty="0"/>
              <a:t>: Having 500+ connections on a professional networking site doesn't mean those connections share your entertainment preferences.</a:t>
            </a:r>
          </a:p>
          <a:p>
            <a:pPr>
              <a:buNone/>
            </a:pPr>
            <a:r>
              <a:rPr lang="en-US" b="1" dirty="0"/>
              <a:t>3. Dynamic Nature of Social Relationships</a:t>
            </a:r>
          </a:p>
          <a:p>
            <a:pPr>
              <a:buNone/>
            </a:pPr>
            <a:r>
              <a:rPr lang="en-US" dirty="0"/>
              <a:t>Social relationships evolve over time, with varying levels of activity and influence.</a:t>
            </a:r>
          </a:p>
          <a:p>
            <a:r>
              <a:rPr lang="en-US" b="1" dirty="0"/>
              <a:t>Challenge</a:t>
            </a:r>
            <a:r>
              <a:rPr lang="en-US" dirty="0"/>
              <a:t>: Systems must adapt to changing relationship strengths and detect when connections become dormant or less relevant.</a:t>
            </a:r>
          </a:p>
        </p:txBody>
      </p:sp>
    </p:spTree>
    <p:extLst>
      <p:ext uri="{BB962C8B-B14F-4D97-AF65-F5344CB8AC3E}">
        <p14:creationId xmlns:p14="http://schemas.microsoft.com/office/powerpoint/2010/main" val="2257182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104F9E-9F93-175B-0E1E-91BA39CB0492}"/>
              </a:ext>
            </a:extLst>
          </p:cNvPr>
          <p:cNvSpPr txBox="1"/>
          <p:nvPr/>
        </p:nvSpPr>
        <p:spPr>
          <a:xfrm>
            <a:off x="1082040" y="481549"/>
            <a:ext cx="9418320" cy="5632311"/>
          </a:xfrm>
          <a:prstGeom prst="rect">
            <a:avLst/>
          </a:prstGeom>
          <a:noFill/>
        </p:spPr>
        <p:txBody>
          <a:bodyPr wrap="square">
            <a:spAutoFit/>
          </a:bodyPr>
          <a:lstStyle/>
          <a:p>
            <a:pPr>
              <a:buNone/>
            </a:pPr>
            <a:r>
              <a:rPr lang="en-US" b="1" dirty="0"/>
              <a:t>Real-World Applications</a:t>
            </a:r>
          </a:p>
          <a:p>
            <a:pPr>
              <a:buNone/>
            </a:pPr>
            <a:r>
              <a:rPr lang="en-US" b="1" dirty="0"/>
              <a:t>1. Social Media Content Recommendations</a:t>
            </a:r>
          </a:p>
          <a:p>
            <a:pPr>
              <a:buNone/>
            </a:pPr>
            <a:r>
              <a:rPr lang="en-US" dirty="0"/>
              <a:t>Platforms like Facebook, Twitter, and Instagram use social connections to determine what content appears in feeds.</a:t>
            </a:r>
          </a:p>
          <a:p>
            <a:pPr>
              <a:buNone/>
            </a:pPr>
            <a:r>
              <a:rPr lang="en-US" b="1" dirty="0"/>
              <a:t>Example</a:t>
            </a:r>
            <a:r>
              <a:rPr lang="en-US" dirty="0"/>
              <a:t>: Facebook's News Feed algorithm heavily weights content that has received engagement from close connections.</a:t>
            </a:r>
          </a:p>
          <a:p>
            <a:pPr>
              <a:buNone/>
            </a:pPr>
            <a:r>
              <a:rPr lang="en-US" b="1" dirty="0"/>
              <a:t>2. E-commerce Social Proof</a:t>
            </a:r>
          </a:p>
          <a:p>
            <a:pPr>
              <a:buNone/>
            </a:pPr>
            <a:r>
              <a:rPr lang="en-US" dirty="0"/>
              <a:t>Online retailers highlight purchases and reviews from a user's social circle.</a:t>
            </a:r>
          </a:p>
          <a:p>
            <a:pPr>
              <a:buNone/>
            </a:pPr>
            <a:r>
              <a:rPr lang="en-US" b="1" dirty="0"/>
              <a:t>Example</a:t>
            </a:r>
            <a:r>
              <a:rPr lang="en-US" dirty="0"/>
              <a:t>: Amazon's "Customers who bought this also bought" feature becomes more personalized when it can indicate which of those customers are connected to the current user.</a:t>
            </a:r>
          </a:p>
          <a:p>
            <a:pPr>
              <a:buNone/>
            </a:pPr>
            <a:r>
              <a:rPr lang="en-US" b="1" dirty="0"/>
              <a:t>3. Professional Content Recommendations</a:t>
            </a:r>
          </a:p>
          <a:p>
            <a:pPr>
              <a:buNone/>
            </a:pPr>
            <a:r>
              <a:rPr lang="en-US" dirty="0"/>
              <a:t>LinkedIn and similar platforms leverage professional networks to recommend articles, jobs, and connections.</a:t>
            </a:r>
          </a:p>
          <a:p>
            <a:pPr>
              <a:buNone/>
            </a:pPr>
            <a:r>
              <a:rPr lang="en-US" b="1" dirty="0"/>
              <a:t>Example</a:t>
            </a:r>
            <a:r>
              <a:rPr lang="en-US" dirty="0"/>
              <a:t>: LinkedIn showing job postings that have been viewed or applied to by people in your professional network.</a:t>
            </a:r>
          </a:p>
          <a:p>
            <a:pPr>
              <a:buNone/>
            </a:pPr>
            <a:r>
              <a:rPr lang="en-US" b="1" dirty="0"/>
              <a:t>4. Entertainment Platforms</a:t>
            </a:r>
          </a:p>
          <a:p>
            <a:pPr>
              <a:buNone/>
            </a:pPr>
            <a:r>
              <a:rPr lang="en-US" dirty="0"/>
              <a:t>Streaming services incorporate social signals into their recommendation engines.</a:t>
            </a:r>
          </a:p>
          <a:p>
            <a:pPr>
              <a:buNone/>
            </a:pPr>
            <a:r>
              <a:rPr lang="en-US" b="1" dirty="0"/>
              <a:t>Example</a:t>
            </a:r>
            <a:r>
              <a:rPr lang="en-US" dirty="0"/>
              <a:t>: Spotify's Friend Activity feature shows what friends are listening to, implicitly recommending that content.</a:t>
            </a:r>
          </a:p>
          <a:p>
            <a:pPr>
              <a:buNone/>
            </a:pPr>
            <a:r>
              <a:rPr lang="en-US" b="1" dirty="0"/>
              <a:t> </a:t>
            </a:r>
            <a:endParaRPr lang="en-US" dirty="0"/>
          </a:p>
        </p:txBody>
      </p:sp>
    </p:spTree>
    <p:extLst>
      <p:ext uri="{BB962C8B-B14F-4D97-AF65-F5344CB8AC3E}">
        <p14:creationId xmlns:p14="http://schemas.microsoft.com/office/powerpoint/2010/main" val="3781850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83D88F-FABE-8346-F803-D3F8CA63580E}"/>
              </a:ext>
            </a:extLst>
          </p:cNvPr>
          <p:cNvSpPr txBox="1"/>
          <p:nvPr/>
        </p:nvSpPr>
        <p:spPr>
          <a:xfrm>
            <a:off x="1859280" y="1348383"/>
            <a:ext cx="7924800" cy="4124206"/>
          </a:xfrm>
          <a:prstGeom prst="rect">
            <a:avLst/>
          </a:prstGeom>
          <a:noFill/>
        </p:spPr>
        <p:txBody>
          <a:bodyPr wrap="square">
            <a:spAutoFit/>
          </a:bodyPr>
          <a:lstStyle/>
          <a:p>
            <a:pPr>
              <a:buNone/>
            </a:pPr>
            <a:r>
              <a:rPr lang="en-US" sz="2800" b="1" dirty="0"/>
              <a:t>Video Recommender Systems</a:t>
            </a:r>
          </a:p>
          <a:p>
            <a:pPr>
              <a:buNone/>
            </a:pPr>
            <a:endParaRPr lang="en-US" b="1" dirty="0"/>
          </a:p>
          <a:p>
            <a:pPr>
              <a:buNone/>
            </a:pPr>
            <a:r>
              <a:rPr lang="en-US" b="1" dirty="0"/>
              <a:t>Approaches:</a:t>
            </a:r>
            <a:endParaRPr lang="en-US" dirty="0"/>
          </a:p>
          <a:p>
            <a:pPr>
              <a:buFont typeface="Arial" panose="020B0604020202020204" pitchFamily="34" charset="0"/>
              <a:buChar char="•"/>
            </a:pPr>
            <a:r>
              <a:rPr lang="en-US" b="1" dirty="0"/>
              <a:t>Watch History Analysis</a:t>
            </a:r>
            <a:r>
              <a:rPr lang="en-US" dirty="0"/>
              <a:t>: Recommends based on previously viewed content</a:t>
            </a:r>
          </a:p>
          <a:p>
            <a:pPr>
              <a:buFont typeface="Arial" panose="020B0604020202020204" pitchFamily="34" charset="0"/>
              <a:buChar char="•"/>
            </a:pPr>
            <a:r>
              <a:rPr lang="en-US" b="1" dirty="0"/>
              <a:t>Engagement Metrics</a:t>
            </a:r>
            <a:r>
              <a:rPr lang="en-US" dirty="0"/>
              <a:t>: Considers watch time, completion rate, likes/dislikes</a:t>
            </a:r>
          </a:p>
          <a:p>
            <a:pPr>
              <a:buFont typeface="Arial" panose="020B0604020202020204" pitchFamily="34" charset="0"/>
              <a:buChar char="•"/>
            </a:pPr>
            <a:r>
              <a:rPr lang="en-US" b="1" dirty="0"/>
              <a:t>Content Features</a:t>
            </a:r>
            <a:r>
              <a:rPr lang="en-US" dirty="0"/>
              <a:t>: Analyzes genres, actors, directors, and themes</a:t>
            </a:r>
          </a:p>
          <a:p>
            <a:pPr>
              <a:buFont typeface="Arial" panose="020B0604020202020204" pitchFamily="34" charset="0"/>
              <a:buChar char="•"/>
            </a:pPr>
            <a:r>
              <a:rPr lang="en-US" b="1" dirty="0"/>
              <a:t>Session-Based</a:t>
            </a:r>
            <a:r>
              <a:rPr lang="en-US" dirty="0"/>
              <a:t>: Recommends based on current viewing session context</a:t>
            </a:r>
          </a:p>
          <a:p>
            <a:pPr>
              <a:buFont typeface="Arial" panose="020B0604020202020204" pitchFamily="34" charset="0"/>
              <a:buChar char="•"/>
            </a:pPr>
            <a:endParaRPr lang="en-US" dirty="0"/>
          </a:p>
          <a:p>
            <a:pPr>
              <a:buNone/>
            </a:pPr>
            <a:r>
              <a:rPr lang="en-US" b="1" dirty="0"/>
              <a:t>Examples:</a:t>
            </a:r>
            <a:endParaRPr lang="en-US" dirty="0"/>
          </a:p>
          <a:p>
            <a:pPr>
              <a:buFont typeface="Arial" panose="020B0604020202020204" pitchFamily="34" charset="0"/>
              <a:buChar char="•"/>
            </a:pPr>
            <a:r>
              <a:rPr lang="en-US" b="1" dirty="0"/>
              <a:t>YouTube</a:t>
            </a:r>
            <a:r>
              <a:rPr lang="en-US" dirty="0"/>
              <a:t>: Uses deep neural networks to predict videos users might want to watch next</a:t>
            </a:r>
          </a:p>
          <a:p>
            <a:pPr>
              <a:buFont typeface="Arial" panose="020B0604020202020204" pitchFamily="34" charset="0"/>
              <a:buChar char="•"/>
            </a:pPr>
            <a:r>
              <a:rPr lang="en-US" b="1" dirty="0"/>
              <a:t>Netflix</a:t>
            </a:r>
            <a:r>
              <a:rPr lang="en-US" dirty="0"/>
              <a:t>: Combines viewing history with detailed content tagging and user segmentation</a:t>
            </a:r>
          </a:p>
          <a:p>
            <a:pPr>
              <a:buFont typeface="Arial" panose="020B0604020202020204" pitchFamily="34" charset="0"/>
              <a:buChar char="•"/>
            </a:pPr>
            <a:r>
              <a:rPr lang="en-US" b="1" dirty="0"/>
              <a:t>TikTok</a:t>
            </a:r>
            <a:r>
              <a:rPr lang="en-US" dirty="0"/>
              <a:t>: Analyzes viewing time and engagement to quickly learn user preferences</a:t>
            </a:r>
          </a:p>
        </p:txBody>
      </p:sp>
    </p:spTree>
    <p:extLst>
      <p:ext uri="{BB962C8B-B14F-4D97-AF65-F5344CB8AC3E}">
        <p14:creationId xmlns:p14="http://schemas.microsoft.com/office/powerpoint/2010/main" val="433859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85B25-3EA4-E26C-EEED-39478A04106A}"/>
              </a:ext>
            </a:extLst>
          </p:cNvPr>
          <p:cNvSpPr txBox="1"/>
          <p:nvPr/>
        </p:nvSpPr>
        <p:spPr>
          <a:xfrm>
            <a:off x="3048000" y="1028343"/>
            <a:ext cx="6096000" cy="4801314"/>
          </a:xfrm>
          <a:prstGeom prst="rect">
            <a:avLst/>
          </a:prstGeom>
          <a:noFill/>
        </p:spPr>
        <p:txBody>
          <a:bodyPr wrap="square">
            <a:spAutoFit/>
          </a:bodyPr>
          <a:lstStyle/>
          <a:p>
            <a:pPr>
              <a:buNone/>
            </a:pPr>
            <a:r>
              <a:rPr lang="en-US" b="1" dirty="0"/>
              <a:t>What is Social Network Diffusion Awareness?</a:t>
            </a:r>
          </a:p>
          <a:p>
            <a:pPr>
              <a:buNone/>
            </a:pPr>
            <a:r>
              <a:rPr lang="en-US" dirty="0"/>
              <a:t>Social network diffusion awareness in recommender systems (RSs) refers to the incorporation of knowledge about how information, behaviors, preferences, and innovations spread through social networks. Rather than viewing user preferences as static and individual, diffusion-aware recommender systems recognize that preferences are dynamic and socially influenced—they "diffuse" through networks as users interact with and influence each other.</a:t>
            </a:r>
          </a:p>
          <a:p>
            <a:pPr>
              <a:buNone/>
            </a:pPr>
            <a:r>
              <a:rPr lang="en-US" dirty="0"/>
              <a:t>This approach transforms recommendations from a purely individual prediction problem into a socially-contextualized process that considers:</a:t>
            </a:r>
          </a:p>
          <a:p>
            <a:pPr>
              <a:buFont typeface="Arial" panose="020B0604020202020204" pitchFamily="34" charset="0"/>
              <a:buChar char="•"/>
            </a:pPr>
            <a:r>
              <a:rPr lang="en-US" dirty="0"/>
              <a:t>How information spreads through networks</a:t>
            </a:r>
          </a:p>
          <a:p>
            <a:pPr>
              <a:buFont typeface="Arial" panose="020B0604020202020204" pitchFamily="34" charset="0"/>
              <a:buChar char="•"/>
            </a:pPr>
            <a:r>
              <a:rPr lang="en-US" dirty="0"/>
              <a:t>When users are likely to adopt new behaviors or preferences</a:t>
            </a:r>
          </a:p>
          <a:p>
            <a:pPr>
              <a:buFont typeface="Arial" panose="020B0604020202020204" pitchFamily="34" charset="0"/>
              <a:buChar char="•"/>
            </a:pPr>
            <a:r>
              <a:rPr lang="en-US" dirty="0"/>
              <a:t>Which users influence others' choices</a:t>
            </a:r>
          </a:p>
          <a:p>
            <a:pPr>
              <a:buFont typeface="Arial" panose="020B0604020202020204" pitchFamily="34" charset="0"/>
              <a:buChar char="•"/>
            </a:pPr>
            <a:r>
              <a:rPr lang="en-US" dirty="0"/>
              <a:t>How recommendations themselves might propagate through social connections</a:t>
            </a:r>
          </a:p>
        </p:txBody>
      </p:sp>
    </p:spTree>
    <p:extLst>
      <p:ext uri="{BB962C8B-B14F-4D97-AF65-F5344CB8AC3E}">
        <p14:creationId xmlns:p14="http://schemas.microsoft.com/office/powerpoint/2010/main" val="3964927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B8E0B6-C49E-8689-6047-CB04491F376B}"/>
              </a:ext>
            </a:extLst>
          </p:cNvPr>
          <p:cNvSpPr txBox="1"/>
          <p:nvPr/>
        </p:nvSpPr>
        <p:spPr>
          <a:xfrm>
            <a:off x="3048000" y="1028343"/>
            <a:ext cx="6096000" cy="4801314"/>
          </a:xfrm>
          <a:prstGeom prst="rect">
            <a:avLst/>
          </a:prstGeom>
          <a:noFill/>
        </p:spPr>
        <p:txBody>
          <a:bodyPr wrap="square">
            <a:spAutoFit/>
          </a:bodyPr>
          <a:lstStyle/>
          <a:p>
            <a:pPr>
              <a:buNone/>
            </a:pPr>
            <a:r>
              <a:rPr lang="en-US" b="1" dirty="0"/>
              <a:t>Models of Information Diffusion</a:t>
            </a:r>
          </a:p>
          <a:p>
            <a:pPr>
              <a:buNone/>
            </a:pPr>
            <a:r>
              <a:rPr lang="en-US" b="1" dirty="0"/>
              <a:t>1. Independent Cascade Model (ICM)</a:t>
            </a:r>
          </a:p>
          <a:p>
            <a:pPr>
              <a:buNone/>
            </a:pPr>
            <a:r>
              <a:rPr lang="en-US" dirty="0"/>
              <a:t>The ICM treats diffusion as a probabilistic process where each user has a single opportunity to influence each of their connections.</a:t>
            </a:r>
          </a:p>
          <a:p>
            <a:pPr>
              <a:buNone/>
            </a:pPr>
            <a:r>
              <a:rPr lang="en-US" b="1" dirty="0"/>
              <a:t>How it works:</a:t>
            </a:r>
            <a:endParaRPr lang="en-US" dirty="0"/>
          </a:p>
          <a:p>
            <a:pPr>
              <a:buFont typeface="Arial" panose="020B0604020202020204" pitchFamily="34" charset="0"/>
              <a:buChar char="•"/>
            </a:pPr>
            <a:r>
              <a:rPr lang="en-US" dirty="0"/>
              <a:t>When a user adopts an item or behavior, they have one chance to activate each of their neighbors</a:t>
            </a:r>
          </a:p>
          <a:p>
            <a:pPr>
              <a:buFont typeface="Arial" panose="020B0604020202020204" pitchFamily="34" charset="0"/>
              <a:buChar char="•"/>
            </a:pPr>
            <a:r>
              <a:rPr lang="en-US" dirty="0"/>
              <a:t>Each activation attempt succeeds with a probability typically based on the strength of their relationship</a:t>
            </a:r>
          </a:p>
          <a:p>
            <a:pPr>
              <a:buFont typeface="Arial" panose="020B0604020202020204" pitchFamily="34" charset="0"/>
              <a:buChar char="•"/>
            </a:pPr>
            <a:r>
              <a:rPr lang="en-US" dirty="0"/>
              <a:t>Once activated, a user can attempt to activate their own neighbors</a:t>
            </a:r>
          </a:p>
          <a:p>
            <a:pPr>
              <a:buFont typeface="Arial" panose="020B0604020202020204" pitchFamily="34" charset="0"/>
              <a:buChar char="•"/>
            </a:pPr>
            <a:r>
              <a:rPr lang="en-US" dirty="0"/>
              <a:t>The process continues until no new activations occur</a:t>
            </a:r>
          </a:p>
          <a:p>
            <a:r>
              <a:rPr lang="en-US" b="1" dirty="0"/>
              <a:t>Application in RSs:</a:t>
            </a:r>
            <a:r>
              <a:rPr lang="en-US" dirty="0"/>
              <a:t> Recommender systems use ICM to predict which items are likely to spread widely if recommended to certain seed users, helping maximize the reach of recommendations.</a:t>
            </a:r>
          </a:p>
        </p:txBody>
      </p:sp>
    </p:spTree>
    <p:extLst>
      <p:ext uri="{BB962C8B-B14F-4D97-AF65-F5344CB8AC3E}">
        <p14:creationId xmlns:p14="http://schemas.microsoft.com/office/powerpoint/2010/main" val="1444004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575DC-59C8-60E6-D9F8-56FB2BF739DF}"/>
              </a:ext>
            </a:extLst>
          </p:cNvPr>
          <p:cNvSpPr txBox="1"/>
          <p:nvPr/>
        </p:nvSpPr>
        <p:spPr>
          <a:xfrm>
            <a:off x="3048000" y="1166843"/>
            <a:ext cx="6096000" cy="4524315"/>
          </a:xfrm>
          <a:prstGeom prst="rect">
            <a:avLst/>
          </a:prstGeom>
          <a:noFill/>
        </p:spPr>
        <p:txBody>
          <a:bodyPr wrap="square">
            <a:spAutoFit/>
          </a:bodyPr>
          <a:lstStyle/>
          <a:p>
            <a:pPr>
              <a:buNone/>
            </a:pPr>
            <a:r>
              <a:rPr lang="en-US" b="1" dirty="0"/>
              <a:t>2. Linear Threshold Model (LTM)</a:t>
            </a:r>
          </a:p>
          <a:p>
            <a:pPr>
              <a:buNone/>
            </a:pPr>
            <a:r>
              <a:rPr lang="en-US" dirty="0"/>
              <a:t>The LTM focuses on cumulative influence, where users adopt behaviors when enough of their connections have already done so.</a:t>
            </a:r>
          </a:p>
          <a:p>
            <a:pPr>
              <a:buNone/>
            </a:pPr>
            <a:r>
              <a:rPr lang="en-US" b="1" dirty="0"/>
              <a:t>How it works:</a:t>
            </a:r>
            <a:endParaRPr lang="en-US" dirty="0"/>
          </a:p>
          <a:p>
            <a:pPr>
              <a:buFont typeface="Arial" panose="020B0604020202020204" pitchFamily="34" charset="0"/>
              <a:buChar char="•"/>
            </a:pPr>
            <a:r>
              <a:rPr lang="en-US" dirty="0"/>
              <a:t>Each user has a threshold value representing their resistance to adoption</a:t>
            </a:r>
          </a:p>
          <a:p>
            <a:pPr>
              <a:buFont typeface="Arial" panose="020B0604020202020204" pitchFamily="34" charset="0"/>
              <a:buChar char="•"/>
            </a:pPr>
            <a:r>
              <a:rPr lang="en-US" dirty="0"/>
              <a:t>Users track the weighted sum of neighbors who have adopted an item</a:t>
            </a:r>
          </a:p>
          <a:p>
            <a:pPr>
              <a:buFont typeface="Arial" panose="020B0604020202020204" pitchFamily="34" charset="0"/>
              <a:buChar char="•"/>
            </a:pPr>
            <a:r>
              <a:rPr lang="en-US" dirty="0"/>
              <a:t>When this sum exceeds the user's threshold, they also adopt the item</a:t>
            </a:r>
          </a:p>
          <a:p>
            <a:pPr>
              <a:buFont typeface="Arial" panose="020B0604020202020204" pitchFamily="34" charset="0"/>
              <a:buChar char="•"/>
            </a:pPr>
            <a:r>
              <a:rPr lang="en-US" dirty="0"/>
              <a:t>The process cascades through the network as more users pass their thresholds</a:t>
            </a:r>
          </a:p>
          <a:p>
            <a:r>
              <a:rPr lang="en-US" b="1" dirty="0"/>
              <a:t>Application in RSs:</a:t>
            </a:r>
            <a:r>
              <a:rPr lang="en-US" dirty="0"/>
              <a:t> Recommenders can identify users who are close to their adoption thresholds for particular items and provide the "final push" with targeted recommendations.</a:t>
            </a:r>
          </a:p>
        </p:txBody>
      </p:sp>
    </p:spTree>
    <p:extLst>
      <p:ext uri="{BB962C8B-B14F-4D97-AF65-F5344CB8AC3E}">
        <p14:creationId xmlns:p14="http://schemas.microsoft.com/office/powerpoint/2010/main" val="435913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C85A45-61A5-81DB-9A85-690E4FC1E536}"/>
              </a:ext>
            </a:extLst>
          </p:cNvPr>
          <p:cNvSpPr txBox="1"/>
          <p:nvPr/>
        </p:nvSpPr>
        <p:spPr>
          <a:xfrm>
            <a:off x="3048000" y="1443841"/>
            <a:ext cx="6096000" cy="3970318"/>
          </a:xfrm>
          <a:prstGeom prst="rect">
            <a:avLst/>
          </a:prstGeom>
          <a:noFill/>
        </p:spPr>
        <p:txBody>
          <a:bodyPr wrap="square">
            <a:spAutoFit/>
          </a:bodyPr>
          <a:lstStyle/>
          <a:p>
            <a:pPr>
              <a:buNone/>
            </a:pPr>
            <a:r>
              <a:rPr lang="en-US" b="1" dirty="0"/>
              <a:t>3. Bass Diffusion Model</a:t>
            </a:r>
          </a:p>
          <a:p>
            <a:pPr>
              <a:buNone/>
            </a:pPr>
            <a:r>
              <a:rPr lang="en-US" dirty="0"/>
              <a:t>This model combines two factors: external influence (advertising, recommendations) and internal influence (peer effects).</a:t>
            </a:r>
          </a:p>
          <a:p>
            <a:pPr>
              <a:buNone/>
            </a:pPr>
            <a:r>
              <a:rPr lang="en-US" b="1" dirty="0"/>
              <a:t>How it works:</a:t>
            </a:r>
            <a:endParaRPr lang="en-US" dirty="0"/>
          </a:p>
          <a:p>
            <a:pPr>
              <a:buFont typeface="Arial" panose="020B0604020202020204" pitchFamily="34" charset="0"/>
              <a:buChar char="•"/>
            </a:pPr>
            <a:r>
              <a:rPr lang="en-US" dirty="0"/>
              <a:t>Adoption probability is the sum of: </a:t>
            </a:r>
          </a:p>
          <a:p>
            <a:pPr marL="742950" lvl="1" indent="-285750">
              <a:buFont typeface="Arial" panose="020B0604020202020204" pitchFamily="34" charset="0"/>
              <a:buChar char="•"/>
            </a:pPr>
            <a:r>
              <a:rPr lang="en-US" dirty="0"/>
              <a:t>A constant external influence factor (system recommendations)</a:t>
            </a:r>
          </a:p>
          <a:p>
            <a:pPr marL="742950" lvl="1" indent="-285750">
              <a:buFont typeface="Arial" panose="020B0604020202020204" pitchFamily="34" charset="0"/>
              <a:buChar char="•"/>
            </a:pPr>
            <a:r>
              <a:rPr lang="en-US" dirty="0"/>
              <a:t>An internal influence factor proportional to the fraction of the network that has already adopted</a:t>
            </a:r>
          </a:p>
          <a:p>
            <a:r>
              <a:rPr lang="en-US" b="1" dirty="0"/>
              <a:t>Application in RSs:</a:t>
            </a:r>
            <a:r>
              <a:rPr lang="en-US" dirty="0"/>
              <a:t> Systems can balance direct recommendations with network-aware seeding, recognizing that some users respond more to direct suggestions while others are more influenced by peer adoption.</a:t>
            </a:r>
          </a:p>
        </p:txBody>
      </p:sp>
    </p:spTree>
    <p:extLst>
      <p:ext uri="{BB962C8B-B14F-4D97-AF65-F5344CB8AC3E}">
        <p14:creationId xmlns:p14="http://schemas.microsoft.com/office/powerpoint/2010/main" val="409854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39DA86-8521-5771-1021-E9999001782D}"/>
              </a:ext>
            </a:extLst>
          </p:cNvPr>
          <p:cNvSpPr txBox="1"/>
          <p:nvPr/>
        </p:nvSpPr>
        <p:spPr>
          <a:xfrm>
            <a:off x="3048000" y="1582341"/>
            <a:ext cx="6096000" cy="3693319"/>
          </a:xfrm>
          <a:prstGeom prst="rect">
            <a:avLst/>
          </a:prstGeom>
          <a:noFill/>
        </p:spPr>
        <p:txBody>
          <a:bodyPr wrap="square">
            <a:spAutoFit/>
          </a:bodyPr>
          <a:lstStyle/>
          <a:p>
            <a:pPr>
              <a:buNone/>
            </a:pPr>
            <a:r>
              <a:rPr lang="en-US" b="1" dirty="0"/>
              <a:t>4. SIR (Susceptible-Infected-Recovered) Model</a:t>
            </a:r>
          </a:p>
          <a:p>
            <a:pPr>
              <a:buNone/>
            </a:pPr>
            <a:r>
              <a:rPr lang="en-US" dirty="0"/>
              <a:t>Adapted from epidemiology, this model treats information diffusion like disease spread.</a:t>
            </a:r>
          </a:p>
          <a:p>
            <a:pPr>
              <a:buNone/>
            </a:pPr>
            <a:r>
              <a:rPr lang="en-US" b="1" dirty="0"/>
              <a:t>How it works:</a:t>
            </a:r>
            <a:endParaRPr lang="en-US" dirty="0"/>
          </a:p>
          <a:p>
            <a:pPr>
              <a:buFont typeface="Arial" panose="020B0604020202020204" pitchFamily="34" charset="0"/>
              <a:buChar char="•"/>
            </a:pPr>
            <a:r>
              <a:rPr lang="en-US" dirty="0"/>
              <a:t>Users are in one of three states: Susceptible, Infected (adopted), or Recovered (no longer influential)</a:t>
            </a:r>
          </a:p>
          <a:p>
            <a:pPr>
              <a:buFont typeface="Arial" panose="020B0604020202020204" pitchFamily="34" charset="0"/>
              <a:buChar char="•"/>
            </a:pPr>
            <a:r>
              <a:rPr lang="en-US" dirty="0"/>
              <a:t>Susceptible users can become infected through contact with infected users</a:t>
            </a:r>
          </a:p>
          <a:p>
            <a:pPr>
              <a:buFont typeface="Arial" panose="020B0604020202020204" pitchFamily="34" charset="0"/>
              <a:buChar char="•"/>
            </a:pPr>
            <a:r>
              <a:rPr lang="en-US" dirty="0"/>
              <a:t>Infected users eventually recover and stop spreading the adoption</a:t>
            </a:r>
          </a:p>
          <a:p>
            <a:r>
              <a:rPr lang="en-US" b="1" dirty="0"/>
              <a:t>Application in RSs:</a:t>
            </a:r>
            <a:r>
              <a:rPr lang="en-US" dirty="0"/>
              <a:t> Recommenders can identify "viral" items with high infection rates and strategically introduce them to well-connected users to maximize spread.</a:t>
            </a:r>
          </a:p>
        </p:txBody>
      </p:sp>
    </p:spTree>
    <p:extLst>
      <p:ext uri="{BB962C8B-B14F-4D97-AF65-F5344CB8AC3E}">
        <p14:creationId xmlns:p14="http://schemas.microsoft.com/office/powerpoint/2010/main" val="2073665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FD548-D5D3-A652-6D38-316EA5DD2120}"/>
              </a:ext>
            </a:extLst>
          </p:cNvPr>
          <p:cNvSpPr txBox="1"/>
          <p:nvPr/>
        </p:nvSpPr>
        <p:spPr>
          <a:xfrm>
            <a:off x="3048000" y="1443841"/>
            <a:ext cx="6096000" cy="3970318"/>
          </a:xfrm>
          <a:prstGeom prst="rect">
            <a:avLst/>
          </a:prstGeom>
          <a:noFill/>
        </p:spPr>
        <p:txBody>
          <a:bodyPr wrap="square">
            <a:spAutoFit/>
          </a:bodyPr>
          <a:lstStyle/>
          <a:p>
            <a:pPr>
              <a:buNone/>
            </a:pPr>
            <a:r>
              <a:rPr lang="en-US" b="1" dirty="0"/>
              <a:t>Applications in Recommender Systems</a:t>
            </a:r>
          </a:p>
          <a:p>
            <a:pPr>
              <a:buNone/>
            </a:pPr>
            <a:r>
              <a:rPr lang="en-US" b="1" dirty="0"/>
              <a:t>1. Viral Marketing Through Strategic Recommendations</a:t>
            </a:r>
          </a:p>
          <a:p>
            <a:pPr>
              <a:buNone/>
            </a:pPr>
            <a:r>
              <a:rPr lang="en-US" b="1" dirty="0"/>
              <a:t>Objective:</a:t>
            </a:r>
            <a:r>
              <a:rPr lang="en-US" dirty="0"/>
              <a:t> Maximize the spread of recommended items through the network.</a:t>
            </a:r>
          </a:p>
          <a:p>
            <a:pPr>
              <a:buNone/>
            </a:pPr>
            <a:r>
              <a:rPr lang="en-US" b="1" dirty="0"/>
              <a:t>Approach:</a:t>
            </a:r>
            <a:endParaRPr lang="en-US" dirty="0"/>
          </a:p>
          <a:p>
            <a:pPr>
              <a:buFont typeface="Arial" panose="020B0604020202020204" pitchFamily="34" charset="0"/>
              <a:buChar char="•"/>
            </a:pPr>
            <a:r>
              <a:rPr lang="en-US" dirty="0"/>
              <a:t>Identify influential users (high network centrality, history of sparking adoptions)</a:t>
            </a:r>
          </a:p>
          <a:p>
            <a:pPr>
              <a:buFont typeface="Arial" panose="020B0604020202020204" pitchFamily="34" charset="0"/>
              <a:buChar char="•"/>
            </a:pPr>
            <a:r>
              <a:rPr lang="en-US" dirty="0"/>
              <a:t>Prioritize recommending potentially viral items to these users</a:t>
            </a:r>
          </a:p>
          <a:p>
            <a:pPr>
              <a:buFont typeface="Arial" panose="020B0604020202020204" pitchFamily="34" charset="0"/>
              <a:buChar char="•"/>
            </a:pPr>
            <a:r>
              <a:rPr lang="en-US" dirty="0"/>
              <a:t>Track adoption patterns and reinforce successful diffusion paths</a:t>
            </a:r>
          </a:p>
          <a:p>
            <a:r>
              <a:rPr lang="en-US" b="1" dirty="0"/>
              <a:t>Example:</a:t>
            </a:r>
            <a:r>
              <a:rPr lang="en-US" dirty="0"/>
              <a:t> A music streaming service identifies users whose playlist additions are frequently copied by their followers and prioritizes introducing new artists to these taste-makers, effectively using them as amplifiers for their recommendations.</a:t>
            </a:r>
          </a:p>
        </p:txBody>
      </p:sp>
    </p:spTree>
    <p:extLst>
      <p:ext uri="{BB962C8B-B14F-4D97-AF65-F5344CB8AC3E}">
        <p14:creationId xmlns:p14="http://schemas.microsoft.com/office/powerpoint/2010/main" val="1904328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6258E8-A9E1-B625-056E-8C6FA9216E05}"/>
              </a:ext>
            </a:extLst>
          </p:cNvPr>
          <p:cNvSpPr txBox="1"/>
          <p:nvPr/>
        </p:nvSpPr>
        <p:spPr>
          <a:xfrm>
            <a:off x="3048000" y="1582341"/>
            <a:ext cx="6096000" cy="3693319"/>
          </a:xfrm>
          <a:prstGeom prst="rect">
            <a:avLst/>
          </a:prstGeom>
          <a:noFill/>
        </p:spPr>
        <p:txBody>
          <a:bodyPr wrap="square">
            <a:spAutoFit/>
          </a:bodyPr>
          <a:lstStyle/>
          <a:p>
            <a:pPr>
              <a:buNone/>
            </a:pPr>
            <a:r>
              <a:rPr lang="en-US" b="1" dirty="0"/>
              <a:t>2. Timing-Aware Recommendations</a:t>
            </a:r>
          </a:p>
          <a:p>
            <a:pPr>
              <a:buNone/>
            </a:pPr>
            <a:r>
              <a:rPr lang="en-US" b="1" dirty="0"/>
              <a:t>Objective:</a:t>
            </a:r>
            <a:r>
              <a:rPr lang="en-US" dirty="0"/>
              <a:t> Deliver recommendations at the optimal moment in the diffusion process.</a:t>
            </a:r>
          </a:p>
          <a:p>
            <a:pPr>
              <a:buNone/>
            </a:pPr>
            <a:r>
              <a:rPr lang="en-US" b="1" dirty="0"/>
              <a:t>Approach:</a:t>
            </a:r>
            <a:endParaRPr lang="en-US" dirty="0"/>
          </a:p>
          <a:p>
            <a:pPr>
              <a:buFont typeface="Arial" panose="020B0604020202020204" pitchFamily="34" charset="0"/>
              <a:buChar char="•"/>
            </a:pPr>
            <a:r>
              <a:rPr lang="en-US" dirty="0"/>
              <a:t>Model each user's position in the adoption curve (innovator, early adopter, early majority, etc.)</a:t>
            </a:r>
          </a:p>
          <a:p>
            <a:pPr>
              <a:buFont typeface="Arial" panose="020B0604020202020204" pitchFamily="34" charset="0"/>
              <a:buChar char="•"/>
            </a:pPr>
            <a:r>
              <a:rPr lang="en-US" dirty="0"/>
              <a:t>Time recommendations based on a user's adoption profile</a:t>
            </a:r>
          </a:p>
          <a:p>
            <a:pPr>
              <a:buFont typeface="Arial" panose="020B0604020202020204" pitchFamily="34" charset="0"/>
              <a:buChar char="•"/>
            </a:pPr>
            <a:r>
              <a:rPr lang="en-US" dirty="0"/>
              <a:t>Consider network signals that indicate readiness for adoption</a:t>
            </a:r>
          </a:p>
          <a:p>
            <a:r>
              <a:rPr lang="en-US" b="1" dirty="0"/>
              <a:t>Example:</a:t>
            </a:r>
            <a:r>
              <a:rPr lang="en-US" dirty="0"/>
              <a:t> An e-commerce platform notices that a user's close connections have recently purchased smart home devices. The system determines the user is approaching their adoption threshold and times a personalized recommendation for compatible products.</a:t>
            </a:r>
          </a:p>
        </p:txBody>
      </p:sp>
    </p:spTree>
    <p:extLst>
      <p:ext uri="{BB962C8B-B14F-4D97-AF65-F5344CB8AC3E}">
        <p14:creationId xmlns:p14="http://schemas.microsoft.com/office/powerpoint/2010/main" val="392106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F763A7-B092-74D6-590C-064CD95EEA5C}"/>
              </a:ext>
            </a:extLst>
          </p:cNvPr>
          <p:cNvSpPr txBox="1"/>
          <p:nvPr/>
        </p:nvSpPr>
        <p:spPr>
          <a:xfrm>
            <a:off x="3048000" y="1582341"/>
            <a:ext cx="6096000" cy="3693319"/>
          </a:xfrm>
          <a:prstGeom prst="rect">
            <a:avLst/>
          </a:prstGeom>
          <a:noFill/>
        </p:spPr>
        <p:txBody>
          <a:bodyPr wrap="square">
            <a:spAutoFit/>
          </a:bodyPr>
          <a:lstStyle/>
          <a:p>
            <a:pPr>
              <a:buNone/>
            </a:pPr>
            <a:r>
              <a:rPr lang="en-US" b="1" dirty="0"/>
              <a:t>3. Trend Prediction and Early Adoption Identification</a:t>
            </a:r>
          </a:p>
          <a:p>
            <a:pPr>
              <a:buNone/>
            </a:pPr>
            <a:r>
              <a:rPr lang="en-US" b="1" dirty="0"/>
              <a:t>Objective:</a:t>
            </a:r>
            <a:r>
              <a:rPr lang="en-US" dirty="0"/>
              <a:t> Identify emerging trends by detecting early diffusion patterns.</a:t>
            </a:r>
          </a:p>
          <a:p>
            <a:pPr>
              <a:buNone/>
            </a:pPr>
            <a:r>
              <a:rPr lang="en-US" b="1" dirty="0"/>
              <a:t>Approach:</a:t>
            </a:r>
            <a:endParaRPr lang="en-US" dirty="0"/>
          </a:p>
          <a:p>
            <a:pPr>
              <a:buFont typeface="Arial" panose="020B0604020202020204" pitchFamily="34" charset="0"/>
              <a:buChar char="•"/>
            </a:pPr>
            <a:r>
              <a:rPr lang="en-US" dirty="0"/>
              <a:t>Monitor adoption rates among influential network segments</a:t>
            </a:r>
          </a:p>
          <a:p>
            <a:pPr>
              <a:buFont typeface="Arial" panose="020B0604020202020204" pitchFamily="34" charset="0"/>
              <a:buChar char="•"/>
            </a:pPr>
            <a:r>
              <a:rPr lang="en-US" dirty="0"/>
              <a:t>Apply diffusion models to predict future popularity</a:t>
            </a:r>
          </a:p>
          <a:p>
            <a:pPr>
              <a:buFont typeface="Arial" panose="020B0604020202020204" pitchFamily="34" charset="0"/>
              <a:buChar char="•"/>
            </a:pPr>
            <a:r>
              <a:rPr lang="en-US" dirty="0"/>
              <a:t>Recommend trending items before they reach mainstream awareness</a:t>
            </a:r>
          </a:p>
          <a:p>
            <a:r>
              <a:rPr lang="en-US" b="1" dirty="0"/>
              <a:t>Example:</a:t>
            </a:r>
            <a:r>
              <a:rPr lang="en-US" dirty="0"/>
              <a:t> A video platform analyzes how certain content spreads through interconnected communities and identifies videos showing early viral patterns. The system recommends these trending videos to appropriate users before they achieve widespread popularity.</a:t>
            </a:r>
          </a:p>
        </p:txBody>
      </p:sp>
    </p:spTree>
    <p:extLst>
      <p:ext uri="{BB962C8B-B14F-4D97-AF65-F5344CB8AC3E}">
        <p14:creationId xmlns:p14="http://schemas.microsoft.com/office/powerpoint/2010/main" val="218861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43A55-E3E7-2026-A4E2-D8DB0A579C75}"/>
              </a:ext>
            </a:extLst>
          </p:cNvPr>
          <p:cNvSpPr txBox="1"/>
          <p:nvPr/>
        </p:nvSpPr>
        <p:spPr>
          <a:xfrm>
            <a:off x="3048000" y="1305342"/>
            <a:ext cx="6096000" cy="4247317"/>
          </a:xfrm>
          <a:prstGeom prst="rect">
            <a:avLst/>
          </a:prstGeom>
          <a:noFill/>
        </p:spPr>
        <p:txBody>
          <a:bodyPr wrap="square">
            <a:spAutoFit/>
          </a:bodyPr>
          <a:lstStyle/>
          <a:p>
            <a:pPr>
              <a:buNone/>
            </a:pPr>
            <a:r>
              <a:rPr lang="en-US" b="1" dirty="0"/>
              <a:t>4. Diversity Enhancement and Filter Bubble Prevention</a:t>
            </a:r>
          </a:p>
          <a:p>
            <a:pPr>
              <a:buNone/>
            </a:pPr>
            <a:r>
              <a:rPr lang="en-US" b="1" dirty="0"/>
              <a:t>Objective:</a:t>
            </a:r>
            <a:r>
              <a:rPr lang="en-US" dirty="0"/>
              <a:t> Use diffusion awareness to counter echo chambers and filter bubbles.</a:t>
            </a:r>
          </a:p>
          <a:p>
            <a:pPr>
              <a:buNone/>
            </a:pPr>
            <a:r>
              <a:rPr lang="en-US" b="1" dirty="0"/>
              <a:t>Approach:</a:t>
            </a:r>
            <a:endParaRPr lang="en-US" dirty="0"/>
          </a:p>
          <a:p>
            <a:pPr>
              <a:buFont typeface="Arial" panose="020B0604020202020204" pitchFamily="34" charset="0"/>
              <a:buChar char="•"/>
            </a:pPr>
            <a:r>
              <a:rPr lang="en-US" dirty="0"/>
              <a:t>Identify clusters of users with homogeneous content consumption</a:t>
            </a:r>
          </a:p>
          <a:p>
            <a:pPr>
              <a:buFont typeface="Arial" panose="020B0604020202020204" pitchFamily="34" charset="0"/>
              <a:buChar char="•"/>
            </a:pPr>
            <a:r>
              <a:rPr lang="en-US" dirty="0"/>
              <a:t>Strategically introduce diverse content that has successfully crossed between communities</a:t>
            </a:r>
          </a:p>
          <a:p>
            <a:pPr>
              <a:buFont typeface="Arial" panose="020B0604020202020204" pitchFamily="34" charset="0"/>
              <a:buChar char="•"/>
            </a:pPr>
            <a:r>
              <a:rPr lang="en-US" dirty="0"/>
              <a:t>Model how recommendation diversity itself might diffuse through the network</a:t>
            </a:r>
          </a:p>
          <a:p>
            <a:r>
              <a:rPr lang="en-US" b="1" dirty="0"/>
              <a:t>Example:</a:t>
            </a:r>
            <a:r>
              <a:rPr lang="en-US" dirty="0"/>
              <a:t> A news recommendation system detects that a user group primarily consumes politically aligned content. It identifies articles that have successfully bridged political divides in other user clusters and strategically recommends these "bridge" articles.</a:t>
            </a:r>
          </a:p>
        </p:txBody>
      </p:sp>
    </p:spTree>
    <p:extLst>
      <p:ext uri="{BB962C8B-B14F-4D97-AF65-F5344CB8AC3E}">
        <p14:creationId xmlns:p14="http://schemas.microsoft.com/office/powerpoint/2010/main" val="2268849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3C5916-7EF1-52B9-3415-5D580283C836}"/>
              </a:ext>
            </a:extLst>
          </p:cNvPr>
          <p:cNvSpPr txBox="1"/>
          <p:nvPr/>
        </p:nvSpPr>
        <p:spPr>
          <a:xfrm>
            <a:off x="3048000" y="1582341"/>
            <a:ext cx="6096000" cy="3693319"/>
          </a:xfrm>
          <a:prstGeom prst="rect">
            <a:avLst/>
          </a:prstGeom>
          <a:noFill/>
        </p:spPr>
        <p:txBody>
          <a:bodyPr wrap="square">
            <a:spAutoFit/>
          </a:bodyPr>
          <a:lstStyle/>
          <a:p>
            <a:pPr>
              <a:buNone/>
            </a:pPr>
            <a:r>
              <a:rPr lang="en-US" b="1" dirty="0"/>
              <a:t>5. Network-Aware Content Seeding</a:t>
            </a:r>
          </a:p>
          <a:p>
            <a:pPr>
              <a:buNone/>
            </a:pPr>
            <a:r>
              <a:rPr lang="en-US" b="1" dirty="0"/>
              <a:t>Objective:</a:t>
            </a:r>
            <a:r>
              <a:rPr lang="en-US" dirty="0"/>
              <a:t> Strategically place content to maximize both individual relevance and network effects.</a:t>
            </a:r>
          </a:p>
          <a:p>
            <a:pPr>
              <a:buNone/>
            </a:pPr>
            <a:r>
              <a:rPr lang="en-US" b="1" dirty="0"/>
              <a:t>Approach:</a:t>
            </a:r>
            <a:endParaRPr lang="en-US" dirty="0"/>
          </a:p>
          <a:p>
            <a:pPr>
              <a:buFont typeface="Arial" panose="020B0604020202020204" pitchFamily="34" charset="0"/>
              <a:buChar char="•"/>
            </a:pPr>
            <a:r>
              <a:rPr lang="en-US" dirty="0"/>
              <a:t>Identify structural holes or bridges between communities</a:t>
            </a:r>
          </a:p>
          <a:p>
            <a:pPr>
              <a:buFont typeface="Arial" panose="020B0604020202020204" pitchFamily="34" charset="0"/>
              <a:buChar char="•"/>
            </a:pPr>
            <a:r>
              <a:rPr lang="en-US" dirty="0"/>
              <a:t>Seed content to maximize both individual utility and diffusion potential</a:t>
            </a:r>
          </a:p>
          <a:p>
            <a:pPr>
              <a:buFont typeface="Arial" panose="020B0604020202020204" pitchFamily="34" charset="0"/>
              <a:buChar char="•"/>
            </a:pPr>
            <a:r>
              <a:rPr lang="en-US" dirty="0"/>
              <a:t>Balance short-term personalization with long-term diffusion benefits</a:t>
            </a:r>
          </a:p>
          <a:p>
            <a:r>
              <a:rPr lang="en-US" b="1" dirty="0"/>
              <a:t>Example:</a:t>
            </a:r>
            <a:r>
              <a:rPr lang="en-US" dirty="0"/>
              <a:t> A professional networking platform recommends industry reports not just to users who would find them directly relevant, but also to well-connected users who bridge different professional communities, maximizing the report's reach.</a:t>
            </a:r>
          </a:p>
        </p:txBody>
      </p:sp>
    </p:spTree>
    <p:extLst>
      <p:ext uri="{BB962C8B-B14F-4D97-AF65-F5344CB8AC3E}">
        <p14:creationId xmlns:p14="http://schemas.microsoft.com/office/powerpoint/2010/main" val="85711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E6D7C1-034C-EECF-AB9A-5CA7F8F9D653}"/>
              </a:ext>
            </a:extLst>
          </p:cNvPr>
          <p:cNvSpPr txBox="1"/>
          <p:nvPr/>
        </p:nvSpPr>
        <p:spPr>
          <a:xfrm>
            <a:off x="1417320" y="1452384"/>
            <a:ext cx="8747760" cy="3570208"/>
          </a:xfrm>
          <a:prstGeom prst="rect">
            <a:avLst/>
          </a:prstGeom>
          <a:noFill/>
        </p:spPr>
        <p:txBody>
          <a:bodyPr wrap="square">
            <a:spAutoFit/>
          </a:bodyPr>
          <a:lstStyle/>
          <a:p>
            <a:pPr>
              <a:buNone/>
            </a:pPr>
            <a:r>
              <a:rPr lang="en-IN" sz="2800" b="1" dirty="0"/>
              <a:t>Datasets for Recommender Systems</a:t>
            </a:r>
          </a:p>
          <a:p>
            <a:pPr>
              <a:buNone/>
            </a:pPr>
            <a:r>
              <a:rPr lang="en-IN" dirty="0"/>
              <a:t>Several public datasets are available for developing and evaluating recommender systems:</a:t>
            </a:r>
          </a:p>
          <a:p>
            <a:pPr>
              <a:buNone/>
            </a:pPr>
            <a:endParaRPr lang="en-IN" dirty="0"/>
          </a:p>
          <a:p>
            <a:pPr>
              <a:buFont typeface="+mj-lt"/>
              <a:buAutoNum type="arabicPeriod"/>
            </a:pPr>
            <a:r>
              <a:rPr lang="en-IN" b="1" dirty="0" err="1"/>
              <a:t>MovieLens</a:t>
            </a:r>
            <a:r>
              <a:rPr lang="en-IN" dirty="0"/>
              <a:t>: Collection of movie ratings at different scales (100K, 1M, 20M, 25M)</a:t>
            </a:r>
          </a:p>
          <a:p>
            <a:pPr>
              <a:buFont typeface="+mj-lt"/>
              <a:buAutoNum type="arabicPeriod"/>
            </a:pPr>
            <a:r>
              <a:rPr lang="en-IN" b="1" dirty="0"/>
              <a:t>Million Song Dataset</a:t>
            </a:r>
            <a:r>
              <a:rPr lang="en-IN" dirty="0"/>
              <a:t>: Audio features and metadata for one million songs</a:t>
            </a:r>
          </a:p>
          <a:p>
            <a:pPr>
              <a:buFont typeface="+mj-lt"/>
              <a:buAutoNum type="arabicPeriod"/>
            </a:pPr>
            <a:r>
              <a:rPr lang="en-IN" b="1" dirty="0"/>
              <a:t>Last.fm</a:t>
            </a:r>
            <a:r>
              <a:rPr lang="en-IN" dirty="0"/>
              <a:t>: Music listening histories for approximately 360,000 users</a:t>
            </a:r>
          </a:p>
          <a:p>
            <a:pPr>
              <a:buFont typeface="+mj-lt"/>
              <a:buAutoNum type="arabicPeriod"/>
            </a:pPr>
            <a:r>
              <a:rPr lang="en-IN" b="1" dirty="0"/>
              <a:t>Netflix Prize Dataset</a:t>
            </a:r>
            <a:r>
              <a:rPr lang="en-IN" dirty="0"/>
              <a:t>: Movie ratings used in the famous Netflix Prize competition</a:t>
            </a:r>
          </a:p>
          <a:p>
            <a:pPr>
              <a:buFont typeface="+mj-lt"/>
              <a:buAutoNum type="arabicPeriod"/>
            </a:pPr>
            <a:r>
              <a:rPr lang="en-IN" b="1" dirty="0"/>
              <a:t>Amazon Product Reviews</a:t>
            </a:r>
            <a:r>
              <a:rPr lang="en-IN" dirty="0"/>
              <a:t>: Massive collection of product reviews across multiple categories</a:t>
            </a:r>
          </a:p>
          <a:p>
            <a:pPr>
              <a:buFont typeface="+mj-lt"/>
              <a:buAutoNum type="arabicPeriod"/>
            </a:pPr>
            <a:r>
              <a:rPr lang="en-IN" b="1" dirty="0"/>
              <a:t>YouTube-8M</a:t>
            </a:r>
            <a:r>
              <a:rPr lang="en-IN" dirty="0"/>
              <a:t>: Large-scale </a:t>
            </a:r>
            <a:r>
              <a:rPr lang="en-IN" dirty="0" err="1"/>
              <a:t>labeled</a:t>
            </a:r>
            <a:r>
              <a:rPr lang="en-IN" dirty="0"/>
              <a:t> video dataset with classification annotations</a:t>
            </a:r>
          </a:p>
          <a:p>
            <a:pPr>
              <a:buFont typeface="+mj-lt"/>
              <a:buAutoNum type="arabicPeriod"/>
            </a:pPr>
            <a:r>
              <a:rPr lang="en-IN" b="1" dirty="0"/>
              <a:t>Yelp Dataset</a:t>
            </a:r>
            <a:r>
              <a:rPr lang="en-IN" dirty="0"/>
              <a:t>: Business reviews and user data for local business recommendations</a:t>
            </a:r>
          </a:p>
          <a:p>
            <a:pPr>
              <a:buFont typeface="+mj-lt"/>
              <a:buAutoNum type="arabicPeriod"/>
            </a:pPr>
            <a:r>
              <a:rPr lang="en-IN" b="1" dirty="0"/>
              <a:t>Twitter Social Networks</a:t>
            </a:r>
            <a:r>
              <a:rPr lang="en-IN" dirty="0"/>
              <a:t>: Various datasets capturing user interactions and connections</a:t>
            </a:r>
          </a:p>
        </p:txBody>
      </p:sp>
    </p:spTree>
    <p:extLst>
      <p:ext uri="{BB962C8B-B14F-4D97-AF65-F5344CB8AC3E}">
        <p14:creationId xmlns:p14="http://schemas.microsoft.com/office/powerpoint/2010/main" val="2460730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77670-DA65-06D6-7D57-C61DC5CF305E}"/>
              </a:ext>
            </a:extLst>
          </p:cNvPr>
          <p:cNvSpPr txBox="1"/>
          <p:nvPr/>
        </p:nvSpPr>
        <p:spPr>
          <a:xfrm>
            <a:off x="3048000" y="335846"/>
            <a:ext cx="6096000" cy="6186309"/>
          </a:xfrm>
          <a:prstGeom prst="rect">
            <a:avLst/>
          </a:prstGeom>
          <a:noFill/>
        </p:spPr>
        <p:txBody>
          <a:bodyPr wrap="square">
            <a:spAutoFit/>
          </a:bodyPr>
          <a:lstStyle/>
          <a:p>
            <a:pPr>
              <a:buNone/>
            </a:pPr>
            <a:r>
              <a:rPr lang="en-US" b="1" dirty="0"/>
              <a:t>Benefits of Diffusion-Aware Recommender Systems</a:t>
            </a:r>
          </a:p>
          <a:p>
            <a:pPr>
              <a:buNone/>
            </a:pPr>
            <a:r>
              <a:rPr lang="en-US" b="1" dirty="0"/>
              <a:t>1. Improved Recommendation Relevance</a:t>
            </a:r>
          </a:p>
          <a:p>
            <a:pPr>
              <a:buNone/>
            </a:pPr>
            <a:r>
              <a:rPr lang="en-US" dirty="0"/>
              <a:t>Understanding social influence provides context that pure individual-based systems miss, leading to more relevant recommendations aligned with a user's social environment.</a:t>
            </a:r>
          </a:p>
          <a:p>
            <a:pPr>
              <a:buNone/>
            </a:pPr>
            <a:r>
              <a:rPr lang="en-US" b="1" dirty="0"/>
              <a:t>2. Better Timing of Recommendations</a:t>
            </a:r>
          </a:p>
          <a:p>
            <a:pPr>
              <a:buNone/>
            </a:pPr>
            <a:r>
              <a:rPr lang="en-US" dirty="0"/>
              <a:t>Diffusion models help determine not just what to recommend but when to recommend it, based on a user's position in adoption cycles.</a:t>
            </a:r>
          </a:p>
          <a:p>
            <a:pPr>
              <a:buNone/>
            </a:pPr>
            <a:r>
              <a:rPr lang="en-US" b="1" dirty="0"/>
              <a:t>3. Enhanced Explanation Capabilities</a:t>
            </a:r>
          </a:p>
          <a:p>
            <a:pPr>
              <a:buNone/>
            </a:pPr>
            <a:r>
              <a:rPr lang="en-US" dirty="0"/>
              <a:t>Recommendations can be explained in terms of social trends and adoption patterns: "This is trending among your connections" is often more compelling than abstract similarity measures.</a:t>
            </a:r>
          </a:p>
          <a:p>
            <a:pPr>
              <a:buNone/>
            </a:pPr>
            <a:r>
              <a:rPr lang="en-US" b="1" dirty="0"/>
              <a:t>4. More Effective Cold-Start Strategies</a:t>
            </a:r>
          </a:p>
          <a:p>
            <a:pPr>
              <a:buNone/>
            </a:pPr>
            <a:r>
              <a:rPr lang="en-US" dirty="0"/>
              <a:t>For new users with limited direct preference data, diffusion patterns in their network provide valuable signals for initial recommendations.</a:t>
            </a:r>
          </a:p>
          <a:p>
            <a:pPr>
              <a:buNone/>
            </a:pPr>
            <a:r>
              <a:rPr lang="en-US" b="1" dirty="0"/>
              <a:t>5. Increased Recommendation Impact</a:t>
            </a:r>
          </a:p>
          <a:p>
            <a:r>
              <a:rPr lang="en-US" dirty="0"/>
              <a:t>By considering how recommendations themselves might spread, systems can increase their overall influence on the user community.</a:t>
            </a:r>
          </a:p>
        </p:txBody>
      </p:sp>
    </p:spTree>
    <p:extLst>
      <p:ext uri="{BB962C8B-B14F-4D97-AF65-F5344CB8AC3E}">
        <p14:creationId xmlns:p14="http://schemas.microsoft.com/office/powerpoint/2010/main" val="4102366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9A6E9-0356-A5CB-FDD4-13915E45A79D}"/>
              </a:ext>
            </a:extLst>
          </p:cNvPr>
          <p:cNvSpPr txBox="1"/>
          <p:nvPr/>
        </p:nvSpPr>
        <p:spPr>
          <a:xfrm>
            <a:off x="3048000" y="612845"/>
            <a:ext cx="6096000" cy="5632311"/>
          </a:xfrm>
          <a:prstGeom prst="rect">
            <a:avLst/>
          </a:prstGeom>
          <a:noFill/>
        </p:spPr>
        <p:txBody>
          <a:bodyPr wrap="square">
            <a:spAutoFit/>
          </a:bodyPr>
          <a:lstStyle/>
          <a:p>
            <a:pPr>
              <a:buNone/>
            </a:pPr>
            <a:r>
              <a:rPr lang="en-US" b="1" dirty="0"/>
              <a:t>Challenges and Considerations</a:t>
            </a:r>
          </a:p>
          <a:p>
            <a:pPr>
              <a:buNone/>
            </a:pPr>
            <a:r>
              <a:rPr lang="en-US" b="1" dirty="0"/>
              <a:t>1. Privacy Implications</a:t>
            </a:r>
          </a:p>
          <a:p>
            <a:pPr>
              <a:buNone/>
            </a:pPr>
            <a:r>
              <a:rPr lang="en-US" dirty="0"/>
              <a:t>Tracking influence patterns requires monitoring behavior across network connections, raising privacy concerns that must be carefully addressed.</a:t>
            </a:r>
          </a:p>
          <a:p>
            <a:pPr>
              <a:buNone/>
            </a:pPr>
            <a:r>
              <a:rPr lang="en-US" b="1" dirty="0"/>
              <a:t>2. Computational Complexity</a:t>
            </a:r>
          </a:p>
          <a:p>
            <a:pPr>
              <a:buNone/>
            </a:pPr>
            <a:r>
              <a:rPr lang="en-US" dirty="0"/>
              <a:t>Modeling diffusion processes across large networks is computationally intensive and may require sophisticated optimization approaches.</a:t>
            </a:r>
          </a:p>
          <a:p>
            <a:pPr>
              <a:buNone/>
            </a:pPr>
            <a:r>
              <a:rPr lang="en-US" b="1" dirty="0"/>
              <a:t>3. Balancing Individual Preferences with Social Influence</a:t>
            </a:r>
          </a:p>
          <a:p>
            <a:pPr>
              <a:buNone/>
            </a:pPr>
            <a:r>
              <a:rPr lang="en-US" dirty="0"/>
              <a:t>Over-emphasizing diffusion can lead to recommendations that are trending but not personally relevant, requiring careful balancing.</a:t>
            </a:r>
          </a:p>
          <a:p>
            <a:pPr>
              <a:buNone/>
            </a:pPr>
            <a:r>
              <a:rPr lang="en-US" b="1" dirty="0"/>
              <a:t>4. Echo Chamber Risks</a:t>
            </a:r>
          </a:p>
          <a:p>
            <a:pPr>
              <a:buNone/>
            </a:pPr>
            <a:r>
              <a:rPr lang="en-US" dirty="0"/>
              <a:t>Poorly implemented diffusion-aware systems might amplify echo chambers rather than providing diverse recommendations.</a:t>
            </a:r>
          </a:p>
          <a:p>
            <a:pPr>
              <a:buNone/>
            </a:pPr>
            <a:r>
              <a:rPr lang="en-US" b="1" dirty="0"/>
              <a:t>5. Dynamic Network Evolution</a:t>
            </a:r>
          </a:p>
          <a:p>
            <a:r>
              <a:rPr lang="en-US" dirty="0"/>
              <a:t>Social networks constantly evolve, requiring models that can adapt to changing connection patterns and influence dynamics.</a:t>
            </a:r>
          </a:p>
        </p:txBody>
      </p:sp>
    </p:spTree>
    <p:extLst>
      <p:ext uri="{BB962C8B-B14F-4D97-AF65-F5344CB8AC3E}">
        <p14:creationId xmlns:p14="http://schemas.microsoft.com/office/powerpoint/2010/main" val="11613103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1C4FE-91F4-ACD1-0746-14003AED655D}"/>
              </a:ext>
            </a:extLst>
          </p:cNvPr>
          <p:cNvSpPr txBox="1"/>
          <p:nvPr/>
        </p:nvSpPr>
        <p:spPr>
          <a:xfrm>
            <a:off x="3048000" y="474345"/>
            <a:ext cx="6096000" cy="5909310"/>
          </a:xfrm>
          <a:prstGeom prst="rect">
            <a:avLst/>
          </a:prstGeom>
          <a:noFill/>
        </p:spPr>
        <p:txBody>
          <a:bodyPr wrap="square">
            <a:spAutoFit/>
          </a:bodyPr>
          <a:lstStyle/>
          <a:p>
            <a:pPr>
              <a:buNone/>
            </a:pPr>
            <a:r>
              <a:rPr lang="en-US" b="1" dirty="0"/>
              <a:t>Real-World Examples</a:t>
            </a:r>
          </a:p>
          <a:p>
            <a:pPr>
              <a:buNone/>
            </a:pPr>
            <a:r>
              <a:rPr lang="en-US" b="1" dirty="0"/>
              <a:t>1. Twitter's Topic Recommendation System</a:t>
            </a:r>
          </a:p>
          <a:p>
            <a:pPr>
              <a:buNone/>
            </a:pPr>
            <a:r>
              <a:rPr lang="en-US" dirty="0"/>
              <a:t>Twitter uses diffusion patterns to identify emerging topics and hashtags, recommending content that shows early viral potential within a user's extended network before it achieves widespread popularity.</a:t>
            </a:r>
          </a:p>
          <a:p>
            <a:pPr>
              <a:buNone/>
            </a:pPr>
            <a:r>
              <a:rPr lang="en-US" b="1" dirty="0"/>
              <a:t>2. Spotify's Music Discovery Features</a:t>
            </a:r>
          </a:p>
          <a:p>
            <a:pPr>
              <a:buNone/>
            </a:pPr>
            <a:r>
              <a:rPr lang="en-US" dirty="0"/>
              <a:t>Spotify combines individual listening history with diffusion patterns to time the introduction of new music, recognizing that users are more receptive to new artists when their network connections have recently discovered them.</a:t>
            </a:r>
          </a:p>
          <a:p>
            <a:pPr>
              <a:buNone/>
            </a:pPr>
            <a:r>
              <a:rPr lang="en-US" b="1" dirty="0"/>
              <a:t>3. Amazon's Social Proof Elements</a:t>
            </a:r>
          </a:p>
          <a:p>
            <a:pPr>
              <a:buNone/>
            </a:pPr>
            <a:r>
              <a:rPr lang="en-US" dirty="0"/>
              <a:t>Amazon's recommendation system incorporates diffusion awareness through features like "Customers who viewed this item also bought" and popularity signals, leveraging network effects in purchasing decisions.</a:t>
            </a:r>
          </a:p>
          <a:p>
            <a:pPr>
              <a:buNone/>
            </a:pPr>
            <a:r>
              <a:rPr lang="en-US" b="1" dirty="0"/>
              <a:t>4. LinkedIn's Content Distribution</a:t>
            </a:r>
          </a:p>
          <a:p>
            <a:r>
              <a:rPr lang="en-US" dirty="0"/>
              <a:t>LinkedIn's algorithm considers how content spreads through professional networks, identifying posts that bridge different professional communities and promoting content with high cross-community diffusion potential.</a:t>
            </a:r>
          </a:p>
        </p:txBody>
      </p:sp>
    </p:spTree>
    <p:extLst>
      <p:ext uri="{BB962C8B-B14F-4D97-AF65-F5344CB8AC3E}">
        <p14:creationId xmlns:p14="http://schemas.microsoft.com/office/powerpoint/2010/main" val="30676482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26D8E46-9B62-6F0C-30F0-9E3BDB5C9096}"/>
              </a:ext>
            </a:extLst>
          </p:cNvPr>
          <p:cNvGraphicFramePr>
            <a:graphicFrameLocks noGrp="1"/>
          </p:cNvGraphicFramePr>
          <p:nvPr>
            <p:extLst>
              <p:ext uri="{D42A27DB-BD31-4B8C-83A1-F6EECF244321}">
                <p14:modId xmlns:p14="http://schemas.microsoft.com/office/powerpoint/2010/main" val="2350647236"/>
              </p:ext>
            </p:extLst>
          </p:nvPr>
        </p:nvGraphicFramePr>
        <p:xfrm>
          <a:off x="716280" y="700570"/>
          <a:ext cx="10515600" cy="640080"/>
        </p:xfrm>
        <a:graphic>
          <a:graphicData uri="http://schemas.openxmlformats.org/drawingml/2006/table">
            <a:tbl>
              <a:tblPr/>
              <a:tblGrid>
                <a:gridCol w="3505200">
                  <a:extLst>
                    <a:ext uri="{9D8B030D-6E8A-4147-A177-3AD203B41FA5}">
                      <a16:colId xmlns:a16="http://schemas.microsoft.com/office/drawing/2014/main" val="1313958815"/>
                    </a:ext>
                  </a:extLst>
                </a:gridCol>
                <a:gridCol w="3505200">
                  <a:extLst>
                    <a:ext uri="{9D8B030D-6E8A-4147-A177-3AD203B41FA5}">
                      <a16:colId xmlns:a16="http://schemas.microsoft.com/office/drawing/2014/main" val="2183433784"/>
                    </a:ext>
                  </a:extLst>
                </a:gridCol>
                <a:gridCol w="3505200">
                  <a:extLst>
                    <a:ext uri="{9D8B030D-6E8A-4147-A177-3AD203B41FA5}">
                      <a16:colId xmlns:a16="http://schemas.microsoft.com/office/drawing/2014/main" val="563422924"/>
                    </a:ext>
                  </a:extLst>
                </a:gridCol>
              </a:tblGrid>
              <a:tr h="0">
                <a:tc>
                  <a:txBody>
                    <a:bodyPr/>
                    <a:lstStyle/>
                    <a:p>
                      <a:r>
                        <a:rPr lang="en-IN" dirty="0"/>
                        <a:t>Aspect</a:t>
                      </a:r>
                    </a:p>
                  </a:txBody>
                  <a:tcPr anchor="ctr">
                    <a:lnL>
                      <a:noFill/>
                    </a:lnL>
                    <a:lnR>
                      <a:noFill/>
                    </a:lnR>
                    <a:lnT>
                      <a:noFill/>
                    </a:lnT>
                    <a:lnB>
                      <a:noFill/>
                    </a:lnB>
                    <a:noFill/>
                  </a:tcPr>
                </a:tc>
                <a:tc>
                  <a:txBody>
                    <a:bodyPr/>
                    <a:lstStyle/>
                    <a:p>
                      <a:r>
                        <a:rPr lang="en-IN" b="1" dirty="0"/>
                        <a:t>Recommender Systems (RSs)</a:t>
                      </a:r>
                      <a:endParaRPr lang="en-IN" dirty="0"/>
                    </a:p>
                  </a:txBody>
                  <a:tcPr anchor="ctr">
                    <a:lnL>
                      <a:noFill/>
                    </a:lnL>
                    <a:lnR>
                      <a:noFill/>
                    </a:lnR>
                    <a:lnT>
                      <a:noFill/>
                    </a:lnT>
                    <a:lnB>
                      <a:noFill/>
                    </a:lnB>
                    <a:noFill/>
                  </a:tcPr>
                </a:tc>
                <a:tc>
                  <a:txBody>
                    <a:bodyPr/>
                    <a:lstStyle/>
                    <a:p>
                      <a:r>
                        <a:rPr lang="en-US" b="1" dirty="0"/>
                        <a:t>Task Assignment in Mobile Crowd Sensing (MCS)</a:t>
                      </a:r>
                      <a:endParaRPr lang="en-US" dirty="0"/>
                    </a:p>
                  </a:txBody>
                  <a:tcPr anchor="ctr">
                    <a:lnL>
                      <a:noFill/>
                    </a:lnL>
                    <a:lnR>
                      <a:noFill/>
                    </a:lnR>
                    <a:lnT>
                      <a:noFill/>
                    </a:lnT>
                    <a:lnB>
                      <a:noFill/>
                    </a:lnB>
                    <a:noFill/>
                  </a:tcPr>
                </a:tc>
                <a:extLst>
                  <a:ext uri="{0D108BD9-81ED-4DB2-BD59-A6C34878D82A}">
                    <a16:rowId xmlns:a16="http://schemas.microsoft.com/office/drawing/2014/main" val="3257709002"/>
                  </a:ext>
                </a:extLst>
              </a:tr>
            </a:tbl>
          </a:graphicData>
        </a:graphic>
      </p:graphicFrame>
      <p:graphicFrame>
        <p:nvGraphicFramePr>
          <p:cNvPr id="3" name="Table 2">
            <a:extLst>
              <a:ext uri="{FF2B5EF4-FFF2-40B4-BE49-F238E27FC236}">
                <a16:creationId xmlns:a16="http://schemas.microsoft.com/office/drawing/2014/main" id="{A19072BF-BCA3-D9C7-2BE5-E979789726D3}"/>
              </a:ext>
            </a:extLst>
          </p:cNvPr>
          <p:cNvGraphicFramePr>
            <a:graphicFrameLocks noGrp="1"/>
          </p:cNvGraphicFramePr>
          <p:nvPr>
            <p:extLst>
              <p:ext uri="{D42A27DB-BD31-4B8C-83A1-F6EECF244321}">
                <p14:modId xmlns:p14="http://schemas.microsoft.com/office/powerpoint/2010/main" val="1013871233"/>
              </p:ext>
            </p:extLst>
          </p:nvPr>
        </p:nvGraphicFramePr>
        <p:xfrm>
          <a:off x="716280" y="4056223"/>
          <a:ext cx="10515600" cy="640080"/>
        </p:xfrm>
        <a:graphic>
          <a:graphicData uri="http://schemas.openxmlformats.org/drawingml/2006/table">
            <a:tbl>
              <a:tblPr/>
              <a:tblGrid>
                <a:gridCol w="3505200">
                  <a:extLst>
                    <a:ext uri="{9D8B030D-6E8A-4147-A177-3AD203B41FA5}">
                      <a16:colId xmlns:a16="http://schemas.microsoft.com/office/drawing/2014/main" val="1170377151"/>
                    </a:ext>
                  </a:extLst>
                </a:gridCol>
                <a:gridCol w="3505200">
                  <a:extLst>
                    <a:ext uri="{9D8B030D-6E8A-4147-A177-3AD203B41FA5}">
                      <a16:colId xmlns:a16="http://schemas.microsoft.com/office/drawing/2014/main" val="1098608240"/>
                    </a:ext>
                  </a:extLst>
                </a:gridCol>
                <a:gridCol w="3505200">
                  <a:extLst>
                    <a:ext uri="{9D8B030D-6E8A-4147-A177-3AD203B41FA5}">
                      <a16:colId xmlns:a16="http://schemas.microsoft.com/office/drawing/2014/main" val="2690330932"/>
                    </a:ext>
                  </a:extLst>
                </a:gridCol>
              </a:tblGrid>
              <a:tr h="0">
                <a:tc>
                  <a:txBody>
                    <a:bodyPr/>
                    <a:lstStyle/>
                    <a:p>
                      <a:r>
                        <a:rPr lang="en-IN" b="1" dirty="0"/>
                        <a:t>Purpose</a:t>
                      </a:r>
                      <a:endParaRPr lang="en-IN" dirty="0"/>
                    </a:p>
                  </a:txBody>
                  <a:tcPr anchor="ctr">
                    <a:lnL>
                      <a:noFill/>
                    </a:lnL>
                    <a:lnR>
                      <a:noFill/>
                    </a:lnR>
                    <a:lnT>
                      <a:noFill/>
                    </a:lnT>
                    <a:lnB>
                      <a:noFill/>
                    </a:lnB>
                    <a:noFill/>
                  </a:tcPr>
                </a:tc>
                <a:tc>
                  <a:txBody>
                    <a:bodyPr/>
                    <a:lstStyle/>
                    <a:p>
                      <a:r>
                        <a:rPr lang="en-US"/>
                        <a:t>Suggest items, content, or services based on user preferences.</a:t>
                      </a:r>
                    </a:p>
                  </a:txBody>
                  <a:tcPr anchor="ctr">
                    <a:lnL>
                      <a:noFill/>
                    </a:lnL>
                    <a:lnR>
                      <a:noFill/>
                    </a:lnR>
                    <a:lnT>
                      <a:noFill/>
                    </a:lnT>
                    <a:lnB>
                      <a:noFill/>
                    </a:lnB>
                    <a:noFill/>
                  </a:tcPr>
                </a:tc>
                <a:tc>
                  <a:txBody>
                    <a:bodyPr/>
                    <a:lstStyle/>
                    <a:p>
                      <a:r>
                        <a:rPr lang="en-US" dirty="0"/>
                        <a:t>Assign sensing tasks to mobile users for data collection.</a:t>
                      </a:r>
                    </a:p>
                  </a:txBody>
                  <a:tcPr anchor="ctr">
                    <a:lnL>
                      <a:noFill/>
                    </a:lnL>
                    <a:lnR>
                      <a:noFill/>
                    </a:lnR>
                    <a:lnT>
                      <a:noFill/>
                    </a:lnT>
                    <a:lnB>
                      <a:noFill/>
                    </a:lnB>
                    <a:noFill/>
                  </a:tcPr>
                </a:tc>
                <a:extLst>
                  <a:ext uri="{0D108BD9-81ED-4DB2-BD59-A6C34878D82A}">
                    <a16:rowId xmlns:a16="http://schemas.microsoft.com/office/drawing/2014/main" val="2823736344"/>
                  </a:ext>
                </a:extLst>
              </a:tr>
            </a:tbl>
          </a:graphicData>
        </a:graphic>
      </p:graphicFrame>
      <p:graphicFrame>
        <p:nvGraphicFramePr>
          <p:cNvPr id="4" name="Table 3">
            <a:extLst>
              <a:ext uri="{FF2B5EF4-FFF2-40B4-BE49-F238E27FC236}">
                <a16:creationId xmlns:a16="http://schemas.microsoft.com/office/drawing/2014/main" id="{A6E5C8D1-8074-8FF9-D94B-66116B9F227A}"/>
              </a:ext>
            </a:extLst>
          </p:cNvPr>
          <p:cNvGraphicFramePr>
            <a:graphicFrameLocks noGrp="1"/>
          </p:cNvGraphicFramePr>
          <p:nvPr>
            <p:extLst>
              <p:ext uri="{D42A27DB-BD31-4B8C-83A1-F6EECF244321}">
                <p14:modId xmlns:p14="http://schemas.microsoft.com/office/powerpoint/2010/main" val="1259218416"/>
              </p:ext>
            </p:extLst>
          </p:nvPr>
        </p:nvGraphicFramePr>
        <p:xfrm>
          <a:off x="716280" y="2754792"/>
          <a:ext cx="10515600" cy="914400"/>
        </p:xfrm>
        <a:graphic>
          <a:graphicData uri="http://schemas.openxmlformats.org/drawingml/2006/table">
            <a:tbl>
              <a:tblPr/>
              <a:tblGrid>
                <a:gridCol w="3505200">
                  <a:extLst>
                    <a:ext uri="{9D8B030D-6E8A-4147-A177-3AD203B41FA5}">
                      <a16:colId xmlns:a16="http://schemas.microsoft.com/office/drawing/2014/main" val="729858703"/>
                    </a:ext>
                  </a:extLst>
                </a:gridCol>
                <a:gridCol w="3505200">
                  <a:extLst>
                    <a:ext uri="{9D8B030D-6E8A-4147-A177-3AD203B41FA5}">
                      <a16:colId xmlns:a16="http://schemas.microsoft.com/office/drawing/2014/main" val="1085483413"/>
                    </a:ext>
                  </a:extLst>
                </a:gridCol>
                <a:gridCol w="3505200">
                  <a:extLst>
                    <a:ext uri="{9D8B030D-6E8A-4147-A177-3AD203B41FA5}">
                      <a16:colId xmlns:a16="http://schemas.microsoft.com/office/drawing/2014/main" val="1491677060"/>
                    </a:ext>
                  </a:extLst>
                </a:gridCol>
              </a:tblGrid>
              <a:tr h="0">
                <a:tc>
                  <a:txBody>
                    <a:bodyPr/>
                    <a:lstStyle/>
                    <a:p>
                      <a:r>
                        <a:rPr lang="en-IN" b="1" dirty="0"/>
                        <a:t>User Involvement</a:t>
                      </a:r>
                      <a:endParaRPr lang="en-IN" dirty="0"/>
                    </a:p>
                  </a:txBody>
                  <a:tcPr anchor="ctr">
                    <a:lnL>
                      <a:noFill/>
                    </a:lnL>
                    <a:lnR>
                      <a:noFill/>
                    </a:lnR>
                    <a:lnT>
                      <a:noFill/>
                    </a:lnT>
                    <a:lnB>
                      <a:noFill/>
                    </a:lnB>
                    <a:noFill/>
                  </a:tcPr>
                </a:tc>
                <a:tc>
                  <a:txBody>
                    <a:bodyPr/>
                    <a:lstStyle/>
                    <a:p>
                      <a:r>
                        <a:rPr lang="en-US"/>
                        <a:t>Passive — Users receive recommendations without active participation.</a:t>
                      </a:r>
                    </a:p>
                  </a:txBody>
                  <a:tcPr anchor="ctr">
                    <a:lnL>
                      <a:noFill/>
                    </a:lnL>
                    <a:lnR>
                      <a:noFill/>
                    </a:lnR>
                    <a:lnT>
                      <a:noFill/>
                    </a:lnT>
                    <a:lnB>
                      <a:noFill/>
                    </a:lnB>
                    <a:noFill/>
                  </a:tcPr>
                </a:tc>
                <a:tc>
                  <a:txBody>
                    <a:bodyPr/>
                    <a:lstStyle/>
                    <a:p>
                      <a:r>
                        <a:rPr lang="en-US" dirty="0"/>
                        <a:t>Active — Users must accept or reject assigned tasks.</a:t>
                      </a:r>
                    </a:p>
                  </a:txBody>
                  <a:tcPr anchor="ctr">
                    <a:lnL>
                      <a:noFill/>
                    </a:lnL>
                    <a:lnR>
                      <a:noFill/>
                    </a:lnR>
                    <a:lnT>
                      <a:noFill/>
                    </a:lnT>
                    <a:lnB>
                      <a:noFill/>
                    </a:lnB>
                    <a:noFill/>
                  </a:tcPr>
                </a:tc>
                <a:extLst>
                  <a:ext uri="{0D108BD9-81ED-4DB2-BD59-A6C34878D82A}">
                    <a16:rowId xmlns:a16="http://schemas.microsoft.com/office/drawing/2014/main" val="1733957316"/>
                  </a:ext>
                </a:extLst>
              </a:tr>
            </a:tbl>
          </a:graphicData>
        </a:graphic>
      </p:graphicFrame>
      <p:graphicFrame>
        <p:nvGraphicFramePr>
          <p:cNvPr id="5" name="Table 4">
            <a:extLst>
              <a:ext uri="{FF2B5EF4-FFF2-40B4-BE49-F238E27FC236}">
                <a16:creationId xmlns:a16="http://schemas.microsoft.com/office/drawing/2014/main" id="{8953E58C-8F1C-5AA6-E76A-B3960896197B}"/>
              </a:ext>
            </a:extLst>
          </p:cNvPr>
          <p:cNvGraphicFramePr>
            <a:graphicFrameLocks noGrp="1"/>
          </p:cNvGraphicFramePr>
          <p:nvPr>
            <p:extLst>
              <p:ext uri="{D42A27DB-BD31-4B8C-83A1-F6EECF244321}">
                <p14:modId xmlns:p14="http://schemas.microsoft.com/office/powerpoint/2010/main" val="700682554"/>
              </p:ext>
            </p:extLst>
          </p:nvPr>
        </p:nvGraphicFramePr>
        <p:xfrm>
          <a:off x="716280" y="1727681"/>
          <a:ext cx="10515600" cy="640080"/>
        </p:xfrm>
        <a:graphic>
          <a:graphicData uri="http://schemas.openxmlformats.org/drawingml/2006/table">
            <a:tbl>
              <a:tblPr/>
              <a:tblGrid>
                <a:gridCol w="3505200">
                  <a:extLst>
                    <a:ext uri="{9D8B030D-6E8A-4147-A177-3AD203B41FA5}">
                      <a16:colId xmlns:a16="http://schemas.microsoft.com/office/drawing/2014/main" val="1793434400"/>
                    </a:ext>
                  </a:extLst>
                </a:gridCol>
                <a:gridCol w="3505200">
                  <a:extLst>
                    <a:ext uri="{9D8B030D-6E8A-4147-A177-3AD203B41FA5}">
                      <a16:colId xmlns:a16="http://schemas.microsoft.com/office/drawing/2014/main" val="3108050806"/>
                    </a:ext>
                  </a:extLst>
                </a:gridCol>
                <a:gridCol w="3505200">
                  <a:extLst>
                    <a:ext uri="{9D8B030D-6E8A-4147-A177-3AD203B41FA5}">
                      <a16:colId xmlns:a16="http://schemas.microsoft.com/office/drawing/2014/main" val="190149581"/>
                    </a:ext>
                  </a:extLst>
                </a:gridCol>
              </a:tblGrid>
              <a:tr h="0">
                <a:tc>
                  <a:txBody>
                    <a:bodyPr/>
                    <a:lstStyle/>
                    <a:p>
                      <a:r>
                        <a:rPr lang="en-IN" b="1" dirty="0"/>
                        <a:t>Data Source</a:t>
                      </a:r>
                      <a:endParaRPr lang="en-IN" dirty="0"/>
                    </a:p>
                  </a:txBody>
                  <a:tcPr anchor="ctr">
                    <a:lnL>
                      <a:noFill/>
                    </a:lnL>
                    <a:lnR>
                      <a:noFill/>
                    </a:lnR>
                    <a:lnT>
                      <a:noFill/>
                    </a:lnT>
                    <a:lnB>
                      <a:noFill/>
                    </a:lnB>
                    <a:noFill/>
                  </a:tcPr>
                </a:tc>
                <a:tc>
                  <a:txBody>
                    <a:bodyPr/>
                    <a:lstStyle/>
                    <a:p>
                      <a:r>
                        <a:rPr lang="en-US" dirty="0"/>
                        <a:t>User preferences, browsing history, ratings, etc.</a:t>
                      </a:r>
                    </a:p>
                  </a:txBody>
                  <a:tcPr anchor="ctr">
                    <a:lnL>
                      <a:noFill/>
                    </a:lnL>
                    <a:lnR>
                      <a:noFill/>
                    </a:lnR>
                    <a:lnT>
                      <a:noFill/>
                    </a:lnT>
                    <a:lnB>
                      <a:noFill/>
                    </a:lnB>
                    <a:noFill/>
                  </a:tcPr>
                </a:tc>
                <a:tc>
                  <a:txBody>
                    <a:bodyPr/>
                    <a:lstStyle/>
                    <a:p>
                      <a:r>
                        <a:rPr lang="fr-FR" dirty="0" err="1"/>
                        <a:t>Sensor</a:t>
                      </a:r>
                      <a:r>
                        <a:rPr lang="fr-FR" dirty="0"/>
                        <a:t> data, GPS location, user </a:t>
                      </a:r>
                      <a:r>
                        <a:rPr lang="fr-FR" dirty="0" err="1"/>
                        <a:t>availability</a:t>
                      </a:r>
                      <a:r>
                        <a:rPr lang="fr-FR" dirty="0"/>
                        <a:t>, etc.</a:t>
                      </a:r>
                    </a:p>
                  </a:txBody>
                  <a:tcPr anchor="ctr">
                    <a:lnL>
                      <a:noFill/>
                    </a:lnL>
                    <a:lnR>
                      <a:noFill/>
                    </a:lnR>
                    <a:lnT>
                      <a:noFill/>
                    </a:lnT>
                    <a:lnB>
                      <a:noFill/>
                    </a:lnB>
                    <a:noFill/>
                  </a:tcPr>
                </a:tc>
                <a:extLst>
                  <a:ext uri="{0D108BD9-81ED-4DB2-BD59-A6C34878D82A}">
                    <a16:rowId xmlns:a16="http://schemas.microsoft.com/office/drawing/2014/main" val="857367232"/>
                  </a:ext>
                </a:extLst>
              </a:tr>
            </a:tbl>
          </a:graphicData>
        </a:graphic>
      </p:graphicFrame>
      <p:graphicFrame>
        <p:nvGraphicFramePr>
          <p:cNvPr id="6" name="Table 5">
            <a:extLst>
              <a:ext uri="{FF2B5EF4-FFF2-40B4-BE49-F238E27FC236}">
                <a16:creationId xmlns:a16="http://schemas.microsoft.com/office/drawing/2014/main" id="{3E85E4D3-05D7-74B7-4AEF-CDD59E829051}"/>
              </a:ext>
            </a:extLst>
          </p:cNvPr>
          <p:cNvGraphicFramePr>
            <a:graphicFrameLocks noGrp="1"/>
          </p:cNvGraphicFramePr>
          <p:nvPr>
            <p:extLst>
              <p:ext uri="{D42A27DB-BD31-4B8C-83A1-F6EECF244321}">
                <p14:modId xmlns:p14="http://schemas.microsoft.com/office/powerpoint/2010/main" val="600096328"/>
              </p:ext>
            </p:extLst>
          </p:nvPr>
        </p:nvGraphicFramePr>
        <p:xfrm>
          <a:off x="716280" y="5083334"/>
          <a:ext cx="10515600" cy="640080"/>
        </p:xfrm>
        <a:graphic>
          <a:graphicData uri="http://schemas.openxmlformats.org/drawingml/2006/table">
            <a:tbl>
              <a:tblPr/>
              <a:tblGrid>
                <a:gridCol w="3505200">
                  <a:extLst>
                    <a:ext uri="{9D8B030D-6E8A-4147-A177-3AD203B41FA5}">
                      <a16:colId xmlns:a16="http://schemas.microsoft.com/office/drawing/2014/main" val="1256442675"/>
                    </a:ext>
                  </a:extLst>
                </a:gridCol>
                <a:gridCol w="3505200">
                  <a:extLst>
                    <a:ext uri="{9D8B030D-6E8A-4147-A177-3AD203B41FA5}">
                      <a16:colId xmlns:a16="http://schemas.microsoft.com/office/drawing/2014/main" val="3169377015"/>
                    </a:ext>
                  </a:extLst>
                </a:gridCol>
                <a:gridCol w="3505200">
                  <a:extLst>
                    <a:ext uri="{9D8B030D-6E8A-4147-A177-3AD203B41FA5}">
                      <a16:colId xmlns:a16="http://schemas.microsoft.com/office/drawing/2014/main" val="427523933"/>
                    </a:ext>
                  </a:extLst>
                </a:gridCol>
              </a:tblGrid>
              <a:tr h="0">
                <a:tc>
                  <a:txBody>
                    <a:bodyPr/>
                    <a:lstStyle/>
                    <a:p>
                      <a:r>
                        <a:rPr lang="en-IN" b="1"/>
                        <a:t>Personalization</a:t>
                      </a:r>
                      <a:endParaRPr lang="en-IN"/>
                    </a:p>
                  </a:txBody>
                  <a:tcPr anchor="ctr">
                    <a:lnL>
                      <a:noFill/>
                    </a:lnL>
                    <a:lnR>
                      <a:noFill/>
                    </a:lnR>
                    <a:lnT>
                      <a:noFill/>
                    </a:lnT>
                    <a:lnB>
                      <a:noFill/>
                    </a:lnB>
                    <a:noFill/>
                  </a:tcPr>
                </a:tc>
                <a:tc>
                  <a:txBody>
                    <a:bodyPr/>
                    <a:lstStyle/>
                    <a:p>
                      <a:r>
                        <a:rPr lang="en-US" dirty="0"/>
                        <a:t>Highly personalized — Recommendations vary per user.</a:t>
                      </a:r>
                    </a:p>
                  </a:txBody>
                  <a:tcPr anchor="ctr">
                    <a:lnL>
                      <a:noFill/>
                    </a:lnL>
                    <a:lnR>
                      <a:noFill/>
                    </a:lnR>
                    <a:lnT>
                      <a:noFill/>
                    </a:lnT>
                    <a:lnB>
                      <a:noFill/>
                    </a:lnB>
                    <a:noFill/>
                  </a:tcPr>
                </a:tc>
                <a:tc>
                  <a:txBody>
                    <a:bodyPr/>
                    <a:lstStyle/>
                    <a:p>
                      <a:r>
                        <a:rPr lang="en-US" dirty="0"/>
                        <a:t>Task assignments may prioritize location, skill, or device capability.</a:t>
                      </a:r>
                    </a:p>
                  </a:txBody>
                  <a:tcPr anchor="ctr">
                    <a:lnL>
                      <a:noFill/>
                    </a:lnL>
                    <a:lnR>
                      <a:noFill/>
                    </a:lnR>
                    <a:lnT>
                      <a:noFill/>
                    </a:lnT>
                    <a:lnB>
                      <a:noFill/>
                    </a:lnB>
                    <a:noFill/>
                  </a:tcPr>
                </a:tc>
                <a:extLst>
                  <a:ext uri="{0D108BD9-81ED-4DB2-BD59-A6C34878D82A}">
                    <a16:rowId xmlns:a16="http://schemas.microsoft.com/office/drawing/2014/main" val="415486567"/>
                  </a:ext>
                </a:extLst>
              </a:tr>
            </a:tbl>
          </a:graphicData>
        </a:graphic>
      </p:graphicFrame>
    </p:spTree>
    <p:extLst>
      <p:ext uri="{BB962C8B-B14F-4D97-AF65-F5344CB8AC3E}">
        <p14:creationId xmlns:p14="http://schemas.microsoft.com/office/powerpoint/2010/main" val="3159293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247AE5-5847-CE72-9B7A-A59BAAF1843F}"/>
              </a:ext>
            </a:extLst>
          </p:cNvPr>
          <p:cNvGraphicFramePr>
            <a:graphicFrameLocks noGrp="1"/>
          </p:cNvGraphicFramePr>
          <p:nvPr>
            <p:extLst>
              <p:ext uri="{D42A27DB-BD31-4B8C-83A1-F6EECF244321}">
                <p14:modId xmlns:p14="http://schemas.microsoft.com/office/powerpoint/2010/main" val="4099672783"/>
              </p:ext>
            </p:extLst>
          </p:nvPr>
        </p:nvGraphicFramePr>
        <p:xfrm>
          <a:off x="716280" y="3374305"/>
          <a:ext cx="10515600" cy="640080"/>
        </p:xfrm>
        <a:graphic>
          <a:graphicData uri="http://schemas.openxmlformats.org/drawingml/2006/table">
            <a:tbl>
              <a:tblPr/>
              <a:tblGrid>
                <a:gridCol w="3505200">
                  <a:extLst>
                    <a:ext uri="{9D8B030D-6E8A-4147-A177-3AD203B41FA5}">
                      <a16:colId xmlns:a16="http://schemas.microsoft.com/office/drawing/2014/main" val="1670909198"/>
                    </a:ext>
                  </a:extLst>
                </a:gridCol>
                <a:gridCol w="3505200">
                  <a:extLst>
                    <a:ext uri="{9D8B030D-6E8A-4147-A177-3AD203B41FA5}">
                      <a16:colId xmlns:a16="http://schemas.microsoft.com/office/drawing/2014/main" val="1327119648"/>
                    </a:ext>
                  </a:extLst>
                </a:gridCol>
                <a:gridCol w="3505200">
                  <a:extLst>
                    <a:ext uri="{9D8B030D-6E8A-4147-A177-3AD203B41FA5}">
                      <a16:colId xmlns:a16="http://schemas.microsoft.com/office/drawing/2014/main" val="3925907703"/>
                    </a:ext>
                  </a:extLst>
                </a:gridCol>
              </a:tblGrid>
              <a:tr h="0">
                <a:tc>
                  <a:txBody>
                    <a:bodyPr/>
                    <a:lstStyle/>
                    <a:p>
                      <a:r>
                        <a:rPr lang="en-IN" b="1" dirty="0"/>
                        <a:t>Decision Factors</a:t>
                      </a:r>
                      <a:endParaRPr lang="en-IN" dirty="0"/>
                    </a:p>
                  </a:txBody>
                  <a:tcPr anchor="ctr">
                    <a:lnL>
                      <a:noFill/>
                    </a:lnL>
                    <a:lnR>
                      <a:noFill/>
                    </a:lnR>
                    <a:lnT>
                      <a:noFill/>
                    </a:lnT>
                    <a:lnB>
                      <a:noFill/>
                    </a:lnB>
                    <a:noFill/>
                  </a:tcPr>
                </a:tc>
                <a:tc>
                  <a:txBody>
                    <a:bodyPr/>
                    <a:lstStyle/>
                    <a:p>
                      <a:r>
                        <a:rPr lang="en-IN"/>
                        <a:t>User profiles, content similarity, and social influence.</a:t>
                      </a:r>
                    </a:p>
                  </a:txBody>
                  <a:tcPr anchor="ctr">
                    <a:lnL>
                      <a:noFill/>
                    </a:lnL>
                    <a:lnR>
                      <a:noFill/>
                    </a:lnR>
                    <a:lnT>
                      <a:noFill/>
                    </a:lnT>
                    <a:lnB>
                      <a:noFill/>
                    </a:lnB>
                    <a:noFill/>
                  </a:tcPr>
                </a:tc>
                <a:tc>
                  <a:txBody>
                    <a:bodyPr/>
                    <a:lstStyle/>
                    <a:p>
                      <a:r>
                        <a:rPr lang="en-US" dirty="0"/>
                        <a:t>User proximity, battery level, and environmental context.</a:t>
                      </a:r>
                    </a:p>
                  </a:txBody>
                  <a:tcPr anchor="ctr">
                    <a:lnL>
                      <a:noFill/>
                    </a:lnL>
                    <a:lnR>
                      <a:noFill/>
                    </a:lnR>
                    <a:lnT>
                      <a:noFill/>
                    </a:lnT>
                    <a:lnB>
                      <a:noFill/>
                    </a:lnB>
                    <a:noFill/>
                  </a:tcPr>
                </a:tc>
                <a:extLst>
                  <a:ext uri="{0D108BD9-81ED-4DB2-BD59-A6C34878D82A}">
                    <a16:rowId xmlns:a16="http://schemas.microsoft.com/office/drawing/2014/main" val="3660845229"/>
                  </a:ext>
                </a:extLst>
              </a:tr>
            </a:tbl>
          </a:graphicData>
        </a:graphic>
      </p:graphicFrame>
      <p:graphicFrame>
        <p:nvGraphicFramePr>
          <p:cNvPr id="3" name="Table 2">
            <a:extLst>
              <a:ext uri="{FF2B5EF4-FFF2-40B4-BE49-F238E27FC236}">
                <a16:creationId xmlns:a16="http://schemas.microsoft.com/office/drawing/2014/main" id="{AEA58FA2-8332-F499-A28F-576CF0917DF7}"/>
              </a:ext>
            </a:extLst>
          </p:cNvPr>
          <p:cNvGraphicFramePr>
            <a:graphicFrameLocks noGrp="1"/>
          </p:cNvGraphicFramePr>
          <p:nvPr>
            <p:extLst>
              <p:ext uri="{D42A27DB-BD31-4B8C-83A1-F6EECF244321}">
                <p14:modId xmlns:p14="http://schemas.microsoft.com/office/powerpoint/2010/main" val="2288895202"/>
              </p:ext>
            </p:extLst>
          </p:nvPr>
        </p:nvGraphicFramePr>
        <p:xfrm>
          <a:off x="716280" y="4240042"/>
          <a:ext cx="10515600" cy="914400"/>
        </p:xfrm>
        <a:graphic>
          <a:graphicData uri="http://schemas.openxmlformats.org/drawingml/2006/table">
            <a:tbl>
              <a:tblPr/>
              <a:tblGrid>
                <a:gridCol w="3505200">
                  <a:extLst>
                    <a:ext uri="{9D8B030D-6E8A-4147-A177-3AD203B41FA5}">
                      <a16:colId xmlns:a16="http://schemas.microsoft.com/office/drawing/2014/main" val="3528114535"/>
                    </a:ext>
                  </a:extLst>
                </a:gridCol>
                <a:gridCol w="3505200">
                  <a:extLst>
                    <a:ext uri="{9D8B030D-6E8A-4147-A177-3AD203B41FA5}">
                      <a16:colId xmlns:a16="http://schemas.microsoft.com/office/drawing/2014/main" val="237287015"/>
                    </a:ext>
                  </a:extLst>
                </a:gridCol>
                <a:gridCol w="3505200">
                  <a:extLst>
                    <a:ext uri="{9D8B030D-6E8A-4147-A177-3AD203B41FA5}">
                      <a16:colId xmlns:a16="http://schemas.microsoft.com/office/drawing/2014/main" val="193267373"/>
                    </a:ext>
                  </a:extLst>
                </a:gridCol>
              </a:tblGrid>
              <a:tr h="0">
                <a:tc>
                  <a:txBody>
                    <a:bodyPr/>
                    <a:lstStyle/>
                    <a:p>
                      <a:r>
                        <a:rPr lang="en-IN" b="1" dirty="0"/>
                        <a:t>Optimization Goal</a:t>
                      </a:r>
                      <a:endParaRPr lang="en-IN" dirty="0"/>
                    </a:p>
                  </a:txBody>
                  <a:tcPr anchor="ctr">
                    <a:lnL>
                      <a:noFill/>
                    </a:lnL>
                    <a:lnR>
                      <a:noFill/>
                    </a:lnR>
                    <a:lnT>
                      <a:noFill/>
                    </a:lnT>
                    <a:lnB>
                      <a:noFill/>
                    </a:lnB>
                    <a:noFill/>
                  </a:tcPr>
                </a:tc>
                <a:tc>
                  <a:txBody>
                    <a:bodyPr/>
                    <a:lstStyle/>
                    <a:p>
                      <a:r>
                        <a:rPr lang="en-US"/>
                        <a:t>Maximizing user engagement or sales.</a:t>
                      </a:r>
                    </a:p>
                  </a:txBody>
                  <a:tcPr anchor="ctr">
                    <a:lnL>
                      <a:noFill/>
                    </a:lnL>
                    <a:lnR>
                      <a:noFill/>
                    </a:lnR>
                    <a:lnT>
                      <a:noFill/>
                    </a:lnT>
                    <a:lnB>
                      <a:noFill/>
                    </a:lnB>
                    <a:noFill/>
                  </a:tcPr>
                </a:tc>
                <a:tc>
                  <a:txBody>
                    <a:bodyPr/>
                    <a:lstStyle/>
                    <a:p>
                      <a:r>
                        <a:rPr lang="en-US" dirty="0"/>
                        <a:t>Maximizing task coverage, data quality, or minimizing energy consumption.</a:t>
                      </a:r>
                    </a:p>
                  </a:txBody>
                  <a:tcPr anchor="ctr">
                    <a:lnL>
                      <a:noFill/>
                    </a:lnL>
                    <a:lnR>
                      <a:noFill/>
                    </a:lnR>
                    <a:lnT>
                      <a:noFill/>
                    </a:lnT>
                    <a:lnB>
                      <a:noFill/>
                    </a:lnB>
                    <a:noFill/>
                  </a:tcPr>
                </a:tc>
                <a:extLst>
                  <a:ext uri="{0D108BD9-81ED-4DB2-BD59-A6C34878D82A}">
                    <a16:rowId xmlns:a16="http://schemas.microsoft.com/office/drawing/2014/main" val="2048051270"/>
                  </a:ext>
                </a:extLst>
              </a:tr>
            </a:tbl>
          </a:graphicData>
        </a:graphic>
      </p:graphicFrame>
      <p:graphicFrame>
        <p:nvGraphicFramePr>
          <p:cNvPr id="4" name="Table 3">
            <a:extLst>
              <a:ext uri="{FF2B5EF4-FFF2-40B4-BE49-F238E27FC236}">
                <a16:creationId xmlns:a16="http://schemas.microsoft.com/office/drawing/2014/main" id="{AEAB3430-8871-C67F-B594-448B61405115}"/>
              </a:ext>
            </a:extLst>
          </p:cNvPr>
          <p:cNvGraphicFramePr>
            <a:graphicFrameLocks noGrp="1"/>
          </p:cNvGraphicFramePr>
          <p:nvPr>
            <p:extLst>
              <p:ext uri="{D42A27DB-BD31-4B8C-83A1-F6EECF244321}">
                <p14:modId xmlns:p14="http://schemas.microsoft.com/office/powerpoint/2010/main" val="2184136516"/>
              </p:ext>
            </p:extLst>
          </p:nvPr>
        </p:nvGraphicFramePr>
        <p:xfrm>
          <a:off x="716280" y="2508568"/>
          <a:ext cx="10515600" cy="640080"/>
        </p:xfrm>
        <a:graphic>
          <a:graphicData uri="http://schemas.openxmlformats.org/drawingml/2006/table">
            <a:tbl>
              <a:tblPr/>
              <a:tblGrid>
                <a:gridCol w="3505200">
                  <a:extLst>
                    <a:ext uri="{9D8B030D-6E8A-4147-A177-3AD203B41FA5}">
                      <a16:colId xmlns:a16="http://schemas.microsoft.com/office/drawing/2014/main" val="2620634435"/>
                    </a:ext>
                  </a:extLst>
                </a:gridCol>
                <a:gridCol w="3505200">
                  <a:extLst>
                    <a:ext uri="{9D8B030D-6E8A-4147-A177-3AD203B41FA5}">
                      <a16:colId xmlns:a16="http://schemas.microsoft.com/office/drawing/2014/main" val="3404749109"/>
                    </a:ext>
                  </a:extLst>
                </a:gridCol>
                <a:gridCol w="3505200">
                  <a:extLst>
                    <a:ext uri="{9D8B030D-6E8A-4147-A177-3AD203B41FA5}">
                      <a16:colId xmlns:a16="http://schemas.microsoft.com/office/drawing/2014/main" val="3653153720"/>
                    </a:ext>
                  </a:extLst>
                </a:gridCol>
              </a:tblGrid>
              <a:tr h="0">
                <a:tc>
                  <a:txBody>
                    <a:bodyPr/>
                    <a:lstStyle/>
                    <a:p>
                      <a:r>
                        <a:rPr lang="en-IN" b="1" dirty="0"/>
                        <a:t>Automation</a:t>
                      </a:r>
                      <a:endParaRPr lang="en-IN" dirty="0"/>
                    </a:p>
                  </a:txBody>
                  <a:tcPr anchor="ctr">
                    <a:lnL>
                      <a:noFill/>
                    </a:lnL>
                    <a:lnR>
                      <a:noFill/>
                    </a:lnR>
                    <a:lnT>
                      <a:noFill/>
                    </a:lnT>
                    <a:lnB>
                      <a:noFill/>
                    </a:lnB>
                    <a:noFill/>
                  </a:tcPr>
                </a:tc>
                <a:tc>
                  <a:txBody>
                    <a:bodyPr/>
                    <a:lstStyle/>
                    <a:p>
                      <a:r>
                        <a:rPr lang="en-US"/>
                        <a:t>Fully automated with minimal user involvement.</a:t>
                      </a:r>
                    </a:p>
                  </a:txBody>
                  <a:tcPr anchor="ctr">
                    <a:lnL>
                      <a:noFill/>
                    </a:lnL>
                    <a:lnR>
                      <a:noFill/>
                    </a:lnR>
                    <a:lnT>
                      <a:noFill/>
                    </a:lnT>
                    <a:lnB>
                      <a:noFill/>
                    </a:lnB>
                    <a:noFill/>
                  </a:tcPr>
                </a:tc>
                <a:tc>
                  <a:txBody>
                    <a:bodyPr/>
                    <a:lstStyle/>
                    <a:p>
                      <a:r>
                        <a:rPr lang="en-US" dirty="0"/>
                        <a:t>Often requires user consent or manual task acceptance.</a:t>
                      </a:r>
                    </a:p>
                  </a:txBody>
                  <a:tcPr anchor="ctr">
                    <a:lnL>
                      <a:noFill/>
                    </a:lnL>
                    <a:lnR>
                      <a:noFill/>
                    </a:lnR>
                    <a:lnT>
                      <a:noFill/>
                    </a:lnT>
                    <a:lnB>
                      <a:noFill/>
                    </a:lnB>
                    <a:noFill/>
                  </a:tcPr>
                </a:tc>
                <a:extLst>
                  <a:ext uri="{0D108BD9-81ED-4DB2-BD59-A6C34878D82A}">
                    <a16:rowId xmlns:a16="http://schemas.microsoft.com/office/drawing/2014/main" val="2711875039"/>
                  </a:ext>
                </a:extLst>
              </a:tr>
            </a:tbl>
          </a:graphicData>
        </a:graphic>
      </p:graphicFrame>
      <p:graphicFrame>
        <p:nvGraphicFramePr>
          <p:cNvPr id="5" name="Table 4">
            <a:extLst>
              <a:ext uri="{FF2B5EF4-FFF2-40B4-BE49-F238E27FC236}">
                <a16:creationId xmlns:a16="http://schemas.microsoft.com/office/drawing/2014/main" id="{734B2525-DAA3-2E50-DDE2-76D4CDDCE1B5}"/>
              </a:ext>
            </a:extLst>
          </p:cNvPr>
          <p:cNvGraphicFramePr>
            <a:graphicFrameLocks noGrp="1"/>
          </p:cNvGraphicFramePr>
          <p:nvPr>
            <p:extLst>
              <p:ext uri="{D42A27DB-BD31-4B8C-83A1-F6EECF244321}">
                <p14:modId xmlns:p14="http://schemas.microsoft.com/office/powerpoint/2010/main" val="3263722746"/>
              </p:ext>
            </p:extLst>
          </p:nvPr>
        </p:nvGraphicFramePr>
        <p:xfrm>
          <a:off x="716280" y="1477810"/>
          <a:ext cx="10515600" cy="914400"/>
        </p:xfrm>
        <a:graphic>
          <a:graphicData uri="http://schemas.openxmlformats.org/drawingml/2006/table">
            <a:tbl>
              <a:tblPr/>
              <a:tblGrid>
                <a:gridCol w="3505200">
                  <a:extLst>
                    <a:ext uri="{9D8B030D-6E8A-4147-A177-3AD203B41FA5}">
                      <a16:colId xmlns:a16="http://schemas.microsoft.com/office/drawing/2014/main" val="1259512444"/>
                    </a:ext>
                  </a:extLst>
                </a:gridCol>
                <a:gridCol w="3505200">
                  <a:extLst>
                    <a:ext uri="{9D8B030D-6E8A-4147-A177-3AD203B41FA5}">
                      <a16:colId xmlns:a16="http://schemas.microsoft.com/office/drawing/2014/main" val="3930509920"/>
                    </a:ext>
                  </a:extLst>
                </a:gridCol>
                <a:gridCol w="3505200">
                  <a:extLst>
                    <a:ext uri="{9D8B030D-6E8A-4147-A177-3AD203B41FA5}">
                      <a16:colId xmlns:a16="http://schemas.microsoft.com/office/drawing/2014/main" val="175321518"/>
                    </a:ext>
                  </a:extLst>
                </a:gridCol>
              </a:tblGrid>
              <a:tr h="0">
                <a:tc>
                  <a:txBody>
                    <a:bodyPr/>
                    <a:lstStyle/>
                    <a:p>
                      <a:r>
                        <a:rPr lang="en-IN" b="1" dirty="0"/>
                        <a:t>Feedback Mechanism</a:t>
                      </a:r>
                      <a:endParaRPr lang="en-IN" dirty="0"/>
                    </a:p>
                  </a:txBody>
                  <a:tcPr anchor="ctr">
                    <a:lnL>
                      <a:noFill/>
                    </a:lnL>
                    <a:lnR>
                      <a:noFill/>
                    </a:lnR>
                    <a:lnT>
                      <a:noFill/>
                    </a:lnT>
                    <a:lnB>
                      <a:noFill/>
                    </a:lnB>
                    <a:noFill/>
                  </a:tcPr>
                </a:tc>
                <a:tc>
                  <a:txBody>
                    <a:bodyPr/>
                    <a:lstStyle/>
                    <a:p>
                      <a:r>
                        <a:rPr lang="en-IN"/>
                        <a:t>Implicit (e.g., clicks) or explicit (e.g., ratings) feedback improves recommendations.</a:t>
                      </a:r>
                    </a:p>
                  </a:txBody>
                  <a:tcPr anchor="ctr">
                    <a:lnL>
                      <a:noFill/>
                    </a:lnL>
                    <a:lnR>
                      <a:noFill/>
                    </a:lnR>
                    <a:lnT>
                      <a:noFill/>
                    </a:lnT>
                    <a:lnB>
                      <a:noFill/>
                    </a:lnB>
                    <a:noFill/>
                  </a:tcPr>
                </a:tc>
                <a:tc>
                  <a:txBody>
                    <a:bodyPr/>
                    <a:lstStyle/>
                    <a:p>
                      <a:r>
                        <a:rPr lang="en-US" dirty="0"/>
                        <a:t>Task completion status, data quality, and participant feedback enhance assignments.</a:t>
                      </a:r>
                    </a:p>
                  </a:txBody>
                  <a:tcPr anchor="ctr">
                    <a:lnL>
                      <a:noFill/>
                    </a:lnL>
                    <a:lnR>
                      <a:noFill/>
                    </a:lnR>
                    <a:lnT>
                      <a:noFill/>
                    </a:lnT>
                    <a:lnB>
                      <a:noFill/>
                    </a:lnB>
                    <a:noFill/>
                  </a:tcPr>
                </a:tc>
                <a:extLst>
                  <a:ext uri="{0D108BD9-81ED-4DB2-BD59-A6C34878D82A}">
                    <a16:rowId xmlns:a16="http://schemas.microsoft.com/office/drawing/2014/main" val="2165964523"/>
                  </a:ext>
                </a:extLst>
              </a:tr>
            </a:tbl>
          </a:graphicData>
        </a:graphic>
      </p:graphicFrame>
      <p:graphicFrame>
        <p:nvGraphicFramePr>
          <p:cNvPr id="6" name="Table 5">
            <a:extLst>
              <a:ext uri="{FF2B5EF4-FFF2-40B4-BE49-F238E27FC236}">
                <a16:creationId xmlns:a16="http://schemas.microsoft.com/office/drawing/2014/main" id="{D146650D-2D4D-0536-5CC4-0112BCCC25BA}"/>
              </a:ext>
            </a:extLst>
          </p:cNvPr>
          <p:cNvGraphicFramePr>
            <a:graphicFrameLocks noGrp="1"/>
          </p:cNvGraphicFramePr>
          <p:nvPr>
            <p:extLst>
              <p:ext uri="{D42A27DB-BD31-4B8C-83A1-F6EECF244321}">
                <p14:modId xmlns:p14="http://schemas.microsoft.com/office/powerpoint/2010/main" val="3268400252"/>
              </p:ext>
            </p:extLst>
          </p:nvPr>
        </p:nvGraphicFramePr>
        <p:xfrm>
          <a:off x="716280" y="5281924"/>
          <a:ext cx="10515600" cy="914400"/>
        </p:xfrm>
        <a:graphic>
          <a:graphicData uri="http://schemas.openxmlformats.org/drawingml/2006/table">
            <a:tbl>
              <a:tblPr/>
              <a:tblGrid>
                <a:gridCol w="3505200">
                  <a:extLst>
                    <a:ext uri="{9D8B030D-6E8A-4147-A177-3AD203B41FA5}">
                      <a16:colId xmlns:a16="http://schemas.microsoft.com/office/drawing/2014/main" val="2355032179"/>
                    </a:ext>
                  </a:extLst>
                </a:gridCol>
                <a:gridCol w="3505200">
                  <a:extLst>
                    <a:ext uri="{9D8B030D-6E8A-4147-A177-3AD203B41FA5}">
                      <a16:colId xmlns:a16="http://schemas.microsoft.com/office/drawing/2014/main" val="1940472608"/>
                    </a:ext>
                  </a:extLst>
                </a:gridCol>
                <a:gridCol w="3505200">
                  <a:extLst>
                    <a:ext uri="{9D8B030D-6E8A-4147-A177-3AD203B41FA5}">
                      <a16:colId xmlns:a16="http://schemas.microsoft.com/office/drawing/2014/main" val="3197054338"/>
                    </a:ext>
                  </a:extLst>
                </a:gridCol>
              </a:tblGrid>
              <a:tr h="0">
                <a:tc>
                  <a:txBody>
                    <a:bodyPr/>
                    <a:lstStyle/>
                    <a:p>
                      <a:r>
                        <a:rPr lang="en-IN" b="1" dirty="0"/>
                        <a:t>Challenges</a:t>
                      </a:r>
                      <a:endParaRPr lang="en-IN" dirty="0"/>
                    </a:p>
                  </a:txBody>
                  <a:tcPr anchor="ctr">
                    <a:lnL>
                      <a:noFill/>
                    </a:lnL>
                    <a:lnR>
                      <a:noFill/>
                    </a:lnR>
                    <a:lnT>
                      <a:noFill/>
                    </a:lnT>
                    <a:lnB>
                      <a:noFill/>
                    </a:lnB>
                    <a:noFill/>
                  </a:tcPr>
                </a:tc>
                <a:tc>
                  <a:txBody>
                    <a:bodyPr/>
                    <a:lstStyle/>
                    <a:p>
                      <a:r>
                        <a:rPr lang="en-US"/>
                        <a:t>Cold start problem, data sparsity, and privacy concerns.</a:t>
                      </a:r>
                    </a:p>
                  </a:txBody>
                  <a:tcPr anchor="ctr">
                    <a:lnL>
                      <a:noFill/>
                    </a:lnL>
                    <a:lnR>
                      <a:noFill/>
                    </a:lnR>
                    <a:lnT>
                      <a:noFill/>
                    </a:lnT>
                    <a:lnB>
                      <a:noFill/>
                    </a:lnB>
                    <a:noFill/>
                  </a:tcPr>
                </a:tc>
                <a:tc>
                  <a:txBody>
                    <a:bodyPr/>
                    <a:lstStyle/>
                    <a:p>
                      <a:r>
                        <a:rPr lang="en-US" dirty="0"/>
                        <a:t>Ensuring fair task distribution, user incentives, and resource management.</a:t>
                      </a:r>
                    </a:p>
                  </a:txBody>
                  <a:tcPr anchor="ctr">
                    <a:lnL>
                      <a:noFill/>
                    </a:lnL>
                    <a:lnR>
                      <a:noFill/>
                    </a:lnR>
                    <a:lnT>
                      <a:noFill/>
                    </a:lnT>
                    <a:lnB>
                      <a:noFill/>
                    </a:lnB>
                    <a:noFill/>
                  </a:tcPr>
                </a:tc>
                <a:extLst>
                  <a:ext uri="{0D108BD9-81ED-4DB2-BD59-A6C34878D82A}">
                    <a16:rowId xmlns:a16="http://schemas.microsoft.com/office/drawing/2014/main" val="2892492824"/>
                  </a:ext>
                </a:extLst>
              </a:tr>
            </a:tbl>
          </a:graphicData>
        </a:graphic>
      </p:graphicFrame>
      <p:graphicFrame>
        <p:nvGraphicFramePr>
          <p:cNvPr id="7" name="Table 6">
            <a:extLst>
              <a:ext uri="{FF2B5EF4-FFF2-40B4-BE49-F238E27FC236}">
                <a16:creationId xmlns:a16="http://schemas.microsoft.com/office/drawing/2014/main" id="{E9161689-9A34-7E7E-DB56-25B737BF7E56}"/>
              </a:ext>
            </a:extLst>
          </p:cNvPr>
          <p:cNvGraphicFramePr>
            <a:graphicFrameLocks noGrp="1"/>
          </p:cNvGraphicFramePr>
          <p:nvPr>
            <p:extLst>
              <p:ext uri="{D42A27DB-BD31-4B8C-83A1-F6EECF244321}">
                <p14:modId xmlns:p14="http://schemas.microsoft.com/office/powerpoint/2010/main" val="3325173157"/>
              </p:ext>
            </p:extLst>
          </p:nvPr>
        </p:nvGraphicFramePr>
        <p:xfrm>
          <a:off x="716280" y="700570"/>
          <a:ext cx="10515600" cy="640080"/>
        </p:xfrm>
        <a:graphic>
          <a:graphicData uri="http://schemas.openxmlformats.org/drawingml/2006/table">
            <a:tbl>
              <a:tblPr/>
              <a:tblGrid>
                <a:gridCol w="3505200">
                  <a:extLst>
                    <a:ext uri="{9D8B030D-6E8A-4147-A177-3AD203B41FA5}">
                      <a16:colId xmlns:a16="http://schemas.microsoft.com/office/drawing/2014/main" val="1313958815"/>
                    </a:ext>
                  </a:extLst>
                </a:gridCol>
                <a:gridCol w="3505200">
                  <a:extLst>
                    <a:ext uri="{9D8B030D-6E8A-4147-A177-3AD203B41FA5}">
                      <a16:colId xmlns:a16="http://schemas.microsoft.com/office/drawing/2014/main" val="2183433784"/>
                    </a:ext>
                  </a:extLst>
                </a:gridCol>
                <a:gridCol w="3505200">
                  <a:extLst>
                    <a:ext uri="{9D8B030D-6E8A-4147-A177-3AD203B41FA5}">
                      <a16:colId xmlns:a16="http://schemas.microsoft.com/office/drawing/2014/main" val="563422924"/>
                    </a:ext>
                  </a:extLst>
                </a:gridCol>
              </a:tblGrid>
              <a:tr h="0">
                <a:tc>
                  <a:txBody>
                    <a:bodyPr/>
                    <a:lstStyle/>
                    <a:p>
                      <a:r>
                        <a:rPr lang="en-IN" dirty="0"/>
                        <a:t>Aspect</a:t>
                      </a:r>
                    </a:p>
                  </a:txBody>
                  <a:tcPr anchor="ctr">
                    <a:lnL>
                      <a:noFill/>
                    </a:lnL>
                    <a:lnR>
                      <a:noFill/>
                    </a:lnR>
                    <a:lnT>
                      <a:noFill/>
                    </a:lnT>
                    <a:lnB>
                      <a:noFill/>
                    </a:lnB>
                    <a:noFill/>
                  </a:tcPr>
                </a:tc>
                <a:tc>
                  <a:txBody>
                    <a:bodyPr/>
                    <a:lstStyle/>
                    <a:p>
                      <a:r>
                        <a:rPr lang="en-IN" b="1" dirty="0"/>
                        <a:t>Recommender Systems (RSs)</a:t>
                      </a:r>
                      <a:endParaRPr lang="en-IN" dirty="0"/>
                    </a:p>
                  </a:txBody>
                  <a:tcPr anchor="ctr">
                    <a:lnL>
                      <a:noFill/>
                    </a:lnL>
                    <a:lnR>
                      <a:noFill/>
                    </a:lnR>
                    <a:lnT>
                      <a:noFill/>
                    </a:lnT>
                    <a:lnB>
                      <a:noFill/>
                    </a:lnB>
                    <a:noFill/>
                  </a:tcPr>
                </a:tc>
                <a:tc>
                  <a:txBody>
                    <a:bodyPr/>
                    <a:lstStyle/>
                    <a:p>
                      <a:r>
                        <a:rPr lang="en-US" b="1" dirty="0"/>
                        <a:t>Task Assignment in Mobile Crowd Sensing (MCS)</a:t>
                      </a:r>
                      <a:endParaRPr lang="en-US" dirty="0"/>
                    </a:p>
                  </a:txBody>
                  <a:tcPr anchor="ctr">
                    <a:lnL>
                      <a:noFill/>
                    </a:lnL>
                    <a:lnR>
                      <a:noFill/>
                    </a:lnR>
                    <a:lnT>
                      <a:noFill/>
                    </a:lnT>
                    <a:lnB>
                      <a:noFill/>
                    </a:lnB>
                    <a:noFill/>
                  </a:tcPr>
                </a:tc>
                <a:extLst>
                  <a:ext uri="{0D108BD9-81ED-4DB2-BD59-A6C34878D82A}">
                    <a16:rowId xmlns:a16="http://schemas.microsoft.com/office/drawing/2014/main" val="3257709002"/>
                  </a:ext>
                </a:extLst>
              </a:tr>
            </a:tbl>
          </a:graphicData>
        </a:graphic>
      </p:graphicFrame>
    </p:spTree>
    <p:extLst>
      <p:ext uri="{BB962C8B-B14F-4D97-AF65-F5344CB8AC3E}">
        <p14:creationId xmlns:p14="http://schemas.microsoft.com/office/powerpoint/2010/main" val="2938361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E1C69D-C5E5-1301-B5AC-668711258942}"/>
              </a:ext>
            </a:extLst>
          </p:cNvPr>
          <p:cNvSpPr txBox="1"/>
          <p:nvPr/>
        </p:nvSpPr>
        <p:spPr>
          <a:xfrm>
            <a:off x="3049361" y="1582341"/>
            <a:ext cx="6098720" cy="3016210"/>
          </a:xfrm>
          <a:prstGeom prst="rect">
            <a:avLst/>
          </a:prstGeom>
          <a:noFill/>
        </p:spPr>
        <p:txBody>
          <a:bodyPr wrap="square">
            <a:spAutoFit/>
          </a:bodyPr>
          <a:lstStyle/>
          <a:p>
            <a:r>
              <a:rPr lang="en-IN" sz="2800" b="1" dirty="0"/>
              <a:t>Recommending Friends: Link Prediction</a:t>
            </a:r>
          </a:p>
          <a:p>
            <a:endParaRPr lang="en-IN" dirty="0"/>
          </a:p>
          <a:p>
            <a:r>
              <a:rPr lang="en-IN" dirty="0"/>
              <a:t>In many social networks, it is desirable to predict future links between pairs of nodes in the network. </a:t>
            </a:r>
          </a:p>
          <a:p>
            <a:r>
              <a:rPr lang="en-IN" dirty="0"/>
              <a:t>For example, commercial social networks, such as Facebook, often recommend users as potential friends. As we will see later, such methods also have direct applicability to collaborative filtering techniques. In this section, we will discuss various techniques that are commonly used for link prediction.</a:t>
            </a:r>
          </a:p>
        </p:txBody>
      </p:sp>
    </p:spTree>
    <p:extLst>
      <p:ext uri="{BB962C8B-B14F-4D97-AF65-F5344CB8AC3E}">
        <p14:creationId xmlns:p14="http://schemas.microsoft.com/office/powerpoint/2010/main" val="3181258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2D91DC-12C9-E124-A411-90EFD41C8EA0}"/>
              </a:ext>
            </a:extLst>
          </p:cNvPr>
          <p:cNvSpPr txBox="1"/>
          <p:nvPr/>
        </p:nvSpPr>
        <p:spPr>
          <a:xfrm>
            <a:off x="1311728" y="1726466"/>
            <a:ext cx="9568543" cy="3908762"/>
          </a:xfrm>
          <a:prstGeom prst="rect">
            <a:avLst/>
          </a:prstGeom>
          <a:noFill/>
        </p:spPr>
        <p:txBody>
          <a:bodyPr wrap="square">
            <a:spAutoFit/>
          </a:bodyPr>
          <a:lstStyle/>
          <a:p>
            <a:r>
              <a:rPr lang="en-US" sz="3200" dirty="0"/>
              <a:t>1. Neighborhood-Based Measures</a:t>
            </a:r>
          </a:p>
          <a:p>
            <a:endParaRPr lang="en-US" dirty="0"/>
          </a:p>
          <a:p>
            <a:endParaRPr lang="en-US" dirty="0"/>
          </a:p>
          <a:p>
            <a:r>
              <a:rPr lang="en-US" dirty="0"/>
              <a:t>Neighborhood-based measures use the number of common neighbors between a pair of nodes</a:t>
            </a:r>
          </a:p>
          <a:p>
            <a:r>
              <a:rPr lang="en-US" dirty="0" err="1"/>
              <a:t>i</a:t>
            </a:r>
            <a:r>
              <a:rPr lang="en-US" dirty="0"/>
              <a:t> and j in different ways to quantify the likelihood of a link between them in the future.</a:t>
            </a:r>
          </a:p>
          <a:p>
            <a:endParaRPr lang="en-US" dirty="0"/>
          </a:p>
          <a:p>
            <a:r>
              <a:rPr lang="en-US" dirty="0"/>
              <a:t>For example,  Alice and Bob share 4 common neighbors. Therefore, it is reasonable to conjecture that a link might eventually form between them. In addition to their common neighbors, they also have their own disjoint sets of neighbors. There are different ways of normalizing neighborhood-based measures to account for the number and relative importance of different neighbors. These are discussed below.</a:t>
            </a:r>
          </a:p>
          <a:p>
            <a:endParaRPr lang="en-US" dirty="0"/>
          </a:p>
          <a:p>
            <a:endParaRPr lang="en-US" dirty="0"/>
          </a:p>
        </p:txBody>
      </p:sp>
    </p:spTree>
    <p:extLst>
      <p:ext uri="{BB962C8B-B14F-4D97-AF65-F5344CB8AC3E}">
        <p14:creationId xmlns:p14="http://schemas.microsoft.com/office/powerpoint/2010/main" val="38547307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762499-2173-301A-83F8-1BA10EAAB5ED}"/>
              </a:ext>
            </a:extLst>
          </p:cNvPr>
          <p:cNvSpPr txBox="1"/>
          <p:nvPr/>
        </p:nvSpPr>
        <p:spPr>
          <a:xfrm>
            <a:off x="1453242" y="1218176"/>
            <a:ext cx="8882743" cy="4678204"/>
          </a:xfrm>
          <a:prstGeom prst="rect">
            <a:avLst/>
          </a:prstGeom>
          <a:noFill/>
        </p:spPr>
        <p:txBody>
          <a:bodyPr wrap="square">
            <a:spAutoFit/>
          </a:bodyPr>
          <a:lstStyle/>
          <a:p>
            <a:r>
              <a:rPr lang="en-US" dirty="0"/>
              <a:t>Definition 10.4.1 (Common Neighbor Measure) The common-neighbor measure be-</a:t>
            </a:r>
          </a:p>
          <a:p>
            <a:r>
              <a:rPr lang="en-US" dirty="0"/>
              <a:t>tween nodes </a:t>
            </a:r>
            <a:r>
              <a:rPr lang="en-US" dirty="0" err="1"/>
              <a:t>i</a:t>
            </a:r>
            <a:r>
              <a:rPr lang="en-US" dirty="0"/>
              <a:t> and j is equal to the number of common neighbors between nodes </a:t>
            </a:r>
            <a:r>
              <a:rPr lang="en-US" dirty="0" err="1"/>
              <a:t>i</a:t>
            </a:r>
            <a:r>
              <a:rPr lang="en-US" dirty="0"/>
              <a:t> and j. In other words, if Si is the neighbor set of node </a:t>
            </a:r>
            <a:r>
              <a:rPr lang="en-US" dirty="0" err="1"/>
              <a:t>i</a:t>
            </a:r>
            <a:r>
              <a:rPr lang="en-US" dirty="0"/>
              <a:t>, and </a:t>
            </a:r>
            <a:r>
              <a:rPr lang="en-US" dirty="0" err="1"/>
              <a:t>Sj</a:t>
            </a:r>
            <a:r>
              <a:rPr lang="en-US" dirty="0"/>
              <a:t> is the neighbor set of node j, the</a:t>
            </a:r>
          </a:p>
          <a:p>
            <a:r>
              <a:rPr lang="en-US" dirty="0"/>
              <a:t>common-neighbor measure is defined as follows:</a:t>
            </a:r>
          </a:p>
          <a:p>
            <a:endParaRPr lang="en-US" dirty="0"/>
          </a:p>
          <a:p>
            <a:r>
              <a:rPr lang="en-US" sz="2800" dirty="0"/>
              <a:t>              </a:t>
            </a:r>
            <a:r>
              <a:rPr lang="en-US" sz="2800" dirty="0" err="1"/>
              <a:t>CommonNeighbors</a:t>
            </a:r>
            <a:r>
              <a:rPr lang="en-US" sz="2800" dirty="0"/>
              <a:t>(</a:t>
            </a:r>
            <a:r>
              <a:rPr lang="en-US" sz="2800" dirty="0" err="1"/>
              <a:t>i</a:t>
            </a:r>
            <a:r>
              <a:rPr lang="en-US" sz="2800" dirty="0"/>
              <a:t>, j) = |Si ∩ </a:t>
            </a:r>
            <a:r>
              <a:rPr lang="en-US" sz="2800" dirty="0" err="1"/>
              <a:t>Sj</a:t>
            </a:r>
            <a:r>
              <a:rPr lang="en-US" sz="2800" dirty="0"/>
              <a:t> |</a:t>
            </a:r>
          </a:p>
          <a:p>
            <a:endParaRPr lang="en-US" dirty="0"/>
          </a:p>
          <a:p>
            <a:r>
              <a:rPr lang="en-US" dirty="0"/>
              <a:t>The major weakness of the common-neighbor measure is that it does not account for the</a:t>
            </a:r>
          </a:p>
          <a:p>
            <a:r>
              <a:rPr lang="en-US" dirty="0"/>
              <a:t>relative number of common neighbors between them as compared to the number of other</a:t>
            </a:r>
          </a:p>
          <a:p>
            <a:r>
              <a:rPr lang="en-US" dirty="0"/>
              <a:t>connections.</a:t>
            </a:r>
          </a:p>
          <a:p>
            <a:endParaRPr lang="en-US" dirty="0"/>
          </a:p>
          <a:p>
            <a:r>
              <a:rPr lang="en-US" dirty="0"/>
              <a:t> In the example of Alice and Bob each have a relatively small node degree. Consider a different case in which Alice and Bob are either spammers or very popular public figures who were connected to a large number of other actors. </a:t>
            </a:r>
          </a:p>
          <a:p>
            <a:r>
              <a:rPr lang="en-US" dirty="0"/>
              <a:t>In such a case, Alice and Bob might easily have many neighbors in common, just by chance. The Jaccard measure is designed to normalize for varying degree distributions.</a:t>
            </a:r>
          </a:p>
        </p:txBody>
      </p:sp>
    </p:spTree>
    <p:extLst>
      <p:ext uri="{BB962C8B-B14F-4D97-AF65-F5344CB8AC3E}">
        <p14:creationId xmlns:p14="http://schemas.microsoft.com/office/powerpoint/2010/main" val="1379138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6A1786-2BAF-08AA-5D25-52553CB0A38C}"/>
              </a:ext>
            </a:extLst>
          </p:cNvPr>
          <p:cNvSpPr txBox="1"/>
          <p:nvPr/>
        </p:nvSpPr>
        <p:spPr>
          <a:xfrm>
            <a:off x="3049361" y="995685"/>
            <a:ext cx="6098720" cy="3693319"/>
          </a:xfrm>
          <a:prstGeom prst="rect">
            <a:avLst/>
          </a:prstGeom>
          <a:noFill/>
        </p:spPr>
        <p:txBody>
          <a:bodyPr wrap="square">
            <a:spAutoFit/>
          </a:bodyPr>
          <a:lstStyle/>
          <a:p>
            <a:r>
              <a:rPr lang="en-US" dirty="0"/>
              <a:t>Definition 10.4.2 (Jaccard Measure) The Jaccard-based link prediction measure between nodes </a:t>
            </a:r>
            <a:r>
              <a:rPr lang="en-US" dirty="0" err="1"/>
              <a:t>i</a:t>
            </a:r>
            <a:r>
              <a:rPr lang="en-US" dirty="0"/>
              <a:t> and j is equal to the Jaccard coefficient between their neighbor sets Si and </a:t>
            </a:r>
            <a:r>
              <a:rPr lang="en-US" dirty="0" err="1"/>
              <a:t>Sj</a:t>
            </a:r>
            <a:r>
              <a:rPr lang="en-US" dirty="0"/>
              <a:t> , respectively.</a:t>
            </a:r>
          </a:p>
          <a:p>
            <a:endParaRPr lang="en-US" dirty="0"/>
          </a:p>
          <a:p>
            <a:r>
              <a:rPr lang="en-US" dirty="0" err="1"/>
              <a:t>JaccardPredict</a:t>
            </a:r>
            <a:r>
              <a:rPr lang="en-US" dirty="0"/>
              <a:t>(</a:t>
            </a:r>
            <a:r>
              <a:rPr lang="en-US" dirty="0" err="1"/>
              <a:t>i</a:t>
            </a:r>
            <a:r>
              <a:rPr lang="en-US" dirty="0"/>
              <a:t>, j) = |Si ∩ </a:t>
            </a:r>
            <a:r>
              <a:rPr lang="en-US" dirty="0" err="1"/>
              <a:t>Sj</a:t>
            </a:r>
            <a:r>
              <a:rPr lang="en-US" dirty="0"/>
              <a:t> |</a:t>
            </a:r>
          </a:p>
          <a:p>
            <a:r>
              <a:rPr lang="en-US" dirty="0"/>
              <a:t>                                     |Si ∪ </a:t>
            </a:r>
            <a:r>
              <a:rPr lang="en-US" dirty="0" err="1"/>
              <a:t>Sj</a:t>
            </a:r>
            <a:r>
              <a:rPr lang="en-US" dirty="0"/>
              <a:t> |</a:t>
            </a:r>
          </a:p>
          <a:p>
            <a:endParaRPr lang="en-US" dirty="0"/>
          </a:p>
          <a:p>
            <a:r>
              <a:rPr lang="en-US" dirty="0"/>
              <a:t>The Jaccard measure between Alice and Bob  is 4/9. If the degrees of either Alice or Bob were to increase, it would result in a lower Jaccard coefficient between them.</a:t>
            </a:r>
          </a:p>
          <a:p>
            <a:r>
              <a:rPr lang="en-US" dirty="0"/>
              <a:t>This kind of normalization is important, because of the power-law degree distributions of nodes.</a:t>
            </a:r>
            <a:endParaRPr lang="en-IN" dirty="0"/>
          </a:p>
        </p:txBody>
      </p:sp>
    </p:spTree>
    <p:extLst>
      <p:ext uri="{BB962C8B-B14F-4D97-AF65-F5344CB8AC3E}">
        <p14:creationId xmlns:p14="http://schemas.microsoft.com/office/powerpoint/2010/main" val="12492412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B5F8AA-259D-443F-F3EE-2AF15479CFBB}"/>
              </a:ext>
            </a:extLst>
          </p:cNvPr>
          <p:cNvPicPr>
            <a:picLocks noChangeAspect="1"/>
          </p:cNvPicPr>
          <p:nvPr/>
        </p:nvPicPr>
        <p:blipFill>
          <a:blip r:embed="rId2">
            <a:extLst>
              <a:ext uri="{28A0092B-C50C-407E-A947-70E740481C1C}">
                <a14:useLocalDpi xmlns:a14="http://schemas.microsoft.com/office/drawing/2010/main" val="0"/>
              </a:ext>
            </a:extLst>
          </a:blip>
          <a:srcRect l="7098" t="34524" r="58884" b="33333"/>
          <a:stretch/>
        </p:blipFill>
        <p:spPr>
          <a:xfrm>
            <a:off x="1112520" y="457200"/>
            <a:ext cx="9784080" cy="5516880"/>
          </a:xfrm>
          <a:prstGeom prst="rect">
            <a:avLst/>
          </a:prstGeom>
        </p:spPr>
      </p:pic>
    </p:spTree>
    <p:extLst>
      <p:ext uri="{BB962C8B-B14F-4D97-AF65-F5344CB8AC3E}">
        <p14:creationId xmlns:p14="http://schemas.microsoft.com/office/powerpoint/2010/main" val="241496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216F76F-B04D-90FA-0A98-E6864A131B0D}"/>
              </a:ext>
            </a:extLst>
          </p:cNvPr>
          <p:cNvSpPr txBox="1"/>
          <p:nvPr/>
        </p:nvSpPr>
        <p:spPr>
          <a:xfrm>
            <a:off x="1169377" y="1278965"/>
            <a:ext cx="9410700" cy="3785652"/>
          </a:xfrm>
          <a:prstGeom prst="rect">
            <a:avLst/>
          </a:prstGeom>
          <a:noFill/>
        </p:spPr>
        <p:txBody>
          <a:bodyPr wrap="square">
            <a:spAutoFit/>
          </a:bodyPr>
          <a:lstStyle/>
          <a:p>
            <a:pPr>
              <a:buNone/>
            </a:pPr>
            <a:r>
              <a:rPr lang="en-US" sz="2400" b="1" dirty="0"/>
              <a:t>What Are Group Recommender Systems?</a:t>
            </a:r>
            <a:endParaRPr lang="en-US" b="1" dirty="0"/>
          </a:p>
          <a:p>
            <a:pPr>
              <a:buNone/>
            </a:pPr>
            <a:endParaRPr lang="en-US" b="1" dirty="0"/>
          </a:p>
          <a:p>
            <a:pPr>
              <a:buNone/>
            </a:pPr>
            <a:r>
              <a:rPr lang="en-US" dirty="0"/>
              <a:t>Group recommender systems (GRSs) are specialized recommendation engines designed to provide suggestions to collections of users rather than individuals. Unlike traditional recommender systems that focus on personal preferences, GRSs must balance the potentially conflicting tastes and needs of multiple people simultaneously.</a:t>
            </a:r>
          </a:p>
          <a:p>
            <a:pPr>
              <a:buNone/>
            </a:pPr>
            <a:r>
              <a:rPr lang="en-US" dirty="0"/>
              <a:t>These systems are particularly important in scenarios where consumption or decision-making naturally happens in groups, such as:</a:t>
            </a:r>
          </a:p>
          <a:p>
            <a:pPr>
              <a:buFont typeface="Arial" panose="020B0604020202020204" pitchFamily="34" charset="0"/>
              <a:buChar char="•"/>
            </a:pPr>
            <a:r>
              <a:rPr lang="en-US" dirty="0"/>
              <a:t>Families choosing movies for movie night</a:t>
            </a:r>
          </a:p>
          <a:p>
            <a:pPr>
              <a:buFont typeface="Arial" panose="020B0604020202020204" pitchFamily="34" charset="0"/>
              <a:buChar char="•"/>
            </a:pPr>
            <a:r>
              <a:rPr lang="en-US" dirty="0"/>
              <a:t>Friends selecting restaurants for dining out</a:t>
            </a:r>
          </a:p>
          <a:p>
            <a:pPr>
              <a:buFont typeface="Arial" panose="020B0604020202020204" pitchFamily="34" charset="0"/>
              <a:buChar char="•"/>
            </a:pPr>
            <a:r>
              <a:rPr lang="en-US" dirty="0"/>
              <a:t>Tour groups planning itineraries</a:t>
            </a:r>
          </a:p>
          <a:p>
            <a:pPr>
              <a:buFont typeface="Arial" panose="020B0604020202020204" pitchFamily="34" charset="0"/>
              <a:buChar char="•"/>
            </a:pPr>
            <a:r>
              <a:rPr lang="en-US" dirty="0"/>
              <a:t>Colleagues deciding on meeting times</a:t>
            </a:r>
          </a:p>
          <a:p>
            <a:pPr>
              <a:buFont typeface="Arial" panose="020B0604020202020204" pitchFamily="34" charset="0"/>
              <a:buChar char="•"/>
            </a:pPr>
            <a:r>
              <a:rPr lang="en-US" dirty="0"/>
              <a:t>Households sharing smart TV content</a:t>
            </a:r>
          </a:p>
        </p:txBody>
      </p:sp>
    </p:spTree>
    <p:extLst>
      <p:ext uri="{BB962C8B-B14F-4D97-AF65-F5344CB8AC3E}">
        <p14:creationId xmlns:p14="http://schemas.microsoft.com/office/powerpoint/2010/main" val="1156513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34C37C-8FDA-9982-883F-60A350A32544}"/>
              </a:ext>
            </a:extLst>
          </p:cNvPr>
          <p:cNvSpPr txBox="1"/>
          <p:nvPr/>
        </p:nvSpPr>
        <p:spPr>
          <a:xfrm>
            <a:off x="1584960" y="1120676"/>
            <a:ext cx="9022080" cy="4893647"/>
          </a:xfrm>
          <a:prstGeom prst="rect">
            <a:avLst/>
          </a:prstGeom>
          <a:noFill/>
        </p:spPr>
        <p:txBody>
          <a:bodyPr wrap="square">
            <a:spAutoFit/>
          </a:bodyPr>
          <a:lstStyle/>
          <a:p>
            <a:r>
              <a:rPr lang="en-US" sz="2400" dirty="0"/>
              <a:t>2. Random Walk-Based Measures</a:t>
            </a:r>
          </a:p>
          <a:p>
            <a:endParaRPr lang="en-US" dirty="0"/>
          </a:p>
          <a:p>
            <a:r>
              <a:rPr lang="en-US" dirty="0"/>
              <a:t>Random walk-based measures are a different way of defining connectivity between pairs of</a:t>
            </a:r>
          </a:p>
          <a:p>
            <a:r>
              <a:rPr lang="en-US" dirty="0"/>
              <a:t>nodes. Two such measures are PageRank and </a:t>
            </a:r>
            <a:r>
              <a:rPr lang="en-US" dirty="0" err="1"/>
              <a:t>SimRank</a:t>
            </a:r>
            <a:r>
              <a:rPr lang="en-US" dirty="0"/>
              <a:t>. </a:t>
            </a:r>
          </a:p>
          <a:p>
            <a:endParaRPr lang="en-US" dirty="0"/>
          </a:p>
          <a:p>
            <a:r>
              <a:rPr lang="en-US" dirty="0"/>
              <a:t>The first way of computing the similarity between nodes </a:t>
            </a:r>
            <a:r>
              <a:rPr lang="en-US" dirty="0" err="1"/>
              <a:t>i</a:t>
            </a:r>
            <a:r>
              <a:rPr lang="en-US" dirty="0"/>
              <a:t> and j is with the use of the</a:t>
            </a:r>
          </a:p>
          <a:p>
            <a:r>
              <a:rPr lang="en-US" dirty="0"/>
              <a:t>personalized PageRank of node j, where the restart is performed at node </a:t>
            </a:r>
            <a:r>
              <a:rPr lang="en-US" dirty="0" err="1"/>
              <a:t>i</a:t>
            </a:r>
            <a:r>
              <a:rPr lang="en-US" dirty="0"/>
              <a:t>.  </a:t>
            </a:r>
          </a:p>
          <a:p>
            <a:r>
              <a:rPr lang="en-US" dirty="0"/>
              <a:t> </a:t>
            </a:r>
          </a:p>
          <a:p>
            <a:r>
              <a:rPr lang="en-US" dirty="0"/>
              <a:t>The personalized PageRank is an asymmetric measure between nodes </a:t>
            </a:r>
            <a:r>
              <a:rPr lang="en-US" dirty="0" err="1"/>
              <a:t>i</a:t>
            </a:r>
            <a:r>
              <a:rPr lang="en-US" dirty="0"/>
              <a:t> and j. </a:t>
            </a:r>
          </a:p>
          <a:p>
            <a:endParaRPr lang="en-US" dirty="0"/>
          </a:p>
          <a:p>
            <a:r>
              <a:rPr lang="en-US" dirty="0"/>
              <a:t>Because the discussion in this section is for the case of undirected graphs, one can use</a:t>
            </a:r>
          </a:p>
          <a:p>
            <a:r>
              <a:rPr lang="en-US" dirty="0"/>
              <a:t>the average of the values of Personalized PageRank(</a:t>
            </a:r>
            <a:r>
              <a:rPr lang="en-US" dirty="0" err="1"/>
              <a:t>i</a:t>
            </a:r>
            <a:r>
              <a:rPr lang="en-US" dirty="0"/>
              <a:t>, j) and  Personalized PageRank(j, </a:t>
            </a:r>
            <a:r>
              <a:rPr lang="en-US" dirty="0" err="1"/>
              <a:t>i</a:t>
            </a:r>
            <a:r>
              <a:rPr lang="en-US" dirty="0"/>
              <a:t>).</a:t>
            </a:r>
          </a:p>
          <a:p>
            <a:endParaRPr lang="en-US" dirty="0"/>
          </a:p>
          <a:p>
            <a:r>
              <a:rPr lang="en-US" dirty="0"/>
              <a:t>Another possibility is the </a:t>
            </a:r>
            <a:r>
              <a:rPr lang="en-US" dirty="0" err="1"/>
              <a:t>SimRank</a:t>
            </a:r>
            <a:r>
              <a:rPr lang="en-US" dirty="0"/>
              <a:t> measure that is already a symmetric measure. </a:t>
            </a:r>
          </a:p>
          <a:p>
            <a:r>
              <a:rPr lang="en-US" dirty="0"/>
              <a:t>This measure computes an inverse function of the walk length required by two random surfers</a:t>
            </a:r>
          </a:p>
          <a:p>
            <a:r>
              <a:rPr lang="en-US" dirty="0"/>
              <a:t>moving backwards to meet at the same point. The corresponding value is reported as the</a:t>
            </a:r>
          </a:p>
          <a:p>
            <a:r>
              <a:rPr lang="en-US" dirty="0"/>
              <a:t>link prediction measure.</a:t>
            </a:r>
            <a:endParaRPr lang="en-IN" dirty="0"/>
          </a:p>
        </p:txBody>
      </p:sp>
    </p:spTree>
    <p:extLst>
      <p:ext uri="{BB962C8B-B14F-4D97-AF65-F5344CB8AC3E}">
        <p14:creationId xmlns:p14="http://schemas.microsoft.com/office/powerpoint/2010/main" val="3022361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F9267A-DB59-3122-BF0A-E3B22384F9D4}"/>
              </a:ext>
            </a:extLst>
          </p:cNvPr>
          <p:cNvSpPr txBox="1"/>
          <p:nvPr/>
        </p:nvSpPr>
        <p:spPr>
          <a:xfrm>
            <a:off x="1478280" y="1120676"/>
            <a:ext cx="9951720" cy="4616648"/>
          </a:xfrm>
          <a:prstGeom prst="rect">
            <a:avLst/>
          </a:prstGeom>
          <a:noFill/>
        </p:spPr>
        <p:txBody>
          <a:bodyPr wrap="square">
            <a:spAutoFit/>
          </a:bodyPr>
          <a:lstStyle/>
          <a:p>
            <a:r>
              <a:rPr lang="en-US" sz="2400" dirty="0"/>
              <a:t>3. Link Prediction as a Classification Problem</a:t>
            </a:r>
          </a:p>
          <a:p>
            <a:r>
              <a:rPr lang="en-US" dirty="0"/>
              <a:t> </a:t>
            </a:r>
          </a:p>
          <a:p>
            <a:r>
              <a:rPr lang="en-US" dirty="0"/>
              <a:t>The link prediction problem can be viewed as a classification problem by treating the presence or absence of a link between a pair of nodes as a binary class indicator. </a:t>
            </a:r>
          </a:p>
          <a:p>
            <a:r>
              <a:rPr lang="en-US" dirty="0"/>
              <a:t>Thus, a multidimensional data record can be extracted for each pair of nodes. The features of this multidimensional record include all the different neighborhood-based, Katz-based, or walk-</a:t>
            </a:r>
          </a:p>
          <a:p>
            <a:r>
              <a:rPr lang="en-US" dirty="0"/>
              <a:t>based similarities between nodes. </a:t>
            </a:r>
          </a:p>
          <a:p>
            <a:r>
              <a:rPr lang="en-US" dirty="0"/>
              <a:t>In addition, a number of other preferential-attachment features, such as node-degrees of each node in the pair, are used. Thus, for each node pair, a multidimensional data record is constructed.</a:t>
            </a:r>
          </a:p>
          <a:p>
            <a:endParaRPr lang="en-US" dirty="0"/>
          </a:p>
          <a:p>
            <a:r>
              <a:rPr lang="en-US" dirty="0"/>
              <a:t> The result is a positive-unlabeled classification problem, where node pairs with edges are the positive examples, and the remaining pairs are unlabeled examples. </a:t>
            </a:r>
          </a:p>
          <a:p>
            <a:endParaRPr lang="en-US" dirty="0"/>
          </a:p>
          <a:p>
            <a:r>
              <a:rPr lang="en-US" dirty="0"/>
              <a:t>The unlabeled examples can be approximately treated as negative examples for training purposes. Because there are too many negative example pairs in large and sparse networks, only a sample of the negative examples is used. </a:t>
            </a:r>
            <a:endParaRPr lang="en-IN" dirty="0"/>
          </a:p>
        </p:txBody>
      </p:sp>
    </p:spTree>
    <p:extLst>
      <p:ext uri="{BB962C8B-B14F-4D97-AF65-F5344CB8AC3E}">
        <p14:creationId xmlns:p14="http://schemas.microsoft.com/office/powerpoint/2010/main" val="31714256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063968-24D9-2FBB-A7AE-C046531FC561}"/>
              </a:ext>
            </a:extLst>
          </p:cNvPr>
          <p:cNvSpPr txBox="1"/>
          <p:nvPr/>
        </p:nvSpPr>
        <p:spPr>
          <a:xfrm>
            <a:off x="1046285" y="1029683"/>
            <a:ext cx="9944100" cy="2893100"/>
          </a:xfrm>
          <a:prstGeom prst="rect">
            <a:avLst/>
          </a:prstGeom>
          <a:noFill/>
        </p:spPr>
        <p:txBody>
          <a:bodyPr wrap="square">
            <a:spAutoFit/>
          </a:bodyPr>
          <a:lstStyle/>
          <a:p>
            <a:r>
              <a:rPr lang="en-US" sz="2000" dirty="0"/>
              <a:t>Therefore, the supervised link prediction algorithm works as follows:</a:t>
            </a:r>
            <a:endParaRPr lang="en-US" dirty="0"/>
          </a:p>
          <a:p>
            <a:endParaRPr lang="en-US" dirty="0"/>
          </a:p>
          <a:p>
            <a:r>
              <a:rPr lang="en-US" dirty="0"/>
              <a:t>1. Training phase: Generate a multidimensional data set containing one data record for</a:t>
            </a:r>
          </a:p>
          <a:p>
            <a:r>
              <a:rPr lang="en-US" dirty="0"/>
              <a:t>each pair of nodes with an edge between them, and a sample of data records from pairs</a:t>
            </a:r>
          </a:p>
          <a:p>
            <a:r>
              <a:rPr lang="en-US" dirty="0"/>
              <a:t>of nodes without edges between them. The features correspond to extracted similarity</a:t>
            </a:r>
          </a:p>
          <a:p>
            <a:r>
              <a:rPr lang="en-US" dirty="0"/>
              <a:t>and structural features between node pairs. The class label is the presence or absence</a:t>
            </a:r>
          </a:p>
          <a:p>
            <a:r>
              <a:rPr lang="en-US" dirty="0"/>
              <a:t>of an edge between the pair. Construct a training model on the data.</a:t>
            </a:r>
          </a:p>
          <a:p>
            <a:endParaRPr lang="en-US" dirty="0"/>
          </a:p>
          <a:p>
            <a:r>
              <a:rPr lang="en-US" dirty="0"/>
              <a:t>2. Testing phase: Convert each test node pair to a multidimensional record. Use any</a:t>
            </a:r>
          </a:p>
          <a:p>
            <a:r>
              <a:rPr lang="en-US" dirty="0"/>
              <a:t>conventional multidimensional classifier to make label predictions.</a:t>
            </a:r>
            <a:endParaRPr lang="en-IN" dirty="0"/>
          </a:p>
        </p:txBody>
      </p:sp>
    </p:spTree>
    <p:extLst>
      <p:ext uri="{BB962C8B-B14F-4D97-AF65-F5344CB8AC3E}">
        <p14:creationId xmlns:p14="http://schemas.microsoft.com/office/powerpoint/2010/main" val="42266593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E9A566-49B6-D98C-74A9-BE663F8D9975}"/>
              </a:ext>
            </a:extLst>
          </p:cNvPr>
          <p:cNvSpPr txBox="1"/>
          <p:nvPr/>
        </p:nvSpPr>
        <p:spPr>
          <a:xfrm>
            <a:off x="1676400" y="1289953"/>
            <a:ext cx="9357360" cy="4278094"/>
          </a:xfrm>
          <a:prstGeom prst="rect">
            <a:avLst/>
          </a:prstGeom>
          <a:noFill/>
        </p:spPr>
        <p:txBody>
          <a:bodyPr wrap="square">
            <a:spAutoFit/>
          </a:bodyPr>
          <a:lstStyle/>
          <a:p>
            <a:r>
              <a:rPr lang="en-US" sz="2800" dirty="0"/>
              <a:t>4. Connections Between Link Prediction</a:t>
            </a:r>
          </a:p>
          <a:p>
            <a:r>
              <a:rPr lang="en-US" sz="2800" dirty="0"/>
              <a:t>and Collaborative Filtering</a:t>
            </a:r>
          </a:p>
          <a:p>
            <a:endParaRPr lang="en-US" dirty="0"/>
          </a:p>
          <a:p>
            <a:r>
              <a:rPr lang="en-US" dirty="0"/>
              <a:t>Both link prediction and collaborative filtering attempt to estimate missing values. Therefore, it is natural to explore the connection between them.</a:t>
            </a:r>
          </a:p>
          <a:p>
            <a:r>
              <a:rPr lang="en-US" dirty="0"/>
              <a:t> Link prediction is very similar to the implicit feedback setting of collaborative filtering in which the presence of a link is similar to a unary rating.</a:t>
            </a:r>
          </a:p>
          <a:p>
            <a:r>
              <a:rPr lang="en-US" dirty="0"/>
              <a:t> The notion of user-item graphs provides a natural connection between link prediction and collaborative filtering.</a:t>
            </a:r>
          </a:p>
          <a:p>
            <a:endParaRPr lang="en-US" dirty="0"/>
          </a:p>
          <a:p>
            <a:r>
              <a:rPr lang="en-US" dirty="0"/>
              <a:t>For unary ratings matrices (or implicit feedback data sets), conventional link-prediction methods can be applied to the user-item graph in order to predict the affinities (links) between users and items. Each user corresponds to a user node in the user-item graph, and each item corresponds to an item node.</a:t>
            </a:r>
            <a:endParaRPr lang="en-IN" dirty="0"/>
          </a:p>
        </p:txBody>
      </p:sp>
    </p:spTree>
    <p:extLst>
      <p:ext uri="{BB962C8B-B14F-4D97-AF65-F5344CB8AC3E}">
        <p14:creationId xmlns:p14="http://schemas.microsoft.com/office/powerpoint/2010/main" val="456544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1AAE5C-9EA0-F3AE-548C-92E70C2F3A48}"/>
              </a:ext>
            </a:extLst>
          </p:cNvPr>
          <p:cNvPicPr>
            <a:picLocks noChangeAspect="1"/>
          </p:cNvPicPr>
          <p:nvPr/>
        </p:nvPicPr>
        <p:blipFill>
          <a:blip r:embed="rId2">
            <a:extLst>
              <a:ext uri="{28A0092B-C50C-407E-A947-70E740481C1C}">
                <a14:useLocalDpi xmlns:a14="http://schemas.microsoft.com/office/drawing/2010/main" val="0"/>
              </a:ext>
            </a:extLst>
          </a:blip>
          <a:srcRect l="4500" t="18889" r="57250" b="10222"/>
          <a:stretch/>
        </p:blipFill>
        <p:spPr>
          <a:xfrm>
            <a:off x="1021080" y="640080"/>
            <a:ext cx="10393680" cy="5638800"/>
          </a:xfrm>
          <a:prstGeom prst="rect">
            <a:avLst/>
          </a:prstGeom>
        </p:spPr>
      </p:pic>
    </p:spTree>
    <p:extLst>
      <p:ext uri="{BB962C8B-B14F-4D97-AF65-F5344CB8AC3E}">
        <p14:creationId xmlns:p14="http://schemas.microsoft.com/office/powerpoint/2010/main" val="1957415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39AF59-0633-054F-02C4-8333C5BA2173}"/>
              </a:ext>
            </a:extLst>
          </p:cNvPr>
          <p:cNvSpPr txBox="1"/>
          <p:nvPr/>
        </p:nvSpPr>
        <p:spPr>
          <a:xfrm>
            <a:off x="1828800" y="705177"/>
            <a:ext cx="9601200" cy="5447645"/>
          </a:xfrm>
          <a:prstGeom prst="rect">
            <a:avLst/>
          </a:prstGeom>
          <a:noFill/>
        </p:spPr>
        <p:txBody>
          <a:bodyPr wrap="square">
            <a:spAutoFit/>
          </a:bodyPr>
          <a:lstStyle/>
          <a:p>
            <a:r>
              <a:rPr lang="en-US" sz="2400" dirty="0"/>
              <a:t>5. Using Collaborative Filtering Algorithms for Link Prediction</a:t>
            </a:r>
          </a:p>
          <a:p>
            <a:endParaRPr lang="en-US" dirty="0"/>
          </a:p>
          <a:p>
            <a:r>
              <a:rPr lang="en-US" dirty="0"/>
              <a:t>Both collaborative filtering and link prediction are missing value estimation problems. The</a:t>
            </a:r>
          </a:p>
          <a:p>
            <a:r>
              <a:rPr lang="en-US" dirty="0"/>
              <a:t>only difference is that collaborative filtering is performed on user-item matrices whereas</a:t>
            </a:r>
          </a:p>
          <a:p>
            <a:r>
              <a:rPr lang="en-US" dirty="0"/>
              <a:t>link prediction is performed on node-node matrices. </a:t>
            </a:r>
          </a:p>
          <a:p>
            <a:endParaRPr lang="en-US" dirty="0"/>
          </a:p>
          <a:p>
            <a:r>
              <a:rPr lang="en-US" dirty="0"/>
              <a:t>Although the difference in matrix dimensions can affect the performance of the algorithms, a relatively unappreciated fact is that virtually all collaborative filtering methods can be used for link prediction.</a:t>
            </a:r>
          </a:p>
          <a:p>
            <a:endParaRPr lang="en-US" dirty="0"/>
          </a:p>
          <a:p>
            <a:r>
              <a:rPr lang="en-US" dirty="0"/>
              <a:t> However, some amount of adaptation of the collaborative filtering algorithms is required.</a:t>
            </a:r>
          </a:p>
          <a:p>
            <a:endParaRPr lang="en-US" dirty="0"/>
          </a:p>
          <a:p>
            <a:r>
              <a:rPr lang="en-US" dirty="0"/>
              <a:t>For example, one can use almost all neighborhood-based methods, sparse linear models,</a:t>
            </a:r>
          </a:p>
          <a:p>
            <a:r>
              <a:rPr lang="en-US" dirty="0"/>
              <a:t>and matrix factorization methods for link prediction.</a:t>
            </a:r>
          </a:p>
          <a:p>
            <a:r>
              <a:rPr lang="en-US" dirty="0"/>
              <a:t> A user-based neighborhood method maps to a row-wise method on the adjacency matrix, and an item-based neighborhood method maps to a column-wise method on the adjacency matrix. </a:t>
            </a:r>
          </a:p>
          <a:p>
            <a:endParaRPr lang="en-US" dirty="0"/>
          </a:p>
          <a:p>
            <a:r>
              <a:rPr lang="en-US" dirty="0"/>
              <a:t>However, because adjacency matrices of undirected networks are symmetric, one cannot distinguish between user-based and item-based methods.</a:t>
            </a:r>
            <a:endParaRPr lang="en-IN" dirty="0"/>
          </a:p>
        </p:txBody>
      </p:sp>
    </p:spTree>
    <p:extLst>
      <p:ext uri="{BB962C8B-B14F-4D97-AF65-F5344CB8AC3E}">
        <p14:creationId xmlns:p14="http://schemas.microsoft.com/office/powerpoint/2010/main" val="3290893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76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1C742E-A0BF-18A6-3C70-EFE2CD004969}"/>
              </a:ext>
            </a:extLst>
          </p:cNvPr>
          <p:cNvSpPr txBox="1"/>
          <p:nvPr/>
        </p:nvSpPr>
        <p:spPr>
          <a:xfrm>
            <a:off x="800101" y="774957"/>
            <a:ext cx="10727870" cy="4524315"/>
          </a:xfrm>
          <a:prstGeom prst="rect">
            <a:avLst/>
          </a:prstGeom>
          <a:noFill/>
        </p:spPr>
        <p:txBody>
          <a:bodyPr wrap="square">
            <a:spAutoFit/>
          </a:bodyPr>
          <a:lstStyle/>
          <a:p>
            <a:pPr>
              <a:buNone/>
            </a:pPr>
            <a:r>
              <a:rPr lang="en-US" b="1" dirty="0"/>
              <a:t>Group recommender systems are designed to address scenarios in which items are consumed</a:t>
            </a:r>
          </a:p>
          <a:p>
            <a:pPr>
              <a:buNone/>
            </a:pPr>
            <a:r>
              <a:rPr lang="en-US" b="1" dirty="0"/>
              <a:t>by groups of users, rather than a single user. Some examples of these scenarios and the</a:t>
            </a:r>
          </a:p>
          <a:p>
            <a:pPr>
              <a:buNone/>
            </a:pPr>
            <a:r>
              <a:rPr lang="en-US" b="1" dirty="0"/>
              <a:t>systems developed to deal with them include the following:</a:t>
            </a:r>
          </a:p>
          <a:p>
            <a:pPr>
              <a:buNone/>
            </a:pPr>
            <a:endParaRPr lang="en-US" b="1" dirty="0"/>
          </a:p>
          <a:p>
            <a:pPr>
              <a:buNone/>
            </a:pPr>
            <a:endParaRPr lang="en-US" b="1" dirty="0"/>
          </a:p>
          <a:p>
            <a:pPr>
              <a:buNone/>
            </a:pPr>
            <a:r>
              <a:rPr lang="en-US" b="1" dirty="0"/>
              <a:t>1. Movie domain: </a:t>
            </a:r>
            <a:r>
              <a:rPr lang="en-US" dirty="0"/>
              <a:t>In many scenarios, a group of users might wish to go out to see a set</a:t>
            </a:r>
          </a:p>
          <a:p>
            <a:pPr>
              <a:buNone/>
            </a:pPr>
            <a:r>
              <a:rPr lang="en-US" dirty="0"/>
              <a:t>of movies. The recommendations must therefore be tailored to the composition of the</a:t>
            </a:r>
          </a:p>
          <a:p>
            <a:pPr>
              <a:buNone/>
            </a:pPr>
            <a:r>
              <a:rPr lang="en-US" dirty="0"/>
              <a:t>group. An example of such a recommender system is </a:t>
            </a:r>
            <a:r>
              <a:rPr lang="en-US" dirty="0" err="1"/>
              <a:t>PolyLens</a:t>
            </a:r>
            <a:r>
              <a:rPr lang="en-US" dirty="0"/>
              <a:t>, which provides</a:t>
            </a:r>
          </a:p>
          <a:p>
            <a:pPr>
              <a:buNone/>
            </a:pPr>
            <a:r>
              <a:rPr lang="en-US" dirty="0"/>
              <a:t>recommendations to groups of users. </a:t>
            </a:r>
            <a:r>
              <a:rPr lang="en-US" dirty="0" err="1"/>
              <a:t>PolyLens</a:t>
            </a:r>
            <a:r>
              <a:rPr lang="en-US" dirty="0"/>
              <a:t> can be viewed as an extension of the</a:t>
            </a:r>
          </a:p>
          <a:p>
            <a:pPr>
              <a:buNone/>
            </a:pPr>
            <a:r>
              <a:rPr lang="en-US" dirty="0" err="1"/>
              <a:t>MovieLens</a:t>
            </a:r>
            <a:r>
              <a:rPr lang="en-US" dirty="0"/>
              <a:t> system.</a:t>
            </a:r>
          </a:p>
          <a:p>
            <a:pPr>
              <a:buNone/>
            </a:pPr>
            <a:endParaRPr lang="en-US" b="1" dirty="0"/>
          </a:p>
          <a:p>
            <a:pPr>
              <a:buNone/>
            </a:pPr>
            <a:r>
              <a:rPr lang="en-US" b="1" dirty="0"/>
              <a:t>2. Television domain: </a:t>
            </a:r>
            <a:r>
              <a:rPr lang="en-US" dirty="0"/>
              <a:t>Like movies, one might want to recommend programs to watch</a:t>
            </a:r>
          </a:p>
          <a:p>
            <a:pPr>
              <a:buNone/>
            </a:pPr>
            <a:r>
              <a:rPr lang="en-US" dirty="0"/>
              <a:t>for groups of users. An example of such a television program recommender, which is</a:t>
            </a:r>
          </a:p>
          <a:p>
            <a:pPr>
              <a:buNone/>
            </a:pPr>
            <a:r>
              <a:rPr lang="en-US" dirty="0"/>
              <a:t>based on user profile merging.</a:t>
            </a:r>
          </a:p>
          <a:p>
            <a:pPr>
              <a:buNone/>
            </a:pPr>
            <a:endParaRPr lang="en-US" b="1" dirty="0"/>
          </a:p>
          <a:p>
            <a:pPr>
              <a:buNone/>
            </a:pPr>
            <a:r>
              <a:rPr lang="en-US" b="1" dirty="0"/>
              <a:t> </a:t>
            </a:r>
            <a:endParaRPr lang="en-US" dirty="0"/>
          </a:p>
        </p:txBody>
      </p:sp>
    </p:spTree>
    <p:extLst>
      <p:ext uri="{BB962C8B-B14F-4D97-AF65-F5344CB8AC3E}">
        <p14:creationId xmlns:p14="http://schemas.microsoft.com/office/powerpoint/2010/main" val="2048043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7BB418-0851-0181-BD64-672F4813979C}"/>
              </a:ext>
            </a:extLst>
          </p:cNvPr>
          <p:cNvSpPr txBox="1"/>
          <p:nvPr/>
        </p:nvSpPr>
        <p:spPr>
          <a:xfrm>
            <a:off x="896815" y="758628"/>
            <a:ext cx="10075985" cy="2031325"/>
          </a:xfrm>
          <a:prstGeom prst="rect">
            <a:avLst/>
          </a:prstGeom>
          <a:noFill/>
        </p:spPr>
        <p:txBody>
          <a:bodyPr wrap="square">
            <a:spAutoFit/>
          </a:bodyPr>
          <a:lstStyle/>
          <a:p>
            <a:pPr>
              <a:buNone/>
            </a:pPr>
            <a:r>
              <a:rPr lang="en-US" b="1" dirty="0"/>
              <a:t>3. Music domain: </a:t>
            </a:r>
            <a:r>
              <a:rPr lang="en-US" dirty="0"/>
              <a:t>Although it is less common for groups of users to hear music together, such scenarios arise when the music is to be played in a group setting, such as a fitness</a:t>
            </a:r>
          </a:p>
          <a:p>
            <a:pPr>
              <a:buNone/>
            </a:pPr>
            <a:r>
              <a:rPr lang="en-US" dirty="0"/>
              <a:t>center or gym. An example of such a system is the </a:t>
            </a:r>
            <a:r>
              <a:rPr lang="en-US" dirty="0" err="1"/>
              <a:t>MusicFX</a:t>
            </a:r>
            <a:r>
              <a:rPr lang="en-US" dirty="0"/>
              <a:t> group recommender system.</a:t>
            </a:r>
          </a:p>
          <a:p>
            <a:pPr>
              <a:buNone/>
            </a:pPr>
            <a:endParaRPr lang="en-US" b="1" dirty="0"/>
          </a:p>
          <a:p>
            <a:pPr>
              <a:buNone/>
            </a:pPr>
            <a:r>
              <a:rPr lang="en-US" b="1" dirty="0"/>
              <a:t>4. Travel domain: </a:t>
            </a:r>
            <a:r>
              <a:rPr lang="en-US" dirty="0"/>
              <a:t>The travel domain is perhaps the most common one for group recommendations. This is because it is common for groups of tourists to make travel plans together. Some examples of such systems include Intrigue, Travel Decision Forum, and Collaborative Advisory Travel System (CATS).</a:t>
            </a:r>
          </a:p>
        </p:txBody>
      </p:sp>
    </p:spTree>
    <p:extLst>
      <p:ext uri="{BB962C8B-B14F-4D97-AF65-F5344CB8AC3E}">
        <p14:creationId xmlns:p14="http://schemas.microsoft.com/office/powerpoint/2010/main" val="3241802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FFBD7F-0C68-C1A5-4DF9-CF1493B18AF8}"/>
              </a:ext>
            </a:extLst>
          </p:cNvPr>
          <p:cNvSpPr txBox="1"/>
          <p:nvPr/>
        </p:nvSpPr>
        <p:spPr>
          <a:xfrm>
            <a:off x="800100" y="266849"/>
            <a:ext cx="10111740" cy="5909310"/>
          </a:xfrm>
          <a:prstGeom prst="rect">
            <a:avLst/>
          </a:prstGeom>
          <a:noFill/>
        </p:spPr>
        <p:txBody>
          <a:bodyPr wrap="square">
            <a:spAutoFit/>
          </a:bodyPr>
          <a:lstStyle/>
          <a:p>
            <a:pPr>
              <a:buNone/>
            </a:pPr>
            <a:r>
              <a:rPr lang="en-US" b="1" dirty="0"/>
              <a:t>Key Challenges in Group Recommender Systems</a:t>
            </a:r>
          </a:p>
          <a:p>
            <a:pPr>
              <a:buNone/>
            </a:pPr>
            <a:r>
              <a:rPr lang="en-US" b="1" dirty="0"/>
              <a:t>1. Preference Aggregation</a:t>
            </a:r>
          </a:p>
          <a:p>
            <a:pPr>
              <a:buFont typeface="Arial" panose="020B0604020202020204" pitchFamily="34" charset="0"/>
              <a:buChar char="•"/>
            </a:pPr>
            <a:r>
              <a:rPr lang="en-US" dirty="0"/>
              <a:t>Determining how to combine potentially contradictory individual preferences</a:t>
            </a:r>
          </a:p>
          <a:p>
            <a:pPr>
              <a:buFont typeface="Arial" panose="020B0604020202020204" pitchFamily="34" charset="0"/>
              <a:buChar char="•"/>
            </a:pPr>
            <a:r>
              <a:rPr lang="en-US" dirty="0"/>
              <a:t>Handling non-uniform preference expressions (some users have stronger opinions)</a:t>
            </a:r>
          </a:p>
          <a:p>
            <a:pPr>
              <a:buFont typeface="Arial" panose="020B0604020202020204" pitchFamily="34" charset="0"/>
              <a:buChar char="•"/>
            </a:pPr>
            <a:r>
              <a:rPr lang="en-US" dirty="0"/>
              <a:t>Dealing with incomplete preference information from certain group members</a:t>
            </a:r>
          </a:p>
          <a:p>
            <a:pPr>
              <a:buNone/>
            </a:pPr>
            <a:r>
              <a:rPr lang="en-US" b="1" dirty="0"/>
              <a:t>2. Group Dynamics</a:t>
            </a:r>
          </a:p>
          <a:p>
            <a:pPr>
              <a:buFont typeface="Arial" panose="020B0604020202020204" pitchFamily="34" charset="0"/>
              <a:buChar char="•"/>
            </a:pPr>
            <a:r>
              <a:rPr lang="en-US" dirty="0"/>
              <a:t>Capturing complex social relationships within groups</a:t>
            </a:r>
          </a:p>
          <a:p>
            <a:pPr>
              <a:buFont typeface="Arial" panose="020B0604020202020204" pitchFamily="34" charset="0"/>
              <a:buChar char="•"/>
            </a:pPr>
            <a:r>
              <a:rPr lang="en-US" dirty="0"/>
              <a:t>Accounting for power dynamics and social influence</a:t>
            </a:r>
          </a:p>
          <a:p>
            <a:pPr>
              <a:buFont typeface="Arial" panose="020B0604020202020204" pitchFamily="34" charset="0"/>
              <a:buChar char="•"/>
            </a:pPr>
            <a:r>
              <a:rPr lang="en-US" dirty="0"/>
              <a:t>Addressing the "dictatorship problem" where dominant members overrule others</a:t>
            </a:r>
          </a:p>
          <a:p>
            <a:pPr>
              <a:buNone/>
            </a:pPr>
            <a:r>
              <a:rPr lang="en-US" b="1" dirty="0"/>
              <a:t>3. Group Composition Issues</a:t>
            </a:r>
          </a:p>
          <a:p>
            <a:pPr>
              <a:buFont typeface="Arial" panose="020B0604020202020204" pitchFamily="34" charset="0"/>
              <a:buChar char="•"/>
            </a:pPr>
            <a:r>
              <a:rPr lang="en-US" dirty="0"/>
              <a:t>Handling homogeneous vs. heterogeneous groups</a:t>
            </a:r>
          </a:p>
          <a:p>
            <a:pPr>
              <a:buFont typeface="Arial" panose="020B0604020202020204" pitchFamily="34" charset="0"/>
              <a:buChar char="•"/>
            </a:pPr>
            <a:r>
              <a:rPr lang="en-US" dirty="0"/>
              <a:t>Adapting to different group sizes (dyads vs. large groups)</a:t>
            </a:r>
          </a:p>
          <a:p>
            <a:pPr>
              <a:buFont typeface="Arial" panose="020B0604020202020204" pitchFamily="34" charset="0"/>
              <a:buChar char="•"/>
            </a:pPr>
            <a:r>
              <a:rPr lang="en-US" dirty="0"/>
              <a:t>Managing ephemeral vs. established groups with history</a:t>
            </a:r>
          </a:p>
          <a:p>
            <a:pPr>
              <a:buNone/>
            </a:pPr>
            <a:r>
              <a:rPr lang="en-US" b="1" dirty="0"/>
              <a:t>4. Explanation and Transparency</a:t>
            </a:r>
          </a:p>
          <a:p>
            <a:pPr>
              <a:buFont typeface="Arial" panose="020B0604020202020204" pitchFamily="34" charset="0"/>
              <a:buChar char="•"/>
            </a:pPr>
            <a:r>
              <a:rPr lang="en-US" dirty="0"/>
              <a:t>Explaining group recommendations in ways all members understand</a:t>
            </a:r>
          </a:p>
          <a:p>
            <a:pPr>
              <a:buFont typeface="Arial" panose="020B0604020202020204" pitchFamily="34" charset="0"/>
              <a:buChar char="•"/>
            </a:pPr>
            <a:r>
              <a:rPr lang="en-US" dirty="0"/>
              <a:t>Making the influence of each member's preferences transparent</a:t>
            </a:r>
          </a:p>
          <a:p>
            <a:pPr>
              <a:buFont typeface="Arial" panose="020B0604020202020204" pitchFamily="34" charset="0"/>
              <a:buChar char="•"/>
            </a:pPr>
            <a:r>
              <a:rPr lang="en-US" dirty="0"/>
              <a:t>Building trust in the system's fairness</a:t>
            </a:r>
          </a:p>
          <a:p>
            <a:pPr>
              <a:buNone/>
            </a:pPr>
            <a:r>
              <a:rPr lang="en-US" b="1" dirty="0"/>
              <a:t>5. Evaluation Complexity</a:t>
            </a:r>
          </a:p>
          <a:p>
            <a:pPr>
              <a:buFont typeface="Arial" panose="020B0604020202020204" pitchFamily="34" charset="0"/>
              <a:buChar char="•"/>
            </a:pPr>
            <a:r>
              <a:rPr lang="en-US" dirty="0"/>
              <a:t>Measuring group satisfaction beyond individual metrics</a:t>
            </a:r>
          </a:p>
          <a:p>
            <a:pPr>
              <a:buFont typeface="Arial" panose="020B0604020202020204" pitchFamily="34" charset="0"/>
              <a:buChar char="•"/>
            </a:pPr>
            <a:r>
              <a:rPr lang="en-US" dirty="0"/>
              <a:t>Capturing subjective aspects of group decision quality</a:t>
            </a:r>
          </a:p>
          <a:p>
            <a:pPr>
              <a:buFont typeface="Arial" panose="020B0604020202020204" pitchFamily="34" charset="0"/>
              <a:buChar char="•"/>
            </a:pPr>
            <a:r>
              <a:rPr lang="en-US" dirty="0"/>
              <a:t>Accounting for long-term group harmony vs. short-term satisfaction</a:t>
            </a:r>
          </a:p>
        </p:txBody>
      </p:sp>
    </p:spTree>
    <p:extLst>
      <p:ext uri="{BB962C8B-B14F-4D97-AF65-F5344CB8AC3E}">
        <p14:creationId xmlns:p14="http://schemas.microsoft.com/office/powerpoint/2010/main" val="335123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69751E-6FD4-A1AC-12FE-121C37B3237D}"/>
              </a:ext>
            </a:extLst>
          </p:cNvPr>
          <p:cNvSpPr txBox="1"/>
          <p:nvPr/>
        </p:nvSpPr>
        <p:spPr>
          <a:xfrm>
            <a:off x="747345" y="545123"/>
            <a:ext cx="10884877" cy="4247317"/>
          </a:xfrm>
          <a:prstGeom prst="rect">
            <a:avLst/>
          </a:prstGeom>
          <a:noFill/>
        </p:spPr>
        <p:txBody>
          <a:bodyPr wrap="square">
            <a:spAutoFit/>
          </a:bodyPr>
          <a:lstStyle/>
          <a:p>
            <a:pPr>
              <a:buNone/>
            </a:pPr>
            <a:r>
              <a:rPr lang="en-US" b="1" dirty="0"/>
              <a:t>Aggregation Strategies</a:t>
            </a:r>
          </a:p>
          <a:p>
            <a:pPr>
              <a:buNone/>
            </a:pPr>
            <a:r>
              <a:rPr lang="en-US" b="1" dirty="0"/>
              <a:t>1. Average Satisfaction (Additive Utilitarian)</a:t>
            </a:r>
          </a:p>
          <a:p>
            <a:pPr>
              <a:buNone/>
            </a:pPr>
            <a:r>
              <a:rPr lang="en-US" b="1" dirty="0"/>
              <a:t>Approach</a:t>
            </a:r>
            <a:r>
              <a:rPr lang="en-US" dirty="0"/>
              <a:t>: Calculate the average predicted rating across all group members</a:t>
            </a:r>
          </a:p>
          <a:p>
            <a:pPr>
              <a:buNone/>
            </a:pPr>
            <a:r>
              <a:rPr lang="en-US" dirty="0"/>
              <a:t> </a:t>
            </a:r>
            <a:r>
              <a:rPr lang="en-US" b="1" dirty="0"/>
              <a:t>Formula</a:t>
            </a:r>
            <a:r>
              <a:rPr lang="en-US" dirty="0"/>
              <a:t>: Score(</a:t>
            </a:r>
            <a:r>
              <a:rPr lang="en-US" dirty="0" err="1"/>
              <a:t>i</a:t>
            </a:r>
            <a:r>
              <a:rPr lang="en-US" dirty="0"/>
              <a:t>) = (∑ rating(</a:t>
            </a:r>
            <a:r>
              <a:rPr lang="en-US" dirty="0" err="1"/>
              <a:t>u,i</a:t>
            </a:r>
            <a:r>
              <a:rPr lang="en-US" dirty="0"/>
              <a:t>)) / n, </a:t>
            </a:r>
          </a:p>
          <a:p>
            <a:pPr>
              <a:buNone/>
            </a:pPr>
            <a:r>
              <a:rPr lang="en-US" dirty="0"/>
              <a:t>for all users u in group </a:t>
            </a:r>
            <a:r>
              <a:rPr lang="en-US" b="1" dirty="0"/>
              <a:t>Best for</a:t>
            </a:r>
            <a:r>
              <a:rPr lang="en-US" dirty="0"/>
              <a:t>: Homogeneous groups with similar taste profiles </a:t>
            </a:r>
          </a:p>
          <a:p>
            <a:pPr>
              <a:buNone/>
            </a:pPr>
            <a:endParaRPr lang="en-US" b="1" dirty="0"/>
          </a:p>
          <a:p>
            <a:pPr>
              <a:buNone/>
            </a:pPr>
            <a:r>
              <a:rPr lang="en-US" b="1" dirty="0"/>
              <a:t>Example</a:t>
            </a:r>
            <a:r>
              <a:rPr lang="en-US" dirty="0"/>
              <a:t>: A family with similar movie genre preferences</a:t>
            </a:r>
          </a:p>
          <a:p>
            <a:pPr>
              <a:buNone/>
            </a:pPr>
            <a:r>
              <a:rPr lang="en-US" b="1" dirty="0"/>
              <a:t>Pros</a:t>
            </a:r>
            <a:r>
              <a:rPr lang="en-US" dirty="0"/>
              <a:t>:</a:t>
            </a:r>
          </a:p>
          <a:p>
            <a:pPr>
              <a:buFont typeface="Arial" panose="020B0604020202020204" pitchFamily="34" charset="0"/>
              <a:buChar char="•"/>
            </a:pPr>
            <a:r>
              <a:rPr lang="en-US" dirty="0"/>
              <a:t>Maximizes overall group satisfaction</a:t>
            </a:r>
          </a:p>
          <a:p>
            <a:pPr>
              <a:buFont typeface="Arial" panose="020B0604020202020204" pitchFamily="34" charset="0"/>
              <a:buChar char="•"/>
            </a:pPr>
            <a:r>
              <a:rPr lang="en-US" dirty="0"/>
              <a:t>Simple to implement and explain</a:t>
            </a:r>
          </a:p>
          <a:p>
            <a:pPr>
              <a:buFont typeface="Arial" panose="020B0604020202020204" pitchFamily="34" charset="0"/>
              <a:buChar char="•"/>
            </a:pPr>
            <a:r>
              <a:rPr lang="en-US" dirty="0"/>
              <a:t>Works well for groups with aligned preferences</a:t>
            </a:r>
          </a:p>
          <a:p>
            <a:pPr>
              <a:buNone/>
            </a:pPr>
            <a:r>
              <a:rPr lang="en-US" b="1" dirty="0"/>
              <a:t>Cons</a:t>
            </a:r>
            <a:r>
              <a:rPr lang="en-US" dirty="0"/>
              <a:t>:</a:t>
            </a:r>
          </a:p>
          <a:p>
            <a:pPr>
              <a:buFont typeface="Arial" panose="020B0604020202020204" pitchFamily="34" charset="0"/>
              <a:buChar char="•"/>
            </a:pPr>
            <a:r>
              <a:rPr lang="en-US" dirty="0"/>
              <a:t>Can lead to majority tyranny</a:t>
            </a:r>
          </a:p>
          <a:p>
            <a:pPr>
              <a:buFont typeface="Arial" panose="020B0604020202020204" pitchFamily="34" charset="0"/>
              <a:buChar char="•"/>
            </a:pPr>
            <a:r>
              <a:rPr lang="en-US" dirty="0"/>
              <a:t>Might recommend items strongly disliked by minority members</a:t>
            </a:r>
          </a:p>
          <a:p>
            <a:pPr>
              <a:buFont typeface="Arial" panose="020B0604020202020204" pitchFamily="34" charset="0"/>
              <a:buChar char="•"/>
            </a:pPr>
            <a:r>
              <a:rPr lang="en-US" dirty="0"/>
              <a:t>Doesn't account for preference intensity</a:t>
            </a:r>
          </a:p>
        </p:txBody>
      </p:sp>
    </p:spTree>
    <p:extLst>
      <p:ext uri="{BB962C8B-B14F-4D97-AF65-F5344CB8AC3E}">
        <p14:creationId xmlns:p14="http://schemas.microsoft.com/office/powerpoint/2010/main" val="4182958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6106</Words>
  <Application>Microsoft Office PowerPoint</Application>
  <PresentationFormat>Widescreen</PresentationFormat>
  <Paragraphs>540</Paragraphs>
  <Slides>56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lubna aggarwal</dc:creator>
  <cp:lastModifiedBy>lubna aggarwal</cp:lastModifiedBy>
  <cp:revision>1</cp:revision>
  <dcterms:created xsi:type="dcterms:W3CDTF">2025-03-21T14:36:55Z</dcterms:created>
  <dcterms:modified xsi:type="dcterms:W3CDTF">2025-03-27T07:27:20Z</dcterms:modified>
</cp:coreProperties>
</file>