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82" r:id="rId21"/>
    <p:sldId id="277" r:id="rId22"/>
    <p:sldId id="290" r:id="rId23"/>
    <p:sldId id="291" r:id="rId24"/>
    <p:sldId id="292" r:id="rId25"/>
    <p:sldId id="278" r:id="rId26"/>
    <p:sldId id="289" r:id="rId27"/>
    <p:sldId id="279" r:id="rId28"/>
    <p:sldId id="280" r:id="rId29"/>
    <p:sldId id="283" r:id="rId30"/>
    <p:sldId id="284" r:id="rId31"/>
    <p:sldId id="285" r:id="rId32"/>
    <p:sldId id="288" r:id="rId33"/>
    <p:sldId id="281"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330"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7719925-5D2A-4C6C-A9B8-030FF34068BB}"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05F688-749A-4681-889D-46B0DBC98D9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719925-5D2A-4C6C-A9B8-030FF34068BB}"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05F688-749A-4681-889D-46B0DBC98D9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719925-5D2A-4C6C-A9B8-030FF34068BB}"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05F688-749A-4681-889D-46B0DBC98D9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719925-5D2A-4C6C-A9B8-030FF34068BB}"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05F688-749A-4681-889D-46B0DBC98D9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719925-5D2A-4C6C-A9B8-030FF34068BB}"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05F688-749A-4681-889D-46B0DBC98D9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719925-5D2A-4C6C-A9B8-030FF34068BB}" type="datetimeFigureOut">
              <a:rPr lang="en-US" smtClean="0"/>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05F688-749A-4681-889D-46B0DBC98D9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719925-5D2A-4C6C-A9B8-030FF34068BB}" type="datetimeFigureOut">
              <a:rPr lang="en-US" smtClean="0"/>
              <a:t>9/29/2024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05F688-749A-4681-889D-46B0DBC98D9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719925-5D2A-4C6C-A9B8-030FF34068BB}" type="datetimeFigureOut">
              <a:rPr lang="en-US" smtClean="0"/>
              <a:t>9/29/2024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05F688-749A-4681-889D-46B0DBC98D9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719925-5D2A-4C6C-A9B8-030FF34068BB}" type="datetimeFigureOut">
              <a:rPr lang="en-US" smtClean="0"/>
              <a:t>9/29/2024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05F688-749A-4681-889D-46B0DBC98D9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719925-5D2A-4C6C-A9B8-030FF34068BB}" type="datetimeFigureOut">
              <a:rPr lang="en-US" smtClean="0"/>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05F688-749A-4681-889D-46B0DBC98D9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719925-5D2A-4C6C-A9B8-030FF34068BB}" type="datetimeFigureOut">
              <a:rPr lang="en-US" smtClean="0"/>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05F688-749A-4681-889D-46B0DBC98D9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719925-5D2A-4C6C-A9B8-030FF34068BB}" type="datetimeFigureOut">
              <a:rPr lang="en-US" smtClean="0"/>
              <a:t>9/29/2024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05F688-749A-4681-889D-46B0DBC98D9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1905000"/>
            <a:ext cx="5791200" cy="1969770"/>
          </a:xfrm>
          <a:prstGeom prst="rect">
            <a:avLst/>
          </a:prstGeom>
        </p:spPr>
        <p:txBody>
          <a:bodyPr wrap="square">
            <a:spAutoFit/>
          </a:bodyPr>
          <a:lstStyle/>
          <a:p>
            <a:pPr algn="ctr"/>
            <a:r>
              <a:rPr lang="en-US" sz="3200" b="1" dirty="0"/>
              <a:t>Cost Estimation  </a:t>
            </a:r>
          </a:p>
          <a:p>
            <a:endParaRPr lang="en-US" dirty="0"/>
          </a:p>
          <a:p>
            <a:r>
              <a:rPr lang="en-US" dirty="0"/>
              <a:t>Cost estimation in software engineering is a critical process that involves predicting the resources required to complete a software project. Accurate estimates help in budgeting, resource allocation, and project planning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453F0F-8926-DD5B-79F3-946F085B9052}"/>
              </a:ext>
            </a:extLst>
          </p:cNvPr>
          <p:cNvSpPr txBox="1"/>
          <p:nvPr/>
        </p:nvSpPr>
        <p:spPr>
          <a:xfrm>
            <a:off x="914400" y="838200"/>
            <a:ext cx="7696200" cy="4801314"/>
          </a:xfrm>
          <a:prstGeom prst="rect">
            <a:avLst/>
          </a:prstGeom>
          <a:noFill/>
        </p:spPr>
        <p:txBody>
          <a:bodyPr wrap="square">
            <a:spAutoFit/>
          </a:bodyPr>
          <a:lstStyle/>
          <a:p>
            <a:r>
              <a:rPr lang="en-US" b="1" dirty="0"/>
              <a:t>Key Components of Quality Management</a:t>
            </a:r>
          </a:p>
          <a:p>
            <a:endParaRPr lang="en-US" b="1" dirty="0"/>
          </a:p>
          <a:p>
            <a:pPr>
              <a:buFont typeface="+mj-lt"/>
              <a:buAutoNum type="arabicPeriod"/>
            </a:pPr>
            <a:r>
              <a:rPr lang="en-US" b="1" dirty="0"/>
              <a:t>Quality Planning:</a:t>
            </a:r>
            <a:endParaRPr lang="en-US" dirty="0"/>
          </a:p>
          <a:p>
            <a:pPr marL="742950" lvl="1" indent="-285750">
              <a:buFont typeface="+mj-lt"/>
              <a:buAutoNum type="arabicPeriod"/>
            </a:pPr>
            <a:r>
              <a:rPr lang="en-US" dirty="0"/>
              <a:t>Defining quality goals and objectives</a:t>
            </a:r>
          </a:p>
          <a:p>
            <a:pPr marL="742950" lvl="1" indent="-285750">
              <a:buFont typeface="+mj-lt"/>
              <a:buAutoNum type="arabicPeriod"/>
            </a:pPr>
            <a:r>
              <a:rPr lang="en-US" dirty="0"/>
              <a:t>Identifying quality metrics and standards</a:t>
            </a:r>
          </a:p>
          <a:p>
            <a:pPr marL="742950" lvl="1" indent="-285750">
              <a:buFont typeface="+mj-lt"/>
              <a:buAutoNum type="arabicPeriod"/>
            </a:pPr>
            <a:r>
              <a:rPr lang="en-US" dirty="0"/>
              <a:t>Developing a quality assurance plan</a:t>
            </a:r>
          </a:p>
          <a:p>
            <a:pPr>
              <a:buFont typeface="+mj-lt"/>
              <a:buAutoNum type="arabicPeriod"/>
            </a:pPr>
            <a:r>
              <a:rPr lang="en-US" b="1" dirty="0"/>
              <a:t>Quality Assurance:</a:t>
            </a:r>
            <a:endParaRPr lang="en-US" dirty="0"/>
          </a:p>
          <a:p>
            <a:pPr marL="742950" lvl="1" indent="-285750">
              <a:buFont typeface="+mj-lt"/>
              <a:buAutoNum type="arabicPeriod"/>
            </a:pPr>
            <a:r>
              <a:rPr lang="en-US" dirty="0"/>
              <a:t>Reviewing and auditing software development processes</a:t>
            </a:r>
          </a:p>
          <a:p>
            <a:pPr marL="742950" lvl="1" indent="-285750">
              <a:buFont typeface="+mj-lt"/>
              <a:buAutoNum type="arabicPeriod"/>
            </a:pPr>
            <a:r>
              <a:rPr lang="en-US" dirty="0"/>
              <a:t>Conducting code reviews and inspections</a:t>
            </a:r>
          </a:p>
          <a:p>
            <a:pPr marL="742950" lvl="1" indent="-285750">
              <a:buFont typeface="+mj-lt"/>
              <a:buAutoNum type="arabicPeriod"/>
            </a:pPr>
            <a:r>
              <a:rPr lang="en-US" dirty="0"/>
              <a:t>Implementing testing strategies (unit, integration, system, acceptance)</a:t>
            </a:r>
          </a:p>
          <a:p>
            <a:pPr>
              <a:buFont typeface="+mj-lt"/>
              <a:buAutoNum type="arabicPeriod"/>
            </a:pPr>
            <a:r>
              <a:rPr lang="en-US" b="1" dirty="0"/>
              <a:t>Quality Control:</a:t>
            </a:r>
            <a:endParaRPr lang="en-US" dirty="0"/>
          </a:p>
          <a:p>
            <a:pPr marL="742950" lvl="1" indent="-285750">
              <a:buFont typeface="+mj-lt"/>
              <a:buAutoNum type="arabicPeriod"/>
            </a:pPr>
            <a:r>
              <a:rPr lang="en-US" dirty="0"/>
              <a:t>Identifying and correcting defects in the software</a:t>
            </a:r>
          </a:p>
          <a:p>
            <a:pPr marL="742950" lvl="1" indent="-285750">
              <a:buFont typeface="+mj-lt"/>
              <a:buAutoNum type="arabicPeriod"/>
            </a:pPr>
            <a:r>
              <a:rPr lang="en-US" dirty="0"/>
              <a:t>Conducting quality checks throughout the development lifecycle</a:t>
            </a:r>
          </a:p>
          <a:p>
            <a:pPr>
              <a:buFont typeface="+mj-lt"/>
              <a:buAutoNum type="arabicPeriod"/>
            </a:pPr>
            <a:r>
              <a:rPr lang="en-US" b="1" dirty="0"/>
              <a:t>Quality Improvement:</a:t>
            </a:r>
            <a:endParaRPr lang="en-US" dirty="0"/>
          </a:p>
          <a:p>
            <a:pPr marL="742950" lvl="1" indent="-285750">
              <a:buFont typeface="+mj-lt"/>
              <a:buAutoNum type="arabicPeriod"/>
            </a:pPr>
            <a:r>
              <a:rPr lang="en-US" dirty="0"/>
              <a:t>Analyzing quality data to identify areas for improvement</a:t>
            </a:r>
          </a:p>
          <a:p>
            <a:pPr marL="742950" lvl="1" indent="-285750">
              <a:buFont typeface="+mj-lt"/>
              <a:buAutoNum type="arabicPeriod"/>
            </a:pPr>
            <a:r>
              <a:rPr lang="en-US" dirty="0"/>
              <a:t>Implementing corrective actions and preventive measures</a:t>
            </a:r>
          </a:p>
          <a:p>
            <a:pPr marL="742950" lvl="1" indent="-285750">
              <a:buFont typeface="+mj-lt"/>
              <a:buAutoNum type="arabicPeriod"/>
            </a:pPr>
            <a:r>
              <a:rPr lang="en-US" dirty="0"/>
              <a:t>Continuously refining quality processes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F2B310-2137-7B78-5146-2B4FAECA614D}"/>
              </a:ext>
            </a:extLst>
          </p:cNvPr>
          <p:cNvSpPr txBox="1"/>
          <p:nvPr/>
        </p:nvSpPr>
        <p:spPr>
          <a:xfrm>
            <a:off x="2438400" y="1676400"/>
            <a:ext cx="4572000" cy="3416320"/>
          </a:xfrm>
          <a:prstGeom prst="rect">
            <a:avLst/>
          </a:prstGeom>
          <a:noFill/>
        </p:spPr>
        <p:txBody>
          <a:bodyPr wrap="square">
            <a:spAutoFit/>
          </a:bodyPr>
          <a:lstStyle/>
          <a:p>
            <a:r>
              <a:rPr lang="en-US" b="1" dirty="0"/>
              <a:t>Quality Assurance Techniques</a:t>
            </a:r>
          </a:p>
          <a:p>
            <a:endParaRPr lang="en-US" b="1" dirty="0"/>
          </a:p>
          <a:p>
            <a:pPr>
              <a:buFont typeface="Arial" panose="020B0604020202020204" pitchFamily="34" charset="0"/>
              <a:buChar char="•"/>
            </a:pPr>
            <a:r>
              <a:rPr lang="en-US" b="1" dirty="0"/>
              <a:t>Static Analysis:</a:t>
            </a:r>
            <a:r>
              <a:rPr lang="en-US" dirty="0"/>
              <a:t> Examining code without executing it to identify potential errors and vulnerabilities.</a:t>
            </a:r>
          </a:p>
          <a:p>
            <a:pPr>
              <a:buFont typeface="Arial" panose="020B0604020202020204" pitchFamily="34" charset="0"/>
              <a:buChar char="•"/>
            </a:pPr>
            <a:r>
              <a:rPr lang="en-US" b="1" dirty="0"/>
              <a:t>Code Reviews:</a:t>
            </a:r>
            <a:r>
              <a:rPr lang="en-US" dirty="0"/>
              <a:t> Peer reviews of code to identify defects and improve readability.</a:t>
            </a:r>
          </a:p>
          <a:p>
            <a:pPr>
              <a:buFont typeface="Arial" panose="020B0604020202020204" pitchFamily="34" charset="0"/>
              <a:buChar char="•"/>
            </a:pPr>
            <a:r>
              <a:rPr lang="en-US" b="1" dirty="0"/>
              <a:t>Testing:</a:t>
            </a:r>
            <a:r>
              <a:rPr lang="en-US" dirty="0"/>
              <a:t> Executing the software to verify its functionality and identify defects.</a:t>
            </a:r>
          </a:p>
          <a:p>
            <a:pPr>
              <a:buFont typeface="Arial" panose="020B0604020202020204" pitchFamily="34" charset="0"/>
              <a:buChar char="•"/>
            </a:pPr>
            <a:r>
              <a:rPr lang="en-US" b="1" dirty="0"/>
              <a:t>Metrics:</a:t>
            </a:r>
            <a:r>
              <a:rPr lang="en-US" dirty="0"/>
              <a:t> Measuring software quality attributes such as reliability, maintainability, and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241C2B-5D51-DE8F-065D-EF2EE2FCE1AA}"/>
              </a:ext>
            </a:extLst>
          </p:cNvPr>
          <p:cNvSpPr txBox="1"/>
          <p:nvPr/>
        </p:nvSpPr>
        <p:spPr>
          <a:xfrm>
            <a:off x="2438400" y="1524000"/>
            <a:ext cx="4572000" cy="3970318"/>
          </a:xfrm>
          <a:prstGeom prst="rect">
            <a:avLst/>
          </a:prstGeom>
          <a:noFill/>
        </p:spPr>
        <p:txBody>
          <a:bodyPr wrap="square">
            <a:spAutoFit/>
          </a:bodyPr>
          <a:lstStyle/>
          <a:p>
            <a:r>
              <a:rPr lang="en-US" b="1" dirty="0"/>
              <a:t>Quality Management Standards</a:t>
            </a:r>
          </a:p>
          <a:p>
            <a:endParaRPr lang="en-US" b="1" dirty="0"/>
          </a:p>
          <a:p>
            <a:pPr>
              <a:buFont typeface="Arial" panose="020B0604020202020204" pitchFamily="34" charset="0"/>
              <a:buChar char="•"/>
            </a:pPr>
            <a:r>
              <a:rPr lang="en-US" b="1" dirty="0"/>
              <a:t>ISO 9001:</a:t>
            </a:r>
            <a:r>
              <a:rPr lang="en-US" dirty="0"/>
              <a:t> A generic standard for quality management systems that can be applied to software development.</a:t>
            </a:r>
          </a:p>
          <a:p>
            <a:pPr>
              <a:buFont typeface="Arial" panose="020B0604020202020204" pitchFamily="34" charset="0"/>
              <a:buChar char="•"/>
            </a:pPr>
            <a:endParaRPr lang="en-US" dirty="0"/>
          </a:p>
          <a:p>
            <a:pPr>
              <a:buFont typeface="Arial" panose="020B0604020202020204" pitchFamily="34" charset="0"/>
              <a:buChar char="•"/>
            </a:pPr>
            <a:r>
              <a:rPr lang="en-US" b="1" dirty="0"/>
              <a:t>CMMI (Capability Maturity Model Integration):</a:t>
            </a:r>
            <a:r>
              <a:rPr lang="en-US" dirty="0"/>
              <a:t> A framework for process improvement that can be used to assess and improve software development organizations.</a:t>
            </a:r>
          </a:p>
          <a:p>
            <a:pPr>
              <a:buFont typeface="Arial" panose="020B0604020202020204" pitchFamily="34" charset="0"/>
              <a:buChar char="•"/>
            </a:pPr>
            <a:endParaRPr lang="en-US" dirty="0"/>
          </a:p>
          <a:p>
            <a:pPr>
              <a:buFont typeface="Arial" panose="020B0604020202020204" pitchFamily="34" charset="0"/>
              <a:buChar char="•"/>
            </a:pPr>
            <a:r>
              <a:rPr lang="en-US" b="1" dirty="0"/>
              <a:t>Six Sigma:</a:t>
            </a:r>
            <a:r>
              <a:rPr lang="en-US" dirty="0"/>
              <a:t> A methodology for improving quality and reducing defects.</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9BAA22-6848-380A-E89F-7282FA52E429}"/>
              </a:ext>
            </a:extLst>
          </p:cNvPr>
          <p:cNvSpPr txBox="1"/>
          <p:nvPr/>
        </p:nvSpPr>
        <p:spPr>
          <a:xfrm>
            <a:off x="2209800" y="914400"/>
            <a:ext cx="5638800" cy="4524315"/>
          </a:xfrm>
          <a:prstGeom prst="rect">
            <a:avLst/>
          </a:prstGeom>
          <a:noFill/>
        </p:spPr>
        <p:txBody>
          <a:bodyPr wrap="square">
            <a:spAutoFit/>
          </a:bodyPr>
          <a:lstStyle/>
          <a:p>
            <a:r>
              <a:rPr lang="en-US" b="1" dirty="0"/>
              <a:t>Benefits of Quality Management</a:t>
            </a:r>
          </a:p>
          <a:p>
            <a:endParaRPr lang="en-US" b="1" dirty="0"/>
          </a:p>
          <a:p>
            <a:pPr>
              <a:buFont typeface="Arial" panose="020B0604020202020204" pitchFamily="34" charset="0"/>
              <a:buChar char="•"/>
            </a:pPr>
            <a:r>
              <a:rPr lang="en-US" b="1" dirty="0"/>
              <a:t>Improved customer satisfaction:</a:t>
            </a:r>
            <a:r>
              <a:rPr lang="en-US" dirty="0"/>
              <a:t> High-quality software meets user expectations and provides a positive experience.</a:t>
            </a:r>
          </a:p>
          <a:p>
            <a:endParaRPr lang="en-US" dirty="0"/>
          </a:p>
          <a:p>
            <a:pPr>
              <a:buFont typeface="Arial" panose="020B0604020202020204" pitchFamily="34" charset="0"/>
              <a:buChar char="•"/>
            </a:pPr>
            <a:r>
              <a:rPr lang="en-US" b="1" dirty="0"/>
              <a:t>Reduced costs:</a:t>
            </a:r>
            <a:r>
              <a:rPr lang="en-US" dirty="0"/>
              <a:t> Preventing defects early in the development process can save time and money.</a:t>
            </a:r>
          </a:p>
          <a:p>
            <a:pPr>
              <a:buFont typeface="Arial" panose="020B0604020202020204" pitchFamily="34" charset="0"/>
              <a:buChar char="•"/>
            </a:pPr>
            <a:endParaRPr lang="en-US" dirty="0"/>
          </a:p>
          <a:p>
            <a:pPr>
              <a:buFont typeface="Arial" panose="020B0604020202020204" pitchFamily="34" charset="0"/>
              <a:buChar char="•"/>
            </a:pPr>
            <a:r>
              <a:rPr lang="en-US" b="1" dirty="0"/>
              <a:t>Enhanced reputation:</a:t>
            </a:r>
            <a:r>
              <a:rPr lang="en-US" dirty="0"/>
              <a:t> A reputation for delivering high-quality software can lead to increased business and customer loyalty.</a:t>
            </a:r>
          </a:p>
          <a:p>
            <a:pPr>
              <a:buFont typeface="Arial" panose="020B0604020202020204" pitchFamily="34" charset="0"/>
              <a:buChar char="•"/>
            </a:pPr>
            <a:endParaRPr lang="en-US" dirty="0"/>
          </a:p>
          <a:p>
            <a:pPr>
              <a:buFont typeface="Arial" panose="020B0604020202020204" pitchFamily="34" charset="0"/>
              <a:buChar char="•"/>
            </a:pPr>
            <a:r>
              <a:rPr lang="en-US" b="1" dirty="0"/>
              <a:t>Increased productivity:</a:t>
            </a:r>
            <a:r>
              <a:rPr lang="en-US" dirty="0"/>
              <a:t> Efficient quality management processes can streamline development and improve productivity.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F5D54A-C721-A8E5-C8C7-C138C6B192EE}"/>
              </a:ext>
            </a:extLst>
          </p:cNvPr>
          <p:cNvSpPr txBox="1"/>
          <p:nvPr/>
        </p:nvSpPr>
        <p:spPr>
          <a:xfrm>
            <a:off x="2286000" y="1997839"/>
            <a:ext cx="4572000" cy="369332"/>
          </a:xfrm>
          <a:prstGeom prst="rect">
            <a:avLst/>
          </a:prstGeom>
          <a:noFill/>
        </p:spPr>
        <p:txBody>
          <a:bodyPr wrap="square">
            <a:spAutoFit/>
          </a:bodyPr>
          <a:lstStyle/>
          <a:p>
            <a:r>
              <a:rPr lang="en-US" b="1" dirty="0"/>
              <a:t> </a:t>
            </a:r>
            <a:endParaRPr lang="en-US" dirty="0"/>
          </a:p>
        </p:txBody>
      </p:sp>
      <p:sp>
        <p:nvSpPr>
          <p:cNvPr id="5" name="TextBox 4">
            <a:extLst>
              <a:ext uri="{FF2B5EF4-FFF2-40B4-BE49-F238E27FC236}">
                <a16:creationId xmlns:a16="http://schemas.microsoft.com/office/drawing/2014/main" id="{E271B974-516A-52A5-750C-BCFA540D0537}"/>
              </a:ext>
            </a:extLst>
          </p:cNvPr>
          <p:cNvSpPr txBox="1"/>
          <p:nvPr/>
        </p:nvSpPr>
        <p:spPr>
          <a:xfrm>
            <a:off x="2286000" y="1305342"/>
            <a:ext cx="4572000" cy="4524315"/>
          </a:xfrm>
          <a:prstGeom prst="rect">
            <a:avLst/>
          </a:prstGeom>
          <a:noFill/>
        </p:spPr>
        <p:txBody>
          <a:bodyPr wrap="square">
            <a:spAutoFit/>
          </a:bodyPr>
          <a:lstStyle/>
          <a:p>
            <a:r>
              <a:rPr lang="en-US" b="1" dirty="0"/>
              <a:t> Testing:</a:t>
            </a:r>
          </a:p>
          <a:p>
            <a:endParaRPr lang="en-US" b="1" dirty="0"/>
          </a:p>
          <a:p>
            <a:pPr>
              <a:buFont typeface="Arial" panose="020B0604020202020204" pitchFamily="34" charset="0"/>
              <a:buChar char="•"/>
            </a:pPr>
            <a:r>
              <a:rPr lang="en-US" b="1" dirty="0"/>
              <a:t>Unit testing:</a:t>
            </a:r>
            <a:r>
              <a:rPr lang="en-US" dirty="0"/>
              <a:t> Testing individual components or modules of the software.</a:t>
            </a:r>
          </a:p>
          <a:p>
            <a:pPr>
              <a:buFont typeface="Arial" panose="020B0604020202020204" pitchFamily="34" charset="0"/>
              <a:buChar char="•"/>
            </a:pPr>
            <a:r>
              <a:rPr lang="en-US" b="1" dirty="0"/>
              <a:t>Integration testing:</a:t>
            </a:r>
            <a:r>
              <a:rPr lang="en-US" dirty="0"/>
              <a:t> Testing the interaction between different components of the software.</a:t>
            </a:r>
          </a:p>
          <a:p>
            <a:pPr>
              <a:buFont typeface="Arial" panose="020B0604020202020204" pitchFamily="34" charset="0"/>
              <a:buChar char="•"/>
            </a:pPr>
            <a:r>
              <a:rPr lang="en-US" b="1" dirty="0"/>
              <a:t>System testing:</a:t>
            </a:r>
            <a:r>
              <a:rPr lang="en-US" dirty="0"/>
              <a:t> Testing the entire software system as a whole.</a:t>
            </a:r>
          </a:p>
          <a:p>
            <a:pPr>
              <a:buFont typeface="Arial" panose="020B0604020202020204" pitchFamily="34" charset="0"/>
              <a:buChar char="•"/>
            </a:pPr>
            <a:r>
              <a:rPr lang="en-US" b="1" dirty="0"/>
              <a:t>Acceptance testing:</a:t>
            </a:r>
            <a:r>
              <a:rPr lang="en-US" dirty="0"/>
              <a:t> Testing the software against user requirements and acceptance criteria.</a:t>
            </a:r>
          </a:p>
          <a:p>
            <a:pPr>
              <a:buFont typeface="Arial" panose="020B0604020202020204" pitchFamily="34" charset="0"/>
              <a:buChar char="•"/>
            </a:pPr>
            <a:r>
              <a:rPr lang="en-US" b="1" dirty="0"/>
              <a:t>Performance testing:</a:t>
            </a:r>
            <a:r>
              <a:rPr lang="en-US" dirty="0"/>
              <a:t> Testing the software's performance under various load conditions.</a:t>
            </a:r>
          </a:p>
          <a:p>
            <a:pPr>
              <a:buFont typeface="Arial" panose="020B0604020202020204" pitchFamily="34" charset="0"/>
              <a:buChar char="•"/>
            </a:pPr>
            <a:r>
              <a:rPr lang="en-US" b="1" dirty="0"/>
              <a:t>Security testing:</a:t>
            </a:r>
            <a:r>
              <a:rPr lang="en-US" dirty="0"/>
              <a:t> Testing the software's vulnerability to security threats.</a:t>
            </a:r>
          </a:p>
        </p:txBody>
      </p:sp>
    </p:spTree>
    <p:extLst>
      <p:ext uri="{BB962C8B-B14F-4D97-AF65-F5344CB8AC3E}">
        <p14:creationId xmlns:p14="http://schemas.microsoft.com/office/powerpoint/2010/main" val="922084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B4F945-D1C6-0E71-DF9D-3948C08B4FB6}"/>
              </a:ext>
            </a:extLst>
          </p:cNvPr>
          <p:cNvSpPr txBox="1"/>
          <p:nvPr/>
        </p:nvSpPr>
        <p:spPr>
          <a:xfrm>
            <a:off x="2286000" y="2136339"/>
            <a:ext cx="4572000" cy="2585323"/>
          </a:xfrm>
          <a:prstGeom prst="rect">
            <a:avLst/>
          </a:prstGeom>
          <a:noFill/>
        </p:spPr>
        <p:txBody>
          <a:bodyPr wrap="square">
            <a:spAutoFit/>
          </a:bodyPr>
          <a:lstStyle/>
          <a:p>
            <a:r>
              <a:rPr lang="en-US" b="1" dirty="0"/>
              <a:t>Quality Metrics</a:t>
            </a:r>
          </a:p>
          <a:p>
            <a:pPr>
              <a:buFont typeface="Arial" panose="020B0604020202020204" pitchFamily="34" charset="0"/>
              <a:buChar char="•"/>
            </a:pPr>
            <a:r>
              <a:rPr lang="en-US" b="1" dirty="0"/>
              <a:t>Defect density:</a:t>
            </a:r>
            <a:r>
              <a:rPr lang="en-US" dirty="0"/>
              <a:t> The number of defects per unit of code.</a:t>
            </a:r>
          </a:p>
          <a:p>
            <a:pPr>
              <a:buFont typeface="Arial" panose="020B0604020202020204" pitchFamily="34" charset="0"/>
              <a:buChar char="•"/>
            </a:pPr>
            <a:r>
              <a:rPr lang="en-US" b="1" dirty="0"/>
              <a:t>Mean time between failures (MTBF):</a:t>
            </a:r>
            <a:r>
              <a:rPr lang="en-US" dirty="0"/>
              <a:t> The average time between failures of the software.</a:t>
            </a:r>
          </a:p>
          <a:p>
            <a:pPr>
              <a:buFont typeface="Arial" panose="020B0604020202020204" pitchFamily="34" charset="0"/>
              <a:buChar char="•"/>
            </a:pPr>
            <a:r>
              <a:rPr lang="en-US" b="1" dirty="0"/>
              <a:t>Mean time to repair (MTTR):</a:t>
            </a:r>
            <a:r>
              <a:rPr lang="en-US" dirty="0"/>
              <a:t> The average time it takes to repair a defect.</a:t>
            </a:r>
          </a:p>
          <a:p>
            <a:pPr>
              <a:buFont typeface="Arial" panose="020B0604020202020204" pitchFamily="34" charset="0"/>
              <a:buChar char="•"/>
            </a:pPr>
            <a:r>
              <a:rPr lang="en-US" b="1" dirty="0"/>
              <a:t>Customer satisfaction:</a:t>
            </a:r>
            <a:r>
              <a:rPr lang="en-US" dirty="0"/>
              <a:t> Feedback from users on the quality of the software.</a:t>
            </a:r>
          </a:p>
        </p:txBody>
      </p:sp>
    </p:spTree>
    <p:extLst>
      <p:ext uri="{BB962C8B-B14F-4D97-AF65-F5344CB8AC3E}">
        <p14:creationId xmlns:p14="http://schemas.microsoft.com/office/powerpoint/2010/main" val="36587793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1FB7F2-BB59-5D5E-E398-D9933EBA61E5}"/>
              </a:ext>
            </a:extLst>
          </p:cNvPr>
          <p:cNvSpPr txBox="1"/>
          <p:nvPr/>
        </p:nvSpPr>
        <p:spPr>
          <a:xfrm>
            <a:off x="2286000" y="1997839"/>
            <a:ext cx="4572000" cy="2862322"/>
          </a:xfrm>
          <a:prstGeom prst="rect">
            <a:avLst/>
          </a:prstGeom>
          <a:noFill/>
        </p:spPr>
        <p:txBody>
          <a:bodyPr wrap="square">
            <a:spAutoFit/>
          </a:bodyPr>
          <a:lstStyle/>
          <a:p>
            <a:r>
              <a:rPr lang="en-US" b="1" dirty="0"/>
              <a:t>Quality Improvement Techniques</a:t>
            </a:r>
          </a:p>
          <a:p>
            <a:pPr>
              <a:buFont typeface="Arial" panose="020B0604020202020204" pitchFamily="34" charset="0"/>
              <a:buChar char="•"/>
            </a:pPr>
            <a:r>
              <a:rPr lang="en-US" b="1" dirty="0"/>
              <a:t>Root cause analysis:</a:t>
            </a:r>
            <a:r>
              <a:rPr lang="en-US" dirty="0"/>
              <a:t> Identifying the underlying causes of defects.</a:t>
            </a:r>
          </a:p>
          <a:p>
            <a:pPr>
              <a:buFont typeface="Arial" panose="020B0604020202020204" pitchFamily="34" charset="0"/>
              <a:buChar char="•"/>
            </a:pPr>
            <a:r>
              <a:rPr lang="en-US" b="1" dirty="0"/>
              <a:t>Process improvement:</a:t>
            </a:r>
            <a:r>
              <a:rPr lang="en-US" dirty="0"/>
              <a:t> Implementing changes to improve the software development process.</a:t>
            </a:r>
          </a:p>
          <a:p>
            <a:pPr>
              <a:buFont typeface="Arial" panose="020B0604020202020204" pitchFamily="34" charset="0"/>
              <a:buChar char="•"/>
            </a:pPr>
            <a:r>
              <a:rPr lang="en-US" b="1" dirty="0"/>
              <a:t>Continuous integration:</a:t>
            </a:r>
            <a:r>
              <a:rPr lang="en-US" dirty="0"/>
              <a:t> Integrating code changes into a shared repository frequently to detect defects early.</a:t>
            </a:r>
          </a:p>
          <a:p>
            <a:pPr>
              <a:buFont typeface="Arial" panose="020B0604020202020204" pitchFamily="34" charset="0"/>
              <a:buChar char="•"/>
            </a:pPr>
            <a:r>
              <a:rPr lang="en-US" b="1" dirty="0"/>
              <a:t>Continuous delivery:</a:t>
            </a:r>
            <a:r>
              <a:rPr lang="en-US" dirty="0"/>
              <a:t> Automatically deploying software changes to production environments.</a:t>
            </a:r>
          </a:p>
        </p:txBody>
      </p:sp>
    </p:spTree>
    <p:extLst>
      <p:ext uri="{BB962C8B-B14F-4D97-AF65-F5344CB8AC3E}">
        <p14:creationId xmlns:p14="http://schemas.microsoft.com/office/powerpoint/2010/main" val="770291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22509A-8D25-EE13-BE55-9B0E1ACC6A12}"/>
              </a:ext>
            </a:extLst>
          </p:cNvPr>
          <p:cNvSpPr txBox="1"/>
          <p:nvPr/>
        </p:nvSpPr>
        <p:spPr>
          <a:xfrm>
            <a:off x="2286000" y="1997839"/>
            <a:ext cx="4572000" cy="2862322"/>
          </a:xfrm>
          <a:prstGeom prst="rect">
            <a:avLst/>
          </a:prstGeom>
          <a:noFill/>
        </p:spPr>
        <p:txBody>
          <a:bodyPr wrap="square">
            <a:spAutoFit/>
          </a:bodyPr>
          <a:lstStyle/>
          <a:p>
            <a:r>
              <a:rPr lang="en-US" b="1" dirty="0"/>
              <a:t>Challenges in Quality Management</a:t>
            </a:r>
          </a:p>
          <a:p>
            <a:pPr>
              <a:buFont typeface="Arial" panose="020B0604020202020204" pitchFamily="34" charset="0"/>
              <a:buChar char="•"/>
            </a:pPr>
            <a:r>
              <a:rPr lang="en-US" b="1" dirty="0"/>
              <a:t>Balancing quality with time-to-market:</a:t>
            </a:r>
            <a:r>
              <a:rPr lang="en-US" dirty="0"/>
              <a:t> Ensuring high-quality software while meeting tight deadlines.</a:t>
            </a:r>
          </a:p>
          <a:p>
            <a:pPr>
              <a:buFont typeface="Arial" panose="020B0604020202020204" pitchFamily="34" charset="0"/>
              <a:buChar char="•"/>
            </a:pPr>
            <a:r>
              <a:rPr lang="en-US" b="1" dirty="0"/>
              <a:t>Managing complexity:</a:t>
            </a:r>
            <a:r>
              <a:rPr lang="en-US" dirty="0"/>
              <a:t> Dealing with large and complex software systems.</a:t>
            </a:r>
          </a:p>
          <a:p>
            <a:pPr>
              <a:buFont typeface="Arial" panose="020B0604020202020204" pitchFamily="34" charset="0"/>
              <a:buChar char="•"/>
            </a:pPr>
            <a:r>
              <a:rPr lang="en-US" b="1" dirty="0"/>
              <a:t>Evolving requirements:</a:t>
            </a:r>
            <a:r>
              <a:rPr lang="en-US" dirty="0"/>
              <a:t> Adapting to changing user needs and market conditions.</a:t>
            </a:r>
          </a:p>
          <a:p>
            <a:pPr>
              <a:buFont typeface="Arial" panose="020B0604020202020204" pitchFamily="34" charset="0"/>
              <a:buChar char="•"/>
            </a:pPr>
            <a:r>
              <a:rPr lang="en-US" b="1" dirty="0"/>
              <a:t>Team collaboration:</a:t>
            </a:r>
            <a:r>
              <a:rPr lang="en-US" dirty="0"/>
              <a:t> Coordinating the efforts of different team members and stakeholders.</a:t>
            </a:r>
          </a:p>
        </p:txBody>
      </p:sp>
    </p:spTree>
    <p:extLst>
      <p:ext uri="{BB962C8B-B14F-4D97-AF65-F5344CB8AC3E}">
        <p14:creationId xmlns:p14="http://schemas.microsoft.com/office/powerpoint/2010/main" val="2695401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7112C2-3C41-3F41-551B-E5BCAD1E0D6F}"/>
              </a:ext>
            </a:extLst>
          </p:cNvPr>
          <p:cNvSpPr txBox="1"/>
          <p:nvPr/>
        </p:nvSpPr>
        <p:spPr>
          <a:xfrm>
            <a:off x="1981200" y="1143000"/>
            <a:ext cx="5257800" cy="3354765"/>
          </a:xfrm>
          <a:prstGeom prst="rect">
            <a:avLst/>
          </a:prstGeom>
          <a:noFill/>
        </p:spPr>
        <p:txBody>
          <a:bodyPr wrap="square">
            <a:spAutoFit/>
          </a:bodyPr>
          <a:lstStyle/>
          <a:p>
            <a:pPr algn="ctr"/>
            <a:r>
              <a:rPr lang="en-US" sz="2800" b="1" dirty="0"/>
              <a:t>Project Scheduling </a:t>
            </a:r>
          </a:p>
          <a:p>
            <a:pPr algn="ctr"/>
            <a:r>
              <a:rPr lang="en-US" sz="2800" b="1" dirty="0"/>
              <a:t>Using </a:t>
            </a:r>
          </a:p>
          <a:p>
            <a:pPr algn="ctr"/>
            <a:r>
              <a:rPr lang="en-US" sz="2800" b="1" dirty="0"/>
              <a:t>PERT and Gantt Charts</a:t>
            </a:r>
          </a:p>
          <a:p>
            <a:pPr algn="ctr"/>
            <a:endParaRPr lang="en-US" sz="2800" b="1" dirty="0"/>
          </a:p>
          <a:p>
            <a:pPr algn="ctr"/>
            <a:endParaRPr lang="en-US" sz="2800" b="1" dirty="0"/>
          </a:p>
          <a:p>
            <a:r>
              <a:rPr lang="en-US" dirty="0"/>
              <a:t>PERT (Program Evaluation and Review Technique) and Gantt charts are two popular tools used in project management for planning, scheduling, and tracking project activities.</a:t>
            </a:r>
          </a:p>
        </p:txBody>
      </p:sp>
    </p:spTree>
    <p:extLst>
      <p:ext uri="{BB962C8B-B14F-4D97-AF65-F5344CB8AC3E}">
        <p14:creationId xmlns:p14="http://schemas.microsoft.com/office/powerpoint/2010/main" val="23903153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03BE42-60E3-98BC-AE8B-70434D7CE627}"/>
              </a:ext>
            </a:extLst>
          </p:cNvPr>
          <p:cNvSpPr txBox="1"/>
          <p:nvPr/>
        </p:nvSpPr>
        <p:spPr>
          <a:xfrm>
            <a:off x="2057400" y="1828800"/>
            <a:ext cx="5334000" cy="2308324"/>
          </a:xfrm>
          <a:prstGeom prst="rect">
            <a:avLst/>
          </a:prstGeom>
          <a:noFill/>
        </p:spPr>
        <p:txBody>
          <a:bodyPr wrap="square">
            <a:spAutoFit/>
          </a:bodyPr>
          <a:lstStyle/>
          <a:p>
            <a:r>
              <a:rPr lang="en-US" b="1" dirty="0"/>
              <a:t>PERT (Program Evaluation and Review Technique)</a:t>
            </a:r>
          </a:p>
          <a:p>
            <a:endParaRPr lang="en-US" b="1" dirty="0"/>
          </a:p>
          <a:p>
            <a:endParaRPr lang="en-US" b="1" dirty="0"/>
          </a:p>
          <a:p>
            <a:r>
              <a:rPr lang="en-US" dirty="0"/>
              <a:t>PERT is a network diagram technique used to plan and schedule tasks in a project. It consists of nodes (activities) and arrows (dependencies). Each activity has an estimated duration and a probability distribution.</a:t>
            </a:r>
          </a:p>
        </p:txBody>
      </p:sp>
    </p:spTree>
    <p:extLst>
      <p:ext uri="{BB962C8B-B14F-4D97-AF65-F5344CB8AC3E}">
        <p14:creationId xmlns:p14="http://schemas.microsoft.com/office/powerpoint/2010/main" val="1260957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533400"/>
            <a:ext cx="7086600" cy="4801314"/>
          </a:xfrm>
          <a:prstGeom prst="rect">
            <a:avLst/>
          </a:prstGeom>
        </p:spPr>
        <p:txBody>
          <a:bodyPr wrap="square">
            <a:spAutoFit/>
          </a:bodyPr>
          <a:lstStyle/>
          <a:p>
            <a:r>
              <a:rPr lang="en-US" b="1" dirty="0"/>
              <a:t>Key Aspects</a:t>
            </a:r>
          </a:p>
          <a:p>
            <a:endParaRPr lang="en-US" b="1" dirty="0"/>
          </a:p>
          <a:p>
            <a:r>
              <a:rPr lang="en-US" b="1" dirty="0"/>
              <a:t>Scope Definition</a:t>
            </a:r>
            <a:r>
              <a:rPr lang="en-US" dirty="0"/>
              <a:t>: Clearly defining the project's scope helps in understanding what needs to be developed and aids in accurate estimation.</a:t>
            </a:r>
          </a:p>
          <a:p>
            <a:endParaRPr lang="en-US" dirty="0"/>
          </a:p>
          <a:p>
            <a:r>
              <a:rPr lang="en-US" b="1" dirty="0"/>
              <a:t>Resource Requirements</a:t>
            </a:r>
            <a:r>
              <a:rPr lang="en-US" dirty="0"/>
              <a:t>: Identifying the types and quantities of resources (human, hardware, software) needed.</a:t>
            </a:r>
          </a:p>
          <a:p>
            <a:endParaRPr lang="en-US" dirty="0"/>
          </a:p>
          <a:p>
            <a:r>
              <a:rPr lang="en-US" b="1" dirty="0"/>
              <a:t>Timeframe</a:t>
            </a:r>
            <a:r>
              <a:rPr lang="en-US" dirty="0"/>
              <a:t>: Estimating the time required to complete various project tasks.</a:t>
            </a:r>
          </a:p>
          <a:p>
            <a:endParaRPr lang="en-US" dirty="0"/>
          </a:p>
          <a:p>
            <a:r>
              <a:rPr lang="en-US" b="1" dirty="0"/>
              <a:t>Risk Assessment</a:t>
            </a:r>
            <a:r>
              <a:rPr lang="en-US" dirty="0"/>
              <a:t>: Evaluating potential risks that could impact costs and timelines.</a:t>
            </a:r>
          </a:p>
          <a:p>
            <a:endParaRPr lang="en-US" dirty="0"/>
          </a:p>
          <a:p>
            <a:r>
              <a:rPr lang="en-US" b="1" dirty="0"/>
              <a:t>Project Complexity</a:t>
            </a:r>
            <a:r>
              <a:rPr lang="en-US" dirty="0"/>
              <a:t>: Understanding the technical complexity and unique challenges associated with the project.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Pert Chart Vs Gantt Chart – Forbes Advisor">
            <a:extLst>
              <a:ext uri="{FF2B5EF4-FFF2-40B4-BE49-F238E27FC236}">
                <a16:creationId xmlns:a16="http://schemas.microsoft.com/office/drawing/2014/main" id="{7BCF3F53-75A4-0149-A5C9-8A0C98EF95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560388"/>
            <a:ext cx="8153400" cy="5737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24685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A1025FC-E4C0-86BE-912A-CF62B0644D56}"/>
              </a:ext>
            </a:extLst>
          </p:cNvPr>
          <p:cNvSpPr>
            <a:spLocks noChangeArrowheads="1"/>
          </p:cNvSpPr>
          <p:nvPr/>
        </p:nvSpPr>
        <p:spPr bwMode="auto">
          <a:xfrm>
            <a:off x="990600" y="582067"/>
            <a:ext cx="7315200" cy="5693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PERT uses three time estimates for each activity: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Optimistic time (O):</a:t>
            </a:r>
            <a:r>
              <a:rPr kumimoji="0" lang="en-US" altLang="en-US" sz="1800" b="0" i="0" u="none" strike="noStrike" cap="none" normalizeH="0" baseline="0" dirty="0">
                <a:ln>
                  <a:noFill/>
                </a:ln>
                <a:solidFill>
                  <a:schemeClr val="tx1"/>
                </a:solidFill>
                <a:effectLst/>
                <a:latin typeface="Arial" panose="020B0604020202020204" pitchFamily="34" charset="0"/>
              </a:rPr>
              <a:t> The shortest possible time to complete the activity.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Most likely time (M):</a:t>
            </a:r>
            <a:r>
              <a:rPr kumimoji="0" lang="en-US" altLang="en-US" sz="1800" b="0" i="0" u="none" strike="noStrike" cap="none" normalizeH="0" baseline="0" dirty="0">
                <a:ln>
                  <a:noFill/>
                </a:ln>
                <a:solidFill>
                  <a:schemeClr val="tx1"/>
                </a:solidFill>
                <a:effectLst/>
                <a:latin typeface="Arial" panose="020B0604020202020204" pitchFamily="34" charset="0"/>
              </a:rPr>
              <a:t> The most probable time to complete the activity.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Pessimistic time (P):</a:t>
            </a:r>
            <a:r>
              <a:rPr kumimoji="0" lang="en-US" altLang="en-US" sz="1800" b="0" i="0" u="none" strike="noStrike" cap="none" normalizeH="0" baseline="0" dirty="0">
                <a:ln>
                  <a:noFill/>
                </a:ln>
                <a:solidFill>
                  <a:schemeClr val="tx1"/>
                </a:solidFill>
                <a:effectLst/>
                <a:latin typeface="Arial" panose="020B0604020202020204" pitchFamily="34" charset="0"/>
              </a:rPr>
              <a:t> The longest possible time to complete the activity.</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expected time (TE) for an activity is calculated using the formula:</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Unicode MS" panose="020B0604020202020204" pitchFamily="34" charset="-128"/>
              </a:rPr>
              <a:t>TE = (O + 4M + P) / 6  </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PERT also calculates the variance (σ²) for each activity using the formula:</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Unicode MS" panose="020B0604020202020204" pitchFamily="34" charset="-128"/>
              </a:rPr>
              <a:t>σ² = [(P - O) / 6]² </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critical path is the longest path through the network diagram. It determines the project's expected duration and identifies the activities that must be completed on time for the project to be finished on schedule.</a:t>
            </a:r>
          </a:p>
        </p:txBody>
      </p:sp>
    </p:spTree>
    <p:extLst>
      <p:ext uri="{BB962C8B-B14F-4D97-AF65-F5344CB8AC3E}">
        <p14:creationId xmlns:p14="http://schemas.microsoft.com/office/powerpoint/2010/main" val="16024609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F6EE89-914C-7974-EB54-E7603B20F108}"/>
              </a:ext>
            </a:extLst>
          </p:cNvPr>
          <p:cNvSpPr txBox="1"/>
          <p:nvPr/>
        </p:nvSpPr>
        <p:spPr>
          <a:xfrm>
            <a:off x="800100" y="609600"/>
            <a:ext cx="7543800" cy="4801314"/>
          </a:xfrm>
          <a:prstGeom prst="rect">
            <a:avLst/>
          </a:prstGeom>
          <a:noFill/>
        </p:spPr>
        <p:txBody>
          <a:bodyPr wrap="square">
            <a:spAutoFit/>
          </a:bodyPr>
          <a:lstStyle/>
          <a:p>
            <a:r>
              <a:rPr lang="en-US" b="1" dirty="0"/>
              <a:t>Steps to Create a PERT Chart</a:t>
            </a:r>
          </a:p>
          <a:p>
            <a:endParaRPr lang="en-US" b="1" dirty="0"/>
          </a:p>
          <a:p>
            <a:pPr>
              <a:buFont typeface="+mj-lt"/>
              <a:buAutoNum type="arabicPeriod"/>
            </a:pPr>
            <a:r>
              <a:rPr lang="en-US" b="1" dirty="0"/>
              <a:t>Define activities:</a:t>
            </a:r>
            <a:r>
              <a:rPr lang="en-US" dirty="0"/>
              <a:t> Break down the project into smaller, manageable tasks or activities.</a:t>
            </a:r>
          </a:p>
          <a:p>
            <a:pPr>
              <a:buFont typeface="+mj-lt"/>
              <a:buAutoNum type="arabicPeriod"/>
            </a:pPr>
            <a:r>
              <a:rPr lang="en-US" b="1" dirty="0"/>
              <a:t>Determine dependencies:</a:t>
            </a:r>
            <a:r>
              <a:rPr lang="en-US" dirty="0"/>
              <a:t> Identify the relationships between activities. Some activities might need to be completed before others can start.</a:t>
            </a:r>
          </a:p>
          <a:p>
            <a:pPr>
              <a:buFont typeface="+mj-lt"/>
              <a:buAutoNum type="arabicPeriod"/>
            </a:pPr>
            <a:r>
              <a:rPr lang="en-US" b="1" dirty="0"/>
              <a:t>Estimate durations:</a:t>
            </a:r>
            <a:r>
              <a:rPr lang="en-US" dirty="0"/>
              <a:t> For each activity, estimate the optimistic time (shortest possible), most likely time, and pessimistic time.</a:t>
            </a:r>
          </a:p>
          <a:p>
            <a:pPr>
              <a:buFont typeface="+mj-lt"/>
              <a:buAutoNum type="arabicPeriod"/>
            </a:pPr>
            <a:r>
              <a:rPr lang="en-US" b="1" dirty="0"/>
              <a:t>Calculate expected time and variance:</a:t>
            </a:r>
            <a:r>
              <a:rPr lang="en-US" dirty="0"/>
              <a:t> Use the following formulas:</a:t>
            </a:r>
          </a:p>
          <a:p>
            <a:pPr marL="742950" lvl="1" indent="-285750">
              <a:buFont typeface="+mj-lt"/>
              <a:buAutoNum type="arabicPeriod"/>
            </a:pPr>
            <a:r>
              <a:rPr lang="en-US" dirty="0"/>
              <a:t>Expected time (TE) = (Optimistic time + 4 * Most likely time + Pessimistic time) / 6</a:t>
            </a:r>
          </a:p>
          <a:p>
            <a:pPr marL="742950" lvl="1" indent="-285750">
              <a:buFont typeface="+mj-lt"/>
              <a:buAutoNum type="arabicPeriod"/>
            </a:pPr>
            <a:r>
              <a:rPr lang="en-US" dirty="0"/>
              <a:t>Variance (σ²) = [(Pessimistic time - Optimistic time) / 6]²</a:t>
            </a:r>
          </a:p>
          <a:p>
            <a:pPr>
              <a:buFont typeface="+mj-lt"/>
              <a:buAutoNum type="arabicPeriod"/>
            </a:pPr>
            <a:r>
              <a:rPr lang="en-US" b="1" dirty="0"/>
              <a:t>Create the network diagram:</a:t>
            </a:r>
            <a:r>
              <a:rPr lang="en-US" dirty="0"/>
              <a:t> Draw nodes (activities) and arrows (dependencies) to represent the project's structure.</a:t>
            </a:r>
          </a:p>
          <a:p>
            <a:pPr>
              <a:buFont typeface="+mj-lt"/>
              <a:buAutoNum type="arabicPeriod"/>
            </a:pPr>
            <a:r>
              <a:rPr lang="en-US" b="1" dirty="0"/>
              <a:t>Identify the critical path:</a:t>
            </a:r>
            <a:r>
              <a:rPr lang="en-US" dirty="0"/>
              <a:t> The critical path is the longest path through the network diagram. It determines the project's expected duration and identifies activities that must be completed on time for the project to finish on schedule.</a:t>
            </a:r>
          </a:p>
        </p:txBody>
      </p:sp>
    </p:spTree>
    <p:extLst>
      <p:ext uri="{BB962C8B-B14F-4D97-AF65-F5344CB8AC3E}">
        <p14:creationId xmlns:p14="http://schemas.microsoft.com/office/powerpoint/2010/main" val="4982587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DED46D-55FB-794C-7E75-7555A8ABD5A1}"/>
              </a:ext>
            </a:extLst>
          </p:cNvPr>
          <p:cNvSpPr txBox="1"/>
          <p:nvPr/>
        </p:nvSpPr>
        <p:spPr>
          <a:xfrm>
            <a:off x="1447800" y="1582341"/>
            <a:ext cx="6019800" cy="3416320"/>
          </a:xfrm>
          <a:prstGeom prst="rect">
            <a:avLst/>
          </a:prstGeom>
          <a:noFill/>
        </p:spPr>
        <p:txBody>
          <a:bodyPr wrap="square">
            <a:spAutoFit/>
          </a:bodyPr>
          <a:lstStyle/>
          <a:p>
            <a:r>
              <a:rPr lang="en-US" b="1" dirty="0"/>
              <a:t>Advantages of PERT</a:t>
            </a:r>
          </a:p>
          <a:p>
            <a:endParaRPr lang="en-US" b="1" dirty="0"/>
          </a:p>
          <a:p>
            <a:pPr>
              <a:buFont typeface="Arial" panose="020B0604020202020204" pitchFamily="34" charset="0"/>
              <a:buChar char="•"/>
            </a:pPr>
            <a:r>
              <a:rPr lang="en-US" b="1" dirty="0"/>
              <a:t>Visual representation:</a:t>
            </a:r>
            <a:r>
              <a:rPr lang="en-US" dirty="0"/>
              <a:t> PERT provides a clear and concise overview of the project's structure and dependencies.</a:t>
            </a:r>
          </a:p>
          <a:p>
            <a:pPr>
              <a:buFont typeface="Arial" panose="020B0604020202020204" pitchFamily="34" charset="0"/>
              <a:buChar char="•"/>
            </a:pPr>
            <a:r>
              <a:rPr lang="en-US" b="1" dirty="0"/>
              <a:t>Risk assessment:</a:t>
            </a:r>
            <a:r>
              <a:rPr lang="en-US" dirty="0"/>
              <a:t> It helps identify activities with high uncertainty and potential risks.</a:t>
            </a:r>
          </a:p>
          <a:p>
            <a:pPr>
              <a:buFont typeface="Arial" panose="020B0604020202020204" pitchFamily="34" charset="0"/>
              <a:buChar char="•"/>
            </a:pPr>
            <a:r>
              <a:rPr lang="en-US" b="1" dirty="0"/>
              <a:t>Resource allocation:</a:t>
            </a:r>
            <a:r>
              <a:rPr lang="en-US" dirty="0"/>
              <a:t> PERT can be used to allocate resources effectively.</a:t>
            </a:r>
          </a:p>
          <a:p>
            <a:pPr>
              <a:buFont typeface="Arial" panose="020B0604020202020204" pitchFamily="34" charset="0"/>
              <a:buChar char="•"/>
            </a:pPr>
            <a:r>
              <a:rPr lang="en-US" b="1" dirty="0"/>
              <a:t>Decision-making:</a:t>
            </a:r>
            <a:r>
              <a:rPr lang="en-US" dirty="0"/>
              <a:t> It provides a basis for informed decision-making about project schedules and resource allocation.</a:t>
            </a:r>
          </a:p>
          <a:p>
            <a:pPr>
              <a:buFont typeface="Arial" panose="020B0604020202020204" pitchFamily="34" charset="0"/>
              <a:buChar char="•"/>
            </a:pPr>
            <a:r>
              <a:rPr lang="en-US" b="1" dirty="0"/>
              <a:t>Project control:</a:t>
            </a:r>
            <a:r>
              <a:rPr lang="en-US" dirty="0"/>
              <a:t> PERT can be used to monitor project progress and identify potential delays.</a:t>
            </a:r>
          </a:p>
        </p:txBody>
      </p:sp>
    </p:spTree>
    <p:extLst>
      <p:ext uri="{BB962C8B-B14F-4D97-AF65-F5344CB8AC3E}">
        <p14:creationId xmlns:p14="http://schemas.microsoft.com/office/powerpoint/2010/main" val="18399445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4F0D4E-763B-D25F-28DA-2FD257F1D957}"/>
              </a:ext>
            </a:extLst>
          </p:cNvPr>
          <p:cNvSpPr txBox="1"/>
          <p:nvPr/>
        </p:nvSpPr>
        <p:spPr>
          <a:xfrm>
            <a:off x="2057400" y="1447800"/>
            <a:ext cx="5562600" cy="3139321"/>
          </a:xfrm>
          <a:prstGeom prst="rect">
            <a:avLst/>
          </a:prstGeom>
          <a:noFill/>
        </p:spPr>
        <p:txBody>
          <a:bodyPr wrap="square">
            <a:spAutoFit/>
          </a:bodyPr>
          <a:lstStyle/>
          <a:p>
            <a:r>
              <a:rPr lang="en-US" b="1" dirty="0"/>
              <a:t>Limitations of PERT</a:t>
            </a:r>
          </a:p>
          <a:p>
            <a:endParaRPr lang="en-US" b="1" dirty="0"/>
          </a:p>
          <a:p>
            <a:pPr>
              <a:buFont typeface="Arial" panose="020B0604020202020204" pitchFamily="34" charset="0"/>
              <a:buChar char="•"/>
            </a:pPr>
            <a:r>
              <a:rPr lang="en-US" b="1" dirty="0"/>
              <a:t>Assumption of normality:</a:t>
            </a:r>
            <a:r>
              <a:rPr lang="en-US" dirty="0"/>
              <a:t> PERT assumes that activity durations follow a beta distribution. This assumption may not always be accurate.</a:t>
            </a:r>
          </a:p>
          <a:p>
            <a:pPr>
              <a:buFont typeface="Arial" panose="020B0604020202020204" pitchFamily="34" charset="0"/>
              <a:buChar char="•"/>
            </a:pPr>
            <a:r>
              <a:rPr lang="en-US" b="1" dirty="0"/>
              <a:t>Subjectivity:</a:t>
            </a:r>
            <a:r>
              <a:rPr lang="en-US" dirty="0"/>
              <a:t> Estimating durations can be subjective and may not always reflect reality.</a:t>
            </a:r>
          </a:p>
          <a:p>
            <a:pPr>
              <a:buFont typeface="Arial" panose="020B0604020202020204" pitchFamily="34" charset="0"/>
              <a:buChar char="•"/>
            </a:pPr>
            <a:r>
              <a:rPr lang="en-US" b="1" dirty="0"/>
              <a:t>Complexity:</a:t>
            </a:r>
            <a:r>
              <a:rPr lang="en-US" dirty="0"/>
              <a:t> For large projects, creating and analyzing PERT charts can be complex and time-consuming.</a:t>
            </a:r>
          </a:p>
          <a:p>
            <a:pPr>
              <a:buFont typeface="Arial" panose="020B0604020202020204" pitchFamily="34" charset="0"/>
              <a:buChar char="•"/>
            </a:pPr>
            <a:r>
              <a:rPr lang="en-US" b="1" dirty="0"/>
              <a:t>Changes:</a:t>
            </a:r>
            <a:r>
              <a:rPr lang="en-US" dirty="0"/>
              <a:t> PERT can be difficult to update if project requirements or activities change.</a:t>
            </a:r>
          </a:p>
        </p:txBody>
      </p:sp>
    </p:spTree>
    <p:extLst>
      <p:ext uri="{BB962C8B-B14F-4D97-AF65-F5344CB8AC3E}">
        <p14:creationId xmlns:p14="http://schemas.microsoft.com/office/powerpoint/2010/main" val="33554461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FB9337-B3C9-6A83-5000-42C71D0B500A}"/>
              </a:ext>
            </a:extLst>
          </p:cNvPr>
          <p:cNvSpPr txBox="1"/>
          <p:nvPr/>
        </p:nvSpPr>
        <p:spPr>
          <a:xfrm>
            <a:off x="1828800" y="1295400"/>
            <a:ext cx="5486400" cy="3662541"/>
          </a:xfrm>
          <a:prstGeom prst="rect">
            <a:avLst/>
          </a:prstGeom>
          <a:noFill/>
        </p:spPr>
        <p:txBody>
          <a:bodyPr wrap="square">
            <a:spAutoFit/>
          </a:bodyPr>
          <a:lstStyle/>
          <a:p>
            <a:pPr algn="ctr"/>
            <a:r>
              <a:rPr lang="en-US" sz="4400" b="1" i="0" dirty="0">
                <a:effectLst/>
                <a:latin typeface="__Source_Sans_3_a41172"/>
              </a:rPr>
              <a:t> Gantt Chart</a:t>
            </a:r>
          </a:p>
          <a:p>
            <a:endParaRPr lang="en-US" sz="4400" b="1" i="0" dirty="0">
              <a:effectLst/>
              <a:latin typeface="__Source_Sans_3_a41172"/>
            </a:endParaRPr>
          </a:p>
          <a:p>
            <a:r>
              <a:rPr lang="en-US" sz="2400" dirty="0"/>
              <a:t>A Gantt chart is a popular project management tool that provides a visual representation of a project schedule. It is a horizontal bar chart that displays the timeline of project activities, their duration, and their dependencies.</a:t>
            </a:r>
            <a:endParaRPr lang="en-US" sz="4000" b="1" i="0" dirty="0">
              <a:effectLst/>
              <a:latin typeface="__Source_Sans_3_a41172"/>
            </a:endParaRPr>
          </a:p>
        </p:txBody>
      </p:sp>
    </p:spTree>
    <p:extLst>
      <p:ext uri="{BB962C8B-B14F-4D97-AF65-F5344CB8AC3E}">
        <p14:creationId xmlns:p14="http://schemas.microsoft.com/office/powerpoint/2010/main" val="7239754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Pert Chart Vs Gantt Chart – Forbes Advisor">
            <a:extLst>
              <a:ext uri="{FF2B5EF4-FFF2-40B4-BE49-F238E27FC236}">
                <a16:creationId xmlns:a16="http://schemas.microsoft.com/office/drawing/2014/main" id="{22EB6977-3FAF-A48C-EE5C-22D76FE72BC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457200"/>
            <a:ext cx="7221538" cy="579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5694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A85BF7-CD61-4EF4-CB11-44FF31AB8A40}"/>
              </a:ext>
            </a:extLst>
          </p:cNvPr>
          <p:cNvSpPr txBox="1"/>
          <p:nvPr/>
        </p:nvSpPr>
        <p:spPr>
          <a:xfrm>
            <a:off x="2286000" y="2090172"/>
            <a:ext cx="4572000" cy="2677656"/>
          </a:xfrm>
          <a:prstGeom prst="rect">
            <a:avLst/>
          </a:prstGeom>
          <a:noFill/>
        </p:spPr>
        <p:txBody>
          <a:bodyPr wrap="square">
            <a:spAutoFit/>
          </a:bodyPr>
          <a:lstStyle/>
          <a:p>
            <a:r>
              <a:rPr lang="en-US" sz="2400" b="1" dirty="0">
                <a:latin typeface="__Source_Sans_3_a41172"/>
              </a:rPr>
              <a:t>The Purpose of </a:t>
            </a:r>
            <a:r>
              <a:rPr lang="en-US" sz="2400" b="1" i="0" dirty="0">
                <a:effectLst/>
                <a:latin typeface="__Source_Sans_3_a41172"/>
              </a:rPr>
              <a:t>a Gantt Chart: </a:t>
            </a:r>
          </a:p>
          <a:p>
            <a:endParaRPr lang="en-US" dirty="0">
              <a:latin typeface="__Source_Sans_3_a41172"/>
            </a:endParaRPr>
          </a:p>
          <a:p>
            <a:endParaRPr lang="en-US" b="0" i="0" dirty="0">
              <a:effectLst/>
              <a:latin typeface="__Source_Sans_3_a41172"/>
            </a:endParaRPr>
          </a:p>
          <a:p>
            <a:r>
              <a:rPr lang="en-US" b="0" i="0" dirty="0">
                <a:effectLst/>
                <a:latin typeface="__Source_Sans_3_a41172"/>
              </a:rPr>
              <a:t>• To illustrate the relationship between project activities &amp; time. </a:t>
            </a:r>
          </a:p>
          <a:p>
            <a:r>
              <a:rPr lang="en-US" b="0" i="0" dirty="0">
                <a:effectLst/>
                <a:latin typeface="__Source_Sans_3_a41172"/>
              </a:rPr>
              <a:t>• To show the multiple project activities on one chart </a:t>
            </a:r>
          </a:p>
          <a:p>
            <a:r>
              <a:rPr lang="en-US" b="0" i="0" dirty="0">
                <a:effectLst/>
                <a:latin typeface="__Source_Sans_3_a41172"/>
              </a:rPr>
              <a:t>• To provide a simple &amp; easy to understand representation of project scheduling</a:t>
            </a:r>
            <a:endParaRPr lang="en-IN" dirty="0"/>
          </a:p>
        </p:txBody>
      </p:sp>
    </p:spTree>
    <p:extLst>
      <p:ext uri="{BB962C8B-B14F-4D97-AF65-F5344CB8AC3E}">
        <p14:creationId xmlns:p14="http://schemas.microsoft.com/office/powerpoint/2010/main" val="32161597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D8C99B-7072-58E5-CD18-C3FCF6F40F96}"/>
              </a:ext>
            </a:extLst>
          </p:cNvPr>
          <p:cNvSpPr txBox="1"/>
          <p:nvPr/>
        </p:nvSpPr>
        <p:spPr>
          <a:xfrm>
            <a:off x="1752600" y="1447800"/>
            <a:ext cx="6477000" cy="3139321"/>
          </a:xfrm>
          <a:prstGeom prst="rect">
            <a:avLst/>
          </a:prstGeom>
          <a:noFill/>
        </p:spPr>
        <p:txBody>
          <a:bodyPr wrap="square">
            <a:spAutoFit/>
          </a:bodyPr>
          <a:lstStyle/>
          <a:p>
            <a:r>
              <a:rPr lang="en-US" dirty="0">
                <a:latin typeface="__Source_Sans_3_a41172"/>
              </a:rPr>
              <a:t>Creating a Gantt </a:t>
            </a:r>
            <a:r>
              <a:rPr lang="en-US" i="0" dirty="0">
                <a:effectLst/>
                <a:latin typeface="__Source_Sans_3_a41172"/>
              </a:rPr>
              <a:t>Chart: </a:t>
            </a:r>
          </a:p>
          <a:p>
            <a:r>
              <a:rPr lang="en-US" b="0" i="0" dirty="0">
                <a:solidFill>
                  <a:srgbClr val="000000"/>
                </a:solidFill>
                <a:effectLst/>
                <a:latin typeface="__Source_Sans_3_a41172"/>
              </a:rPr>
              <a:t>There are two methods to creating a Gantt Chart (Maylor, 2005). </a:t>
            </a:r>
          </a:p>
          <a:p>
            <a:endParaRPr lang="en-US" dirty="0">
              <a:solidFill>
                <a:srgbClr val="000000"/>
              </a:solidFill>
              <a:latin typeface="__Source_Sans_3_a41172"/>
            </a:endParaRPr>
          </a:p>
          <a:p>
            <a:r>
              <a:rPr lang="en-US" b="0" i="0" dirty="0">
                <a:solidFill>
                  <a:srgbClr val="000000"/>
                </a:solidFill>
                <a:effectLst/>
                <a:latin typeface="__Source_Sans_3_a41172"/>
              </a:rPr>
              <a:t>Using a Forward Schedule: starting with the list of activities and a given start date (6th Sept in previous example) follow them forwards in time until you hit given deadline. </a:t>
            </a:r>
          </a:p>
          <a:p>
            <a:endParaRPr lang="en-US" dirty="0">
              <a:solidFill>
                <a:srgbClr val="000000"/>
              </a:solidFill>
              <a:latin typeface="__Source_Sans_3_a41172"/>
            </a:endParaRPr>
          </a:p>
          <a:p>
            <a:r>
              <a:rPr lang="en-US" b="0" i="0" dirty="0">
                <a:solidFill>
                  <a:srgbClr val="000000"/>
                </a:solidFill>
                <a:effectLst/>
                <a:latin typeface="__Source_Sans_3_a41172"/>
              </a:rPr>
              <a:t> Using a Backward Schedule: look at the deadline, from that date work in the logical list of activities. Both of these methods allow you to ensure that all necessary activities can possibly be completed within the given project time frame.</a:t>
            </a:r>
            <a:endParaRPr lang="en-IN" dirty="0"/>
          </a:p>
        </p:txBody>
      </p:sp>
    </p:spTree>
    <p:extLst>
      <p:ext uri="{BB962C8B-B14F-4D97-AF65-F5344CB8AC3E}">
        <p14:creationId xmlns:p14="http://schemas.microsoft.com/office/powerpoint/2010/main" val="28540953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F5AA73-EADB-3892-210F-D34A56EF5622}"/>
              </a:ext>
            </a:extLst>
          </p:cNvPr>
          <p:cNvSpPr txBox="1"/>
          <p:nvPr/>
        </p:nvSpPr>
        <p:spPr>
          <a:xfrm>
            <a:off x="2286000" y="612844"/>
            <a:ext cx="4572000" cy="5355312"/>
          </a:xfrm>
          <a:prstGeom prst="rect">
            <a:avLst/>
          </a:prstGeom>
          <a:noFill/>
        </p:spPr>
        <p:txBody>
          <a:bodyPr wrap="square">
            <a:spAutoFit/>
          </a:bodyPr>
          <a:lstStyle/>
          <a:p>
            <a:r>
              <a:rPr lang="en-US" dirty="0">
                <a:latin typeface="__Source_Sans_3_a41172"/>
              </a:rPr>
              <a:t>Steps to Creating  </a:t>
            </a:r>
            <a:r>
              <a:rPr lang="en-US" i="0" dirty="0">
                <a:effectLst/>
                <a:latin typeface="__Source_Sans_3_a41172"/>
              </a:rPr>
              <a:t>a Gantt Chart: </a:t>
            </a:r>
          </a:p>
          <a:p>
            <a:endParaRPr lang="en-US" dirty="0">
              <a:latin typeface="__Source_Sans_3_a41172"/>
            </a:endParaRPr>
          </a:p>
          <a:p>
            <a:pPr marL="342900" indent="-342900">
              <a:buAutoNum type="arabicPeriod"/>
            </a:pPr>
            <a:r>
              <a:rPr lang="en-US" i="0" dirty="0">
                <a:effectLst/>
                <a:latin typeface="__Source_Sans_3_a41172"/>
              </a:rPr>
              <a:t>Determine Project start date and deadline.</a:t>
            </a:r>
          </a:p>
          <a:p>
            <a:pPr marL="342900" indent="-342900">
              <a:buAutoNum type="arabicPeriod"/>
            </a:pPr>
            <a:endParaRPr lang="en-US" dirty="0">
              <a:latin typeface="__Source_Sans_3_a41172"/>
            </a:endParaRPr>
          </a:p>
          <a:p>
            <a:pPr marL="342900" indent="-342900">
              <a:buAutoNum type="arabicPeriod"/>
            </a:pPr>
            <a:r>
              <a:rPr lang="en-US" i="0" dirty="0">
                <a:effectLst/>
                <a:latin typeface="__Source_Sans_3_a41172"/>
              </a:rPr>
              <a:t> Gather all information surrounding the list of activities within a project – the Work Breakdown Structure may be useful for this.</a:t>
            </a:r>
          </a:p>
          <a:p>
            <a:pPr marL="342900" indent="-342900">
              <a:buAutoNum type="arabicPeriod"/>
            </a:pPr>
            <a:endParaRPr lang="en-US" dirty="0">
              <a:latin typeface="__Source_Sans_3_a41172"/>
            </a:endParaRPr>
          </a:p>
          <a:p>
            <a:pPr marL="342900" indent="-342900">
              <a:buAutoNum type="arabicPeriod"/>
            </a:pPr>
            <a:r>
              <a:rPr lang="en-US" i="0" dirty="0">
                <a:effectLst/>
                <a:latin typeface="__Source_Sans_3_a41172"/>
              </a:rPr>
              <a:t> Determine how long each activity will take </a:t>
            </a:r>
          </a:p>
          <a:p>
            <a:pPr marL="342900" indent="-342900">
              <a:buAutoNum type="arabicPeriod"/>
            </a:pPr>
            <a:endParaRPr lang="en-US" dirty="0">
              <a:latin typeface="__Source_Sans_3_a41172"/>
            </a:endParaRPr>
          </a:p>
          <a:p>
            <a:pPr marL="342900" indent="-342900">
              <a:buAutoNum type="arabicPeriod"/>
            </a:pPr>
            <a:r>
              <a:rPr lang="en-US" i="0" dirty="0">
                <a:effectLst/>
                <a:latin typeface="__Source_Sans_3_a41172"/>
              </a:rPr>
              <a:t> Evaluate what activities are </a:t>
            </a:r>
            <a:r>
              <a:rPr lang="en-US" i="0" dirty="0" err="1">
                <a:effectLst/>
                <a:latin typeface="__Source_Sans_3_a41172"/>
              </a:rPr>
              <a:t>dependant</a:t>
            </a:r>
            <a:r>
              <a:rPr lang="en-US" i="0" dirty="0">
                <a:effectLst/>
                <a:latin typeface="__Source_Sans_3_a41172"/>
              </a:rPr>
              <a:t> on others </a:t>
            </a:r>
          </a:p>
          <a:p>
            <a:pPr marL="342900" indent="-342900">
              <a:buAutoNum type="arabicPeriod"/>
            </a:pPr>
            <a:r>
              <a:rPr lang="en-US" i="0" dirty="0">
                <a:effectLst/>
                <a:latin typeface="__Source_Sans_3_a41172"/>
              </a:rPr>
              <a:t> Create Graph shell including the timeline and list of activities.</a:t>
            </a:r>
          </a:p>
          <a:p>
            <a:pPr marL="342900" indent="-342900">
              <a:buAutoNum type="arabicPeriod"/>
            </a:pPr>
            <a:r>
              <a:rPr lang="en-US" i="0" dirty="0">
                <a:effectLst/>
                <a:latin typeface="__Source_Sans_3_a41172"/>
              </a:rPr>
              <a:t> Using either Forward Scheduling or Backward Scheduling, Begin to add bars ensuring to include dependencies and the full duration for each activity.</a:t>
            </a:r>
            <a:endParaRPr lang="en-IN" dirty="0"/>
          </a:p>
        </p:txBody>
      </p:sp>
    </p:spTree>
    <p:extLst>
      <p:ext uri="{BB962C8B-B14F-4D97-AF65-F5344CB8AC3E}">
        <p14:creationId xmlns:p14="http://schemas.microsoft.com/office/powerpoint/2010/main" val="535088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457200"/>
            <a:ext cx="7010400" cy="4524315"/>
          </a:xfrm>
          <a:prstGeom prst="rect">
            <a:avLst/>
          </a:prstGeom>
        </p:spPr>
        <p:txBody>
          <a:bodyPr wrap="square">
            <a:spAutoFit/>
          </a:bodyPr>
          <a:lstStyle/>
          <a:p>
            <a:r>
              <a:rPr lang="en-US" b="1" dirty="0"/>
              <a:t>Common Estimation Techniques</a:t>
            </a:r>
          </a:p>
          <a:p>
            <a:endParaRPr lang="en-US" b="1" dirty="0"/>
          </a:p>
          <a:p>
            <a:r>
              <a:rPr lang="en-US" b="1" dirty="0"/>
              <a:t>1. Expert Judgment</a:t>
            </a:r>
          </a:p>
          <a:p>
            <a:r>
              <a:rPr lang="en-US" b="1" dirty="0"/>
              <a:t>Delphi Method</a:t>
            </a:r>
            <a:r>
              <a:rPr lang="en-US" dirty="0"/>
              <a:t>: A structured communication technique that gathers expert opinions through rounds of questioning and feedback until a consensus is reached.</a:t>
            </a:r>
          </a:p>
          <a:p>
            <a:endParaRPr lang="en-US" dirty="0"/>
          </a:p>
          <a:p>
            <a:r>
              <a:rPr lang="en-US" b="1" dirty="0"/>
              <a:t>2. Analogous Estimating</a:t>
            </a:r>
          </a:p>
          <a:p>
            <a:r>
              <a:rPr lang="en-US" b="1" dirty="0"/>
              <a:t>Historical Data</a:t>
            </a:r>
            <a:r>
              <a:rPr lang="en-US" dirty="0"/>
              <a:t>: Use data from previous projects to estimate time and costs. Adjust for differences in scope, complexity, and technology.</a:t>
            </a:r>
          </a:p>
          <a:p>
            <a:endParaRPr lang="en-US" dirty="0"/>
          </a:p>
          <a:p>
            <a:r>
              <a:rPr lang="en-US" b="1" dirty="0"/>
              <a:t>3. Parametric Estimating</a:t>
            </a:r>
          </a:p>
          <a:p>
            <a:r>
              <a:rPr lang="en-US" b="1" dirty="0"/>
              <a:t>Formulas and Metrics</a:t>
            </a:r>
            <a:r>
              <a:rPr lang="en-US" dirty="0"/>
              <a:t>: Use established metrics (e.g., cost per function point, cost per line of code) to calculate estimates based on project size and characteristics.</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FDB38E-3313-99B8-F3B1-A255BE5044CC}"/>
              </a:ext>
            </a:extLst>
          </p:cNvPr>
          <p:cNvSpPr txBox="1"/>
          <p:nvPr/>
        </p:nvSpPr>
        <p:spPr>
          <a:xfrm>
            <a:off x="2286000" y="1371600"/>
            <a:ext cx="4572000" cy="3139321"/>
          </a:xfrm>
          <a:prstGeom prst="rect">
            <a:avLst/>
          </a:prstGeom>
          <a:noFill/>
        </p:spPr>
        <p:txBody>
          <a:bodyPr wrap="square">
            <a:spAutoFit/>
          </a:bodyPr>
          <a:lstStyle/>
          <a:p>
            <a:r>
              <a:rPr lang="en-US" dirty="0">
                <a:latin typeface="__Source_Sans_3_a41172"/>
              </a:rPr>
              <a:t>The Advantages:  </a:t>
            </a:r>
          </a:p>
          <a:p>
            <a:endParaRPr lang="en-US" dirty="0">
              <a:latin typeface="__Source_Sans_3_a41172"/>
            </a:endParaRPr>
          </a:p>
          <a:p>
            <a:r>
              <a:rPr lang="en-US" dirty="0">
                <a:latin typeface="__Source_Sans_3_a41172"/>
              </a:rPr>
              <a:t>• A  </a:t>
            </a:r>
            <a:r>
              <a:rPr lang="en-US" b="0" i="0" dirty="0">
                <a:solidFill>
                  <a:srgbClr val="000000"/>
                </a:solidFill>
                <a:effectLst/>
                <a:latin typeface="__Source_Sans_3_a41172"/>
              </a:rPr>
              <a:t>useful tool for displaying time-based information within a project. </a:t>
            </a:r>
          </a:p>
          <a:p>
            <a:r>
              <a:rPr lang="en-US" b="0" i="0" dirty="0">
                <a:solidFill>
                  <a:srgbClr val="000000"/>
                </a:solidFill>
                <a:effectLst/>
                <a:latin typeface="__Source_Sans_3_a41172"/>
              </a:rPr>
              <a:t>• Very simple to create </a:t>
            </a:r>
          </a:p>
          <a:p>
            <a:r>
              <a:rPr lang="en-US" b="0" i="0" dirty="0">
                <a:solidFill>
                  <a:srgbClr val="000000"/>
                </a:solidFill>
                <a:effectLst/>
                <a:latin typeface="__Source_Sans_3_a41172"/>
              </a:rPr>
              <a:t>• They provide a useful overview of project activities, a good starting point for project planning. </a:t>
            </a:r>
          </a:p>
          <a:p>
            <a:r>
              <a:rPr lang="en-US" b="0" i="0" dirty="0">
                <a:solidFill>
                  <a:srgbClr val="000000"/>
                </a:solidFill>
                <a:effectLst/>
                <a:latin typeface="__Source_Sans_3_a41172"/>
              </a:rPr>
              <a:t>• The charts are widely used and understood. • There exists several PC software packages that allow you to build Gantt Charts.</a:t>
            </a:r>
            <a:endParaRPr lang="en-IN" dirty="0"/>
          </a:p>
        </p:txBody>
      </p:sp>
    </p:spTree>
    <p:extLst>
      <p:ext uri="{BB962C8B-B14F-4D97-AF65-F5344CB8AC3E}">
        <p14:creationId xmlns:p14="http://schemas.microsoft.com/office/powerpoint/2010/main" val="40597996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0FD94F-C787-8458-AC0C-DE24476F83F2}"/>
              </a:ext>
            </a:extLst>
          </p:cNvPr>
          <p:cNvSpPr txBox="1"/>
          <p:nvPr/>
        </p:nvSpPr>
        <p:spPr>
          <a:xfrm>
            <a:off x="2514600" y="1600200"/>
            <a:ext cx="4572000" cy="2862322"/>
          </a:xfrm>
          <a:prstGeom prst="rect">
            <a:avLst/>
          </a:prstGeom>
          <a:noFill/>
        </p:spPr>
        <p:txBody>
          <a:bodyPr wrap="square">
            <a:spAutoFit/>
          </a:bodyPr>
          <a:lstStyle/>
          <a:p>
            <a:r>
              <a:rPr lang="en-US" dirty="0">
                <a:latin typeface="__Source_Sans_3_a41172"/>
              </a:rPr>
              <a:t>The Limitations: </a:t>
            </a:r>
          </a:p>
          <a:p>
            <a:endParaRPr lang="en-US" dirty="0">
              <a:latin typeface="__Source_Sans_3_a41172"/>
            </a:endParaRPr>
          </a:p>
          <a:p>
            <a:r>
              <a:rPr lang="en-US" dirty="0">
                <a:latin typeface="__Source_Sans_3_a41172"/>
              </a:rPr>
              <a:t>• The </a:t>
            </a:r>
            <a:r>
              <a:rPr lang="en-US" b="0" i="0" dirty="0">
                <a:solidFill>
                  <a:srgbClr val="000000"/>
                </a:solidFill>
                <a:effectLst/>
                <a:latin typeface="__Source_Sans_3_a41172"/>
              </a:rPr>
              <a:t>Gantt Chart does not explain the reasoning behind the chosen duration of each activity. (Maylor, 2001) </a:t>
            </a:r>
          </a:p>
          <a:p>
            <a:r>
              <a:rPr lang="en-US" b="0" i="0" dirty="0">
                <a:solidFill>
                  <a:srgbClr val="000000"/>
                </a:solidFill>
                <a:effectLst/>
                <a:latin typeface="__Source_Sans_3_a41172"/>
              </a:rPr>
              <a:t>• The Gantt Chart is very difficult to update when changes to the project plan take place. This makes it time consuming and results in long-term planning being very difficult. (Goldratt, 1997)</a:t>
            </a:r>
            <a:endParaRPr lang="en-IN" dirty="0"/>
          </a:p>
        </p:txBody>
      </p:sp>
    </p:spTree>
    <p:extLst>
      <p:ext uri="{BB962C8B-B14F-4D97-AF65-F5344CB8AC3E}">
        <p14:creationId xmlns:p14="http://schemas.microsoft.com/office/powerpoint/2010/main" val="41294355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omparing JavaScript PERT Chart and Gantt Chart | by JavaScript UI  Libraries — DHTMLX | Medium">
            <a:extLst>
              <a:ext uri="{FF2B5EF4-FFF2-40B4-BE49-F238E27FC236}">
                <a16:creationId xmlns:a16="http://schemas.microsoft.com/office/drawing/2014/main" id="{7F2D0CE8-9941-245C-6F6E-F2644FEF18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838200"/>
            <a:ext cx="7620000" cy="4727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89645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6613C7B-EC34-DBCC-FE0D-F341D52004EE}"/>
              </a:ext>
            </a:extLst>
          </p:cNvPr>
          <p:cNvGraphicFramePr>
            <a:graphicFrameLocks noGrp="1"/>
          </p:cNvGraphicFramePr>
          <p:nvPr>
            <p:extLst>
              <p:ext uri="{D42A27DB-BD31-4B8C-83A1-F6EECF244321}">
                <p14:modId xmlns:p14="http://schemas.microsoft.com/office/powerpoint/2010/main" val="2168908556"/>
              </p:ext>
            </p:extLst>
          </p:nvPr>
        </p:nvGraphicFramePr>
        <p:xfrm>
          <a:off x="1600200" y="838200"/>
          <a:ext cx="6413754" cy="4389120"/>
        </p:xfrm>
        <a:graphic>
          <a:graphicData uri="http://schemas.openxmlformats.org/drawingml/2006/table">
            <a:tbl>
              <a:tblPr/>
              <a:tblGrid>
                <a:gridCol w="3037010">
                  <a:extLst>
                    <a:ext uri="{9D8B030D-6E8A-4147-A177-3AD203B41FA5}">
                      <a16:colId xmlns:a16="http://schemas.microsoft.com/office/drawing/2014/main" val="3808050638"/>
                    </a:ext>
                  </a:extLst>
                </a:gridCol>
                <a:gridCol w="3376744">
                  <a:extLst>
                    <a:ext uri="{9D8B030D-6E8A-4147-A177-3AD203B41FA5}">
                      <a16:colId xmlns:a16="http://schemas.microsoft.com/office/drawing/2014/main" val="2190750479"/>
                    </a:ext>
                  </a:extLst>
                </a:gridCol>
              </a:tblGrid>
              <a:tr h="0">
                <a:tc>
                  <a:txBody>
                    <a:bodyPr/>
                    <a:lstStyle/>
                    <a:p>
                      <a:r>
                        <a:rPr lang="en-IN" b="1">
                          <a:solidFill>
                            <a:srgbClr val="333333"/>
                          </a:solidFill>
                          <a:effectLst/>
                          <a:latin typeface="open sans" panose="020B0606030504020204" pitchFamily="34" charset="0"/>
                        </a:rPr>
                        <a:t>Gantt chart</a:t>
                      </a:r>
                      <a:endParaRPr lang="en-IN" b="0">
                        <a:solidFill>
                          <a:srgbClr val="333333"/>
                        </a:solidFill>
                        <a:effectLst/>
                        <a:latin typeface="open sans" panose="020B0606030504020204" pitchFamily="34" charset="0"/>
                      </a:endParaRPr>
                    </a:p>
                  </a:txBody>
                  <a:tcPr anchor="ctr">
                    <a:lnL>
                      <a:noFill/>
                    </a:lnL>
                    <a:lnR>
                      <a:noFill/>
                    </a:lnR>
                    <a:lnT>
                      <a:noFill/>
                    </a:lnT>
                    <a:lnB>
                      <a:noFill/>
                    </a:lnB>
                    <a:solidFill>
                      <a:srgbClr val="FFFFFF"/>
                    </a:solidFill>
                  </a:tcPr>
                </a:tc>
                <a:tc>
                  <a:txBody>
                    <a:bodyPr/>
                    <a:lstStyle/>
                    <a:p>
                      <a:r>
                        <a:rPr lang="en-IN" b="1">
                          <a:solidFill>
                            <a:srgbClr val="333333"/>
                          </a:solidFill>
                          <a:effectLst/>
                          <a:latin typeface="open sans" panose="020B0606030504020204" pitchFamily="34" charset="0"/>
                        </a:rPr>
                        <a:t>PERT chart</a:t>
                      </a:r>
                      <a:endParaRPr lang="en-IN" b="0">
                        <a:solidFill>
                          <a:srgbClr val="333333"/>
                        </a:solidFill>
                        <a:effectLst/>
                        <a:latin typeface="open sans" panose="020B0606030504020204" pitchFamily="34" charset="0"/>
                      </a:endParaRPr>
                    </a:p>
                  </a:txBody>
                  <a:tcPr anchor="ctr">
                    <a:lnL>
                      <a:noFill/>
                    </a:lnL>
                    <a:lnR>
                      <a:noFill/>
                    </a:lnR>
                    <a:lnT>
                      <a:noFill/>
                    </a:lnT>
                    <a:lnB>
                      <a:noFill/>
                    </a:lnB>
                    <a:solidFill>
                      <a:srgbClr val="FFFFFF"/>
                    </a:solidFill>
                  </a:tcPr>
                </a:tc>
                <a:extLst>
                  <a:ext uri="{0D108BD9-81ED-4DB2-BD59-A6C34878D82A}">
                    <a16:rowId xmlns:a16="http://schemas.microsoft.com/office/drawing/2014/main" val="2191094527"/>
                  </a:ext>
                </a:extLst>
              </a:tr>
              <a:tr h="0">
                <a:tc>
                  <a:txBody>
                    <a:bodyPr/>
                    <a:lstStyle/>
                    <a:p>
                      <a:r>
                        <a:rPr lang="en-US" b="0">
                          <a:solidFill>
                            <a:srgbClr val="333333"/>
                          </a:solidFill>
                          <a:effectLst/>
                          <a:latin typeface="open sans" panose="020B0606030504020204" pitchFamily="34" charset="0"/>
                        </a:rPr>
                        <a:t>Gantt chart is defined as the bar chart.</a:t>
                      </a:r>
                    </a:p>
                  </a:txBody>
                  <a:tcPr anchor="ctr">
                    <a:lnL>
                      <a:noFill/>
                    </a:lnL>
                    <a:lnR>
                      <a:noFill/>
                    </a:lnR>
                    <a:lnT>
                      <a:noFill/>
                    </a:lnT>
                    <a:lnB>
                      <a:noFill/>
                    </a:lnB>
                    <a:solidFill>
                      <a:srgbClr val="F1F1F1"/>
                    </a:solidFill>
                  </a:tcPr>
                </a:tc>
                <a:tc>
                  <a:txBody>
                    <a:bodyPr/>
                    <a:lstStyle/>
                    <a:p>
                      <a:r>
                        <a:rPr lang="en-US" b="0">
                          <a:solidFill>
                            <a:srgbClr val="333333"/>
                          </a:solidFill>
                          <a:effectLst/>
                          <a:latin typeface="open sans" panose="020B0606030504020204" pitchFamily="34" charset="0"/>
                        </a:rPr>
                        <a:t>PERT chart is similar to a network diagram</a:t>
                      </a:r>
                    </a:p>
                  </a:txBody>
                  <a:tcPr anchor="ctr">
                    <a:lnL>
                      <a:noFill/>
                    </a:lnL>
                    <a:lnR>
                      <a:noFill/>
                    </a:lnR>
                    <a:lnT>
                      <a:noFill/>
                    </a:lnT>
                    <a:lnB>
                      <a:noFill/>
                    </a:lnB>
                    <a:solidFill>
                      <a:srgbClr val="F1F1F1"/>
                    </a:solidFill>
                  </a:tcPr>
                </a:tc>
                <a:extLst>
                  <a:ext uri="{0D108BD9-81ED-4DB2-BD59-A6C34878D82A}">
                    <a16:rowId xmlns:a16="http://schemas.microsoft.com/office/drawing/2014/main" val="3094666780"/>
                  </a:ext>
                </a:extLst>
              </a:tr>
              <a:tr h="0">
                <a:tc>
                  <a:txBody>
                    <a:bodyPr/>
                    <a:lstStyle/>
                    <a:p>
                      <a:r>
                        <a:rPr lang="en-US" b="0">
                          <a:solidFill>
                            <a:srgbClr val="333333"/>
                          </a:solidFill>
                          <a:effectLst/>
                          <a:latin typeface="open sans" panose="020B0606030504020204" pitchFamily="34" charset="0"/>
                        </a:rPr>
                        <a:t>Gantt chart was developed by Henry L. Gantt.</a:t>
                      </a:r>
                    </a:p>
                  </a:txBody>
                  <a:tcPr anchor="ctr">
                    <a:lnL>
                      <a:noFill/>
                    </a:lnL>
                    <a:lnR>
                      <a:noFill/>
                    </a:lnR>
                    <a:lnT>
                      <a:noFill/>
                    </a:lnT>
                    <a:lnB>
                      <a:noFill/>
                    </a:lnB>
                    <a:solidFill>
                      <a:srgbClr val="FFFFFF"/>
                    </a:solidFill>
                  </a:tcPr>
                </a:tc>
                <a:tc>
                  <a:txBody>
                    <a:bodyPr/>
                    <a:lstStyle/>
                    <a:p>
                      <a:r>
                        <a:rPr lang="en-US" b="0">
                          <a:solidFill>
                            <a:srgbClr val="333333"/>
                          </a:solidFill>
                          <a:effectLst/>
                          <a:latin typeface="open sans" panose="020B0606030504020204" pitchFamily="34" charset="0"/>
                        </a:rPr>
                        <a:t>PERT chart was developed by the United States navy.</a:t>
                      </a:r>
                    </a:p>
                  </a:txBody>
                  <a:tcPr anchor="ctr">
                    <a:lnL>
                      <a:noFill/>
                    </a:lnL>
                    <a:lnR>
                      <a:noFill/>
                    </a:lnR>
                    <a:lnT>
                      <a:noFill/>
                    </a:lnT>
                    <a:lnB>
                      <a:noFill/>
                    </a:lnB>
                    <a:solidFill>
                      <a:srgbClr val="FFFFFF"/>
                    </a:solidFill>
                  </a:tcPr>
                </a:tc>
                <a:extLst>
                  <a:ext uri="{0D108BD9-81ED-4DB2-BD59-A6C34878D82A}">
                    <a16:rowId xmlns:a16="http://schemas.microsoft.com/office/drawing/2014/main" val="2278765732"/>
                  </a:ext>
                </a:extLst>
              </a:tr>
              <a:tr h="0">
                <a:tc>
                  <a:txBody>
                    <a:bodyPr/>
                    <a:lstStyle/>
                    <a:p>
                      <a:r>
                        <a:rPr lang="en-US" b="0">
                          <a:solidFill>
                            <a:srgbClr val="333333"/>
                          </a:solidFill>
                          <a:effectLst/>
                          <a:latin typeface="open sans" panose="020B0606030504020204" pitchFamily="34" charset="0"/>
                        </a:rPr>
                        <a:t>Gantt chart is often used for Small Projects</a:t>
                      </a:r>
                    </a:p>
                  </a:txBody>
                  <a:tcPr anchor="ctr">
                    <a:lnL>
                      <a:noFill/>
                    </a:lnL>
                    <a:lnR>
                      <a:noFill/>
                    </a:lnR>
                    <a:lnT>
                      <a:noFill/>
                    </a:lnT>
                    <a:lnB>
                      <a:noFill/>
                    </a:lnB>
                    <a:solidFill>
                      <a:srgbClr val="F1F1F1"/>
                    </a:solidFill>
                  </a:tcPr>
                </a:tc>
                <a:tc>
                  <a:txBody>
                    <a:bodyPr/>
                    <a:lstStyle/>
                    <a:p>
                      <a:r>
                        <a:rPr lang="en-US" b="0">
                          <a:solidFill>
                            <a:srgbClr val="333333"/>
                          </a:solidFill>
                          <a:effectLst/>
                          <a:latin typeface="open sans" panose="020B0606030504020204" pitchFamily="34" charset="0"/>
                        </a:rPr>
                        <a:t>PERT chart can be used  for large and complex Projects</a:t>
                      </a:r>
                    </a:p>
                  </a:txBody>
                  <a:tcPr anchor="ctr">
                    <a:lnL>
                      <a:noFill/>
                    </a:lnL>
                    <a:lnR>
                      <a:noFill/>
                    </a:lnR>
                    <a:lnT>
                      <a:noFill/>
                    </a:lnT>
                    <a:lnB>
                      <a:noFill/>
                    </a:lnB>
                    <a:solidFill>
                      <a:srgbClr val="F1F1F1"/>
                    </a:solidFill>
                  </a:tcPr>
                </a:tc>
                <a:extLst>
                  <a:ext uri="{0D108BD9-81ED-4DB2-BD59-A6C34878D82A}">
                    <a16:rowId xmlns:a16="http://schemas.microsoft.com/office/drawing/2014/main" val="2644575832"/>
                  </a:ext>
                </a:extLst>
              </a:tr>
              <a:tr h="0">
                <a:tc>
                  <a:txBody>
                    <a:bodyPr/>
                    <a:lstStyle/>
                    <a:p>
                      <a:r>
                        <a:rPr lang="en-US" b="0">
                          <a:solidFill>
                            <a:srgbClr val="333333"/>
                          </a:solidFill>
                          <a:effectLst/>
                          <a:latin typeface="open sans" panose="020B0606030504020204" pitchFamily="34" charset="0"/>
                        </a:rPr>
                        <a:t>Gantt chart focuses on the time required to complete a task</a:t>
                      </a:r>
                    </a:p>
                  </a:txBody>
                  <a:tcPr anchor="ctr">
                    <a:lnL>
                      <a:noFill/>
                    </a:lnL>
                    <a:lnR>
                      <a:noFill/>
                    </a:lnR>
                    <a:lnT>
                      <a:noFill/>
                    </a:lnT>
                    <a:lnB>
                      <a:noFill/>
                    </a:lnB>
                    <a:solidFill>
                      <a:srgbClr val="FFFFFF"/>
                    </a:solidFill>
                  </a:tcPr>
                </a:tc>
                <a:tc>
                  <a:txBody>
                    <a:bodyPr/>
                    <a:lstStyle/>
                    <a:p>
                      <a:r>
                        <a:rPr lang="en-US" b="0">
                          <a:solidFill>
                            <a:srgbClr val="333333"/>
                          </a:solidFill>
                          <a:effectLst/>
                          <a:latin typeface="open sans" panose="020B0606030504020204" pitchFamily="34" charset="0"/>
                        </a:rPr>
                        <a:t>PERT chart focuses on the dependency of relationships.</a:t>
                      </a:r>
                    </a:p>
                  </a:txBody>
                  <a:tcPr anchor="ctr">
                    <a:lnL>
                      <a:noFill/>
                    </a:lnL>
                    <a:lnR>
                      <a:noFill/>
                    </a:lnR>
                    <a:lnT>
                      <a:noFill/>
                    </a:lnT>
                    <a:lnB>
                      <a:noFill/>
                    </a:lnB>
                    <a:solidFill>
                      <a:srgbClr val="FFFFFF"/>
                    </a:solidFill>
                  </a:tcPr>
                </a:tc>
                <a:extLst>
                  <a:ext uri="{0D108BD9-81ED-4DB2-BD59-A6C34878D82A}">
                    <a16:rowId xmlns:a16="http://schemas.microsoft.com/office/drawing/2014/main" val="667231881"/>
                  </a:ext>
                </a:extLst>
              </a:tr>
              <a:tr h="0">
                <a:tc>
                  <a:txBody>
                    <a:bodyPr/>
                    <a:lstStyle/>
                    <a:p>
                      <a:r>
                        <a:rPr lang="en-US" b="0">
                          <a:solidFill>
                            <a:srgbClr val="333333"/>
                          </a:solidFill>
                          <a:effectLst/>
                          <a:latin typeface="open sans" panose="020B0606030504020204" pitchFamily="34" charset="0"/>
                        </a:rPr>
                        <a:t>Gantt chart is simpler and more straightforward</a:t>
                      </a:r>
                    </a:p>
                  </a:txBody>
                  <a:tcPr anchor="ctr">
                    <a:lnL>
                      <a:noFill/>
                    </a:lnL>
                    <a:lnR>
                      <a:noFill/>
                    </a:lnR>
                    <a:lnT>
                      <a:noFill/>
                    </a:lnT>
                    <a:lnB>
                      <a:noFill/>
                    </a:lnB>
                    <a:solidFill>
                      <a:srgbClr val="F1F1F1"/>
                    </a:solidFill>
                  </a:tcPr>
                </a:tc>
                <a:tc>
                  <a:txBody>
                    <a:bodyPr/>
                    <a:lstStyle/>
                    <a:p>
                      <a:r>
                        <a:rPr lang="en-US" b="0" dirty="0">
                          <a:solidFill>
                            <a:srgbClr val="333333"/>
                          </a:solidFill>
                          <a:effectLst/>
                          <a:latin typeface="open sans" panose="020B0606030504020204" pitchFamily="34" charset="0"/>
                        </a:rPr>
                        <a:t>PERT chart could be sometimes confusing and complex but can be used for visualizing critical path</a:t>
                      </a:r>
                    </a:p>
                  </a:txBody>
                  <a:tcPr anchor="ctr">
                    <a:lnL>
                      <a:noFill/>
                    </a:lnL>
                    <a:lnR>
                      <a:noFill/>
                    </a:lnR>
                    <a:lnT>
                      <a:noFill/>
                    </a:lnT>
                    <a:lnB>
                      <a:noFill/>
                    </a:lnB>
                    <a:solidFill>
                      <a:srgbClr val="F1F1F1"/>
                    </a:solidFill>
                  </a:tcPr>
                </a:tc>
                <a:extLst>
                  <a:ext uri="{0D108BD9-81ED-4DB2-BD59-A6C34878D82A}">
                    <a16:rowId xmlns:a16="http://schemas.microsoft.com/office/drawing/2014/main" val="369220100"/>
                  </a:ext>
                </a:extLst>
              </a:tr>
            </a:tbl>
          </a:graphicData>
        </a:graphic>
      </p:graphicFrame>
    </p:spTree>
    <p:extLst>
      <p:ext uri="{BB962C8B-B14F-4D97-AF65-F5344CB8AC3E}">
        <p14:creationId xmlns:p14="http://schemas.microsoft.com/office/powerpoint/2010/main" val="430111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685800"/>
            <a:ext cx="7391400" cy="5078313"/>
          </a:xfrm>
          <a:prstGeom prst="rect">
            <a:avLst/>
          </a:prstGeom>
        </p:spPr>
        <p:txBody>
          <a:bodyPr wrap="square">
            <a:spAutoFit/>
          </a:bodyPr>
          <a:lstStyle/>
          <a:p>
            <a:r>
              <a:rPr lang="en-US" b="1" dirty="0"/>
              <a:t>4. Three-Point Estimation</a:t>
            </a:r>
          </a:p>
          <a:p>
            <a:r>
              <a:rPr lang="en-US" b="1" dirty="0"/>
              <a:t>Formula</a:t>
            </a:r>
            <a:r>
              <a:rPr lang="en-US" dirty="0"/>
              <a:t>             Estimate=(O+4M+P)/6​ </a:t>
            </a:r>
          </a:p>
          <a:p>
            <a:r>
              <a:rPr lang="en-US" dirty="0"/>
              <a:t>Where:</a:t>
            </a:r>
          </a:p>
          <a:p>
            <a:pPr lvl="1"/>
            <a:r>
              <a:rPr lang="en-US" dirty="0"/>
              <a:t>O = Optimistic estimate</a:t>
            </a:r>
          </a:p>
          <a:p>
            <a:pPr lvl="1"/>
            <a:r>
              <a:rPr lang="en-US" dirty="0"/>
              <a:t>M = Most likely estimate</a:t>
            </a:r>
          </a:p>
          <a:p>
            <a:pPr lvl="1"/>
            <a:r>
              <a:rPr lang="en-US" dirty="0"/>
              <a:t>P = Pessimistic estimate</a:t>
            </a:r>
          </a:p>
          <a:p>
            <a:pPr lvl="1"/>
            <a:endParaRPr lang="en-US" dirty="0"/>
          </a:p>
          <a:p>
            <a:r>
              <a:rPr lang="en-US" b="1" dirty="0"/>
              <a:t>5. Function Point Analysis</a:t>
            </a:r>
          </a:p>
          <a:p>
            <a:r>
              <a:rPr lang="en-US" b="1" dirty="0"/>
              <a:t>Function Points</a:t>
            </a:r>
            <a:r>
              <a:rPr lang="en-US" dirty="0"/>
              <a:t>: Measure the functionality delivered, which can be translated into estimated development effort based on historical data.</a:t>
            </a:r>
          </a:p>
          <a:p>
            <a:endParaRPr lang="en-US" dirty="0"/>
          </a:p>
          <a:p>
            <a:r>
              <a:rPr lang="en-US" b="1" dirty="0"/>
              <a:t>6. </a:t>
            </a:r>
            <a:r>
              <a:rPr lang="en-US" b="1" dirty="0" err="1"/>
              <a:t>Cocomo</a:t>
            </a:r>
            <a:r>
              <a:rPr lang="en-US" b="1" dirty="0"/>
              <a:t> Model</a:t>
            </a:r>
          </a:p>
          <a:p>
            <a:r>
              <a:rPr lang="en-US" b="1" dirty="0" err="1"/>
              <a:t>Cocomo</a:t>
            </a:r>
            <a:r>
              <a:rPr lang="en-US" b="1" dirty="0"/>
              <a:t> Levels</a:t>
            </a:r>
            <a:r>
              <a:rPr lang="en-US" dirty="0"/>
              <a:t>:</a:t>
            </a:r>
          </a:p>
          <a:p>
            <a:pPr lvl="1"/>
            <a:r>
              <a:rPr lang="en-US" b="1" dirty="0"/>
              <a:t>Basic</a:t>
            </a:r>
            <a:r>
              <a:rPr lang="en-US" dirty="0"/>
              <a:t>: Uses size and effort multipliers for a simple estimation.</a:t>
            </a:r>
          </a:p>
          <a:p>
            <a:pPr lvl="1"/>
            <a:r>
              <a:rPr lang="en-US" b="1" dirty="0"/>
              <a:t>Intermediate</a:t>
            </a:r>
            <a:r>
              <a:rPr lang="en-US" dirty="0"/>
              <a:t>: Considers factors like team experience and project attributes.</a:t>
            </a:r>
          </a:p>
          <a:p>
            <a:pPr lvl="1"/>
            <a:r>
              <a:rPr lang="en-US" b="1" dirty="0"/>
              <a:t>Detailed</a:t>
            </a:r>
            <a:r>
              <a:rPr lang="en-US" dirty="0"/>
              <a:t>: A comprehensive model that breaks down tasks and includes more detailed cost drivers.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1997839"/>
            <a:ext cx="4572000" cy="2862322"/>
          </a:xfrm>
          <a:prstGeom prst="rect">
            <a:avLst/>
          </a:prstGeom>
        </p:spPr>
        <p:txBody>
          <a:bodyPr>
            <a:spAutoFit/>
          </a:bodyPr>
          <a:lstStyle/>
          <a:p>
            <a:r>
              <a:rPr lang="en-US" b="1" dirty="0"/>
              <a:t>Tools for Cost Estimation</a:t>
            </a:r>
          </a:p>
          <a:p>
            <a:r>
              <a:rPr lang="en-US" b="1" dirty="0"/>
              <a:t>Project Management Software</a:t>
            </a:r>
            <a:r>
              <a:rPr lang="en-US" dirty="0"/>
              <a:t>: Tools like </a:t>
            </a:r>
            <a:r>
              <a:rPr lang="en-US" dirty="0" err="1"/>
              <a:t>Jira</a:t>
            </a:r>
            <a:r>
              <a:rPr lang="en-US" dirty="0"/>
              <a:t>, </a:t>
            </a:r>
            <a:r>
              <a:rPr lang="en-US" dirty="0" err="1"/>
              <a:t>Trello</a:t>
            </a:r>
            <a:r>
              <a:rPr lang="en-US" dirty="0"/>
              <a:t>, or Microsoft Project can help track tasks and timelines.</a:t>
            </a:r>
          </a:p>
          <a:p>
            <a:r>
              <a:rPr lang="en-US" b="1" dirty="0"/>
              <a:t>Estimation Tools</a:t>
            </a:r>
            <a:r>
              <a:rPr lang="en-US" dirty="0"/>
              <a:t>: Specialized tools (like Function Point Analysis software) can assist in estimating based on metrics.</a:t>
            </a:r>
          </a:p>
          <a:p>
            <a:r>
              <a:rPr lang="en-US" b="1" dirty="0"/>
              <a:t>Spreadsheets</a:t>
            </a:r>
            <a:r>
              <a:rPr lang="en-US" dirty="0"/>
              <a:t>: Often used for custom calculations and tracking estimates against </a:t>
            </a:r>
            <a:r>
              <a:rPr lang="en-US" dirty="0" err="1"/>
              <a:t>actuals</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1828800"/>
            <a:ext cx="7315200" cy="2031325"/>
          </a:xfrm>
          <a:prstGeom prst="rect">
            <a:avLst/>
          </a:prstGeom>
        </p:spPr>
        <p:txBody>
          <a:bodyPr wrap="square">
            <a:spAutoFit/>
          </a:bodyPr>
          <a:lstStyle/>
          <a:p>
            <a:pPr algn="ctr"/>
            <a:r>
              <a:rPr lang="en-US" sz="3600" dirty="0"/>
              <a:t>Project scheduling</a:t>
            </a:r>
            <a:endParaRPr lang="en-US" dirty="0"/>
          </a:p>
          <a:p>
            <a:endParaRPr lang="en-US" dirty="0"/>
          </a:p>
          <a:p>
            <a:r>
              <a:rPr lang="en-US" dirty="0"/>
              <a:t>Project scheduling in software engineering is the process of defining and organizing the timeline for a project, ensuring that tasks are completed on time and within budget. An effective schedule helps manage resources, track progress, and communicate with stakeholders.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533400"/>
            <a:ext cx="8153400" cy="5632311"/>
          </a:xfrm>
          <a:prstGeom prst="rect">
            <a:avLst/>
          </a:prstGeom>
        </p:spPr>
        <p:txBody>
          <a:bodyPr wrap="square">
            <a:spAutoFit/>
          </a:bodyPr>
          <a:lstStyle/>
          <a:p>
            <a:r>
              <a:rPr lang="en-US" b="1" dirty="0"/>
              <a:t>Key Components of Project Scheduling</a:t>
            </a:r>
          </a:p>
          <a:p>
            <a:r>
              <a:rPr lang="en-US" b="1" dirty="0"/>
              <a:t>Task Definition</a:t>
            </a:r>
            <a:endParaRPr lang="en-US" dirty="0"/>
          </a:p>
          <a:p>
            <a:pPr lvl="1"/>
            <a:r>
              <a:rPr lang="en-US" b="1" dirty="0"/>
              <a:t>Work Breakdown Structure (WBS)</a:t>
            </a:r>
            <a:r>
              <a:rPr lang="en-US" dirty="0"/>
              <a:t>: Decompose the project into smaller, manageable tasks. Each task should have clear deliverables.</a:t>
            </a:r>
          </a:p>
          <a:p>
            <a:pPr lvl="1"/>
            <a:r>
              <a:rPr lang="en-US" b="1" dirty="0"/>
              <a:t>Dependencies</a:t>
            </a:r>
            <a:r>
              <a:rPr lang="en-US" dirty="0"/>
              <a:t>: Identify dependencies between tasks (e.g., Task B cannot start until Task A is completed).</a:t>
            </a:r>
          </a:p>
          <a:p>
            <a:r>
              <a:rPr lang="en-US" b="1" dirty="0"/>
              <a:t>Estimating Duration</a:t>
            </a:r>
            <a:endParaRPr lang="en-US" dirty="0"/>
          </a:p>
          <a:p>
            <a:pPr lvl="1"/>
            <a:r>
              <a:rPr lang="en-US" dirty="0"/>
              <a:t>Use estimation techniques (e.g., expert judgment, analogous estimating) to determine how long each task will take.</a:t>
            </a:r>
          </a:p>
          <a:p>
            <a:pPr lvl="1"/>
            <a:r>
              <a:rPr lang="en-US" dirty="0"/>
              <a:t>Consider factors such as team experience, technical complexity, and resource availability.</a:t>
            </a:r>
          </a:p>
          <a:p>
            <a:r>
              <a:rPr lang="en-US" b="1" dirty="0"/>
              <a:t>Resource Allocation</a:t>
            </a:r>
            <a:endParaRPr lang="en-US" dirty="0"/>
          </a:p>
          <a:p>
            <a:pPr lvl="1"/>
            <a:r>
              <a:rPr lang="en-US" dirty="0"/>
              <a:t>Assign team members to tasks based on their skills and availability.</a:t>
            </a:r>
          </a:p>
          <a:p>
            <a:pPr lvl="1"/>
            <a:r>
              <a:rPr lang="en-US" dirty="0"/>
              <a:t>Ensure that the workload is balanced and manageable to avoid burnout.</a:t>
            </a:r>
          </a:p>
          <a:p>
            <a:r>
              <a:rPr lang="en-US" b="1" dirty="0"/>
              <a:t>Milestones</a:t>
            </a:r>
            <a:endParaRPr lang="en-US" dirty="0"/>
          </a:p>
          <a:p>
            <a:pPr lvl="1"/>
            <a:r>
              <a:rPr lang="en-US" dirty="0"/>
              <a:t>Define key milestones that signify major deliverables or phases in the project. This helps in tracking progress.</a:t>
            </a:r>
          </a:p>
          <a:p>
            <a:r>
              <a:rPr lang="en-US" b="1" dirty="0"/>
              <a:t>Critical Path Method (CPM)</a:t>
            </a:r>
            <a:endParaRPr lang="en-US" dirty="0"/>
          </a:p>
          <a:p>
            <a:pPr lvl="1"/>
            <a:r>
              <a:rPr lang="en-US" dirty="0"/>
              <a:t>Identify the sequence of critical tasks that directly impact the project timeline. Any delay in these tasks will delay the project.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838200"/>
            <a:ext cx="8153400" cy="4524315"/>
          </a:xfrm>
          <a:prstGeom prst="rect">
            <a:avLst/>
          </a:prstGeom>
        </p:spPr>
        <p:txBody>
          <a:bodyPr wrap="square">
            <a:spAutoFit/>
          </a:bodyPr>
          <a:lstStyle/>
          <a:p>
            <a:r>
              <a:rPr lang="en-US" b="1" dirty="0"/>
              <a:t>Techniques for Project Scheduling</a:t>
            </a:r>
          </a:p>
          <a:p>
            <a:r>
              <a:rPr lang="en-US" b="1" dirty="0"/>
              <a:t>Gantt Charts</a:t>
            </a:r>
            <a:endParaRPr lang="en-US" dirty="0"/>
          </a:p>
          <a:p>
            <a:pPr lvl="1"/>
            <a:r>
              <a:rPr lang="en-US" dirty="0"/>
              <a:t>Visual representation of the project schedule showing tasks along a timeline. It illustrates the start and end dates of tasks, dependencies, and milestones.</a:t>
            </a:r>
          </a:p>
          <a:p>
            <a:r>
              <a:rPr lang="en-US" b="1" dirty="0"/>
              <a:t>Network Diagrams</a:t>
            </a:r>
            <a:endParaRPr lang="en-US" dirty="0"/>
          </a:p>
          <a:p>
            <a:pPr lvl="1"/>
            <a:r>
              <a:rPr lang="en-US" dirty="0"/>
              <a:t>Use PERT (Program Evaluation and Review Technique) or CPM diagrams to visualize task dependencies and critical paths.</a:t>
            </a:r>
          </a:p>
          <a:p>
            <a:r>
              <a:rPr lang="en-US" b="1" dirty="0"/>
              <a:t>Agile Methodologies</a:t>
            </a:r>
            <a:endParaRPr lang="en-US" dirty="0"/>
          </a:p>
          <a:p>
            <a:pPr lvl="1"/>
            <a:r>
              <a:rPr lang="en-US" dirty="0"/>
              <a:t>In Agile frameworks (like Scrum), scheduling is often done in iterations (sprints). Tasks are prioritized in a backlog and estimated using story points.</a:t>
            </a:r>
          </a:p>
          <a:p>
            <a:r>
              <a:rPr lang="en-US" b="1" dirty="0" err="1"/>
              <a:t>Kanban</a:t>
            </a:r>
            <a:r>
              <a:rPr lang="en-US" b="1" dirty="0"/>
              <a:t> Boards</a:t>
            </a:r>
            <a:endParaRPr lang="en-US" dirty="0"/>
          </a:p>
          <a:p>
            <a:pPr lvl="1"/>
            <a:r>
              <a:rPr lang="en-US" dirty="0"/>
              <a:t>Visual boards (physical or digital) that show task progress. Tasks move through columns (e.g., To Do, In Progress, Done) to reflect their status.</a:t>
            </a:r>
          </a:p>
          <a:p>
            <a:r>
              <a:rPr lang="en-US" b="1" dirty="0" err="1"/>
              <a:t>Timeboxing</a:t>
            </a:r>
            <a:endParaRPr lang="en-US" dirty="0"/>
          </a:p>
          <a:p>
            <a:pPr lvl="1"/>
            <a:r>
              <a:rPr lang="en-US" dirty="0"/>
              <a:t>Allocating a fixed unit of time for a task, particularly useful in Agile environments. This helps maintain focus and urgency.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4600" y="1371600"/>
            <a:ext cx="4572000" cy="3139321"/>
          </a:xfrm>
          <a:prstGeom prst="rect">
            <a:avLst/>
          </a:prstGeom>
        </p:spPr>
        <p:txBody>
          <a:bodyPr>
            <a:spAutoFit/>
          </a:bodyPr>
          <a:lstStyle/>
          <a:p>
            <a:pPr algn="ctr"/>
            <a:r>
              <a:rPr lang="en-US" sz="3600" dirty="0"/>
              <a:t>Quality management</a:t>
            </a:r>
            <a:endParaRPr lang="en-US" dirty="0"/>
          </a:p>
          <a:p>
            <a:endParaRPr lang="en-US" dirty="0"/>
          </a:p>
          <a:p>
            <a:endParaRPr lang="en-US" dirty="0"/>
          </a:p>
          <a:p>
            <a:r>
              <a:rPr lang="en-US" dirty="0"/>
              <a:t>Quality management in software engineering is a structured approach to ensuring that software products meet specified requirements and are free of defects. It encompasses processes, standards, and practices aimed at delivering high-quality software consistently.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2323</Words>
  <Application>Microsoft Office PowerPoint</Application>
  <PresentationFormat>On-screen Show (4:3)</PresentationFormat>
  <Paragraphs>232</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 Unicode MS</vt:lpstr>
      <vt:lpstr>__Source_Sans_3_a41172</vt:lpstr>
      <vt:lpstr>Arial</vt:lpstr>
      <vt:lpstr>Calibri</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lubna aggarwal</cp:lastModifiedBy>
  <cp:revision>3</cp:revision>
  <dcterms:created xsi:type="dcterms:W3CDTF">2024-09-27T15:48:27Z</dcterms:created>
  <dcterms:modified xsi:type="dcterms:W3CDTF">2024-09-29T04:51:45Z</dcterms:modified>
</cp:coreProperties>
</file>