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258" r:id="rId3"/>
    <p:sldId id="259" r:id="rId4"/>
    <p:sldId id="260" r:id="rId5"/>
    <p:sldId id="274" r:id="rId6"/>
    <p:sldId id="275" r:id="rId7"/>
    <p:sldId id="261" r:id="rId8"/>
    <p:sldId id="262" r:id="rId9"/>
    <p:sldId id="264" r:id="rId10"/>
    <p:sldId id="265" r:id="rId11"/>
    <p:sldId id="267" r:id="rId12"/>
    <p:sldId id="278" r:id="rId13"/>
    <p:sldId id="266" r:id="rId14"/>
    <p:sldId id="268" r:id="rId15"/>
    <p:sldId id="269" r:id="rId16"/>
    <p:sldId id="279" r:id="rId17"/>
    <p:sldId id="280" r:id="rId18"/>
    <p:sldId id="284" r:id="rId19"/>
    <p:sldId id="285" r:id="rId20"/>
    <p:sldId id="286" r:id="rId21"/>
    <p:sldId id="287" r:id="rId22"/>
    <p:sldId id="288" r:id="rId23"/>
    <p:sldId id="289" r:id="rId24"/>
    <p:sldId id="290" r:id="rId25"/>
    <p:sldId id="291" r:id="rId26"/>
    <p:sldId id="293" r:id="rId27"/>
    <p:sldId id="292" r:id="rId28"/>
    <p:sldId id="294" r:id="rId29"/>
    <p:sldId id="295" r:id="rId30"/>
    <p:sldId id="296" r:id="rId31"/>
    <p:sldId id="297" r:id="rId32"/>
    <p:sldId id="298" r:id="rId33"/>
    <p:sldId id="299" r:id="rId34"/>
    <p:sldId id="301" r:id="rId35"/>
    <p:sldId id="283" r:id="rId36"/>
    <p:sldId id="300" r:id="rId37"/>
    <p:sldId id="281" r:id="rId38"/>
    <p:sldId id="282" r:id="rId39"/>
    <p:sldId id="270" r:id="rId40"/>
    <p:sldId id="302" r:id="rId41"/>
    <p:sldId id="303" r:id="rId42"/>
    <p:sldId id="304" r:id="rId43"/>
    <p:sldId id="305" r:id="rId44"/>
    <p:sldId id="306" r:id="rId45"/>
    <p:sldId id="307" r:id="rId46"/>
    <p:sldId id="308" r:id="rId47"/>
    <p:sldId id="313" r:id="rId48"/>
    <p:sldId id="309" r:id="rId49"/>
    <p:sldId id="310" r:id="rId50"/>
    <p:sldId id="271" r:id="rId51"/>
    <p:sldId id="312" r:id="rId52"/>
    <p:sldId id="311" r:id="rId53"/>
    <p:sldId id="314" r:id="rId54"/>
    <p:sldId id="272" r:id="rId55"/>
    <p:sldId id="315" r:id="rId56"/>
    <p:sldId id="317" r:id="rId57"/>
    <p:sldId id="316" r:id="rId58"/>
    <p:sldId id="318" r:id="rId59"/>
    <p:sldId id="273" r:id="rId60"/>
    <p:sldId id="320" r:id="rId61"/>
    <p:sldId id="321" r:id="rId62"/>
    <p:sldId id="322" r:id="rId63"/>
    <p:sldId id="319" r:id="rId64"/>
    <p:sldId id="323" r:id="rId65"/>
    <p:sldId id="32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7B41D-4792-4B60-B0C2-C984DD61FFE4}" type="datetimeFigureOut">
              <a:rPr lang="en-IN" smtClean="0"/>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EEF7F-26C7-4D2F-84B2-435532CA812D}" type="slidenum">
              <a:rPr lang="en-IN" smtClean="0"/>
              <a:t>‹#›</a:t>
            </a:fld>
            <a:endParaRPr lang="en-IN"/>
          </a:p>
        </p:txBody>
      </p:sp>
    </p:spTree>
    <p:extLst>
      <p:ext uri="{BB962C8B-B14F-4D97-AF65-F5344CB8AC3E}">
        <p14:creationId xmlns:p14="http://schemas.microsoft.com/office/powerpoint/2010/main" val="3013090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FEEF7F-26C7-4D2F-84B2-435532CA812D}" type="slidenum">
              <a:rPr lang="en-IN" smtClean="0"/>
              <a:t>54</a:t>
            </a:fld>
            <a:endParaRPr lang="en-IN"/>
          </a:p>
        </p:txBody>
      </p:sp>
    </p:spTree>
    <p:extLst>
      <p:ext uri="{BB962C8B-B14F-4D97-AF65-F5344CB8AC3E}">
        <p14:creationId xmlns:p14="http://schemas.microsoft.com/office/powerpoint/2010/main" val="370905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45A5-F18E-E621-CA88-9EDA00419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C4DA3A-EC6F-E41B-474A-1BF51BA55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FC8BFF-91F6-B474-181D-7FFDC5CB1AEE}"/>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BAA15E85-9762-E47E-1E4D-956DAEB31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3EC42-7C78-CAA3-7323-CC76ED155CDA}"/>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140562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B4F2-5100-345C-CA62-C0656C90B8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96BF2-AC61-FFB3-7407-2FC39DA8D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82848-7C79-D6CA-7A65-772144A3D6F3}"/>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66BFF956-E0D3-4E11-0A88-DF4AE938C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1899A1-4346-FEE2-FA04-0B0D636BA225}"/>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129183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B10E-5E6F-ACFF-AAF8-A3AB88B10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C8494-C033-6AAD-1C15-4F0F2E73B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15003-D31E-E8D7-AA8B-25E5EA5492BE}"/>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4C496959-A68C-1773-483A-E7DCC5AAD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FBB43-68F1-EE5E-E0BB-3D8664097586}"/>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72548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AB9F-DE7B-F055-1CC4-D2FEB4FBF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27C125-BD55-0688-5126-0F093A207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E28BB-B3F2-E472-F787-E324FD8E0BE8}"/>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391CA989-33B0-3AA8-A75A-615A30F0B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271D7-1670-0038-25AC-D17814F5AAB2}"/>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3445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1043-6324-2F23-4022-D56F9EC1B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562BD7-BBB9-79AE-177B-EEF307057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9DEAE-39AD-E7F4-0CE8-49919E821DBB}"/>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B7FF8640-E86A-6177-33A0-C42FEA418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730E7-E804-A5FF-A4B7-055579487990}"/>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33966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81B1-6050-63BD-5383-1493F5C086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21865-2F45-4D75-B372-DAB5AFF2D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D6C56-9E5E-7B20-CFCC-224F56D37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0D03F0-8A99-FEAF-553B-73BD56957C86}"/>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6" name="Footer Placeholder 5">
            <a:extLst>
              <a:ext uri="{FF2B5EF4-FFF2-40B4-BE49-F238E27FC236}">
                <a16:creationId xmlns:a16="http://schemas.microsoft.com/office/drawing/2014/main" id="{7147B741-744F-C868-9031-720B5E19D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907D6-2429-1812-B9D8-DF2F5C1AAEC3}"/>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255557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10A4-6C2F-BDC6-89FD-6654844798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CAC8CF-0DCA-1540-CFF6-44E34DDB6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02A70-FE62-8AAA-2155-9074DF41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C965B3-990A-FB77-7F6F-7206F668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896C5-5334-533C-3A53-7D66AA402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A31C15-27BA-9909-49DE-A3775328A062}"/>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8" name="Footer Placeholder 7">
            <a:extLst>
              <a:ext uri="{FF2B5EF4-FFF2-40B4-BE49-F238E27FC236}">
                <a16:creationId xmlns:a16="http://schemas.microsoft.com/office/drawing/2014/main" id="{821974A1-0EEB-C44E-60AA-44D139732B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9059D-DD95-953C-A535-6291DFE801C8}"/>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333689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83C-28D9-4AD7-8690-DC7563F13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D53671-219F-5B07-5F8D-0BC11DE85FF8}"/>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4" name="Footer Placeholder 3">
            <a:extLst>
              <a:ext uri="{FF2B5EF4-FFF2-40B4-BE49-F238E27FC236}">
                <a16:creationId xmlns:a16="http://schemas.microsoft.com/office/drawing/2014/main" id="{8EF44BBB-A18F-773F-65E6-4FD391C197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2D8979-AF24-F1FA-078D-673967FD4BCB}"/>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60997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9FDE7-5E5C-3B58-254B-6649C68BDC26}"/>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3" name="Footer Placeholder 2">
            <a:extLst>
              <a:ext uri="{FF2B5EF4-FFF2-40B4-BE49-F238E27FC236}">
                <a16:creationId xmlns:a16="http://schemas.microsoft.com/office/drawing/2014/main" id="{39761BE4-9336-381E-84ED-422DCF6E0C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6C93CE-7AF9-9802-B866-094FF091F4E3}"/>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150303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C4C6-EC7E-5C1B-D989-C2A5ADB2E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5D4AA0-0D78-1CB4-9CCB-321A3C24F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14CD2B-B215-425D-98A6-AF40FE0D9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27905-0CD2-3316-695C-D85E08EDD20B}"/>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6" name="Footer Placeholder 5">
            <a:extLst>
              <a:ext uri="{FF2B5EF4-FFF2-40B4-BE49-F238E27FC236}">
                <a16:creationId xmlns:a16="http://schemas.microsoft.com/office/drawing/2014/main" id="{7645DA50-03E4-614C-D4DC-2FDFF381C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CF2EB-54F5-CDE9-370C-30D92109F844}"/>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19329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CB38-9830-914B-ED6A-5DF2A4D37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D83A23-A2F8-19B5-62CF-F8F7E663C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B09AA6-334D-9FBE-26BC-43B762186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73AA-2A24-C25A-8F85-F1D315AAAF08}"/>
              </a:ext>
            </a:extLst>
          </p:cNvPr>
          <p:cNvSpPr>
            <a:spLocks noGrp="1"/>
          </p:cNvSpPr>
          <p:nvPr>
            <p:ph type="dt" sz="half" idx="10"/>
          </p:nvPr>
        </p:nvSpPr>
        <p:spPr/>
        <p:txBody>
          <a:bodyPr/>
          <a:lstStyle/>
          <a:p>
            <a:fld id="{8F9CEE4F-E14E-4C6D-97E1-CCD1B5E9EC0E}" type="datetimeFigureOut">
              <a:rPr lang="en-IN" smtClean="0"/>
              <a:t>29-09-2024</a:t>
            </a:fld>
            <a:endParaRPr lang="en-IN"/>
          </a:p>
        </p:txBody>
      </p:sp>
      <p:sp>
        <p:nvSpPr>
          <p:cNvPr id="6" name="Footer Placeholder 5">
            <a:extLst>
              <a:ext uri="{FF2B5EF4-FFF2-40B4-BE49-F238E27FC236}">
                <a16:creationId xmlns:a16="http://schemas.microsoft.com/office/drawing/2014/main" id="{D22A9735-429E-C023-33AE-29057C7AB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EEE92-401C-2EB6-614E-617D5953716B}"/>
              </a:ext>
            </a:extLst>
          </p:cNvPr>
          <p:cNvSpPr>
            <a:spLocks noGrp="1"/>
          </p:cNvSpPr>
          <p:nvPr>
            <p:ph type="sldNum" sz="quarter" idx="12"/>
          </p:nvPr>
        </p:nvSpPr>
        <p:spPr/>
        <p:txBody>
          <a:bodyPr/>
          <a:lstStyle/>
          <a:p>
            <a:fld id="{12AB2509-076C-4CAA-B40A-9FCD852AD012}" type="slidenum">
              <a:rPr lang="en-IN" smtClean="0"/>
              <a:t>‹#›</a:t>
            </a:fld>
            <a:endParaRPr lang="en-IN"/>
          </a:p>
        </p:txBody>
      </p:sp>
    </p:spTree>
    <p:extLst>
      <p:ext uri="{BB962C8B-B14F-4D97-AF65-F5344CB8AC3E}">
        <p14:creationId xmlns:p14="http://schemas.microsoft.com/office/powerpoint/2010/main" val="354953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01358-C390-ED90-C2DD-86FA14D9C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D1E93-6B3D-108A-E637-FBE16A9A7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8F6BC-558F-93A0-DFC6-5376791D2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CEE4F-E14E-4C6D-97E1-CCD1B5E9EC0E}" type="datetimeFigureOut">
              <a:rPr lang="en-IN" smtClean="0"/>
              <a:t>29-09-2024</a:t>
            </a:fld>
            <a:endParaRPr lang="en-IN"/>
          </a:p>
        </p:txBody>
      </p:sp>
      <p:sp>
        <p:nvSpPr>
          <p:cNvPr id="5" name="Footer Placeholder 4">
            <a:extLst>
              <a:ext uri="{FF2B5EF4-FFF2-40B4-BE49-F238E27FC236}">
                <a16:creationId xmlns:a16="http://schemas.microsoft.com/office/drawing/2014/main" id="{F8A4C94D-51DD-FDAE-6933-782F6EC70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1890C8-C27F-05B9-43BC-85D9059F4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B2509-076C-4CAA-B40A-9FCD852AD012}" type="slidenum">
              <a:rPr lang="en-IN" smtClean="0"/>
              <a:t>‹#›</a:t>
            </a:fld>
            <a:endParaRPr lang="en-IN"/>
          </a:p>
        </p:txBody>
      </p:sp>
    </p:spTree>
    <p:extLst>
      <p:ext uri="{BB962C8B-B14F-4D97-AF65-F5344CB8AC3E}">
        <p14:creationId xmlns:p14="http://schemas.microsoft.com/office/powerpoint/2010/main" val="201937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6CA8AA-90F8-20B8-AF24-0A2064324CD4}"/>
              </a:ext>
            </a:extLst>
          </p:cNvPr>
          <p:cNvSpPr txBox="1"/>
          <p:nvPr/>
        </p:nvSpPr>
        <p:spPr>
          <a:xfrm>
            <a:off x="3048733" y="1997839"/>
            <a:ext cx="6097464" cy="1323439"/>
          </a:xfrm>
          <a:prstGeom prst="rect">
            <a:avLst/>
          </a:prstGeom>
          <a:noFill/>
        </p:spPr>
        <p:txBody>
          <a:bodyPr wrap="square">
            <a:spAutoFit/>
          </a:bodyPr>
          <a:lstStyle/>
          <a:p>
            <a:pPr algn="ctr"/>
            <a:r>
              <a:rPr lang="en-US" sz="4000" b="1" dirty="0"/>
              <a:t>Unit -5</a:t>
            </a:r>
          </a:p>
          <a:p>
            <a:pPr algn="ctr"/>
            <a:r>
              <a:rPr lang="en-US" sz="4000" b="1" dirty="0"/>
              <a:t>Software Engineering </a:t>
            </a:r>
            <a:endParaRPr lang="en-US" sz="4000" dirty="0"/>
          </a:p>
        </p:txBody>
      </p:sp>
    </p:spTree>
    <p:extLst>
      <p:ext uri="{BB962C8B-B14F-4D97-AF65-F5344CB8AC3E}">
        <p14:creationId xmlns:p14="http://schemas.microsoft.com/office/powerpoint/2010/main" val="1078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69553-C464-EB0F-3196-801A0B31785B}"/>
              </a:ext>
            </a:extLst>
          </p:cNvPr>
          <p:cNvSpPr txBox="1"/>
          <p:nvPr/>
        </p:nvSpPr>
        <p:spPr>
          <a:xfrm>
            <a:off x="1995854" y="612845"/>
            <a:ext cx="7150343" cy="4801314"/>
          </a:xfrm>
          <a:prstGeom prst="rect">
            <a:avLst/>
          </a:prstGeom>
          <a:noFill/>
        </p:spPr>
        <p:txBody>
          <a:bodyPr wrap="square">
            <a:spAutoFit/>
          </a:bodyPr>
          <a:lstStyle/>
          <a:p>
            <a:r>
              <a:rPr lang="en-US" b="1" dirty="0"/>
              <a:t>Main Features of ISO and SEI CMMI</a:t>
            </a:r>
            <a:endParaRPr lang="en-US" dirty="0"/>
          </a:p>
          <a:p>
            <a:r>
              <a:rPr lang="en-US" b="1" dirty="0"/>
              <a:t>ISO 9001:</a:t>
            </a:r>
            <a:endParaRPr lang="en-US" dirty="0"/>
          </a:p>
          <a:p>
            <a:pPr>
              <a:buFont typeface="Arial" panose="020B0604020202020204" pitchFamily="34" charset="0"/>
              <a:buChar char="•"/>
            </a:pPr>
            <a:r>
              <a:rPr lang="en-US" b="1" dirty="0"/>
              <a:t>Customer focus:</a:t>
            </a:r>
            <a:r>
              <a:rPr lang="en-US" dirty="0"/>
              <a:t> Prioritizes understanding and meeting customer needs.</a:t>
            </a:r>
          </a:p>
          <a:p>
            <a:pPr>
              <a:buFont typeface="Arial" panose="020B0604020202020204" pitchFamily="34" charset="0"/>
              <a:buChar char="•"/>
            </a:pPr>
            <a:r>
              <a:rPr lang="en-US" b="1" dirty="0"/>
              <a:t>Leadership:</a:t>
            </a:r>
            <a:r>
              <a:rPr lang="en-US" dirty="0"/>
              <a:t> Emphasizes strong leadership from top management.</a:t>
            </a:r>
          </a:p>
          <a:p>
            <a:pPr>
              <a:buFont typeface="Arial" panose="020B0604020202020204" pitchFamily="34" charset="0"/>
              <a:buChar char="•"/>
            </a:pPr>
            <a:r>
              <a:rPr lang="en-US" b="1" dirty="0"/>
              <a:t>Engagement of people:</a:t>
            </a:r>
            <a:r>
              <a:rPr lang="en-US" dirty="0"/>
              <a:t> Encourages employee involvement in quality improvement.</a:t>
            </a:r>
          </a:p>
          <a:p>
            <a:pPr>
              <a:buFont typeface="Arial" panose="020B0604020202020204" pitchFamily="34" charset="0"/>
              <a:buChar char="•"/>
            </a:pPr>
            <a:r>
              <a:rPr lang="en-US" b="1" dirty="0"/>
              <a:t>Process approach:</a:t>
            </a:r>
            <a:r>
              <a:rPr lang="en-US" dirty="0"/>
              <a:t> Focuses on managing activities as interrelated processes.</a:t>
            </a:r>
          </a:p>
          <a:p>
            <a:pPr>
              <a:buFont typeface="Arial" panose="020B0604020202020204" pitchFamily="34" charset="0"/>
              <a:buChar char="•"/>
            </a:pPr>
            <a:r>
              <a:rPr lang="en-US" b="1" dirty="0"/>
              <a:t>Continuous improvement:</a:t>
            </a:r>
            <a:r>
              <a:rPr lang="en-US" dirty="0"/>
              <a:t> Promotes a culture of continuous improvement.</a:t>
            </a:r>
          </a:p>
          <a:p>
            <a:r>
              <a:rPr lang="en-US" b="1" dirty="0"/>
              <a:t>SEI CMMI:</a:t>
            </a:r>
            <a:endParaRPr lang="en-US" dirty="0"/>
          </a:p>
          <a:p>
            <a:pPr>
              <a:buFont typeface="Arial" panose="020B0604020202020204" pitchFamily="34" charset="0"/>
              <a:buChar char="•"/>
            </a:pPr>
            <a:r>
              <a:rPr lang="en-US" b="1" dirty="0"/>
              <a:t>Process maturity:</a:t>
            </a:r>
            <a:r>
              <a:rPr lang="en-US" dirty="0"/>
              <a:t> Assesses the organization's level of process maturity.</a:t>
            </a:r>
          </a:p>
          <a:p>
            <a:pPr>
              <a:buFont typeface="Arial" panose="020B0604020202020204" pitchFamily="34" charset="0"/>
              <a:buChar char="•"/>
            </a:pPr>
            <a:r>
              <a:rPr lang="en-US" b="1" dirty="0"/>
              <a:t>Process areas:</a:t>
            </a:r>
            <a:r>
              <a:rPr lang="en-US" dirty="0"/>
              <a:t> Defines specific areas for process improvement, such as project planning, requirements management, and configuration management.</a:t>
            </a:r>
          </a:p>
          <a:p>
            <a:pPr>
              <a:buFont typeface="Arial" panose="020B0604020202020204" pitchFamily="34" charset="0"/>
              <a:buChar char="•"/>
            </a:pPr>
            <a:r>
              <a:rPr lang="en-US" b="1" dirty="0"/>
              <a:t>Capability levels:</a:t>
            </a:r>
            <a:r>
              <a:rPr lang="en-US" dirty="0"/>
              <a:t> Provides a framework for assessing and improving organizational capabilities.</a:t>
            </a:r>
          </a:p>
        </p:txBody>
      </p:sp>
    </p:spTree>
    <p:extLst>
      <p:ext uri="{BB962C8B-B14F-4D97-AF65-F5344CB8AC3E}">
        <p14:creationId xmlns:p14="http://schemas.microsoft.com/office/powerpoint/2010/main" val="64699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F9626-E956-2AA7-6F42-C49AB65355AB}"/>
              </a:ext>
            </a:extLst>
          </p:cNvPr>
          <p:cNvSpPr txBox="1"/>
          <p:nvPr/>
        </p:nvSpPr>
        <p:spPr>
          <a:xfrm>
            <a:off x="3048733" y="1720840"/>
            <a:ext cx="6097464" cy="3693319"/>
          </a:xfrm>
          <a:prstGeom prst="rect">
            <a:avLst/>
          </a:prstGeom>
          <a:noFill/>
        </p:spPr>
        <p:txBody>
          <a:bodyPr wrap="square">
            <a:spAutoFit/>
          </a:bodyPr>
          <a:lstStyle/>
          <a:p>
            <a:r>
              <a:rPr lang="en-US" b="1" dirty="0"/>
              <a:t>Benefits of using ISO and SEI CMMI:</a:t>
            </a:r>
          </a:p>
          <a:p>
            <a:endParaRPr lang="en-US" dirty="0"/>
          </a:p>
          <a:p>
            <a:pPr>
              <a:buFont typeface="Arial" panose="020B0604020202020204" pitchFamily="34" charset="0"/>
              <a:buChar char="•"/>
            </a:pPr>
            <a:r>
              <a:rPr lang="en-US" b="1" dirty="0"/>
              <a:t>Improved quality:</a:t>
            </a:r>
            <a:r>
              <a:rPr lang="en-US" dirty="0"/>
              <a:t> Both ISO and CMMI can help organizations improve the quality of their products and services.</a:t>
            </a:r>
          </a:p>
          <a:p>
            <a:pPr>
              <a:buFont typeface="Arial" panose="020B0604020202020204" pitchFamily="34" charset="0"/>
              <a:buChar char="•"/>
            </a:pPr>
            <a:r>
              <a:rPr lang="en-US" b="1" dirty="0"/>
              <a:t>Increased efficiency:</a:t>
            </a:r>
            <a:r>
              <a:rPr lang="en-US" dirty="0"/>
              <a:t> By following standardized processes, organizations can become more efficient and reduce waste.</a:t>
            </a:r>
          </a:p>
          <a:p>
            <a:pPr>
              <a:buFont typeface="Arial" panose="020B0604020202020204" pitchFamily="34" charset="0"/>
              <a:buChar char="•"/>
            </a:pPr>
            <a:r>
              <a:rPr lang="en-US" b="1" dirty="0"/>
              <a:t>Enhanced customer satisfaction:</a:t>
            </a:r>
            <a:r>
              <a:rPr lang="en-US" dirty="0"/>
              <a:t> Higher quality products and services can lead to increased customer satisfaction.</a:t>
            </a:r>
          </a:p>
          <a:p>
            <a:pPr>
              <a:buFont typeface="Arial" panose="020B0604020202020204" pitchFamily="34" charset="0"/>
              <a:buChar char="•"/>
            </a:pPr>
            <a:r>
              <a:rPr lang="en-US" b="1" dirty="0"/>
              <a:t>Improved risk management:</a:t>
            </a:r>
            <a:r>
              <a:rPr lang="en-US" dirty="0"/>
              <a:t> Both ISO and CMMI can help organizations identify and mitigate risks.</a:t>
            </a:r>
          </a:p>
          <a:p>
            <a:pPr>
              <a:buFont typeface="Arial" panose="020B0604020202020204" pitchFamily="34" charset="0"/>
              <a:buChar char="•"/>
            </a:pPr>
            <a:r>
              <a:rPr lang="en-US" b="1" dirty="0"/>
              <a:t>Enhanced market competitiveness:</a:t>
            </a:r>
            <a:r>
              <a:rPr lang="en-US" dirty="0"/>
              <a:t> Organizations that can demonstrate compliance with ISO or CMMI standards may have a competitive advantage in the marketplace.</a:t>
            </a:r>
          </a:p>
        </p:txBody>
      </p:sp>
    </p:spTree>
    <p:extLst>
      <p:ext uri="{BB962C8B-B14F-4D97-AF65-F5344CB8AC3E}">
        <p14:creationId xmlns:p14="http://schemas.microsoft.com/office/powerpoint/2010/main" val="174240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AD31F-E7B6-831A-B9CF-D17C8CDC16C8}"/>
              </a:ext>
            </a:extLst>
          </p:cNvPr>
          <p:cNvSpPr txBox="1"/>
          <p:nvPr/>
        </p:nvSpPr>
        <p:spPr>
          <a:xfrm>
            <a:off x="3048733" y="1305342"/>
            <a:ext cx="6097464" cy="4247317"/>
          </a:xfrm>
          <a:prstGeom prst="rect">
            <a:avLst/>
          </a:prstGeom>
          <a:noFill/>
        </p:spPr>
        <p:txBody>
          <a:bodyPr wrap="square">
            <a:spAutoFit/>
          </a:bodyPr>
          <a:lstStyle/>
          <a:p>
            <a:r>
              <a:rPr lang="en-US" b="1" dirty="0"/>
              <a:t>Advantages of ISO and SEI CMMI</a:t>
            </a:r>
            <a:endParaRPr lang="en-US" dirty="0"/>
          </a:p>
          <a:p>
            <a:r>
              <a:rPr lang="en-US" b="1" dirty="0"/>
              <a:t>ISO 9001:</a:t>
            </a:r>
            <a:endParaRPr lang="en-US" dirty="0"/>
          </a:p>
          <a:p>
            <a:pPr>
              <a:buFont typeface="Arial" panose="020B0604020202020204" pitchFamily="34" charset="0"/>
              <a:buChar char="•"/>
            </a:pPr>
            <a:r>
              <a:rPr lang="en-US" b="1" dirty="0"/>
              <a:t>Widely recognized:</a:t>
            </a:r>
            <a:r>
              <a:rPr lang="en-US" dirty="0"/>
              <a:t> Recognized globally as a standard for quality management.</a:t>
            </a:r>
          </a:p>
          <a:p>
            <a:pPr>
              <a:buFont typeface="Arial" panose="020B0604020202020204" pitchFamily="34" charset="0"/>
              <a:buChar char="•"/>
            </a:pPr>
            <a:r>
              <a:rPr lang="en-US" b="1" dirty="0"/>
              <a:t>Applicable to any organization:</a:t>
            </a:r>
            <a:r>
              <a:rPr lang="en-US" dirty="0"/>
              <a:t> Can be applied to various industries and organizations.</a:t>
            </a:r>
          </a:p>
          <a:p>
            <a:pPr>
              <a:buFont typeface="Arial" panose="020B0604020202020204" pitchFamily="34" charset="0"/>
              <a:buChar char="•"/>
            </a:pPr>
            <a:r>
              <a:rPr lang="en-US" b="1" dirty="0"/>
              <a:t>Customer satisfaction:</a:t>
            </a:r>
            <a:r>
              <a:rPr lang="en-US" dirty="0"/>
              <a:t> Can improve customer satisfaction through better quality products and services.</a:t>
            </a:r>
          </a:p>
          <a:p>
            <a:r>
              <a:rPr lang="en-US" b="1" dirty="0"/>
              <a:t>SEI CMMI:</a:t>
            </a:r>
            <a:endParaRPr lang="en-US" dirty="0"/>
          </a:p>
          <a:p>
            <a:pPr>
              <a:buFont typeface="Arial" panose="020B0604020202020204" pitchFamily="34" charset="0"/>
              <a:buChar char="•"/>
            </a:pPr>
            <a:r>
              <a:rPr lang="en-US" b="1" dirty="0"/>
              <a:t>Process improvement:</a:t>
            </a:r>
            <a:r>
              <a:rPr lang="en-US" dirty="0"/>
              <a:t> Provides a structured approach for process improvement.</a:t>
            </a:r>
          </a:p>
          <a:p>
            <a:pPr>
              <a:buFont typeface="Arial" panose="020B0604020202020204" pitchFamily="34" charset="0"/>
              <a:buChar char="•"/>
            </a:pPr>
            <a:r>
              <a:rPr lang="en-US" b="1" dirty="0"/>
              <a:t>Risk management:</a:t>
            </a:r>
            <a:r>
              <a:rPr lang="en-US" dirty="0"/>
              <a:t> Helps identify and manage risks in software development.</a:t>
            </a:r>
          </a:p>
          <a:p>
            <a:pPr>
              <a:buFont typeface="Arial" panose="020B0604020202020204" pitchFamily="34" charset="0"/>
              <a:buChar char="•"/>
            </a:pPr>
            <a:r>
              <a:rPr lang="en-US" b="1" dirty="0"/>
              <a:t>Competitive advantage:</a:t>
            </a:r>
            <a:r>
              <a:rPr lang="en-US" dirty="0"/>
              <a:t> Can provide a competitive advantage in the marketplace.</a:t>
            </a:r>
          </a:p>
        </p:txBody>
      </p:sp>
    </p:spTree>
    <p:extLst>
      <p:ext uri="{BB962C8B-B14F-4D97-AF65-F5344CB8AC3E}">
        <p14:creationId xmlns:p14="http://schemas.microsoft.com/office/powerpoint/2010/main" val="62374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4F13A9-2149-53B3-2174-BCCAC46910C0}"/>
              </a:ext>
            </a:extLst>
          </p:cNvPr>
          <p:cNvSpPr txBox="1"/>
          <p:nvPr/>
        </p:nvSpPr>
        <p:spPr>
          <a:xfrm>
            <a:off x="3048733" y="1997839"/>
            <a:ext cx="6097464" cy="2862322"/>
          </a:xfrm>
          <a:prstGeom prst="rect">
            <a:avLst/>
          </a:prstGeom>
          <a:noFill/>
        </p:spPr>
        <p:txBody>
          <a:bodyPr wrap="square">
            <a:spAutoFit/>
          </a:bodyPr>
          <a:lstStyle/>
          <a:p>
            <a:r>
              <a:rPr lang="en-US" b="1" dirty="0"/>
              <a:t>Limitations of ISO and SEI CMMI</a:t>
            </a:r>
            <a:endParaRPr lang="en-US" dirty="0"/>
          </a:p>
          <a:p>
            <a:r>
              <a:rPr lang="en-US" b="1" dirty="0"/>
              <a:t>ISO 9001:</a:t>
            </a:r>
            <a:endParaRPr lang="en-US" dirty="0"/>
          </a:p>
          <a:p>
            <a:pPr>
              <a:buFont typeface="Arial" panose="020B0604020202020204" pitchFamily="34" charset="0"/>
              <a:buChar char="•"/>
            </a:pPr>
            <a:r>
              <a:rPr lang="en-US" b="1" dirty="0"/>
              <a:t>Generic nature:</a:t>
            </a:r>
            <a:r>
              <a:rPr lang="en-US" dirty="0"/>
              <a:t> Can be less specific to software engineering compared to CMMI.</a:t>
            </a:r>
          </a:p>
          <a:p>
            <a:pPr>
              <a:buFont typeface="Arial" panose="020B0604020202020204" pitchFamily="34" charset="0"/>
              <a:buChar char="•"/>
            </a:pPr>
            <a:r>
              <a:rPr lang="en-US" b="1" dirty="0"/>
              <a:t>Can be perceived as bureaucratic:</a:t>
            </a:r>
            <a:r>
              <a:rPr lang="en-US" dirty="0"/>
              <a:t> May require significant documentation and process implementation.</a:t>
            </a:r>
          </a:p>
          <a:p>
            <a:r>
              <a:rPr lang="en-US" b="1" dirty="0"/>
              <a:t>SEI CMMI:</a:t>
            </a:r>
            <a:endParaRPr lang="en-US" dirty="0"/>
          </a:p>
          <a:p>
            <a:pPr>
              <a:buFont typeface="Arial" panose="020B0604020202020204" pitchFamily="34" charset="0"/>
              <a:buChar char="•"/>
            </a:pPr>
            <a:r>
              <a:rPr lang="en-US" b="1" dirty="0"/>
              <a:t>Complexity:</a:t>
            </a:r>
            <a:r>
              <a:rPr lang="en-US" dirty="0"/>
              <a:t> Can be complex and time-consuming to implement, especially at higher maturity levels.</a:t>
            </a:r>
          </a:p>
          <a:p>
            <a:pPr>
              <a:buFont typeface="Arial" panose="020B0604020202020204" pitchFamily="34" charset="0"/>
              <a:buChar char="•"/>
            </a:pPr>
            <a:r>
              <a:rPr lang="en-US" b="1" dirty="0"/>
              <a:t>Cost:</a:t>
            </a:r>
            <a:r>
              <a:rPr lang="en-US" dirty="0"/>
              <a:t> Certification and maintenance can be costly.</a:t>
            </a:r>
          </a:p>
        </p:txBody>
      </p:sp>
    </p:spTree>
    <p:extLst>
      <p:ext uri="{BB962C8B-B14F-4D97-AF65-F5344CB8AC3E}">
        <p14:creationId xmlns:p14="http://schemas.microsoft.com/office/powerpoint/2010/main" val="39523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the Software Engineering Institute's (SEI) Capability  Maturity Model (CMM) Global Systems Technology, Inc. © 1997, G S T  Manufactures' - ppt download">
            <a:extLst>
              <a:ext uri="{FF2B5EF4-FFF2-40B4-BE49-F238E27FC236}">
                <a16:creationId xmlns:a16="http://schemas.microsoft.com/office/drawing/2014/main" id="{8E8E10D8-1931-9E14-280A-5598671B7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77" y="527538"/>
            <a:ext cx="9498623" cy="574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75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9D073-EED8-39EC-207A-22D135CD4B75}"/>
              </a:ext>
            </a:extLst>
          </p:cNvPr>
          <p:cNvSpPr txBox="1"/>
          <p:nvPr/>
        </p:nvSpPr>
        <p:spPr>
          <a:xfrm>
            <a:off x="3048733" y="1997839"/>
            <a:ext cx="6097464" cy="2308324"/>
          </a:xfrm>
          <a:prstGeom prst="rect">
            <a:avLst/>
          </a:prstGeom>
          <a:noFill/>
        </p:spPr>
        <p:txBody>
          <a:bodyPr wrap="square">
            <a:spAutoFit/>
          </a:bodyPr>
          <a:lstStyle/>
          <a:p>
            <a:pPr algn="ctr"/>
            <a:r>
              <a:rPr lang="en-US" sz="4800" b="1" dirty="0"/>
              <a:t>PSP </a:t>
            </a:r>
          </a:p>
          <a:p>
            <a:pPr algn="ctr"/>
            <a:r>
              <a:rPr lang="en-US" sz="4800" b="1" dirty="0"/>
              <a:t>and </a:t>
            </a:r>
          </a:p>
          <a:p>
            <a:pPr algn="ctr"/>
            <a:r>
              <a:rPr lang="en-US" sz="4800" b="1" dirty="0"/>
              <a:t>Six Sigma </a:t>
            </a:r>
            <a:endParaRPr lang="en-US" sz="4800" dirty="0"/>
          </a:p>
        </p:txBody>
      </p:sp>
    </p:spTree>
    <p:extLst>
      <p:ext uri="{BB962C8B-B14F-4D97-AF65-F5344CB8AC3E}">
        <p14:creationId xmlns:p14="http://schemas.microsoft.com/office/powerpoint/2010/main" val="18742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5AC52-1FAA-3B7E-CDCA-54DE7A6C9F4A}"/>
              </a:ext>
            </a:extLst>
          </p:cNvPr>
          <p:cNvSpPr txBox="1"/>
          <p:nvPr/>
        </p:nvSpPr>
        <p:spPr>
          <a:xfrm>
            <a:off x="3048733" y="1443841"/>
            <a:ext cx="6097464" cy="3970318"/>
          </a:xfrm>
          <a:prstGeom prst="rect">
            <a:avLst/>
          </a:prstGeom>
          <a:noFill/>
        </p:spPr>
        <p:txBody>
          <a:bodyPr wrap="square">
            <a:spAutoFit/>
          </a:bodyPr>
          <a:lstStyle/>
          <a:p>
            <a:r>
              <a:rPr lang="en-US" b="1" dirty="0"/>
              <a:t>PSP (Personal Software Process)</a:t>
            </a:r>
          </a:p>
          <a:p>
            <a:r>
              <a:rPr lang="en-US" dirty="0"/>
              <a:t>PSP is a structured approach to software development that focuses on individual productivity and quality. It involves a set of activities that developers can use to plan, track, and improve their work.</a:t>
            </a:r>
          </a:p>
          <a:p>
            <a:r>
              <a:rPr lang="en-US" b="1" dirty="0"/>
              <a:t>Key components of PSP:</a:t>
            </a:r>
            <a:endParaRPr lang="en-US" dirty="0"/>
          </a:p>
          <a:p>
            <a:pPr>
              <a:buFont typeface="Arial" panose="020B0604020202020204" pitchFamily="34" charset="0"/>
              <a:buChar char="•"/>
            </a:pPr>
            <a:r>
              <a:rPr lang="en-US" b="1" dirty="0"/>
              <a:t>Planning:</a:t>
            </a:r>
            <a:r>
              <a:rPr lang="en-US" dirty="0"/>
              <a:t> Developers create a detailed plan for their work, including estimates of effort and time.</a:t>
            </a:r>
          </a:p>
          <a:p>
            <a:pPr>
              <a:buFont typeface="Arial" panose="020B0604020202020204" pitchFamily="34" charset="0"/>
              <a:buChar char="•"/>
            </a:pPr>
            <a:r>
              <a:rPr lang="en-US" b="1" dirty="0"/>
              <a:t>Tracking:</a:t>
            </a:r>
            <a:r>
              <a:rPr lang="en-US" dirty="0"/>
              <a:t> Developers track their progress against their plan and identify areas for improvement.</a:t>
            </a:r>
          </a:p>
          <a:p>
            <a:pPr>
              <a:buFont typeface="Arial" panose="020B0604020202020204" pitchFamily="34" charset="0"/>
              <a:buChar char="•"/>
            </a:pPr>
            <a:r>
              <a:rPr lang="en-US" b="1" dirty="0"/>
              <a:t>Reporting:</a:t>
            </a:r>
            <a:r>
              <a:rPr lang="en-US" dirty="0"/>
              <a:t> Developers report on their work, including metrics such as defects found and time spent.</a:t>
            </a:r>
          </a:p>
          <a:p>
            <a:pPr>
              <a:buFont typeface="Arial" panose="020B0604020202020204" pitchFamily="34" charset="0"/>
              <a:buChar char="•"/>
            </a:pPr>
            <a:r>
              <a:rPr lang="en-US" b="1" dirty="0"/>
              <a:t>Defect analysis:</a:t>
            </a:r>
            <a:r>
              <a:rPr lang="en-US" dirty="0"/>
              <a:t> Developers analyze the defects they find and identify root causes to prevent similar problems in the future.</a:t>
            </a:r>
          </a:p>
        </p:txBody>
      </p:sp>
    </p:spTree>
    <p:extLst>
      <p:ext uri="{BB962C8B-B14F-4D97-AF65-F5344CB8AC3E}">
        <p14:creationId xmlns:p14="http://schemas.microsoft.com/office/powerpoint/2010/main" val="182833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2ABBB-D018-4B13-BDF2-9E7F141A1739}"/>
              </a:ext>
            </a:extLst>
          </p:cNvPr>
          <p:cNvSpPr txBox="1"/>
          <p:nvPr/>
        </p:nvSpPr>
        <p:spPr>
          <a:xfrm>
            <a:off x="3048733" y="1443841"/>
            <a:ext cx="6097464" cy="3970318"/>
          </a:xfrm>
          <a:prstGeom prst="rect">
            <a:avLst/>
          </a:prstGeom>
          <a:noFill/>
        </p:spPr>
        <p:txBody>
          <a:bodyPr wrap="square">
            <a:spAutoFit/>
          </a:bodyPr>
          <a:lstStyle/>
          <a:p>
            <a:r>
              <a:rPr lang="en-US" b="1" dirty="0"/>
              <a:t>Six Sigma</a:t>
            </a:r>
          </a:p>
          <a:p>
            <a:r>
              <a:rPr lang="en-US" dirty="0"/>
              <a:t>Six Sigma is a data-driven methodology for improving process quality. It aims to reduce defects to a level of 3.4 defects per million opportunities (DPMO).</a:t>
            </a:r>
          </a:p>
          <a:p>
            <a:r>
              <a:rPr lang="en-US" b="1" dirty="0"/>
              <a:t>Key components of Six Sigma:</a:t>
            </a:r>
            <a:endParaRPr lang="en-US" dirty="0"/>
          </a:p>
          <a:p>
            <a:pPr>
              <a:buFont typeface="Arial" panose="020B0604020202020204" pitchFamily="34" charset="0"/>
              <a:buChar char="•"/>
            </a:pPr>
            <a:r>
              <a:rPr lang="en-US" b="1" dirty="0"/>
              <a:t>Define:</a:t>
            </a:r>
            <a:r>
              <a:rPr lang="en-US" dirty="0"/>
              <a:t> Identify the process to be improved and define the goals.</a:t>
            </a:r>
          </a:p>
          <a:p>
            <a:pPr>
              <a:buFont typeface="Arial" panose="020B0604020202020204" pitchFamily="34" charset="0"/>
              <a:buChar char="•"/>
            </a:pPr>
            <a:r>
              <a:rPr lang="en-US" b="1" dirty="0"/>
              <a:t>Measure:</a:t>
            </a:r>
            <a:r>
              <a:rPr lang="en-US" dirty="0"/>
              <a:t> Collect data on the current performance of the process.</a:t>
            </a:r>
          </a:p>
          <a:p>
            <a:pPr>
              <a:buFont typeface="Arial" panose="020B0604020202020204" pitchFamily="34" charset="0"/>
              <a:buChar char="•"/>
            </a:pPr>
            <a:r>
              <a:rPr lang="en-US" b="1" dirty="0"/>
              <a:t>Analyze:</a:t>
            </a:r>
            <a:r>
              <a:rPr lang="en-US" dirty="0"/>
              <a:t> Analyze the data to identify root causes of defects.</a:t>
            </a:r>
          </a:p>
          <a:p>
            <a:pPr>
              <a:buFont typeface="Arial" panose="020B0604020202020204" pitchFamily="34" charset="0"/>
              <a:buChar char="•"/>
            </a:pPr>
            <a:r>
              <a:rPr lang="en-US" b="1" dirty="0"/>
              <a:t>Improve:</a:t>
            </a:r>
            <a:r>
              <a:rPr lang="en-US" dirty="0"/>
              <a:t> Implement changes to the process to eliminate defects.</a:t>
            </a:r>
          </a:p>
          <a:p>
            <a:pPr>
              <a:buFont typeface="Arial" panose="020B0604020202020204" pitchFamily="34" charset="0"/>
              <a:buChar char="•"/>
            </a:pPr>
            <a:r>
              <a:rPr lang="en-US" b="1" dirty="0"/>
              <a:t>Control:</a:t>
            </a:r>
            <a:r>
              <a:rPr lang="en-US" dirty="0"/>
              <a:t> Monitor the process to ensure that improvements are maintained.</a:t>
            </a:r>
          </a:p>
        </p:txBody>
      </p:sp>
    </p:spTree>
    <p:extLst>
      <p:ext uri="{BB962C8B-B14F-4D97-AF65-F5344CB8AC3E}">
        <p14:creationId xmlns:p14="http://schemas.microsoft.com/office/powerpoint/2010/main" val="73143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ightbox">
            <a:extLst>
              <a:ext uri="{FF2B5EF4-FFF2-40B4-BE49-F238E27FC236}">
                <a16:creationId xmlns:a16="http://schemas.microsoft.com/office/drawing/2014/main" id="{24AAF097-B858-7AE0-D60B-9DFC963A6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546" y="1109663"/>
            <a:ext cx="7315567"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2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8C5C5-7504-A122-DCBF-361C52717278}"/>
              </a:ext>
            </a:extLst>
          </p:cNvPr>
          <p:cNvSpPr txBox="1"/>
          <p:nvPr/>
        </p:nvSpPr>
        <p:spPr>
          <a:xfrm>
            <a:off x="1002323" y="781993"/>
            <a:ext cx="9407769" cy="5078313"/>
          </a:xfrm>
          <a:prstGeom prst="rect">
            <a:avLst/>
          </a:prstGeom>
          <a:noFill/>
        </p:spPr>
        <p:txBody>
          <a:bodyPr wrap="square">
            <a:spAutoFit/>
          </a:bodyPr>
          <a:lstStyle/>
          <a:p>
            <a:pPr algn="l" fontAlgn="base"/>
            <a:r>
              <a:rPr lang="en-US" b="1" i="0" dirty="0">
                <a:solidFill>
                  <a:srgbClr val="273239"/>
                </a:solidFill>
                <a:effectLst/>
                <a:latin typeface="Nunito" pitchFamily="2" charset="0"/>
              </a:rPr>
              <a:t>Characteristics of Six Sigma</a:t>
            </a:r>
          </a:p>
          <a:p>
            <a:pPr algn="l" rtl="0" fontAlgn="base"/>
            <a:r>
              <a:rPr lang="en-US" b="0" i="0" dirty="0">
                <a:solidFill>
                  <a:srgbClr val="273239"/>
                </a:solidFill>
                <a:effectLst/>
                <a:latin typeface="Nunito" pitchFamily="2" charset="0"/>
              </a:rPr>
              <a:t>The Characteristics of Six Sigma are as follows:</a:t>
            </a:r>
          </a:p>
          <a:p>
            <a:pPr algn="l" rtl="0" fontAlgn="base"/>
            <a:endParaRPr lang="en-US" b="0" i="0" dirty="0">
              <a:solidFill>
                <a:srgbClr val="273239"/>
              </a:solidFill>
              <a:effectLst/>
              <a:latin typeface="Nunito" pitchFamily="2" charset="0"/>
            </a:endParaRPr>
          </a:p>
          <a:p>
            <a:pPr algn="l" fontAlgn="base">
              <a:buFont typeface="+mj-lt"/>
              <a:buAutoNum type="arabicPeriod"/>
            </a:pPr>
            <a:r>
              <a:rPr lang="en-US" b="1" i="0" dirty="0">
                <a:solidFill>
                  <a:srgbClr val="273239"/>
                </a:solidFill>
                <a:effectLst/>
                <a:latin typeface="Nunito" pitchFamily="2" charset="0"/>
              </a:rPr>
              <a:t>Statistical Quality Control:</a:t>
            </a:r>
            <a:r>
              <a:rPr lang="en-US" b="0" i="0" dirty="0">
                <a:solidFill>
                  <a:srgbClr val="273239"/>
                </a:solidFill>
                <a:effectLst/>
                <a:latin typeface="Nunito" pitchFamily="2" charset="0"/>
              </a:rPr>
              <a:t> Six Sigma is derived from the Greek Letter ? which denote Standard Deviation in statistics. Standard Deviation is used for measuring the quality of output.</a:t>
            </a:r>
          </a:p>
          <a:p>
            <a:pPr algn="l" fontAlgn="base">
              <a:buFont typeface="+mj-lt"/>
              <a:buAutoNum type="arabicPeriod" startAt="2"/>
            </a:pPr>
            <a:r>
              <a:rPr lang="en-US" b="1" i="0" dirty="0">
                <a:solidFill>
                  <a:srgbClr val="273239"/>
                </a:solidFill>
                <a:effectLst/>
                <a:latin typeface="Nunito" pitchFamily="2" charset="0"/>
              </a:rPr>
              <a:t>Methodical Approach:</a:t>
            </a:r>
            <a:r>
              <a:rPr lang="en-US" b="0" i="0" dirty="0">
                <a:solidFill>
                  <a:srgbClr val="273239"/>
                </a:solidFill>
                <a:effectLst/>
                <a:latin typeface="Nunito" pitchFamily="2" charset="0"/>
              </a:rPr>
              <a:t> The Six Sigma is a systematic approach of application in DMAIC and DMADV which can be used to improve the quality of production. DMAIC means for Design-Measure- Analyze-Improve-Control. While DMADV stands for Design-Measure-Analyze-Design-Verify.</a:t>
            </a:r>
          </a:p>
          <a:p>
            <a:pPr algn="l" fontAlgn="base">
              <a:buFont typeface="+mj-lt"/>
              <a:buAutoNum type="arabicPeriod" startAt="3"/>
            </a:pPr>
            <a:r>
              <a:rPr lang="en-US" b="1" i="0" dirty="0">
                <a:solidFill>
                  <a:srgbClr val="273239"/>
                </a:solidFill>
                <a:effectLst/>
                <a:latin typeface="Nunito" pitchFamily="2" charset="0"/>
              </a:rPr>
              <a:t>Fact and Data-Based Approach: </a:t>
            </a:r>
            <a:r>
              <a:rPr lang="en-US" b="0" i="0" dirty="0">
                <a:solidFill>
                  <a:srgbClr val="273239"/>
                </a:solidFill>
                <a:effectLst/>
                <a:latin typeface="Nunito" pitchFamily="2" charset="0"/>
              </a:rPr>
              <a:t>The statistical and methodical method shows the scientific basis of the technique.</a:t>
            </a:r>
          </a:p>
          <a:p>
            <a:pPr algn="l" fontAlgn="base">
              <a:buFont typeface="+mj-lt"/>
              <a:buAutoNum type="arabicPeriod" startAt="4"/>
            </a:pPr>
            <a:r>
              <a:rPr lang="en-US" b="1" i="0" dirty="0">
                <a:solidFill>
                  <a:srgbClr val="273239"/>
                </a:solidFill>
                <a:effectLst/>
                <a:latin typeface="Nunito" pitchFamily="2" charset="0"/>
              </a:rPr>
              <a:t>Project and Objective-Based Focus:</a:t>
            </a:r>
            <a:r>
              <a:rPr lang="en-US" b="0" i="0" dirty="0">
                <a:solidFill>
                  <a:srgbClr val="273239"/>
                </a:solidFill>
                <a:effectLst/>
                <a:latin typeface="Nunito" pitchFamily="2" charset="0"/>
              </a:rPr>
              <a:t> The Six Sigma process is implemented to focus on the requirements and conditions.</a:t>
            </a:r>
          </a:p>
          <a:p>
            <a:pPr algn="l" fontAlgn="base">
              <a:buFont typeface="+mj-lt"/>
              <a:buAutoNum type="arabicPeriod" startAt="5"/>
            </a:pPr>
            <a:r>
              <a:rPr lang="en-US" b="1" i="0" dirty="0">
                <a:solidFill>
                  <a:srgbClr val="273239"/>
                </a:solidFill>
                <a:effectLst/>
                <a:latin typeface="Nunito" pitchFamily="2" charset="0"/>
              </a:rPr>
              <a:t>Customer Focus:</a:t>
            </a:r>
            <a:r>
              <a:rPr lang="en-US" b="0" i="0" dirty="0">
                <a:solidFill>
                  <a:srgbClr val="273239"/>
                </a:solidFill>
                <a:effectLst/>
                <a:latin typeface="Nunito" pitchFamily="2" charset="0"/>
              </a:rPr>
              <a:t> The customer focus is fundamental to the Six Sigma approach. The quality improvement and control standards are based on specific customer requirements.</a:t>
            </a:r>
          </a:p>
          <a:p>
            <a:pPr algn="l" fontAlgn="base">
              <a:buFont typeface="+mj-lt"/>
              <a:buAutoNum type="arabicPeriod" startAt="6"/>
            </a:pPr>
            <a:r>
              <a:rPr lang="en-US" b="1" i="0" dirty="0">
                <a:solidFill>
                  <a:srgbClr val="273239"/>
                </a:solidFill>
                <a:effectLst/>
                <a:latin typeface="Nunito" pitchFamily="2" charset="0"/>
              </a:rPr>
              <a:t>Teamwork Approach to Quality Management:</a:t>
            </a:r>
            <a:r>
              <a:rPr lang="en-US" b="0" i="0" dirty="0">
                <a:solidFill>
                  <a:srgbClr val="273239"/>
                </a:solidFill>
                <a:effectLst/>
                <a:latin typeface="Nunito" pitchFamily="2" charset="0"/>
              </a:rPr>
              <a:t> The Six Sigma process requires organizations to get organized for improving quality.</a:t>
            </a:r>
          </a:p>
        </p:txBody>
      </p:sp>
    </p:spTree>
    <p:extLst>
      <p:ext uri="{BB962C8B-B14F-4D97-AF65-F5344CB8AC3E}">
        <p14:creationId xmlns:p14="http://schemas.microsoft.com/office/powerpoint/2010/main" val="371128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4BD99-4F7F-43BC-82F9-DEFB20E870CD}"/>
              </a:ext>
            </a:extLst>
          </p:cNvPr>
          <p:cNvSpPr txBox="1"/>
          <p:nvPr/>
        </p:nvSpPr>
        <p:spPr>
          <a:xfrm>
            <a:off x="3189409" y="1989047"/>
            <a:ext cx="6097464" cy="2123658"/>
          </a:xfrm>
          <a:prstGeom prst="rect">
            <a:avLst/>
          </a:prstGeom>
          <a:noFill/>
        </p:spPr>
        <p:txBody>
          <a:bodyPr wrap="square">
            <a:spAutoFit/>
          </a:bodyPr>
          <a:lstStyle/>
          <a:p>
            <a:pPr algn="ctr"/>
            <a:r>
              <a:rPr lang="en-US" sz="4400" b="1" dirty="0"/>
              <a:t>ISO </a:t>
            </a:r>
          </a:p>
          <a:p>
            <a:pPr algn="ctr"/>
            <a:r>
              <a:rPr lang="en-US" sz="4400" b="1" dirty="0"/>
              <a:t>and </a:t>
            </a:r>
          </a:p>
          <a:p>
            <a:pPr algn="ctr"/>
            <a:r>
              <a:rPr lang="en-US" sz="4400" b="1" dirty="0"/>
              <a:t>SEI  CMMI</a:t>
            </a:r>
            <a:endParaRPr lang="en-US" sz="2000" dirty="0"/>
          </a:p>
        </p:txBody>
      </p:sp>
    </p:spTree>
    <p:extLst>
      <p:ext uri="{BB962C8B-B14F-4D97-AF65-F5344CB8AC3E}">
        <p14:creationId xmlns:p14="http://schemas.microsoft.com/office/powerpoint/2010/main" val="71073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EEB18B-8B75-A530-EE03-FB170B3BD5D3}"/>
              </a:ext>
            </a:extLst>
          </p:cNvPr>
          <p:cNvPicPr>
            <a:picLocks noChangeAspect="1"/>
          </p:cNvPicPr>
          <p:nvPr/>
        </p:nvPicPr>
        <p:blipFill>
          <a:blip r:embed="rId2"/>
          <a:stretch>
            <a:fillRect/>
          </a:stretch>
        </p:blipFill>
        <p:spPr>
          <a:xfrm>
            <a:off x="2444262" y="747346"/>
            <a:ext cx="6945923" cy="5328139"/>
          </a:xfrm>
          <a:prstGeom prst="rect">
            <a:avLst/>
          </a:prstGeom>
        </p:spPr>
      </p:pic>
    </p:spTree>
    <p:extLst>
      <p:ext uri="{BB962C8B-B14F-4D97-AF65-F5344CB8AC3E}">
        <p14:creationId xmlns:p14="http://schemas.microsoft.com/office/powerpoint/2010/main" val="98790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2F71A1-EECE-E4F2-4FE1-D4A463A57398}"/>
              </a:ext>
            </a:extLst>
          </p:cNvPr>
          <p:cNvPicPr>
            <a:picLocks noChangeAspect="1"/>
          </p:cNvPicPr>
          <p:nvPr/>
        </p:nvPicPr>
        <p:blipFill>
          <a:blip r:embed="rId2"/>
          <a:stretch>
            <a:fillRect/>
          </a:stretch>
        </p:blipFill>
        <p:spPr>
          <a:xfrm>
            <a:off x="1486474" y="597876"/>
            <a:ext cx="9588330" cy="5521569"/>
          </a:xfrm>
          <a:prstGeom prst="rect">
            <a:avLst/>
          </a:prstGeom>
        </p:spPr>
      </p:pic>
    </p:spTree>
    <p:extLst>
      <p:ext uri="{BB962C8B-B14F-4D97-AF65-F5344CB8AC3E}">
        <p14:creationId xmlns:p14="http://schemas.microsoft.com/office/powerpoint/2010/main" val="167491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D9C34-CF09-A356-0108-0BDC9E650248}"/>
              </a:ext>
            </a:extLst>
          </p:cNvPr>
          <p:cNvSpPr txBox="1"/>
          <p:nvPr/>
        </p:nvSpPr>
        <p:spPr>
          <a:xfrm>
            <a:off x="1151792" y="612845"/>
            <a:ext cx="9777046" cy="3970318"/>
          </a:xfrm>
          <a:prstGeom prst="rect">
            <a:avLst/>
          </a:prstGeom>
          <a:noFill/>
        </p:spPr>
        <p:txBody>
          <a:bodyPr wrap="square">
            <a:spAutoFit/>
          </a:bodyPr>
          <a:lstStyle/>
          <a:p>
            <a:pPr algn="l" fontAlgn="base"/>
            <a:r>
              <a:rPr lang="en-US" b="1" i="0" dirty="0">
                <a:solidFill>
                  <a:srgbClr val="273239"/>
                </a:solidFill>
                <a:effectLst/>
                <a:latin typeface="Nunito" pitchFamily="2" charset="0"/>
              </a:rPr>
              <a:t>1. Customer Centric Improvement</a:t>
            </a:r>
          </a:p>
          <a:p>
            <a:pPr algn="l" rtl="0" fontAlgn="base"/>
            <a:r>
              <a:rPr lang="en-US" b="0" i="0" dirty="0">
                <a:solidFill>
                  <a:srgbClr val="273239"/>
                </a:solidFill>
                <a:effectLst/>
                <a:latin typeface="Nunito" pitchFamily="2" charset="0"/>
              </a:rPr>
              <a:t>The primary principal of six sigma methodology is to focus on customer. Voice of the Customer (</a:t>
            </a:r>
            <a:r>
              <a:rPr lang="en-US" b="0" i="0" dirty="0" err="1">
                <a:solidFill>
                  <a:srgbClr val="273239"/>
                </a:solidFill>
                <a:effectLst/>
                <a:latin typeface="Nunito" pitchFamily="2" charset="0"/>
              </a:rPr>
              <a:t>VoC</a:t>
            </a:r>
            <a:r>
              <a:rPr lang="en-US" b="0" i="0" dirty="0">
                <a:solidFill>
                  <a:srgbClr val="273239"/>
                </a:solidFill>
                <a:effectLst/>
                <a:latin typeface="Nunito" pitchFamily="2" charset="0"/>
              </a:rPr>
              <a:t>) and methods for determining what the customer truly want from a product or process. Organizations can boost customer happiness by combining that knowledge with measurements, analytics, and process improvement approaches, resulting in higher profits, client retention, and loyalty.</a:t>
            </a:r>
          </a:p>
          <a:p>
            <a:pPr algn="l" rtl="0" fontAlgn="base"/>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2. Continuous Process Improvement</a:t>
            </a:r>
          </a:p>
          <a:p>
            <a:pPr algn="l" rtl="0" fontAlgn="base"/>
            <a:r>
              <a:rPr lang="en-US" b="0" i="0" dirty="0">
                <a:solidFill>
                  <a:srgbClr val="273239"/>
                </a:solidFill>
                <a:effectLst/>
                <a:latin typeface="Nunito" pitchFamily="2" charset="0"/>
              </a:rPr>
              <a:t>The Six Sigma approach requires constant process improvement. An organization that fully implements the Six Sigma technique never stops improving. It continuously discovers and priorities opportunities. Once one area has been improved, the organization will move on to another. The organization continuously find ways to increase the signa level because the goal is to achieve the level of 99.99966 accuracy for all processes inside an organization while also making sure other essentials like financial stability.</a:t>
            </a:r>
          </a:p>
        </p:txBody>
      </p:sp>
    </p:spTree>
    <p:extLst>
      <p:ext uri="{BB962C8B-B14F-4D97-AF65-F5344CB8AC3E}">
        <p14:creationId xmlns:p14="http://schemas.microsoft.com/office/powerpoint/2010/main" val="72293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52C81-39A0-6B69-353E-29573BBF6CF7}"/>
              </a:ext>
            </a:extLst>
          </p:cNvPr>
          <p:cNvSpPr txBox="1"/>
          <p:nvPr/>
        </p:nvSpPr>
        <p:spPr>
          <a:xfrm>
            <a:off x="1002323" y="474345"/>
            <a:ext cx="10506808" cy="4247317"/>
          </a:xfrm>
          <a:prstGeom prst="rect">
            <a:avLst/>
          </a:prstGeom>
          <a:noFill/>
        </p:spPr>
        <p:txBody>
          <a:bodyPr wrap="square">
            <a:spAutoFit/>
          </a:bodyPr>
          <a:lstStyle/>
          <a:p>
            <a:pPr algn="l" fontAlgn="base"/>
            <a:r>
              <a:rPr lang="en-US" b="1" i="0" dirty="0">
                <a:solidFill>
                  <a:srgbClr val="273239"/>
                </a:solidFill>
                <a:effectLst/>
                <a:latin typeface="Nunito" pitchFamily="2" charset="0"/>
              </a:rPr>
              <a:t>3. Reduce Variation</a:t>
            </a:r>
          </a:p>
          <a:p>
            <a:pPr algn="l" rtl="0" fontAlgn="base"/>
            <a:r>
              <a:rPr lang="en-US" b="0" i="0" dirty="0">
                <a:solidFill>
                  <a:srgbClr val="273239"/>
                </a:solidFill>
                <a:effectLst/>
                <a:latin typeface="Nunito" pitchFamily="2" charset="0"/>
              </a:rPr>
              <a:t>A method to continuously improve a process is to reduce its variation. Every process has an inherit variation. Variation in processes can lead to errors, these errors can lead to product defect and product defect can leads to poor customer satisfaction. By reducing variation and errors six sigma can reduce process cost and increase customer satisfaction. Suppose there are some developers developing web application, variation will exist as every developer have different coding styles, expertise levels, environment factors and project requirement. By adopting strategies like coding standards and guideline, code reviews, automated testing and documentation variation can be reduce to some extent.</a:t>
            </a:r>
          </a:p>
          <a:p>
            <a:pPr algn="l" rtl="0" fontAlgn="base"/>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4. Eliminating Waste</a:t>
            </a:r>
          </a:p>
          <a:p>
            <a:pPr algn="l" rtl="0" fontAlgn="base"/>
            <a:r>
              <a:rPr lang="en-US" b="0" i="0" dirty="0">
                <a:solidFill>
                  <a:srgbClr val="273239"/>
                </a:solidFill>
                <a:effectLst/>
                <a:latin typeface="Nunito" pitchFamily="2" charset="0"/>
              </a:rPr>
              <a:t>Waste is a major problem in the six sigma methodology. Eliminating waste means removing items, procedures or people that are not required for the process’s outcome or removing anything that does not add value to customer. Eliminating waste can reduce processing time, errors in process and lowers overall costs.</a:t>
            </a:r>
          </a:p>
        </p:txBody>
      </p:sp>
    </p:spTree>
    <p:extLst>
      <p:ext uri="{BB962C8B-B14F-4D97-AF65-F5344CB8AC3E}">
        <p14:creationId xmlns:p14="http://schemas.microsoft.com/office/powerpoint/2010/main" val="1072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82AA4-6F2F-B02F-295C-520FC179BAB7}"/>
              </a:ext>
            </a:extLst>
          </p:cNvPr>
          <p:cNvSpPr txBox="1"/>
          <p:nvPr/>
        </p:nvSpPr>
        <p:spPr>
          <a:xfrm>
            <a:off x="958360" y="988653"/>
            <a:ext cx="9900139" cy="4524315"/>
          </a:xfrm>
          <a:prstGeom prst="rect">
            <a:avLst/>
          </a:prstGeom>
          <a:noFill/>
        </p:spPr>
        <p:txBody>
          <a:bodyPr wrap="square">
            <a:spAutoFit/>
          </a:bodyPr>
          <a:lstStyle/>
          <a:p>
            <a:pPr algn="l" fontAlgn="base"/>
            <a:r>
              <a:rPr lang="en-US" b="1" i="0" dirty="0">
                <a:solidFill>
                  <a:srgbClr val="273239"/>
                </a:solidFill>
                <a:effectLst/>
                <a:latin typeface="Nunito" pitchFamily="2" charset="0"/>
              </a:rPr>
              <a:t>5. Empowering Employees</a:t>
            </a:r>
          </a:p>
          <a:p>
            <a:pPr algn="l" rtl="0" fontAlgn="base"/>
            <a:r>
              <a:rPr lang="en-US" b="0" i="0" dirty="0">
                <a:solidFill>
                  <a:srgbClr val="273239"/>
                </a:solidFill>
                <a:effectLst/>
                <a:latin typeface="Nunito" pitchFamily="2" charset="0"/>
              </a:rPr>
              <a:t>Until organizations provide employees with the tools they need to monitor and sustain improvements, implementing improved processes is only a temporary solution. Process improvement usually involves two approaches in most organizations. An improvement is first defined, planned, and carried out by a process improvement team consisting up of project managers, methodology specialists, and subject matter experts. The employees that deal with the process on a daily basis are then equipped by that team to supervise and handle it in its improved condition.</a:t>
            </a:r>
          </a:p>
          <a:p>
            <a:pPr algn="l" rtl="0" fontAlgn="base"/>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6. Controlling the Process</a:t>
            </a:r>
          </a:p>
          <a:p>
            <a:pPr algn="l" rtl="0" fontAlgn="base"/>
            <a:r>
              <a:rPr lang="en-US" b="0" i="0" dirty="0">
                <a:solidFill>
                  <a:srgbClr val="273239"/>
                </a:solidFill>
                <a:effectLst/>
                <a:latin typeface="Nunito" pitchFamily="2" charset="0"/>
              </a:rPr>
              <a:t>Six Sigma improvements are frequently used to handle uncontrolled processes. Out-of-control processes meet certain statistical conditions. The purpose of improvement is</a:t>
            </a:r>
          </a:p>
          <a:p>
            <a:pPr algn="l" rtl="0" fontAlgn="base"/>
            <a:r>
              <a:rPr lang="en-US" b="0" i="0" dirty="0">
                <a:solidFill>
                  <a:srgbClr val="273239"/>
                </a:solidFill>
                <a:effectLst/>
                <a:latin typeface="Nunito" pitchFamily="2" charset="0"/>
              </a:rPr>
              <a:t>to bring a process back under statistical control. Then, after the improvements are implemented, measurements, statistics, and other Six Sigma tools are utilized to keep the process under control. Implementing controls and training people on how to apply them is a key component of continuous improvement.</a:t>
            </a:r>
          </a:p>
        </p:txBody>
      </p:sp>
    </p:spTree>
    <p:extLst>
      <p:ext uri="{BB962C8B-B14F-4D97-AF65-F5344CB8AC3E}">
        <p14:creationId xmlns:p14="http://schemas.microsoft.com/office/powerpoint/2010/main" val="358954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19A398-4DF2-365D-F6D5-2F4D2BAB06C0}"/>
              </a:ext>
            </a:extLst>
          </p:cNvPr>
          <p:cNvSpPr txBox="1"/>
          <p:nvPr/>
        </p:nvSpPr>
        <p:spPr>
          <a:xfrm>
            <a:off x="3048733" y="2690336"/>
            <a:ext cx="6097464" cy="1754326"/>
          </a:xfrm>
          <a:prstGeom prst="rect">
            <a:avLst/>
          </a:prstGeom>
          <a:noFill/>
        </p:spPr>
        <p:txBody>
          <a:bodyPr wrap="square">
            <a:spAutoFit/>
          </a:bodyPr>
          <a:lstStyle/>
          <a:p>
            <a:pPr algn="l" fontAlgn="base"/>
            <a:r>
              <a:rPr lang="en-US" b="1" i="0" dirty="0">
                <a:solidFill>
                  <a:srgbClr val="273239"/>
                </a:solidFill>
                <a:effectLst/>
                <a:latin typeface="Nunito" pitchFamily="2" charset="0"/>
              </a:rPr>
              <a:t>The Six Sigma Methodology</a:t>
            </a:r>
          </a:p>
          <a:p>
            <a:pPr algn="l" fontAlgn="base"/>
            <a:endParaRPr lang="en-US" b="1"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The Two Six Sigma methodologies used in the Six Sigma projects are DMAIC and DMADV. Six Sigma teams usually use DMAIC or DMADV approaches to achieve process improvements and establish process control.</a:t>
            </a:r>
          </a:p>
        </p:txBody>
      </p:sp>
    </p:spTree>
    <p:extLst>
      <p:ext uri="{BB962C8B-B14F-4D97-AF65-F5344CB8AC3E}">
        <p14:creationId xmlns:p14="http://schemas.microsoft.com/office/powerpoint/2010/main" val="123748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3A26D-DC40-FD85-6E27-3167E7AB0B1B}"/>
              </a:ext>
            </a:extLst>
          </p:cNvPr>
          <p:cNvSpPr txBox="1"/>
          <p:nvPr/>
        </p:nvSpPr>
        <p:spPr>
          <a:xfrm>
            <a:off x="3048733" y="1720840"/>
            <a:ext cx="6097464" cy="3416320"/>
          </a:xfrm>
          <a:prstGeom prst="rect">
            <a:avLst/>
          </a:prstGeom>
          <a:noFill/>
        </p:spPr>
        <p:txBody>
          <a:bodyPr wrap="square">
            <a:spAutoFit/>
          </a:bodyPr>
          <a:lstStyle/>
          <a:p>
            <a:pPr algn="l" fontAlgn="base"/>
            <a:r>
              <a:rPr lang="en-US" b="1" i="0" dirty="0">
                <a:solidFill>
                  <a:srgbClr val="273239"/>
                </a:solidFill>
                <a:effectLst/>
                <a:latin typeface="Nunito" pitchFamily="2" charset="0"/>
              </a:rPr>
              <a:t>DMAIC Six Sigma Methodology</a:t>
            </a:r>
          </a:p>
          <a:p>
            <a:pPr algn="l" rtl="0" fontAlgn="base"/>
            <a:r>
              <a:rPr lang="en-US" b="0" i="0" dirty="0">
                <a:solidFill>
                  <a:srgbClr val="273239"/>
                </a:solidFill>
                <a:effectLst/>
                <a:latin typeface="Nunito" pitchFamily="2" charset="0"/>
              </a:rPr>
              <a:t>DMAIC is used to enhance an existing business process. A DMAIC project involves identifying important problem that are creating the problem, verifying those problem , brainstorming solutions, implementing them, and designing a control plan to maintain the improved state. The DMAIC methodology is designed for the team who are responsible for improving a project. DMAIC phases allow flexibility, that helps the team to fit their activities. If a process need to completely replaced or redesigned for user experience in such case team can use DMADV method.</a:t>
            </a:r>
          </a:p>
        </p:txBody>
      </p:sp>
    </p:spTree>
    <p:extLst>
      <p:ext uri="{BB962C8B-B14F-4D97-AF65-F5344CB8AC3E}">
        <p14:creationId xmlns:p14="http://schemas.microsoft.com/office/powerpoint/2010/main" val="3367048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B0D47D-EB74-26A2-FFE9-DB483ADED9A6}"/>
              </a:ext>
            </a:extLst>
          </p:cNvPr>
          <p:cNvPicPr>
            <a:picLocks noChangeAspect="1"/>
          </p:cNvPicPr>
          <p:nvPr/>
        </p:nvPicPr>
        <p:blipFill>
          <a:blip r:embed="rId2"/>
          <a:stretch>
            <a:fillRect/>
          </a:stretch>
        </p:blipFill>
        <p:spPr>
          <a:xfrm>
            <a:off x="2356337" y="1186961"/>
            <a:ext cx="8076627" cy="4677508"/>
          </a:xfrm>
          <a:prstGeom prst="rect">
            <a:avLst/>
          </a:prstGeom>
        </p:spPr>
      </p:pic>
    </p:spTree>
    <p:extLst>
      <p:ext uri="{BB962C8B-B14F-4D97-AF65-F5344CB8AC3E}">
        <p14:creationId xmlns:p14="http://schemas.microsoft.com/office/powerpoint/2010/main" val="258953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66CCF-D68A-C539-FFC7-7344071EF15E}"/>
              </a:ext>
            </a:extLst>
          </p:cNvPr>
          <p:cNvSpPr txBox="1"/>
          <p:nvPr/>
        </p:nvSpPr>
        <p:spPr>
          <a:xfrm>
            <a:off x="3048733" y="1028343"/>
            <a:ext cx="6097464" cy="4801314"/>
          </a:xfrm>
          <a:prstGeom prst="rect">
            <a:avLst/>
          </a:prstGeom>
          <a:noFill/>
        </p:spPr>
        <p:txBody>
          <a:bodyPr wrap="square">
            <a:spAutoFit/>
          </a:bodyPr>
          <a:lstStyle/>
          <a:p>
            <a:pPr algn="l" fontAlgn="base"/>
            <a:r>
              <a:rPr lang="en-US" b="1" i="0" dirty="0">
                <a:solidFill>
                  <a:srgbClr val="273239"/>
                </a:solidFill>
                <a:effectLst/>
                <a:latin typeface="Nunito" pitchFamily="2" charset="0"/>
              </a:rPr>
              <a:t>1. Define</a:t>
            </a:r>
          </a:p>
          <a:p>
            <a:pPr algn="l" rtl="0" fontAlgn="base"/>
            <a:r>
              <a:rPr lang="en-US" b="0" i="0" dirty="0">
                <a:solidFill>
                  <a:srgbClr val="273239"/>
                </a:solidFill>
                <a:effectLst/>
                <a:latin typeface="Nunito" pitchFamily="2" charset="0"/>
              </a:rPr>
              <a:t>The Define phase of a DMAIC project involves identifying problems, establishing project requirements, and setting success goals. Six Sigma leaders can use tools inside the phase to create flexibility for different project types, depending on factors such as leadership advice and budgets.</a:t>
            </a:r>
          </a:p>
          <a:p>
            <a:pPr algn="l" fontAlgn="base"/>
            <a:r>
              <a:rPr lang="en-US" b="1" i="0" dirty="0">
                <a:solidFill>
                  <a:srgbClr val="273239"/>
                </a:solidFill>
                <a:effectLst/>
                <a:latin typeface="Nunito" pitchFamily="2" charset="0"/>
              </a:rPr>
              <a:t>2. Measure</a:t>
            </a:r>
          </a:p>
          <a:p>
            <a:pPr algn="l" rtl="0" fontAlgn="base"/>
            <a:r>
              <a:rPr lang="en-US" b="0" i="0" dirty="0">
                <a:solidFill>
                  <a:srgbClr val="273239"/>
                </a:solidFill>
                <a:effectLst/>
                <a:latin typeface="Nunito" pitchFamily="2" charset="0"/>
              </a:rPr>
              <a:t>During the DMAIC Measure phase, teams use data to validate assumptions about the process and problem. Validation of assumptions also makes it into the analysis step. The measurement phase focuses on collecting and arranging data for analysis. Measuring in a Six Sigma project might be challenging without proper data collection. To gather data, teams may need to build tools, create queries, filter through large amounts of information, or use manual processes.</a:t>
            </a:r>
          </a:p>
        </p:txBody>
      </p:sp>
    </p:spTree>
    <p:extLst>
      <p:ext uri="{BB962C8B-B14F-4D97-AF65-F5344CB8AC3E}">
        <p14:creationId xmlns:p14="http://schemas.microsoft.com/office/powerpoint/2010/main" val="202416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B0B58-6D61-0E68-14F9-D827A125EB5A}"/>
              </a:ext>
            </a:extLst>
          </p:cNvPr>
          <p:cNvSpPr txBox="1"/>
          <p:nvPr/>
        </p:nvSpPr>
        <p:spPr>
          <a:xfrm>
            <a:off x="1336431" y="612845"/>
            <a:ext cx="9495692" cy="4801314"/>
          </a:xfrm>
          <a:prstGeom prst="rect">
            <a:avLst/>
          </a:prstGeom>
          <a:noFill/>
        </p:spPr>
        <p:txBody>
          <a:bodyPr wrap="square">
            <a:spAutoFit/>
          </a:bodyPr>
          <a:lstStyle/>
          <a:p>
            <a:pPr algn="l" fontAlgn="base"/>
            <a:r>
              <a:rPr lang="en-US" b="1" i="0" dirty="0">
                <a:solidFill>
                  <a:srgbClr val="273239"/>
                </a:solidFill>
                <a:effectLst/>
                <a:latin typeface="Nunito" pitchFamily="2" charset="0"/>
              </a:rPr>
              <a:t>3. Analyze</a:t>
            </a:r>
          </a:p>
          <a:p>
            <a:pPr algn="l" rtl="0" fontAlgn="base"/>
            <a:r>
              <a:rPr lang="en-US" b="0" i="0" dirty="0">
                <a:solidFill>
                  <a:srgbClr val="273239"/>
                </a:solidFill>
                <a:effectLst/>
                <a:latin typeface="Nunito" pitchFamily="2" charset="0"/>
              </a:rPr>
              <a:t>Analyze phase is a critical stage where the root causes of problems or inefficiencies within a process are identified and understood. During the Analyze phase of a DMAIC project, teams develop predictions about relationships between inputs and outputs, use statistical analysis and data to validate the prediction and assumptions they’ve made thus far. In a DMAIC project, the Analyze phase leads to the Improve phase, where hypothesis testing can confirm assumptions and potential solutions.</a:t>
            </a:r>
          </a:p>
          <a:p>
            <a:pPr algn="l" fontAlgn="base"/>
            <a:r>
              <a:rPr lang="en-US" b="1" i="0" dirty="0">
                <a:solidFill>
                  <a:srgbClr val="273239"/>
                </a:solidFill>
                <a:effectLst/>
                <a:latin typeface="Nunito" pitchFamily="2" charset="0"/>
              </a:rPr>
              <a:t>4. Improve</a:t>
            </a:r>
          </a:p>
          <a:p>
            <a:pPr algn="l" rtl="0" fontAlgn="base"/>
            <a:r>
              <a:rPr lang="en-US" b="0" i="0" dirty="0">
                <a:solidFill>
                  <a:srgbClr val="273239"/>
                </a:solidFill>
                <a:effectLst/>
                <a:latin typeface="Nunito" pitchFamily="2" charset="0"/>
              </a:rPr>
              <a:t>During the Improve phase of a project, Six Sigma teams begin developing the concepts that came from the Analyze phase. They employ statistics and real-world observations to test assumptions and solutions. As teams select and start implementing solutions, hypothesis testing keeps going throughout the enhance phase. It starts in the </a:t>
            </a:r>
            <a:r>
              <a:rPr lang="en-US" b="0" i="0" dirty="0" err="1">
                <a:solidFill>
                  <a:srgbClr val="273239"/>
                </a:solidFill>
                <a:effectLst/>
                <a:latin typeface="Nunito" pitchFamily="2" charset="0"/>
              </a:rPr>
              <a:t>analyse</a:t>
            </a:r>
            <a:r>
              <a:rPr lang="en-US" b="0" i="0" dirty="0">
                <a:solidFill>
                  <a:srgbClr val="273239"/>
                </a:solidFill>
                <a:effectLst/>
                <a:latin typeface="Nunito" pitchFamily="2" charset="0"/>
              </a:rPr>
              <a:t> phase.</a:t>
            </a:r>
          </a:p>
          <a:p>
            <a:pPr algn="l" fontAlgn="base"/>
            <a:r>
              <a:rPr lang="en-US" b="1" i="0" dirty="0">
                <a:solidFill>
                  <a:srgbClr val="273239"/>
                </a:solidFill>
                <a:effectLst/>
                <a:latin typeface="Nunito" pitchFamily="2" charset="0"/>
              </a:rPr>
              <a:t>5. Control</a:t>
            </a:r>
          </a:p>
          <a:p>
            <a:pPr algn="l" rtl="0" fontAlgn="base"/>
            <a:r>
              <a:rPr lang="en-US" b="0" i="0" dirty="0">
                <a:solidFill>
                  <a:srgbClr val="273239"/>
                </a:solidFill>
                <a:effectLst/>
                <a:latin typeface="Nunito" pitchFamily="2" charset="0"/>
              </a:rPr>
              <a:t>In DMAIC Phase Controls and standards are established so that improvements can be maintained, but the responsibility for those improvements is transitioned to the process owner.</a:t>
            </a:r>
          </a:p>
        </p:txBody>
      </p:sp>
    </p:spTree>
    <p:extLst>
      <p:ext uri="{BB962C8B-B14F-4D97-AF65-F5344CB8AC3E}">
        <p14:creationId xmlns:p14="http://schemas.microsoft.com/office/powerpoint/2010/main" val="420307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9919-F371-640D-0783-1AD6515D540A}"/>
              </a:ext>
            </a:extLst>
          </p:cNvPr>
          <p:cNvSpPr>
            <a:spLocks noChangeArrowheads="1"/>
          </p:cNvSpPr>
          <p:nvPr/>
        </p:nvSpPr>
        <p:spPr bwMode="auto">
          <a:xfrm>
            <a:off x="1899138" y="1213134"/>
            <a:ext cx="872337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ISO (International Organization for Standardization)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ISO is a global organization that develops and publishes international standards.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the context of software engineering, ISO provides a framework of standards that organizations can adopt to improve their quality management systems. </a:t>
            </a:r>
          </a:p>
        </p:txBody>
      </p:sp>
    </p:spTree>
    <p:extLst>
      <p:ext uri="{BB962C8B-B14F-4D97-AF65-F5344CB8AC3E}">
        <p14:creationId xmlns:p14="http://schemas.microsoft.com/office/powerpoint/2010/main" val="576860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B27EB-C853-4C27-1BB4-C2C685DCE8D4}"/>
              </a:ext>
            </a:extLst>
          </p:cNvPr>
          <p:cNvSpPr txBox="1"/>
          <p:nvPr/>
        </p:nvSpPr>
        <p:spPr>
          <a:xfrm>
            <a:off x="3048733" y="1859340"/>
            <a:ext cx="6097464" cy="3139321"/>
          </a:xfrm>
          <a:prstGeom prst="rect">
            <a:avLst/>
          </a:prstGeom>
          <a:noFill/>
        </p:spPr>
        <p:txBody>
          <a:bodyPr wrap="square">
            <a:spAutoFit/>
          </a:bodyPr>
          <a:lstStyle/>
          <a:p>
            <a:pPr algn="l" fontAlgn="base"/>
            <a:r>
              <a:rPr lang="en-US" b="1" i="0" dirty="0">
                <a:solidFill>
                  <a:srgbClr val="273239"/>
                </a:solidFill>
                <a:effectLst/>
                <a:latin typeface="Nunito" pitchFamily="2" charset="0"/>
              </a:rPr>
              <a:t>DMADV Six Sigma Methodology</a:t>
            </a:r>
          </a:p>
          <a:p>
            <a:pPr algn="l" rtl="0" fontAlgn="base"/>
            <a:r>
              <a:rPr lang="en-US" b="1" i="0" dirty="0">
                <a:solidFill>
                  <a:srgbClr val="273239"/>
                </a:solidFill>
                <a:effectLst/>
                <a:latin typeface="Nunito" pitchFamily="2" charset="0"/>
              </a:rPr>
              <a:t>DMADV</a:t>
            </a:r>
            <a:r>
              <a:rPr lang="en-US" b="0" i="0" dirty="0">
                <a:solidFill>
                  <a:srgbClr val="273239"/>
                </a:solidFill>
                <a:effectLst/>
                <a:latin typeface="Nunito" pitchFamily="2" charset="0"/>
              </a:rPr>
              <a:t> is used to create new product designs or process designs. Six Sigma teams use DMADV in the following scenario:</a:t>
            </a:r>
          </a:p>
          <a:p>
            <a:pPr algn="l" fontAlgn="base">
              <a:buFont typeface="Arial" panose="020B0604020202020204" pitchFamily="34" charset="0"/>
              <a:buChar char="•"/>
            </a:pPr>
            <a:r>
              <a:rPr lang="en-US" b="0" i="0" dirty="0">
                <a:solidFill>
                  <a:srgbClr val="273239"/>
                </a:solidFill>
                <a:effectLst/>
                <a:latin typeface="Nunito" pitchFamily="2" charset="0"/>
              </a:rPr>
              <a:t>The organization wants to launch a new service or product.</a:t>
            </a:r>
          </a:p>
          <a:p>
            <a:pPr algn="l" fontAlgn="base">
              <a:buFont typeface="Arial" panose="020B0604020202020204" pitchFamily="34" charset="0"/>
              <a:buChar char="•"/>
            </a:pPr>
            <a:r>
              <a:rPr lang="en-US" b="0" i="0" dirty="0">
                <a:solidFill>
                  <a:srgbClr val="273239"/>
                </a:solidFill>
                <a:effectLst/>
                <a:latin typeface="Nunito" pitchFamily="2" charset="0"/>
              </a:rPr>
              <a:t>Business leaders decide to replace a process to meet upgrade requirements or to align business processes, machinery, or workers with future goals.</a:t>
            </a:r>
          </a:p>
          <a:p>
            <a:pPr algn="l" fontAlgn="base">
              <a:buFont typeface="Arial" panose="020B0604020202020204" pitchFamily="34" charset="0"/>
              <a:buChar char="•"/>
            </a:pPr>
            <a:r>
              <a:rPr lang="en-US" b="0" i="0" dirty="0">
                <a:solidFill>
                  <a:srgbClr val="273239"/>
                </a:solidFill>
                <a:effectLst/>
                <a:latin typeface="Nunito" pitchFamily="2" charset="0"/>
              </a:rPr>
              <a:t>A Six Sigma team learns that upgrading a process is unlikely to result in the expected project outcomes.</a:t>
            </a:r>
          </a:p>
        </p:txBody>
      </p:sp>
    </p:spTree>
    <p:extLst>
      <p:ext uri="{BB962C8B-B14F-4D97-AF65-F5344CB8AC3E}">
        <p14:creationId xmlns:p14="http://schemas.microsoft.com/office/powerpoint/2010/main" val="1270553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9CF3FA-E705-B87D-3328-31E5FA0B1E38}"/>
              </a:ext>
            </a:extLst>
          </p:cNvPr>
          <p:cNvPicPr>
            <a:picLocks noChangeAspect="1"/>
          </p:cNvPicPr>
          <p:nvPr/>
        </p:nvPicPr>
        <p:blipFill>
          <a:blip r:embed="rId2"/>
          <a:stretch>
            <a:fillRect/>
          </a:stretch>
        </p:blipFill>
        <p:spPr>
          <a:xfrm>
            <a:off x="1363381" y="703384"/>
            <a:ext cx="9588330" cy="5574323"/>
          </a:xfrm>
          <a:prstGeom prst="rect">
            <a:avLst/>
          </a:prstGeom>
        </p:spPr>
      </p:pic>
    </p:spTree>
    <p:extLst>
      <p:ext uri="{BB962C8B-B14F-4D97-AF65-F5344CB8AC3E}">
        <p14:creationId xmlns:p14="http://schemas.microsoft.com/office/powerpoint/2010/main" val="224518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CB637-8CCF-F099-BD4E-A8B327F4E450}"/>
              </a:ext>
            </a:extLst>
          </p:cNvPr>
          <p:cNvSpPr txBox="1"/>
          <p:nvPr/>
        </p:nvSpPr>
        <p:spPr>
          <a:xfrm>
            <a:off x="3048733" y="751344"/>
            <a:ext cx="6097464" cy="5355312"/>
          </a:xfrm>
          <a:prstGeom prst="rect">
            <a:avLst/>
          </a:prstGeom>
          <a:noFill/>
        </p:spPr>
        <p:txBody>
          <a:bodyPr wrap="square">
            <a:spAutoFit/>
          </a:bodyPr>
          <a:lstStyle/>
          <a:p>
            <a:pPr algn="l" fontAlgn="base"/>
            <a:r>
              <a:rPr lang="en-US" b="1" i="0" dirty="0">
                <a:solidFill>
                  <a:srgbClr val="273239"/>
                </a:solidFill>
                <a:effectLst/>
                <a:latin typeface="Nunito" pitchFamily="2" charset="0"/>
              </a:rPr>
              <a:t>1. Define</a:t>
            </a:r>
          </a:p>
          <a:p>
            <a:pPr algn="l" rtl="0" fontAlgn="base"/>
            <a:r>
              <a:rPr lang="en-US" b="0" i="0" dirty="0">
                <a:solidFill>
                  <a:srgbClr val="273239"/>
                </a:solidFill>
                <a:effectLst/>
                <a:latin typeface="Nunito" pitchFamily="2" charset="0"/>
              </a:rPr>
              <a:t>In a DMADV project, the Define stage is slightly more strict. Teams must identify problems and define requirements within a change management environment. When an organization has a change management program in place, Six Sigma teams must include all program needs in the DMADV stages.</a:t>
            </a:r>
          </a:p>
          <a:p>
            <a:pPr algn="l" fontAlgn="base"/>
            <a:r>
              <a:rPr lang="en-US" b="1" i="0" dirty="0">
                <a:solidFill>
                  <a:srgbClr val="273239"/>
                </a:solidFill>
                <a:effectLst/>
                <a:latin typeface="Nunito" pitchFamily="2" charset="0"/>
              </a:rPr>
              <a:t>2. Measure</a:t>
            </a:r>
          </a:p>
          <a:p>
            <a:pPr algn="l" rtl="0" fontAlgn="base"/>
            <a:r>
              <a:rPr lang="en-US" b="0" i="0" dirty="0">
                <a:solidFill>
                  <a:srgbClr val="273239"/>
                </a:solidFill>
                <a:effectLst/>
                <a:latin typeface="Nunito" pitchFamily="2" charset="0"/>
              </a:rPr>
              <a:t>During the DMADV Measure phase, teams use data to validate assumptions about the process and problem. Validation of assumptions also makes it into the analysis step. The measurement phase focuses on collecting and arranging data for analysis.</a:t>
            </a:r>
          </a:p>
          <a:p>
            <a:pPr algn="l" fontAlgn="base"/>
            <a:r>
              <a:rPr lang="en-US" b="1" i="0" dirty="0">
                <a:solidFill>
                  <a:srgbClr val="273239"/>
                </a:solidFill>
                <a:effectLst/>
                <a:latin typeface="Nunito" pitchFamily="2" charset="0"/>
              </a:rPr>
              <a:t>3. Analyze</a:t>
            </a:r>
          </a:p>
          <a:p>
            <a:pPr algn="l" rtl="0" fontAlgn="base"/>
            <a:r>
              <a:rPr lang="en-US" b="0" i="0" dirty="0">
                <a:solidFill>
                  <a:srgbClr val="273239"/>
                </a:solidFill>
                <a:effectLst/>
                <a:latin typeface="Nunito" pitchFamily="2" charset="0"/>
              </a:rPr>
              <a:t>Analyze phase is a critical stage where the root causes of problems or inefficiencies within a process are identified and understood. They priorities identifying best practices and standards for measuring and designing new processes.</a:t>
            </a:r>
          </a:p>
        </p:txBody>
      </p:sp>
    </p:spTree>
    <p:extLst>
      <p:ext uri="{BB962C8B-B14F-4D97-AF65-F5344CB8AC3E}">
        <p14:creationId xmlns:p14="http://schemas.microsoft.com/office/powerpoint/2010/main" val="2603125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4AEDE9-67A3-FF75-C492-2EA07BF1C381}"/>
              </a:ext>
            </a:extLst>
          </p:cNvPr>
          <p:cNvSpPr txBox="1"/>
          <p:nvPr/>
        </p:nvSpPr>
        <p:spPr>
          <a:xfrm>
            <a:off x="3048733" y="1997839"/>
            <a:ext cx="6097464" cy="2862322"/>
          </a:xfrm>
          <a:prstGeom prst="rect">
            <a:avLst/>
          </a:prstGeom>
          <a:noFill/>
        </p:spPr>
        <p:txBody>
          <a:bodyPr wrap="square">
            <a:spAutoFit/>
          </a:bodyPr>
          <a:lstStyle/>
          <a:p>
            <a:pPr algn="l" fontAlgn="base"/>
            <a:r>
              <a:rPr lang="en-US" b="1" i="0" dirty="0">
                <a:solidFill>
                  <a:srgbClr val="273239"/>
                </a:solidFill>
                <a:effectLst/>
                <a:latin typeface="Nunito" pitchFamily="2" charset="0"/>
              </a:rPr>
              <a:t>4. Design</a:t>
            </a:r>
          </a:p>
          <a:p>
            <a:pPr algn="l" rtl="0" fontAlgn="base"/>
            <a:r>
              <a:rPr lang="en-US" b="0" i="0" dirty="0">
                <a:solidFill>
                  <a:srgbClr val="273239"/>
                </a:solidFill>
                <a:effectLst/>
                <a:latin typeface="Nunito" pitchFamily="2" charset="0"/>
              </a:rPr>
              <a:t>The fourth phase is when DMADV projects start to vary significantly from DMAIC projects. The team designs a new process that includes solution testing, mapping, workflow principles, and infrastructure development.</a:t>
            </a:r>
          </a:p>
          <a:p>
            <a:pPr algn="l" fontAlgn="base"/>
            <a:r>
              <a:rPr lang="en-US" b="1" i="0" dirty="0">
                <a:solidFill>
                  <a:srgbClr val="273239"/>
                </a:solidFill>
                <a:effectLst/>
                <a:latin typeface="Nunito" pitchFamily="2" charset="0"/>
              </a:rPr>
              <a:t>5. Verify Phase</a:t>
            </a:r>
          </a:p>
          <a:p>
            <a:pPr algn="l" rtl="0" fontAlgn="base"/>
            <a:r>
              <a:rPr lang="en-US" b="0" i="0" dirty="0">
                <a:solidFill>
                  <a:srgbClr val="273239"/>
                </a:solidFill>
                <a:effectLst/>
                <a:latin typeface="Nunito" pitchFamily="2" charset="0"/>
              </a:rPr>
              <a:t>The Verify phase in DMADV checks if the designed solutions work as intended, measuring their success against initial goals, ensuring improvements are effective and sustainable.</a:t>
            </a:r>
          </a:p>
        </p:txBody>
      </p:sp>
    </p:spTree>
    <p:extLst>
      <p:ext uri="{BB962C8B-B14F-4D97-AF65-F5344CB8AC3E}">
        <p14:creationId xmlns:p14="http://schemas.microsoft.com/office/powerpoint/2010/main" val="263677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D0C01-2C86-6493-0843-A410613710CD}"/>
              </a:ext>
            </a:extLst>
          </p:cNvPr>
          <p:cNvSpPr txBox="1"/>
          <p:nvPr/>
        </p:nvSpPr>
        <p:spPr>
          <a:xfrm>
            <a:off x="3048733" y="2136339"/>
            <a:ext cx="6097464" cy="2585323"/>
          </a:xfrm>
          <a:prstGeom prst="rect">
            <a:avLst/>
          </a:prstGeom>
          <a:noFill/>
        </p:spPr>
        <p:txBody>
          <a:bodyPr wrap="square">
            <a:spAutoFit/>
          </a:bodyPr>
          <a:lstStyle/>
          <a:p>
            <a:pPr algn="l" fontAlgn="base"/>
            <a:r>
              <a:rPr lang="en-US" b="1" i="0" dirty="0">
                <a:solidFill>
                  <a:srgbClr val="273239"/>
                </a:solidFill>
                <a:effectLst/>
                <a:latin typeface="Nunito" pitchFamily="2" charset="0"/>
              </a:rPr>
              <a:t>Six Sigma Tools &amp; Techniques</a:t>
            </a:r>
          </a:p>
          <a:p>
            <a:pPr algn="l" rtl="0" fontAlgn="base"/>
            <a:r>
              <a:rPr lang="en-US" b="0" i="0" dirty="0">
                <a:solidFill>
                  <a:srgbClr val="273239"/>
                </a:solidFill>
                <a:effectLst/>
                <a:latin typeface="Nunito" pitchFamily="2" charset="0"/>
              </a:rPr>
              <a:t>Tools and Technique used in six sigma are:</a:t>
            </a:r>
          </a:p>
          <a:p>
            <a:pPr algn="l" fontAlgn="base">
              <a:buFont typeface="Arial" panose="020B0604020202020204" pitchFamily="34" charset="0"/>
              <a:buChar char="•"/>
            </a:pPr>
            <a:r>
              <a:rPr lang="en-US" b="0" i="0" dirty="0">
                <a:solidFill>
                  <a:srgbClr val="273239"/>
                </a:solidFill>
                <a:effectLst/>
                <a:latin typeface="Nunito" pitchFamily="2" charset="0"/>
              </a:rPr>
              <a:t>5’S</a:t>
            </a:r>
          </a:p>
          <a:p>
            <a:pPr algn="l" fontAlgn="base">
              <a:buFont typeface="Arial" panose="020B0604020202020204" pitchFamily="34" charset="0"/>
              <a:buChar char="•"/>
            </a:pPr>
            <a:r>
              <a:rPr lang="en-US" b="0" i="0" dirty="0">
                <a:solidFill>
                  <a:srgbClr val="273239"/>
                </a:solidFill>
                <a:effectLst/>
                <a:latin typeface="Nunito" pitchFamily="2" charset="0"/>
              </a:rPr>
              <a:t>Seven Wastes</a:t>
            </a:r>
          </a:p>
          <a:p>
            <a:pPr algn="l" fontAlgn="base">
              <a:buFont typeface="Arial" panose="020B0604020202020204" pitchFamily="34" charset="0"/>
              <a:buChar char="•"/>
            </a:pPr>
            <a:r>
              <a:rPr lang="en-US" b="0" i="0" dirty="0">
                <a:solidFill>
                  <a:srgbClr val="273239"/>
                </a:solidFill>
                <a:effectLst/>
                <a:latin typeface="Nunito" pitchFamily="2" charset="0"/>
              </a:rPr>
              <a:t>Value stream mapping</a:t>
            </a:r>
          </a:p>
          <a:p>
            <a:pPr algn="l" fontAlgn="base">
              <a:buFont typeface="Arial" panose="020B0604020202020204" pitchFamily="34" charset="0"/>
              <a:buChar char="•"/>
            </a:pPr>
            <a:r>
              <a:rPr lang="en-US" b="0" i="0" dirty="0">
                <a:solidFill>
                  <a:srgbClr val="273239"/>
                </a:solidFill>
                <a:effectLst/>
                <a:latin typeface="Nunito" pitchFamily="2" charset="0"/>
              </a:rPr>
              <a:t>Visual Workspace</a:t>
            </a:r>
          </a:p>
          <a:p>
            <a:pPr algn="l" fontAlgn="base">
              <a:buFont typeface="Arial" panose="020B0604020202020204" pitchFamily="34" charset="0"/>
              <a:buChar char="•"/>
            </a:pPr>
            <a:r>
              <a:rPr lang="en-US" b="0" i="0" dirty="0">
                <a:solidFill>
                  <a:srgbClr val="273239"/>
                </a:solidFill>
                <a:effectLst/>
                <a:latin typeface="Nunito" pitchFamily="2" charset="0"/>
              </a:rPr>
              <a:t>Voice of Customer (VOC)</a:t>
            </a:r>
          </a:p>
          <a:p>
            <a:pPr algn="l" fontAlgn="base">
              <a:buFont typeface="Arial" panose="020B0604020202020204" pitchFamily="34" charset="0"/>
              <a:buChar char="•"/>
            </a:pPr>
            <a:r>
              <a:rPr lang="en-US" b="0" i="0" dirty="0">
                <a:solidFill>
                  <a:srgbClr val="273239"/>
                </a:solidFill>
                <a:effectLst/>
                <a:latin typeface="Nunito" pitchFamily="2" charset="0"/>
              </a:rPr>
              <a:t>Kaizen</a:t>
            </a:r>
          </a:p>
          <a:p>
            <a:pPr algn="l" fontAlgn="base">
              <a:buFont typeface="Arial" panose="020B0604020202020204" pitchFamily="34" charset="0"/>
              <a:buChar char="•"/>
            </a:pPr>
            <a:r>
              <a:rPr lang="en-US" b="0" i="0" dirty="0">
                <a:solidFill>
                  <a:srgbClr val="273239"/>
                </a:solidFill>
                <a:effectLst/>
                <a:latin typeface="Nunito" pitchFamily="2" charset="0"/>
              </a:rPr>
              <a:t>Regression Analysis</a:t>
            </a:r>
          </a:p>
        </p:txBody>
      </p:sp>
    </p:spTree>
    <p:extLst>
      <p:ext uri="{BB962C8B-B14F-4D97-AF65-F5344CB8AC3E}">
        <p14:creationId xmlns:p14="http://schemas.microsoft.com/office/powerpoint/2010/main" val="4051639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243213-4FCF-DC6A-E664-EDA0AC507770}"/>
              </a:ext>
            </a:extLst>
          </p:cNvPr>
          <p:cNvPicPr>
            <a:picLocks noChangeAspect="1"/>
          </p:cNvPicPr>
          <p:nvPr/>
        </p:nvPicPr>
        <p:blipFill>
          <a:blip r:embed="rId2"/>
          <a:stretch>
            <a:fillRect/>
          </a:stretch>
        </p:blipFill>
        <p:spPr>
          <a:xfrm>
            <a:off x="1372173" y="501161"/>
            <a:ext cx="9588330" cy="5855677"/>
          </a:xfrm>
          <a:prstGeom prst="rect">
            <a:avLst/>
          </a:prstGeom>
        </p:spPr>
      </p:pic>
    </p:spTree>
    <p:extLst>
      <p:ext uri="{BB962C8B-B14F-4D97-AF65-F5344CB8AC3E}">
        <p14:creationId xmlns:p14="http://schemas.microsoft.com/office/powerpoint/2010/main" val="4213399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7D1DE-2534-F181-DCFB-021388D5A3FD}"/>
              </a:ext>
            </a:extLst>
          </p:cNvPr>
          <p:cNvSpPr txBox="1"/>
          <p:nvPr/>
        </p:nvSpPr>
        <p:spPr>
          <a:xfrm>
            <a:off x="668215" y="889843"/>
            <a:ext cx="10691447" cy="5078313"/>
          </a:xfrm>
          <a:prstGeom prst="rect">
            <a:avLst/>
          </a:prstGeom>
          <a:noFill/>
        </p:spPr>
        <p:txBody>
          <a:bodyPr wrap="square">
            <a:spAutoFit/>
          </a:bodyPr>
          <a:lstStyle/>
          <a:p>
            <a:pPr algn="l" fontAlgn="base">
              <a:buFont typeface="+mj-lt"/>
              <a:buAutoNum type="arabicPeriod"/>
            </a:pPr>
            <a:r>
              <a:rPr lang="en-US" b="1" i="0" dirty="0">
                <a:solidFill>
                  <a:srgbClr val="273239"/>
                </a:solidFill>
                <a:effectLst/>
                <a:latin typeface="Nunito" pitchFamily="2" charset="0"/>
              </a:rPr>
              <a:t>White Belt:</a:t>
            </a:r>
            <a:r>
              <a:rPr lang="en-US" b="0" i="0" dirty="0">
                <a:solidFill>
                  <a:srgbClr val="273239"/>
                </a:solidFill>
                <a:effectLst/>
                <a:latin typeface="Nunito" pitchFamily="2" charset="0"/>
              </a:rPr>
              <a:t> A Certified Six Sigma White belts are conversant with the fundamentals of the Six Sigma technique, although they are not typically members of process improvement teams. White belt training introduces auxiliary staff members to Six Sigma and helps them understand why project teams work as they do.</a:t>
            </a:r>
          </a:p>
          <a:p>
            <a:pPr algn="l" fontAlgn="base">
              <a:buFont typeface="+mj-lt"/>
              <a:buAutoNum type="arabicPeriod" startAt="2"/>
            </a:pPr>
            <a:r>
              <a:rPr lang="en-US" b="1" i="0" dirty="0">
                <a:solidFill>
                  <a:srgbClr val="273239"/>
                </a:solidFill>
                <a:effectLst/>
                <a:latin typeface="Nunito" pitchFamily="2" charset="0"/>
              </a:rPr>
              <a:t>Yellow Belt:</a:t>
            </a:r>
            <a:r>
              <a:rPr lang="en-US" b="0" i="0" dirty="0">
                <a:solidFill>
                  <a:srgbClr val="273239"/>
                </a:solidFill>
                <a:effectLst/>
                <a:latin typeface="Nunito" pitchFamily="2" charset="0"/>
              </a:rPr>
              <a:t> Yellow belt certification is a step up from white belt and provides a basic introduction to Six Sigma concepts, including the DMAIC method used for process improvement.</a:t>
            </a:r>
          </a:p>
          <a:p>
            <a:pPr algn="l" fontAlgn="base">
              <a:buFont typeface="+mj-lt"/>
              <a:buAutoNum type="arabicPeriod" startAt="3"/>
            </a:pPr>
            <a:r>
              <a:rPr lang="en-US" b="1" i="0" dirty="0">
                <a:solidFill>
                  <a:srgbClr val="273239"/>
                </a:solidFill>
                <a:effectLst/>
                <a:latin typeface="Nunito" pitchFamily="2" charset="0"/>
              </a:rPr>
              <a:t>Green Belt:</a:t>
            </a:r>
            <a:r>
              <a:rPr lang="en-US" b="0" i="0" dirty="0">
                <a:solidFill>
                  <a:srgbClr val="273239"/>
                </a:solidFill>
                <a:effectLst/>
                <a:latin typeface="Nunito" pitchFamily="2" charset="0"/>
              </a:rPr>
              <a:t> Certified green belts work in Six Sigma teams, typically under the direction of a black or master black belt. In other situations, green belts may lead or manage minor projects on their own. Green belts typically have intermediate statistical analysis skills; they may address data and analysis issues, assist Black Belts in applying Six Sigma tools to a project, or teach people inside an organization about the overall Six Sigma process.</a:t>
            </a:r>
          </a:p>
          <a:p>
            <a:pPr algn="l" fontAlgn="base">
              <a:buFont typeface="+mj-lt"/>
              <a:buAutoNum type="arabicPeriod" startAt="4"/>
            </a:pPr>
            <a:r>
              <a:rPr lang="en-US" b="1" i="0" dirty="0">
                <a:solidFill>
                  <a:srgbClr val="273239"/>
                </a:solidFill>
                <a:effectLst/>
                <a:latin typeface="Nunito" pitchFamily="2" charset="0"/>
              </a:rPr>
              <a:t>Black Belt:</a:t>
            </a:r>
            <a:r>
              <a:rPr lang="en-US" b="0" i="0" dirty="0">
                <a:solidFill>
                  <a:srgbClr val="273239"/>
                </a:solidFill>
                <a:effectLst/>
                <a:latin typeface="Nunito" pitchFamily="2" charset="0"/>
              </a:rPr>
              <a:t> A certified Six Sigma Black Belt typically serves as the project manager on process improvement projects. They may also work in management, analysis, or planning jobs across a corporation.</a:t>
            </a:r>
          </a:p>
          <a:p>
            <a:pPr algn="l" fontAlgn="base">
              <a:buFont typeface="+mj-lt"/>
              <a:buAutoNum type="arabicPeriod" startAt="5"/>
            </a:pPr>
            <a:r>
              <a:rPr lang="en-US" b="1" i="0" dirty="0">
                <a:solidFill>
                  <a:srgbClr val="273239"/>
                </a:solidFill>
                <a:effectLst/>
                <a:latin typeface="Nunito" pitchFamily="2" charset="0"/>
              </a:rPr>
              <a:t>Master Black Belt:</a:t>
            </a:r>
            <a:r>
              <a:rPr lang="en-US" b="0" i="0" dirty="0">
                <a:solidFill>
                  <a:srgbClr val="273239"/>
                </a:solidFill>
                <a:effectLst/>
                <a:latin typeface="Nunito" pitchFamily="2" charset="0"/>
              </a:rPr>
              <a:t> Six Sigma’s highest degree of certification is Master Black Belt. Within a commercial organization, Master Black Belts typically supervise Black Belts and Green Belts, consult on particularly tough project issues, provide advice and education on complex statistical concepts, and teach people in Six Sigma technique.</a:t>
            </a:r>
          </a:p>
        </p:txBody>
      </p:sp>
    </p:spTree>
    <p:extLst>
      <p:ext uri="{BB962C8B-B14F-4D97-AF65-F5344CB8AC3E}">
        <p14:creationId xmlns:p14="http://schemas.microsoft.com/office/powerpoint/2010/main" val="702125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E44FB-997A-490D-C994-70FD75D97B88}"/>
              </a:ext>
            </a:extLst>
          </p:cNvPr>
          <p:cNvSpPr txBox="1"/>
          <p:nvPr/>
        </p:nvSpPr>
        <p:spPr>
          <a:xfrm>
            <a:off x="3048733" y="1720840"/>
            <a:ext cx="6097464" cy="3970318"/>
          </a:xfrm>
          <a:prstGeom prst="rect">
            <a:avLst/>
          </a:prstGeom>
          <a:noFill/>
        </p:spPr>
        <p:txBody>
          <a:bodyPr wrap="square">
            <a:spAutoFit/>
          </a:bodyPr>
          <a:lstStyle/>
          <a:p>
            <a:r>
              <a:rPr lang="en-US" b="1" dirty="0"/>
              <a:t>PSP and Six Sigma in Software Engineering</a:t>
            </a:r>
            <a:endParaRPr lang="en-US" dirty="0"/>
          </a:p>
          <a:p>
            <a:r>
              <a:rPr lang="en-US" dirty="0"/>
              <a:t>Both PSP and Six Sigma can be used to improve software quality and efficiency. PSP focuses on individual productivity and quality, while Six Sigma focuses on process improvement.</a:t>
            </a:r>
          </a:p>
          <a:p>
            <a:endParaRPr lang="en-US" dirty="0"/>
          </a:p>
          <a:p>
            <a:r>
              <a:rPr lang="en-US" b="1" dirty="0"/>
              <a:t>How PSP and Six Sigma can be used together:</a:t>
            </a:r>
          </a:p>
          <a:p>
            <a:endParaRPr lang="en-US" dirty="0"/>
          </a:p>
          <a:p>
            <a:pPr>
              <a:buFont typeface="Arial" panose="020B0604020202020204" pitchFamily="34" charset="0"/>
              <a:buChar char="•"/>
            </a:pPr>
            <a:r>
              <a:rPr lang="en-US" b="1" dirty="0"/>
              <a:t>Individual level:</a:t>
            </a:r>
            <a:r>
              <a:rPr lang="en-US" dirty="0"/>
              <a:t> Developers can use PSP to improve their own productivity and quality, while Six Sigma can be used to improve the overall software development process.</a:t>
            </a:r>
          </a:p>
          <a:p>
            <a:pPr>
              <a:buFont typeface="Arial" panose="020B0604020202020204" pitchFamily="34" charset="0"/>
              <a:buChar char="•"/>
            </a:pPr>
            <a:r>
              <a:rPr lang="en-US" b="1" dirty="0"/>
              <a:t>Team level:</a:t>
            </a:r>
            <a:r>
              <a:rPr lang="en-US" dirty="0"/>
              <a:t> Teams can use PSP and Six Sigma to improve their collective productivity and quality.</a:t>
            </a:r>
          </a:p>
          <a:p>
            <a:pPr>
              <a:buFont typeface="Arial" panose="020B0604020202020204" pitchFamily="34" charset="0"/>
              <a:buChar char="•"/>
            </a:pPr>
            <a:r>
              <a:rPr lang="en-US" b="1" dirty="0"/>
              <a:t>Organizational level:</a:t>
            </a:r>
            <a:r>
              <a:rPr lang="en-US" dirty="0"/>
              <a:t> Organizations can use PSP and Six Sigma to create a culture of quality and continuous improvement.</a:t>
            </a:r>
          </a:p>
        </p:txBody>
      </p:sp>
    </p:spTree>
    <p:extLst>
      <p:ext uri="{BB962C8B-B14F-4D97-AF65-F5344CB8AC3E}">
        <p14:creationId xmlns:p14="http://schemas.microsoft.com/office/powerpoint/2010/main" val="3697973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A0F0C-A5A7-986F-3938-790062635CB0}"/>
              </a:ext>
            </a:extLst>
          </p:cNvPr>
          <p:cNvSpPr txBox="1"/>
          <p:nvPr/>
        </p:nvSpPr>
        <p:spPr>
          <a:xfrm>
            <a:off x="3048733" y="1997839"/>
            <a:ext cx="6097464" cy="3139321"/>
          </a:xfrm>
          <a:prstGeom prst="rect">
            <a:avLst/>
          </a:prstGeom>
          <a:noFill/>
        </p:spPr>
        <p:txBody>
          <a:bodyPr wrap="square">
            <a:spAutoFit/>
          </a:bodyPr>
          <a:lstStyle/>
          <a:p>
            <a:r>
              <a:rPr lang="en-US" b="1" dirty="0"/>
              <a:t>Advantages of using PSP and Six Sigma:</a:t>
            </a:r>
          </a:p>
          <a:p>
            <a:endParaRPr lang="en-US" dirty="0"/>
          </a:p>
          <a:p>
            <a:pPr>
              <a:buFont typeface="Arial" panose="020B0604020202020204" pitchFamily="34" charset="0"/>
              <a:buChar char="•"/>
            </a:pPr>
            <a:r>
              <a:rPr lang="en-US" b="1" dirty="0"/>
              <a:t>Improved quality:</a:t>
            </a:r>
            <a:r>
              <a:rPr lang="en-US" dirty="0"/>
              <a:t> Both PSP and Six Sigma can help reduce defects and improve the quality of software products.</a:t>
            </a:r>
          </a:p>
          <a:p>
            <a:pPr>
              <a:buFont typeface="Arial" panose="020B0604020202020204" pitchFamily="34" charset="0"/>
              <a:buChar char="•"/>
            </a:pPr>
            <a:r>
              <a:rPr lang="en-US" b="1" dirty="0"/>
              <a:t>Increased efficiency:</a:t>
            </a:r>
            <a:r>
              <a:rPr lang="en-US" dirty="0"/>
              <a:t> By improving processes and individual productivity, PSP and Six Sigma can help organizations deliver software faster and more efficiently.</a:t>
            </a:r>
          </a:p>
          <a:p>
            <a:pPr>
              <a:buFont typeface="Arial" panose="020B0604020202020204" pitchFamily="34" charset="0"/>
              <a:buChar char="•"/>
            </a:pPr>
            <a:r>
              <a:rPr lang="en-US" b="1" dirty="0"/>
              <a:t>Reduced costs:</a:t>
            </a:r>
            <a:r>
              <a:rPr lang="en-US" dirty="0"/>
              <a:t> By reducing defects and improving efficiency, PSP and Six Sigma can help organizations save money.</a:t>
            </a:r>
          </a:p>
          <a:p>
            <a:pPr>
              <a:buFont typeface="Arial" panose="020B0604020202020204" pitchFamily="34" charset="0"/>
              <a:buChar char="•"/>
            </a:pPr>
            <a:r>
              <a:rPr lang="en-US" b="1" dirty="0"/>
              <a:t>Improved customer satisfaction:</a:t>
            </a:r>
            <a:r>
              <a:rPr lang="en-US" dirty="0"/>
              <a:t> Higher quality software can lead to improved customer satisfaction.</a:t>
            </a:r>
          </a:p>
        </p:txBody>
      </p:sp>
    </p:spTree>
    <p:extLst>
      <p:ext uri="{BB962C8B-B14F-4D97-AF65-F5344CB8AC3E}">
        <p14:creationId xmlns:p14="http://schemas.microsoft.com/office/powerpoint/2010/main" val="4000813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1C86A-D49D-30CD-F9F9-BD3611409D4D}"/>
              </a:ext>
            </a:extLst>
          </p:cNvPr>
          <p:cNvSpPr txBox="1"/>
          <p:nvPr/>
        </p:nvSpPr>
        <p:spPr>
          <a:xfrm>
            <a:off x="2784964" y="2351782"/>
            <a:ext cx="6097464" cy="1077218"/>
          </a:xfrm>
          <a:prstGeom prst="rect">
            <a:avLst/>
          </a:prstGeom>
          <a:noFill/>
        </p:spPr>
        <p:txBody>
          <a:bodyPr wrap="square">
            <a:spAutoFit/>
          </a:bodyPr>
          <a:lstStyle/>
          <a:p>
            <a:pPr algn="ctr"/>
            <a:r>
              <a:rPr lang="en-US" sz="3200" b="1" dirty="0"/>
              <a:t>Computer aided software engineering </a:t>
            </a:r>
            <a:endParaRPr lang="en-US" sz="3200" dirty="0"/>
          </a:p>
        </p:txBody>
      </p:sp>
    </p:spTree>
    <p:extLst>
      <p:ext uri="{BB962C8B-B14F-4D97-AF65-F5344CB8AC3E}">
        <p14:creationId xmlns:p14="http://schemas.microsoft.com/office/powerpoint/2010/main" val="357759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84512-BD4B-AA04-5ADE-A481AD7073D5}"/>
              </a:ext>
            </a:extLst>
          </p:cNvPr>
          <p:cNvSpPr>
            <a:spLocks noChangeArrowheads="1"/>
          </p:cNvSpPr>
          <p:nvPr/>
        </p:nvSpPr>
        <p:spPr bwMode="auto">
          <a:xfrm>
            <a:off x="1433147" y="885491"/>
            <a:ext cx="96187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ISO standards related to software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ISO 9001:</a:t>
            </a:r>
            <a:r>
              <a:rPr kumimoji="0" lang="en-US" altLang="en-US" sz="1800" b="0" i="0" u="none" strike="noStrike" cap="none" normalizeH="0" baseline="0" dirty="0">
                <a:ln>
                  <a:noFill/>
                </a:ln>
                <a:solidFill>
                  <a:schemeClr val="tx1"/>
                </a:solidFill>
                <a:effectLst/>
                <a:latin typeface="Arial" panose="020B0604020202020204" pitchFamily="34" charset="0"/>
              </a:rPr>
              <a:t> This is a generic standard for quality management systems that can be applied to various industries, including software development. It provides a framework for organizations to establish, implement, maintain, and continuously improve their quality management system.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ISO 27001:</a:t>
            </a:r>
            <a:r>
              <a:rPr kumimoji="0" lang="en-US" altLang="en-US" sz="1800" b="0" i="0" u="none" strike="noStrike" cap="none" normalizeH="0" baseline="0" dirty="0">
                <a:ln>
                  <a:noFill/>
                </a:ln>
                <a:solidFill>
                  <a:schemeClr val="tx1"/>
                </a:solidFill>
                <a:effectLst/>
                <a:latin typeface="Arial" panose="020B0604020202020204" pitchFamily="34" charset="0"/>
              </a:rPr>
              <a:t> This standard focuses on information security management. It provides a framework for organizations to establish, implement, maintain, and continuously improve their information security management system.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ISO 25000:</a:t>
            </a:r>
            <a:r>
              <a:rPr kumimoji="0" lang="en-US" altLang="en-US" sz="1800" b="0" i="0" u="none" strike="noStrike" cap="none" normalizeH="0" baseline="0" dirty="0">
                <a:ln>
                  <a:noFill/>
                </a:ln>
                <a:solidFill>
                  <a:schemeClr val="tx1"/>
                </a:solidFill>
                <a:effectLst/>
                <a:latin typeface="Arial" panose="020B0604020202020204" pitchFamily="34" charset="0"/>
              </a:rPr>
              <a:t> This family of standards provides guidance on software product quality. It includes standards for software quality requirements, software product quality planning, software product quality assurance, and software product quality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5793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F6888-2563-E697-DACF-E0DB26F83693}"/>
              </a:ext>
            </a:extLst>
          </p:cNvPr>
          <p:cNvSpPr txBox="1"/>
          <p:nvPr/>
        </p:nvSpPr>
        <p:spPr>
          <a:xfrm>
            <a:off x="2039815" y="612845"/>
            <a:ext cx="7106382" cy="5355312"/>
          </a:xfrm>
          <a:prstGeom prst="rect">
            <a:avLst/>
          </a:prstGeom>
          <a:noFill/>
        </p:spPr>
        <p:txBody>
          <a:bodyPr wrap="square">
            <a:spAutoFit/>
          </a:bodyPr>
          <a:lstStyle/>
          <a:p>
            <a:r>
              <a:rPr lang="en-US" b="1" dirty="0"/>
              <a:t>Computer-Aided Software Engineering (CASE)</a:t>
            </a:r>
            <a:r>
              <a:rPr lang="en-US" dirty="0"/>
              <a:t> is a set of software tools and methodologies that automate various stages of the software development lifecycle (SDLC). These tools help software engineers and project managers increase productivity, improve quality, and streamline the development process.</a:t>
            </a:r>
          </a:p>
          <a:p>
            <a:r>
              <a:rPr lang="en-US" b="1" dirty="0"/>
              <a:t>Key Components of CASE:</a:t>
            </a:r>
            <a:endParaRPr lang="en-US" dirty="0"/>
          </a:p>
          <a:p>
            <a:pPr>
              <a:buFont typeface="Arial" panose="020B0604020202020204" pitchFamily="34" charset="0"/>
              <a:buChar char="•"/>
            </a:pPr>
            <a:r>
              <a:rPr lang="en-US" b="1" dirty="0"/>
              <a:t>Diagram editors:</a:t>
            </a:r>
            <a:r>
              <a:rPr lang="en-US" dirty="0"/>
              <a:t> Used to create and edit various diagrams, such as UML (Unified Modeling Language) diagrams, flowcharts, and data flow diagrams.</a:t>
            </a:r>
          </a:p>
          <a:p>
            <a:pPr>
              <a:buFont typeface="Arial" panose="020B0604020202020204" pitchFamily="34" charset="0"/>
              <a:buChar char="•"/>
            </a:pPr>
            <a:r>
              <a:rPr lang="en-US" b="1" dirty="0"/>
              <a:t>Code generators:</a:t>
            </a:r>
            <a:r>
              <a:rPr lang="en-US" dirty="0"/>
              <a:t> Automatically generate code from design models, reducing manual coding efforts.</a:t>
            </a:r>
          </a:p>
          <a:p>
            <a:pPr>
              <a:buFont typeface="Arial" panose="020B0604020202020204" pitchFamily="34" charset="0"/>
              <a:buChar char="•"/>
            </a:pPr>
            <a:r>
              <a:rPr lang="en-US" b="1" dirty="0"/>
              <a:t>Version control systems:</a:t>
            </a:r>
            <a:r>
              <a:rPr lang="en-US" dirty="0"/>
              <a:t> Manage changes to source code and other project artifacts.</a:t>
            </a:r>
          </a:p>
          <a:p>
            <a:pPr>
              <a:buFont typeface="Arial" panose="020B0604020202020204" pitchFamily="34" charset="0"/>
              <a:buChar char="•"/>
            </a:pPr>
            <a:r>
              <a:rPr lang="en-US" b="1" dirty="0"/>
              <a:t>Configuration management tools:</a:t>
            </a:r>
            <a:r>
              <a:rPr lang="en-US" dirty="0"/>
              <a:t> Track and control changes to software components and their dependencies.</a:t>
            </a:r>
          </a:p>
          <a:p>
            <a:pPr>
              <a:buFont typeface="Arial" panose="020B0604020202020204" pitchFamily="34" charset="0"/>
              <a:buChar char="•"/>
            </a:pPr>
            <a:r>
              <a:rPr lang="en-US" b="1" dirty="0"/>
              <a:t>Testing tools:</a:t>
            </a:r>
            <a:r>
              <a:rPr lang="en-US" dirty="0"/>
              <a:t> Automate testing processes, including unit testing, integration testing, and system testing.</a:t>
            </a:r>
          </a:p>
          <a:p>
            <a:pPr>
              <a:buFont typeface="Arial" panose="020B0604020202020204" pitchFamily="34" charset="0"/>
              <a:buChar char="•"/>
            </a:pPr>
            <a:r>
              <a:rPr lang="en-US" b="1" dirty="0"/>
              <a:t>Project management tools:</a:t>
            </a:r>
            <a:r>
              <a:rPr lang="en-US" dirty="0"/>
              <a:t> Help plan, track, and manage project activities and resources.</a:t>
            </a:r>
          </a:p>
        </p:txBody>
      </p:sp>
    </p:spTree>
    <p:extLst>
      <p:ext uri="{BB962C8B-B14F-4D97-AF65-F5344CB8AC3E}">
        <p14:creationId xmlns:p14="http://schemas.microsoft.com/office/powerpoint/2010/main" val="125810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68A8F-7682-6164-002D-773F854CCE3E}"/>
              </a:ext>
            </a:extLst>
          </p:cNvPr>
          <p:cNvSpPr txBox="1"/>
          <p:nvPr/>
        </p:nvSpPr>
        <p:spPr>
          <a:xfrm>
            <a:off x="3048733" y="1305342"/>
            <a:ext cx="6097464" cy="4247317"/>
          </a:xfrm>
          <a:prstGeom prst="rect">
            <a:avLst/>
          </a:prstGeom>
          <a:noFill/>
        </p:spPr>
        <p:txBody>
          <a:bodyPr wrap="square">
            <a:spAutoFit/>
          </a:bodyPr>
          <a:lstStyle/>
          <a:p>
            <a:r>
              <a:rPr lang="en-US" b="1" dirty="0"/>
              <a:t>Benefits of Using CASE Tools:</a:t>
            </a:r>
            <a:endParaRPr lang="en-US" dirty="0"/>
          </a:p>
          <a:p>
            <a:pPr>
              <a:buFont typeface="Arial" panose="020B0604020202020204" pitchFamily="34" charset="0"/>
              <a:buChar char="•"/>
            </a:pPr>
            <a:r>
              <a:rPr lang="en-US" b="1" dirty="0"/>
              <a:t>Increased productivity:</a:t>
            </a:r>
            <a:r>
              <a:rPr lang="en-US" dirty="0"/>
              <a:t> CASE tools can automate many repetitive tasks, freeing up developers to focus on more creative work.</a:t>
            </a:r>
          </a:p>
          <a:p>
            <a:pPr>
              <a:buFont typeface="Arial" panose="020B0604020202020204" pitchFamily="34" charset="0"/>
              <a:buChar char="•"/>
            </a:pPr>
            <a:r>
              <a:rPr lang="en-US" b="1" dirty="0"/>
              <a:t>Improved quality:</a:t>
            </a:r>
            <a:r>
              <a:rPr lang="en-US" dirty="0"/>
              <a:t> CASE tools can help ensure consistency and accuracy in the development process, leading to higher quality software.</a:t>
            </a:r>
          </a:p>
          <a:p>
            <a:pPr>
              <a:buFont typeface="Arial" panose="020B0604020202020204" pitchFamily="34" charset="0"/>
              <a:buChar char="•"/>
            </a:pPr>
            <a:r>
              <a:rPr lang="en-US" b="1" dirty="0"/>
              <a:t>Better documentation:</a:t>
            </a:r>
            <a:r>
              <a:rPr lang="en-US" dirty="0"/>
              <a:t> CASE tools can generate comprehensive documentation automatically, reducing the need for manual effort.</a:t>
            </a:r>
          </a:p>
          <a:p>
            <a:pPr>
              <a:buFont typeface="Arial" panose="020B0604020202020204" pitchFamily="34" charset="0"/>
              <a:buChar char="•"/>
            </a:pPr>
            <a:r>
              <a:rPr lang="en-US" b="1" dirty="0"/>
              <a:t>Enhanced collaboration:</a:t>
            </a:r>
            <a:r>
              <a:rPr lang="en-US" dirty="0"/>
              <a:t> CASE tools can facilitate collaboration among team members by providing a central repository for project artifacts.</a:t>
            </a:r>
          </a:p>
          <a:p>
            <a:pPr>
              <a:buFont typeface="Arial" panose="020B0604020202020204" pitchFamily="34" charset="0"/>
              <a:buChar char="•"/>
            </a:pPr>
            <a:r>
              <a:rPr lang="en-US" b="1" dirty="0"/>
              <a:t>Reduced costs:</a:t>
            </a:r>
            <a:r>
              <a:rPr lang="en-US" dirty="0"/>
              <a:t> By improving efficiency and reducing errors, CASE tools can help organizations save money.</a:t>
            </a:r>
          </a:p>
        </p:txBody>
      </p:sp>
    </p:spTree>
    <p:extLst>
      <p:ext uri="{BB962C8B-B14F-4D97-AF65-F5344CB8AC3E}">
        <p14:creationId xmlns:p14="http://schemas.microsoft.com/office/powerpoint/2010/main" val="345664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24DD9-711B-2305-3438-18F383489F9A}"/>
              </a:ext>
            </a:extLst>
          </p:cNvPr>
          <p:cNvSpPr txBox="1"/>
          <p:nvPr/>
        </p:nvSpPr>
        <p:spPr>
          <a:xfrm>
            <a:off x="3048733" y="2136339"/>
            <a:ext cx="6097464" cy="2585323"/>
          </a:xfrm>
          <a:prstGeom prst="rect">
            <a:avLst/>
          </a:prstGeom>
          <a:noFill/>
        </p:spPr>
        <p:txBody>
          <a:bodyPr wrap="square">
            <a:spAutoFit/>
          </a:bodyPr>
          <a:lstStyle/>
          <a:p>
            <a:r>
              <a:rPr lang="en-US" b="1" dirty="0"/>
              <a:t>Challenges and Considerations:</a:t>
            </a:r>
            <a:endParaRPr lang="en-US" dirty="0"/>
          </a:p>
          <a:p>
            <a:pPr>
              <a:buFont typeface="Arial" panose="020B0604020202020204" pitchFamily="34" charset="0"/>
              <a:buChar char="•"/>
            </a:pPr>
            <a:r>
              <a:rPr lang="en-US" b="1" dirty="0"/>
              <a:t>Learning curve:</a:t>
            </a:r>
            <a:r>
              <a:rPr lang="en-US" dirty="0"/>
              <a:t> CASE tools can have a steep learning curve, especially for organizations that are new to using them.</a:t>
            </a:r>
          </a:p>
          <a:p>
            <a:pPr>
              <a:buFont typeface="Arial" panose="020B0604020202020204" pitchFamily="34" charset="0"/>
              <a:buChar char="•"/>
            </a:pPr>
            <a:r>
              <a:rPr lang="en-US" b="1" dirty="0"/>
              <a:t>Cost:</a:t>
            </a:r>
            <a:r>
              <a:rPr lang="en-US" dirty="0"/>
              <a:t> CASE tools can be expensive, particularly for large organizations.</a:t>
            </a:r>
          </a:p>
          <a:p>
            <a:pPr>
              <a:buFont typeface="Arial" panose="020B0604020202020204" pitchFamily="34" charset="0"/>
              <a:buChar char="•"/>
            </a:pPr>
            <a:r>
              <a:rPr lang="en-US" b="1" dirty="0"/>
              <a:t>Integration:</a:t>
            </a:r>
            <a:r>
              <a:rPr lang="en-US" dirty="0"/>
              <a:t> Integrating CASE tools with existing development environments can be challenging.</a:t>
            </a:r>
          </a:p>
          <a:p>
            <a:pPr>
              <a:buFont typeface="Arial" panose="020B0604020202020204" pitchFamily="34" charset="0"/>
              <a:buChar char="•"/>
            </a:pPr>
            <a:r>
              <a:rPr lang="en-US" b="1" dirty="0"/>
              <a:t>Vendor lock-in:</a:t>
            </a:r>
            <a:r>
              <a:rPr lang="en-US" dirty="0"/>
              <a:t> Relying heavily on a single vendor's CASE tools can create vendor lock-in.</a:t>
            </a:r>
          </a:p>
        </p:txBody>
      </p:sp>
    </p:spTree>
    <p:extLst>
      <p:ext uri="{BB962C8B-B14F-4D97-AF65-F5344CB8AC3E}">
        <p14:creationId xmlns:p14="http://schemas.microsoft.com/office/powerpoint/2010/main" val="2807074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22487-6DAB-A6EB-8555-B2540E322ED9}"/>
              </a:ext>
            </a:extLst>
          </p:cNvPr>
          <p:cNvSpPr txBox="1"/>
          <p:nvPr/>
        </p:nvSpPr>
        <p:spPr>
          <a:xfrm>
            <a:off x="2646485" y="1859340"/>
            <a:ext cx="6499712" cy="2862322"/>
          </a:xfrm>
          <a:prstGeom prst="rect">
            <a:avLst/>
          </a:prstGeom>
          <a:noFill/>
        </p:spPr>
        <p:txBody>
          <a:bodyPr wrap="square">
            <a:spAutoFit/>
          </a:bodyPr>
          <a:lstStyle/>
          <a:p>
            <a:r>
              <a:rPr lang="en-US" b="1" dirty="0"/>
              <a:t>Popular CASE Tools:</a:t>
            </a:r>
            <a:endParaRPr lang="en-US" dirty="0"/>
          </a:p>
          <a:p>
            <a:pPr>
              <a:buFont typeface="Arial" panose="020B0604020202020204" pitchFamily="34" charset="0"/>
              <a:buChar char="•"/>
            </a:pPr>
            <a:r>
              <a:rPr lang="en-US" b="1" dirty="0"/>
              <a:t>Enterprise Architect:</a:t>
            </a:r>
            <a:r>
              <a:rPr lang="en-US" dirty="0"/>
              <a:t> A comprehensive modeling and design tool.</a:t>
            </a:r>
          </a:p>
          <a:p>
            <a:pPr>
              <a:buFont typeface="Arial" panose="020B0604020202020204" pitchFamily="34" charset="0"/>
              <a:buChar char="•"/>
            </a:pPr>
            <a:r>
              <a:rPr lang="en-US" b="1" dirty="0"/>
              <a:t>IBM Rational Software Architect:</a:t>
            </a:r>
            <a:r>
              <a:rPr lang="en-US" dirty="0"/>
              <a:t> A powerful tool for software development and architecture.</a:t>
            </a:r>
          </a:p>
          <a:p>
            <a:pPr>
              <a:buFont typeface="Arial" panose="020B0604020202020204" pitchFamily="34" charset="0"/>
              <a:buChar char="•"/>
            </a:pPr>
            <a:r>
              <a:rPr lang="en-US" b="1" dirty="0"/>
              <a:t>Visual Paradigm:</a:t>
            </a:r>
            <a:r>
              <a:rPr lang="en-US" dirty="0"/>
              <a:t> A versatile CASE tool with support for various modeling languages.</a:t>
            </a:r>
          </a:p>
          <a:p>
            <a:pPr>
              <a:buFont typeface="Arial" panose="020B0604020202020204" pitchFamily="34" charset="0"/>
              <a:buChar char="•"/>
            </a:pPr>
            <a:r>
              <a:rPr lang="en-US" b="1" dirty="0"/>
              <a:t>Microsoft Visual Studio:</a:t>
            </a:r>
            <a:r>
              <a:rPr lang="en-US" dirty="0"/>
              <a:t> A popular integrated development environment (IDE) with built-in CASE features.</a:t>
            </a:r>
          </a:p>
          <a:p>
            <a:pPr>
              <a:buFont typeface="Arial" panose="020B0604020202020204" pitchFamily="34" charset="0"/>
              <a:buChar char="•"/>
            </a:pPr>
            <a:r>
              <a:rPr lang="en-US" b="1" dirty="0"/>
              <a:t>Eclipse:</a:t>
            </a:r>
            <a:r>
              <a:rPr lang="en-US" dirty="0"/>
              <a:t> A free and open-source IDE with a wide range of plugins for CASE tools.</a:t>
            </a:r>
          </a:p>
        </p:txBody>
      </p:sp>
    </p:spTree>
    <p:extLst>
      <p:ext uri="{BB962C8B-B14F-4D97-AF65-F5344CB8AC3E}">
        <p14:creationId xmlns:p14="http://schemas.microsoft.com/office/powerpoint/2010/main" val="2766765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68ADA-D9A7-ACDF-B705-A5140CBA26A5}"/>
              </a:ext>
            </a:extLst>
          </p:cNvPr>
          <p:cNvSpPr txBox="1"/>
          <p:nvPr/>
        </p:nvSpPr>
        <p:spPr>
          <a:xfrm>
            <a:off x="923192" y="522497"/>
            <a:ext cx="9425354" cy="5909310"/>
          </a:xfrm>
          <a:prstGeom prst="rect">
            <a:avLst/>
          </a:prstGeom>
          <a:noFill/>
        </p:spPr>
        <p:txBody>
          <a:bodyPr wrap="square">
            <a:spAutoFit/>
          </a:bodyPr>
          <a:lstStyle/>
          <a:p>
            <a:pPr algn="l" fontAlgn="base"/>
            <a:r>
              <a:rPr lang="en-US" b="1" i="0" dirty="0">
                <a:solidFill>
                  <a:srgbClr val="273239"/>
                </a:solidFill>
                <a:effectLst/>
                <a:latin typeface="Nunito" pitchFamily="2" charset="0"/>
              </a:rPr>
              <a:t>Advantages of the CASE approach: </a:t>
            </a:r>
          </a:p>
          <a:p>
            <a:pPr algn="l" fontAlgn="base">
              <a:buFont typeface="Arial" panose="020B0604020202020204" pitchFamily="34" charset="0"/>
              <a:buChar char="•"/>
            </a:pPr>
            <a:r>
              <a:rPr lang="en-US" b="1" i="0" dirty="0">
                <a:solidFill>
                  <a:srgbClr val="273239"/>
                </a:solidFill>
                <a:effectLst/>
                <a:latin typeface="Nunito" pitchFamily="2" charset="0"/>
              </a:rPr>
              <a:t>Improved Documentation:</a:t>
            </a:r>
            <a:r>
              <a:rPr lang="en-US" b="0" i="0" dirty="0">
                <a:solidFill>
                  <a:srgbClr val="273239"/>
                </a:solidFill>
                <a:effectLst/>
                <a:latin typeface="Nunito" pitchFamily="2" charset="0"/>
              </a:rPr>
              <a:t> Comprehensive documentation creation and maintenance is made easier by CASE tools. Since automatically generated documentation is usually more accurate and up to date, there are fewer opportunities for errors and misunderstandings brought on by out-of-current material.</a:t>
            </a:r>
          </a:p>
          <a:p>
            <a:pPr algn="l" fontAlgn="base">
              <a:buFont typeface="Arial" panose="020B0604020202020204" pitchFamily="34" charset="0"/>
              <a:buChar char="•"/>
            </a:pPr>
            <a:r>
              <a:rPr lang="en-US" b="1" i="0" dirty="0">
                <a:solidFill>
                  <a:srgbClr val="273239"/>
                </a:solidFill>
                <a:effectLst/>
                <a:latin typeface="Nunito" pitchFamily="2" charset="0"/>
              </a:rPr>
              <a:t>Reusing Components:</a:t>
            </a:r>
            <a:r>
              <a:rPr lang="en-US" b="0" i="0" dirty="0">
                <a:solidFill>
                  <a:srgbClr val="273239"/>
                </a:solidFill>
                <a:effectLst/>
                <a:latin typeface="Nunito" pitchFamily="2" charset="0"/>
              </a:rPr>
              <a:t> Reusable component creation and maintenance are frequently facilitated by CASE tools. This encourages a development approach that is modular and component-based, enabling teams to shorten development times and reuse tested solutions.</a:t>
            </a:r>
          </a:p>
          <a:p>
            <a:pPr algn="l" fontAlgn="base">
              <a:buFont typeface="Arial" panose="020B0604020202020204" pitchFamily="34" charset="0"/>
              <a:buChar char="•"/>
            </a:pPr>
            <a:r>
              <a:rPr lang="en-US" b="1" i="0" dirty="0">
                <a:solidFill>
                  <a:srgbClr val="273239"/>
                </a:solidFill>
                <a:effectLst/>
                <a:latin typeface="Nunito" pitchFamily="2" charset="0"/>
              </a:rPr>
              <a:t>Quicker Cycles of Development:</a:t>
            </a:r>
            <a:r>
              <a:rPr lang="en-US" b="0" i="0" dirty="0">
                <a:solidFill>
                  <a:srgbClr val="273239"/>
                </a:solidFill>
                <a:effectLst/>
                <a:latin typeface="Nunito" pitchFamily="2" charset="0"/>
              </a:rPr>
              <a:t> Development cycles take less time when certain jobs, such testing and code generation, are automated. This may result in software solutions being delivered more quickly, meeting deadlines and keeping up with changing business requirements.</a:t>
            </a:r>
          </a:p>
          <a:p>
            <a:pPr algn="l" fontAlgn="base">
              <a:buFont typeface="Arial" panose="020B0604020202020204" pitchFamily="34" charset="0"/>
              <a:buChar char="•"/>
            </a:pPr>
            <a:r>
              <a:rPr lang="en-US" b="1" i="0" dirty="0">
                <a:solidFill>
                  <a:srgbClr val="273239"/>
                </a:solidFill>
                <a:effectLst/>
                <a:latin typeface="Nunito" pitchFamily="2" charset="0"/>
              </a:rPr>
              <a:t>Improved Results</a:t>
            </a:r>
            <a:r>
              <a:rPr lang="en-US" b="0" i="0" dirty="0">
                <a:solidFill>
                  <a:srgbClr val="273239"/>
                </a:solidFill>
                <a:effectLst/>
                <a:latin typeface="Nunito" pitchFamily="2" charset="0"/>
              </a:rPr>
              <a:t>: Code generation, documentation, and testing are just a few of the time-consuming, repetitive operations that CASE tools perform. Due to this automation, engineers are able to concentrate on more intricate and imaginative facets of software development, which boosts output.</a:t>
            </a:r>
          </a:p>
          <a:p>
            <a:pPr algn="l" fontAlgn="base">
              <a:buFont typeface="Arial" panose="020B0604020202020204" pitchFamily="34" charset="0"/>
              <a:buChar char="•"/>
            </a:pPr>
            <a:r>
              <a:rPr lang="en-US" b="1" i="0" dirty="0">
                <a:solidFill>
                  <a:srgbClr val="273239"/>
                </a:solidFill>
                <a:effectLst/>
                <a:latin typeface="Nunito" pitchFamily="2" charset="0"/>
              </a:rPr>
              <a:t>Achieving uniformity and standardization:</a:t>
            </a:r>
            <a:r>
              <a:rPr lang="en-US" b="0" i="0" dirty="0">
                <a:solidFill>
                  <a:srgbClr val="273239"/>
                </a:solidFill>
                <a:effectLst/>
                <a:latin typeface="Nunito" pitchFamily="2" charset="0"/>
              </a:rPr>
              <a:t> Coding conventions, documentation formats and design patterns are just a few of the areas of software development where CASE tools enforce uniformity and standards. This guarantees consistent and maintainable software development.</a:t>
            </a:r>
          </a:p>
        </p:txBody>
      </p:sp>
    </p:spTree>
    <p:extLst>
      <p:ext uri="{BB962C8B-B14F-4D97-AF65-F5344CB8AC3E}">
        <p14:creationId xmlns:p14="http://schemas.microsoft.com/office/powerpoint/2010/main" val="3943175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BF69-6C17-07FC-DF24-178912C39014}"/>
              </a:ext>
            </a:extLst>
          </p:cNvPr>
          <p:cNvSpPr txBox="1"/>
          <p:nvPr/>
        </p:nvSpPr>
        <p:spPr>
          <a:xfrm>
            <a:off x="3048733" y="1166843"/>
            <a:ext cx="6097464" cy="4524315"/>
          </a:xfrm>
          <a:prstGeom prst="rect">
            <a:avLst/>
          </a:prstGeom>
          <a:noFill/>
        </p:spPr>
        <p:txBody>
          <a:bodyPr wrap="square">
            <a:spAutoFit/>
          </a:bodyPr>
          <a:lstStyle/>
          <a:p>
            <a:pPr algn="l" fontAlgn="base"/>
            <a:r>
              <a:rPr lang="en-US" b="1" i="0" dirty="0">
                <a:solidFill>
                  <a:srgbClr val="273239"/>
                </a:solidFill>
                <a:effectLst/>
                <a:latin typeface="Nunito" pitchFamily="2" charset="0"/>
              </a:rPr>
              <a:t>Disadvantages of the CASE approach: </a:t>
            </a:r>
          </a:p>
          <a:p>
            <a:pPr algn="l" fontAlgn="base">
              <a:buFont typeface="Arial" panose="020B0604020202020204" pitchFamily="34" charset="0"/>
              <a:buChar char="•"/>
            </a:pPr>
            <a:r>
              <a:rPr lang="en-US" b="1" i="0" dirty="0">
                <a:solidFill>
                  <a:srgbClr val="273239"/>
                </a:solidFill>
                <a:effectLst/>
                <a:latin typeface="Nunito" pitchFamily="2" charset="0"/>
              </a:rPr>
              <a:t>Cost: </a:t>
            </a:r>
            <a:r>
              <a:rPr lang="en-US" b="0" i="0" dirty="0">
                <a:solidFill>
                  <a:srgbClr val="273239"/>
                </a:solidFill>
                <a:effectLst/>
                <a:latin typeface="Nunito" pitchFamily="2" charset="0"/>
              </a:rPr>
              <a:t>Using a case tool is very costly. Most firms engaged in software development on a small scale do not invest in CASE tools because they think that the benefit of CASE is justifiable only in the development of large systems.</a:t>
            </a:r>
          </a:p>
          <a:p>
            <a:pPr algn="l" fontAlgn="base">
              <a:buFont typeface="Arial" panose="020B0604020202020204" pitchFamily="34" charset="0"/>
              <a:buChar char="•"/>
            </a:pPr>
            <a:r>
              <a:rPr lang="en-US" b="1" i="0" dirty="0">
                <a:solidFill>
                  <a:srgbClr val="273239"/>
                </a:solidFill>
                <a:effectLst/>
                <a:latin typeface="Nunito" pitchFamily="2" charset="0"/>
              </a:rPr>
              <a:t>Learning Curve:</a:t>
            </a:r>
            <a:r>
              <a:rPr lang="en-US" b="0" i="0" dirty="0">
                <a:solidFill>
                  <a:srgbClr val="273239"/>
                </a:solidFill>
                <a:effectLst/>
                <a:latin typeface="Nunito" pitchFamily="2" charset="0"/>
              </a:rPr>
              <a:t> In most cases, programmers’ productivity may fall in the initial phase of implementation, because users need time to learn the technology. Many consultants offer training and on-site services that can be important to accelerate the learning curve and to the development and use of the CASE tools.</a:t>
            </a:r>
          </a:p>
          <a:p>
            <a:pPr algn="l" fontAlgn="base">
              <a:buFont typeface="Arial" panose="020B0604020202020204" pitchFamily="34" charset="0"/>
              <a:buChar char="•"/>
            </a:pPr>
            <a:r>
              <a:rPr lang="en-US" b="1" i="0" dirty="0">
                <a:solidFill>
                  <a:srgbClr val="273239"/>
                </a:solidFill>
                <a:effectLst/>
                <a:latin typeface="Nunito" pitchFamily="2" charset="0"/>
              </a:rPr>
              <a:t>Tool Mix:</a:t>
            </a:r>
            <a:r>
              <a:rPr lang="en-US" b="0" i="0" dirty="0">
                <a:solidFill>
                  <a:srgbClr val="273239"/>
                </a:solidFill>
                <a:effectLst/>
                <a:latin typeface="Nunito" pitchFamily="2" charset="0"/>
              </a:rPr>
              <a:t> It is important to build an appropriate selection tool mix to urge cost advantage CASE integration and data integration across all platforms is extremely important.</a:t>
            </a:r>
          </a:p>
        </p:txBody>
      </p:sp>
    </p:spTree>
    <p:extLst>
      <p:ext uri="{BB962C8B-B14F-4D97-AF65-F5344CB8AC3E}">
        <p14:creationId xmlns:p14="http://schemas.microsoft.com/office/powerpoint/2010/main" val="2043737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5794B-7ED5-C94D-BDA4-C4BBB809F557}"/>
              </a:ext>
            </a:extLst>
          </p:cNvPr>
          <p:cNvSpPr txBox="1"/>
          <p:nvPr/>
        </p:nvSpPr>
        <p:spPr>
          <a:xfrm>
            <a:off x="3048733" y="1582341"/>
            <a:ext cx="6097464" cy="3693319"/>
          </a:xfrm>
          <a:prstGeom prst="rect">
            <a:avLst/>
          </a:prstGeom>
          <a:noFill/>
        </p:spPr>
        <p:txBody>
          <a:bodyPr wrap="square">
            <a:spAutoFit/>
          </a:bodyPr>
          <a:lstStyle/>
          <a:p>
            <a:pPr algn="l"/>
            <a:r>
              <a:rPr lang="en-US" b="1" i="0" dirty="0">
                <a:solidFill>
                  <a:srgbClr val="000000"/>
                </a:solidFill>
                <a:effectLst/>
                <a:latin typeface="Mulish"/>
              </a:rPr>
              <a:t>What are use CASE tools?</a:t>
            </a:r>
            <a:endParaRPr lang="en-US" b="1" i="0" dirty="0">
              <a:solidFill>
                <a:srgbClr val="343434"/>
              </a:solidFill>
              <a:effectLst/>
              <a:latin typeface="Mulish"/>
            </a:endParaRPr>
          </a:p>
          <a:p>
            <a:pPr algn="l">
              <a:buFont typeface="Arial" panose="020B0604020202020204" pitchFamily="34" charset="0"/>
              <a:buChar char="•"/>
            </a:pPr>
            <a:r>
              <a:rPr lang="en-US" b="0" i="0" dirty="0">
                <a:solidFill>
                  <a:srgbClr val="000000"/>
                </a:solidFill>
                <a:effectLst/>
                <a:latin typeface="Mulish"/>
              </a:rPr>
              <a:t>Improve the quality of systems developed</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Increase speed of development and design</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Ease and improve the testing process through automated checking</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Improve integration of development activities via common methodologies</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Improve quality and completeness of documentation</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Help standardize the development process</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Improve project management</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Simply program maintenance</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Promote reusability</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00000"/>
                </a:solidFill>
                <a:effectLst/>
                <a:latin typeface="Mulish"/>
              </a:rPr>
              <a:t>Improve software portability</a:t>
            </a:r>
            <a:endParaRPr lang="en-US" b="0" i="0" dirty="0">
              <a:solidFill>
                <a:srgbClr val="7F7F7F"/>
              </a:solidFill>
              <a:effectLst/>
              <a:latin typeface="Mulish"/>
            </a:endParaRPr>
          </a:p>
        </p:txBody>
      </p:sp>
    </p:spTree>
    <p:extLst>
      <p:ext uri="{BB962C8B-B14F-4D97-AF65-F5344CB8AC3E}">
        <p14:creationId xmlns:p14="http://schemas.microsoft.com/office/powerpoint/2010/main" val="11404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31E15-8845-A2C3-0B90-C2F28D434829}"/>
              </a:ext>
            </a:extLst>
          </p:cNvPr>
          <p:cNvPicPr>
            <a:picLocks noChangeAspect="1"/>
          </p:cNvPicPr>
          <p:nvPr/>
        </p:nvPicPr>
        <p:blipFill>
          <a:blip r:embed="rId2"/>
          <a:stretch>
            <a:fillRect/>
          </a:stretch>
        </p:blipFill>
        <p:spPr>
          <a:xfrm>
            <a:off x="1809750" y="1047750"/>
            <a:ext cx="8572500" cy="4762500"/>
          </a:xfrm>
          <a:prstGeom prst="rect">
            <a:avLst/>
          </a:prstGeom>
        </p:spPr>
      </p:pic>
    </p:spTree>
    <p:extLst>
      <p:ext uri="{BB962C8B-B14F-4D97-AF65-F5344CB8AC3E}">
        <p14:creationId xmlns:p14="http://schemas.microsoft.com/office/powerpoint/2010/main" val="1630782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64ACF-33AB-3ED9-FDFC-7D623552EE27}"/>
              </a:ext>
            </a:extLst>
          </p:cNvPr>
          <p:cNvSpPr txBox="1"/>
          <p:nvPr/>
        </p:nvSpPr>
        <p:spPr>
          <a:xfrm>
            <a:off x="1529862" y="751344"/>
            <a:ext cx="8308730" cy="4524315"/>
          </a:xfrm>
          <a:prstGeom prst="rect">
            <a:avLst/>
          </a:prstGeom>
          <a:noFill/>
        </p:spPr>
        <p:txBody>
          <a:bodyPr wrap="square">
            <a:spAutoFit/>
          </a:bodyPr>
          <a:lstStyle/>
          <a:p>
            <a:pPr algn="l" fontAlgn="base"/>
            <a:r>
              <a:rPr lang="en-US" b="1" i="0" dirty="0">
                <a:solidFill>
                  <a:srgbClr val="273239"/>
                </a:solidFill>
                <a:effectLst/>
                <a:latin typeface="Nunito" pitchFamily="2" charset="0"/>
              </a:rPr>
              <a:t>Types of CASE Tools:</a:t>
            </a:r>
          </a:p>
          <a:p>
            <a:pPr algn="l" fontAlgn="base"/>
            <a:endParaRPr lang="en-US" b="1" i="0" dirty="0">
              <a:solidFill>
                <a:srgbClr val="273239"/>
              </a:solidFill>
              <a:effectLst/>
              <a:latin typeface="Nunito" pitchFamily="2" charset="0"/>
            </a:endParaRPr>
          </a:p>
          <a:p>
            <a:pPr algn="l" fontAlgn="base">
              <a:buFont typeface="+mj-lt"/>
              <a:buAutoNum type="arabicPeriod"/>
            </a:pPr>
            <a:r>
              <a:rPr lang="en-US" b="1" i="0" dirty="0">
                <a:solidFill>
                  <a:srgbClr val="273239"/>
                </a:solidFill>
                <a:effectLst/>
                <a:latin typeface="Nunito" pitchFamily="2" charset="0"/>
              </a:rPr>
              <a:t>Diagramming Tools:</a:t>
            </a:r>
            <a:r>
              <a:rPr lang="en-US" b="0" i="0" dirty="0">
                <a:solidFill>
                  <a:srgbClr val="273239"/>
                </a:solidFill>
                <a:effectLst/>
                <a:latin typeface="Nunito" pitchFamily="2" charset="0"/>
              </a:rPr>
              <a:t> It helps in diagrammatic and graphical representations of the data and system processes. It represents system elements, control flow and data flow among different software components and system structures in a pictorial form. For example, Flow Chart Maker tool for making state-of-the-art flowcharts.  </a:t>
            </a:r>
          </a:p>
          <a:p>
            <a:pPr algn="l" fontAlgn="base">
              <a:buFont typeface="+mj-lt"/>
              <a:buAutoNum type="arabicPeriod" startAt="2"/>
            </a:pPr>
            <a:r>
              <a:rPr lang="en-US" b="1" i="0" dirty="0">
                <a:solidFill>
                  <a:srgbClr val="273239"/>
                </a:solidFill>
                <a:effectLst/>
                <a:latin typeface="Nunito" pitchFamily="2" charset="0"/>
              </a:rPr>
              <a:t>Computer Display and Report Generators:</a:t>
            </a:r>
            <a:r>
              <a:rPr lang="en-US" b="0" i="0" dirty="0">
                <a:solidFill>
                  <a:srgbClr val="273239"/>
                </a:solidFill>
                <a:effectLst/>
                <a:latin typeface="Nunito" pitchFamily="2" charset="0"/>
              </a:rPr>
              <a:t> These help in understanding the data requirements and the relationships involved. </a:t>
            </a:r>
          </a:p>
          <a:p>
            <a:pPr algn="l" fontAlgn="base">
              <a:buFont typeface="+mj-lt"/>
              <a:buAutoNum type="arabicPeriod" startAt="3"/>
            </a:pPr>
            <a:r>
              <a:rPr lang="en-US" b="1" i="0" dirty="0">
                <a:solidFill>
                  <a:srgbClr val="273239"/>
                </a:solidFill>
                <a:effectLst/>
                <a:latin typeface="Nunito" pitchFamily="2" charset="0"/>
              </a:rPr>
              <a:t>Analysis Tools:</a:t>
            </a:r>
            <a:r>
              <a:rPr lang="en-US" b="0" i="0" dirty="0">
                <a:solidFill>
                  <a:srgbClr val="273239"/>
                </a:solidFill>
                <a:effectLst/>
                <a:latin typeface="Nunito" pitchFamily="2" charset="0"/>
              </a:rPr>
              <a:t> It focuses on inconsistent, incorrect specifications involved in the diagram and data flow. It helps in collecting requirements, automatically check for any irregularity, imprecision in the diagrams, data redundancies, or erroneous omissions. </a:t>
            </a:r>
            <a:br>
              <a:rPr lang="en-US" b="0" i="0" dirty="0">
                <a:solidFill>
                  <a:srgbClr val="273239"/>
                </a:solidFill>
                <a:effectLst/>
                <a:latin typeface="Nunito" pitchFamily="2" charset="0"/>
              </a:rPr>
            </a:br>
            <a:r>
              <a:rPr lang="en-US" b="0" i="0" dirty="0">
                <a:solidFill>
                  <a:srgbClr val="273239"/>
                </a:solidFill>
                <a:effectLst/>
                <a:latin typeface="Nunito" pitchFamily="2" charset="0"/>
              </a:rPr>
              <a:t>For example:</a:t>
            </a:r>
          </a:p>
          <a:p>
            <a:pPr marL="742950" lvl="1" indent="-285750" algn="l" fontAlgn="base">
              <a:buFont typeface="+mj-lt"/>
              <a:buAutoNum type="arabicPeriod" startAt="3"/>
            </a:pPr>
            <a:r>
              <a:rPr lang="en-US" b="0" i="0" dirty="0">
                <a:solidFill>
                  <a:srgbClr val="273239"/>
                </a:solidFill>
                <a:effectLst/>
                <a:latin typeface="Nunito" pitchFamily="2" charset="0"/>
              </a:rPr>
              <a:t>(</a:t>
            </a:r>
            <a:r>
              <a:rPr lang="en-US" b="0" i="0" dirty="0" err="1">
                <a:solidFill>
                  <a:srgbClr val="273239"/>
                </a:solidFill>
                <a:effectLst/>
                <a:latin typeface="Nunito" pitchFamily="2" charset="0"/>
              </a:rPr>
              <a:t>i</a:t>
            </a:r>
            <a:r>
              <a:rPr lang="en-US" b="0" i="0" dirty="0">
                <a:solidFill>
                  <a:srgbClr val="273239"/>
                </a:solidFill>
                <a:effectLst/>
                <a:latin typeface="Nunito" pitchFamily="2" charset="0"/>
              </a:rPr>
              <a:t>) Accept 360, </a:t>
            </a:r>
            <a:r>
              <a:rPr lang="en-US" b="0" i="0" dirty="0" err="1">
                <a:solidFill>
                  <a:srgbClr val="273239"/>
                </a:solidFill>
                <a:effectLst/>
                <a:latin typeface="Nunito" pitchFamily="2" charset="0"/>
              </a:rPr>
              <a:t>Accompa</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CaseComplete</a:t>
            </a:r>
            <a:r>
              <a:rPr lang="en-US" b="0" i="0" dirty="0">
                <a:solidFill>
                  <a:srgbClr val="273239"/>
                </a:solidFill>
                <a:effectLst/>
                <a:latin typeface="Nunito" pitchFamily="2" charset="0"/>
              </a:rPr>
              <a:t> for requirement analysis. </a:t>
            </a:r>
          </a:p>
          <a:p>
            <a:pPr marL="742950" lvl="1" indent="-285750" algn="l" fontAlgn="base">
              <a:buFont typeface="+mj-lt"/>
              <a:buAutoNum type="arabicPeriod" startAt="3"/>
            </a:pPr>
            <a:r>
              <a:rPr lang="en-US" b="0" i="0" dirty="0">
                <a:solidFill>
                  <a:srgbClr val="273239"/>
                </a:solidFill>
                <a:effectLst/>
                <a:latin typeface="Nunito" pitchFamily="2" charset="0"/>
              </a:rPr>
              <a:t>(ii) Visible Analyst for total analysis. </a:t>
            </a:r>
          </a:p>
        </p:txBody>
      </p:sp>
    </p:spTree>
    <p:extLst>
      <p:ext uri="{BB962C8B-B14F-4D97-AF65-F5344CB8AC3E}">
        <p14:creationId xmlns:p14="http://schemas.microsoft.com/office/powerpoint/2010/main" val="9460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564E2-FC78-5D9E-DEDF-CF97BE15E2F4}"/>
              </a:ext>
            </a:extLst>
          </p:cNvPr>
          <p:cNvSpPr txBox="1"/>
          <p:nvPr/>
        </p:nvSpPr>
        <p:spPr>
          <a:xfrm>
            <a:off x="756138" y="944692"/>
            <a:ext cx="10137531" cy="4247317"/>
          </a:xfrm>
          <a:prstGeom prst="rect">
            <a:avLst/>
          </a:prstGeom>
          <a:noFill/>
        </p:spPr>
        <p:txBody>
          <a:bodyPr wrap="square">
            <a:spAutoFit/>
          </a:bodyPr>
          <a:lstStyle/>
          <a:p>
            <a:pPr algn="l" fontAlgn="base">
              <a:buFont typeface="+mj-lt"/>
              <a:buAutoNum type="arabicPeriod" startAt="4"/>
            </a:pPr>
            <a:r>
              <a:rPr lang="en-US" b="1" i="0" dirty="0">
                <a:solidFill>
                  <a:srgbClr val="273239"/>
                </a:solidFill>
                <a:effectLst/>
                <a:latin typeface="Nunito" pitchFamily="2" charset="0"/>
              </a:rPr>
              <a:t>Central Repository:</a:t>
            </a:r>
            <a:r>
              <a:rPr lang="en-US" b="0" i="0" dirty="0">
                <a:solidFill>
                  <a:srgbClr val="273239"/>
                </a:solidFill>
                <a:effectLst/>
                <a:latin typeface="Nunito" pitchFamily="2" charset="0"/>
              </a:rPr>
              <a:t> It provides a single point of storage for data diagrams, reports, and documents related to project management.</a:t>
            </a:r>
          </a:p>
          <a:p>
            <a:pPr algn="l" fontAlgn="base">
              <a:buFont typeface="+mj-lt"/>
              <a:buAutoNum type="arabicPeriod" startAt="5"/>
            </a:pPr>
            <a:r>
              <a:rPr lang="en-US" b="1" i="0" dirty="0">
                <a:solidFill>
                  <a:srgbClr val="273239"/>
                </a:solidFill>
                <a:effectLst/>
                <a:latin typeface="Nunito" pitchFamily="2" charset="0"/>
              </a:rPr>
              <a:t>Documentation Generators:</a:t>
            </a:r>
            <a:r>
              <a:rPr lang="en-US" b="0" i="0" dirty="0">
                <a:solidFill>
                  <a:srgbClr val="273239"/>
                </a:solidFill>
                <a:effectLst/>
                <a:latin typeface="Nunito" pitchFamily="2" charset="0"/>
              </a:rPr>
              <a:t> It helps in generating user and technical documentation as per standards. It creates documents for technical users and end users. </a:t>
            </a:r>
            <a:br>
              <a:rPr lang="en-US" b="0" i="0" dirty="0">
                <a:solidFill>
                  <a:srgbClr val="273239"/>
                </a:solidFill>
                <a:effectLst/>
                <a:latin typeface="Nunito" pitchFamily="2" charset="0"/>
              </a:rPr>
            </a:br>
            <a:r>
              <a:rPr lang="en-US" b="0" i="0" dirty="0">
                <a:solidFill>
                  <a:srgbClr val="273239"/>
                </a:solidFill>
                <a:effectLst/>
                <a:latin typeface="Nunito" pitchFamily="2" charset="0"/>
              </a:rPr>
              <a:t>For example, </a:t>
            </a:r>
            <a:r>
              <a:rPr lang="en-US" b="0" i="0" dirty="0" err="1">
                <a:solidFill>
                  <a:srgbClr val="273239"/>
                </a:solidFill>
                <a:effectLst/>
                <a:latin typeface="Nunito" pitchFamily="2" charset="0"/>
              </a:rPr>
              <a:t>Doxygen</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DrExplain</a:t>
            </a:r>
            <a:r>
              <a:rPr lang="en-US" b="0" i="0" dirty="0">
                <a:solidFill>
                  <a:srgbClr val="273239"/>
                </a:solidFill>
                <a:effectLst/>
                <a:latin typeface="Nunito" pitchFamily="2" charset="0"/>
              </a:rPr>
              <a:t>, Adobe </a:t>
            </a:r>
            <a:r>
              <a:rPr lang="en-US" b="0" i="0" dirty="0" err="1">
                <a:solidFill>
                  <a:srgbClr val="273239"/>
                </a:solidFill>
                <a:effectLst/>
                <a:latin typeface="Nunito" pitchFamily="2" charset="0"/>
              </a:rPr>
              <a:t>RoboHelp</a:t>
            </a:r>
            <a:r>
              <a:rPr lang="en-US" b="0" i="0" dirty="0">
                <a:solidFill>
                  <a:srgbClr val="273239"/>
                </a:solidFill>
                <a:effectLst/>
                <a:latin typeface="Nunito" pitchFamily="2" charset="0"/>
              </a:rPr>
              <a:t> for documentation.  </a:t>
            </a:r>
          </a:p>
          <a:p>
            <a:pPr algn="l" fontAlgn="base">
              <a:buFont typeface="+mj-lt"/>
              <a:buAutoNum type="arabicPeriod" startAt="6"/>
            </a:pPr>
            <a:r>
              <a:rPr lang="en-US" b="1" i="0" dirty="0">
                <a:solidFill>
                  <a:srgbClr val="273239"/>
                </a:solidFill>
                <a:effectLst/>
                <a:latin typeface="Nunito" pitchFamily="2" charset="0"/>
              </a:rPr>
              <a:t>Code Generators:</a:t>
            </a:r>
            <a:r>
              <a:rPr lang="en-US" b="0" i="0" dirty="0">
                <a:solidFill>
                  <a:srgbClr val="273239"/>
                </a:solidFill>
                <a:effectLst/>
                <a:latin typeface="Nunito" pitchFamily="2" charset="0"/>
              </a:rPr>
              <a:t> It aids in the auto-generation of code, including definitions, with the help of designs, documents, and diagrams.</a:t>
            </a:r>
          </a:p>
          <a:p>
            <a:pPr algn="l" fontAlgn="base">
              <a:buFont typeface="+mj-lt"/>
              <a:buAutoNum type="arabicPeriod" startAt="7"/>
            </a:pPr>
            <a:r>
              <a:rPr lang="en-US" b="1" i="0" dirty="0">
                <a:solidFill>
                  <a:srgbClr val="273239"/>
                </a:solidFill>
                <a:effectLst/>
                <a:latin typeface="Nunito" pitchFamily="2" charset="0"/>
              </a:rPr>
              <a:t>Tools for Requirement Management:</a:t>
            </a:r>
            <a:r>
              <a:rPr lang="en-US" b="0" i="0" dirty="0">
                <a:solidFill>
                  <a:srgbClr val="273239"/>
                </a:solidFill>
                <a:effectLst/>
                <a:latin typeface="Nunito" pitchFamily="2" charset="0"/>
              </a:rPr>
              <a:t> It makes gathering, evaluating, and managing software needs easier.</a:t>
            </a:r>
          </a:p>
          <a:p>
            <a:pPr algn="l" fontAlgn="base">
              <a:buFont typeface="+mj-lt"/>
              <a:buAutoNum type="arabicPeriod" startAt="8"/>
            </a:pPr>
            <a:r>
              <a:rPr lang="en-US" b="1" i="0" dirty="0">
                <a:solidFill>
                  <a:srgbClr val="273239"/>
                </a:solidFill>
                <a:effectLst/>
                <a:latin typeface="Nunito" pitchFamily="2" charset="0"/>
              </a:rPr>
              <a:t>Tools for Analysis and Design</a:t>
            </a:r>
            <a:r>
              <a:rPr lang="en-US" b="0" i="0" dirty="0">
                <a:solidFill>
                  <a:srgbClr val="273239"/>
                </a:solidFill>
                <a:effectLst/>
                <a:latin typeface="Nunito" pitchFamily="2" charset="0"/>
              </a:rPr>
              <a:t>: It offers instruments for modelling system architecture and </a:t>
            </a:r>
            <a:r>
              <a:rPr lang="en-US" b="0" i="0" dirty="0" err="1">
                <a:solidFill>
                  <a:srgbClr val="273239"/>
                </a:solidFill>
                <a:effectLst/>
                <a:latin typeface="Nunito" pitchFamily="2" charset="0"/>
              </a:rPr>
              <a:t>behaviour</a:t>
            </a:r>
            <a:r>
              <a:rPr lang="en-US" b="0" i="0" dirty="0">
                <a:solidFill>
                  <a:srgbClr val="273239"/>
                </a:solidFill>
                <a:effectLst/>
                <a:latin typeface="Nunito" pitchFamily="2" charset="0"/>
              </a:rPr>
              <a:t>, which helps throughout the analysis and design stages of software development.</a:t>
            </a:r>
          </a:p>
          <a:p>
            <a:pPr algn="l" fontAlgn="base">
              <a:buFont typeface="+mj-lt"/>
              <a:buAutoNum type="arabicPeriod" startAt="9"/>
            </a:pPr>
            <a:r>
              <a:rPr lang="en-US" b="1" i="0" dirty="0">
                <a:solidFill>
                  <a:srgbClr val="273239"/>
                </a:solidFill>
                <a:effectLst/>
                <a:latin typeface="Nunito" pitchFamily="2" charset="0"/>
              </a:rPr>
              <a:t>Tools for Database Management:</a:t>
            </a:r>
            <a:r>
              <a:rPr lang="en-US" b="0" i="0" dirty="0">
                <a:solidFill>
                  <a:srgbClr val="273239"/>
                </a:solidFill>
                <a:effectLst/>
                <a:latin typeface="Nunito" pitchFamily="2" charset="0"/>
              </a:rPr>
              <a:t> It facilitates database construction, design, and administration.</a:t>
            </a:r>
          </a:p>
          <a:p>
            <a:pPr algn="l" fontAlgn="base">
              <a:buFont typeface="+mj-lt"/>
              <a:buAutoNum type="arabicPeriod" startAt="10"/>
            </a:pPr>
            <a:r>
              <a:rPr lang="en-US" b="1" i="0" dirty="0">
                <a:solidFill>
                  <a:srgbClr val="273239"/>
                </a:solidFill>
                <a:effectLst/>
                <a:latin typeface="Nunito" pitchFamily="2" charset="0"/>
              </a:rPr>
              <a:t>Tools for Documentation: </a:t>
            </a:r>
            <a:r>
              <a:rPr lang="en-US" b="0" i="0" dirty="0">
                <a:solidFill>
                  <a:srgbClr val="273239"/>
                </a:solidFill>
                <a:effectLst/>
                <a:latin typeface="Nunito" pitchFamily="2" charset="0"/>
              </a:rPr>
              <a:t>It makes the process of creating, organizing, and maintaining project documentation easier.</a:t>
            </a:r>
          </a:p>
        </p:txBody>
      </p:sp>
    </p:spTree>
    <p:extLst>
      <p:ext uri="{BB962C8B-B14F-4D97-AF65-F5344CB8AC3E}">
        <p14:creationId xmlns:p14="http://schemas.microsoft.com/office/powerpoint/2010/main" val="73431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61AE13-9410-3A7F-61E3-5384ECF86F5E}"/>
              </a:ext>
            </a:extLst>
          </p:cNvPr>
          <p:cNvSpPr>
            <a:spLocks noChangeArrowheads="1"/>
          </p:cNvSpPr>
          <p:nvPr/>
        </p:nvSpPr>
        <p:spPr bwMode="auto">
          <a:xfrm>
            <a:off x="1002324" y="1347126"/>
            <a:ext cx="105796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ISO 9001:2015</a:t>
            </a:r>
            <a:r>
              <a:rPr kumimoji="0" lang="en-US" altLang="en-US" sz="1800" b="0" i="0" u="none" strike="noStrike" cap="none" normalizeH="0" baseline="0" dirty="0">
                <a:ln>
                  <a:noFill/>
                </a:ln>
                <a:solidFill>
                  <a:schemeClr val="tx1"/>
                </a:solidFill>
                <a:effectLst/>
                <a:latin typeface="Arial" panose="020B0604020202020204" pitchFamily="34" charset="0"/>
              </a:rPr>
              <a:t> is the most widely used standard in the ISO 9000 family. It provides a framework for a quality management system (QMS) that can be applied to any organization, regardless of its size or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elements of ISO 9001: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focus: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meeting customer requirements.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Leadership:</a:t>
            </a:r>
            <a:r>
              <a:rPr kumimoji="0" lang="en-US" altLang="en-US" sz="1800" b="0" i="0" u="none" strike="noStrike" cap="none" normalizeH="0" baseline="0" dirty="0">
                <a:ln>
                  <a:noFill/>
                </a:ln>
                <a:solidFill>
                  <a:schemeClr val="tx1"/>
                </a:solidFill>
                <a:effectLst/>
                <a:latin typeface="Arial" panose="020B0604020202020204" pitchFamily="34" charset="0"/>
              </a:rPr>
              <a:t> Strong leadership from top management is essential.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Engagement of people:</a:t>
            </a:r>
            <a:r>
              <a:rPr kumimoji="0" lang="en-US" altLang="en-US" sz="1800" b="0" i="0" u="none" strike="noStrike" cap="none" normalizeH="0" baseline="0" dirty="0">
                <a:ln>
                  <a:noFill/>
                </a:ln>
                <a:solidFill>
                  <a:schemeClr val="tx1"/>
                </a:solidFill>
                <a:effectLst/>
                <a:latin typeface="Arial" panose="020B0604020202020204" pitchFamily="34" charset="0"/>
              </a:rPr>
              <a:t> Involving employees at all levels in quality improvement.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 approach:</a:t>
            </a:r>
            <a:r>
              <a:rPr kumimoji="0" lang="en-US" altLang="en-US" sz="1800" b="0" i="0" u="none" strike="noStrike" cap="none" normalizeH="0" baseline="0" dirty="0">
                <a:ln>
                  <a:noFill/>
                </a:ln>
                <a:solidFill>
                  <a:schemeClr val="tx1"/>
                </a:solidFill>
                <a:effectLst/>
                <a:latin typeface="Arial" panose="020B0604020202020204" pitchFamily="34" charset="0"/>
              </a:rPr>
              <a:t> Managing activities as interrelated processes.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improvement:</a:t>
            </a:r>
            <a:r>
              <a:rPr kumimoji="0" lang="en-US" altLang="en-US" sz="1800" b="0" i="0" u="none" strike="noStrike" cap="none" normalizeH="0" baseline="0" dirty="0">
                <a:ln>
                  <a:noFill/>
                </a:ln>
                <a:solidFill>
                  <a:schemeClr val="tx1"/>
                </a:solidFill>
                <a:effectLst/>
                <a:latin typeface="Arial" panose="020B0604020202020204" pitchFamily="34" charset="0"/>
              </a:rPr>
              <a:t> Continuously striving to improve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Evidence-based decision-making:</a:t>
            </a:r>
            <a:r>
              <a:rPr kumimoji="0" lang="en-US" altLang="en-US" sz="1800" b="0" i="0" u="none" strike="noStrike" cap="none" normalizeH="0" baseline="0" dirty="0">
                <a:ln>
                  <a:noFill/>
                </a:ln>
                <a:solidFill>
                  <a:schemeClr val="tx1"/>
                </a:solidFill>
                <a:effectLst/>
                <a:latin typeface="Arial" panose="020B0604020202020204" pitchFamily="34" charset="0"/>
              </a:rPr>
              <a:t> Making decisions based on data and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Relationship management:</a:t>
            </a:r>
            <a:r>
              <a:rPr kumimoji="0" lang="en-US" altLang="en-US" sz="1800" b="0" i="0" u="none" strike="noStrike" cap="none" normalizeH="0" baseline="0" dirty="0">
                <a:ln>
                  <a:noFill/>
                </a:ln>
                <a:solidFill>
                  <a:schemeClr val="tx1"/>
                </a:solidFill>
                <a:effectLst/>
                <a:latin typeface="Arial" panose="020B0604020202020204" pitchFamily="34" charset="0"/>
              </a:rPr>
              <a:t> Managing relationships with suppliers and external providers.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8737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179905-6835-19AA-4489-C1A587AD1239}"/>
              </a:ext>
            </a:extLst>
          </p:cNvPr>
          <p:cNvSpPr txBox="1"/>
          <p:nvPr/>
        </p:nvSpPr>
        <p:spPr>
          <a:xfrm>
            <a:off x="3047268" y="1144985"/>
            <a:ext cx="6097464" cy="4278094"/>
          </a:xfrm>
          <a:prstGeom prst="rect">
            <a:avLst/>
          </a:prstGeom>
          <a:noFill/>
        </p:spPr>
        <p:txBody>
          <a:bodyPr wrap="square">
            <a:spAutoFit/>
          </a:bodyPr>
          <a:lstStyle/>
          <a:p>
            <a:pPr algn="ctr"/>
            <a:r>
              <a:rPr lang="en-US" sz="2800" b="1" dirty="0"/>
              <a:t>Software Maintenance</a:t>
            </a:r>
          </a:p>
          <a:p>
            <a:pPr algn="ctr"/>
            <a:endParaRPr lang="en-US" sz="2800" b="1" dirty="0"/>
          </a:p>
          <a:p>
            <a:endParaRPr lang="en-US" sz="2400" b="1" dirty="0"/>
          </a:p>
          <a:p>
            <a:r>
              <a:rPr lang="en-US" sz="2400" dirty="0"/>
              <a:t>Software maintenance is a critical phase of the software development lifecycle (SDLC) that involves modifying existing software after it has been delivered to the customer. It ensures that the software continues to meet changing user needs, adapts to new technologies, and addresses defects.</a:t>
            </a:r>
          </a:p>
          <a:p>
            <a:pPr algn="ctr"/>
            <a:endParaRPr lang="en-US" sz="2400" dirty="0"/>
          </a:p>
        </p:txBody>
      </p:sp>
    </p:spTree>
    <p:extLst>
      <p:ext uri="{BB962C8B-B14F-4D97-AF65-F5344CB8AC3E}">
        <p14:creationId xmlns:p14="http://schemas.microsoft.com/office/powerpoint/2010/main" val="1200532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D9A55E-AC08-FB45-AE9A-42582F3FAAB6}"/>
              </a:ext>
            </a:extLst>
          </p:cNvPr>
          <p:cNvSpPr txBox="1"/>
          <p:nvPr/>
        </p:nvSpPr>
        <p:spPr>
          <a:xfrm>
            <a:off x="1573823" y="197346"/>
            <a:ext cx="8976946" cy="5078313"/>
          </a:xfrm>
          <a:prstGeom prst="rect">
            <a:avLst/>
          </a:prstGeom>
          <a:noFill/>
        </p:spPr>
        <p:txBody>
          <a:bodyPr wrap="square">
            <a:spAutoFit/>
          </a:bodyPr>
          <a:lstStyle/>
          <a:p>
            <a:r>
              <a:rPr lang="en-US" b="1" dirty="0"/>
              <a:t>Types of Software Maintenance:</a:t>
            </a:r>
            <a:endParaRPr lang="en-US" dirty="0"/>
          </a:p>
          <a:p>
            <a:pPr>
              <a:buFont typeface="+mj-lt"/>
              <a:buAutoNum type="arabicPeriod"/>
            </a:pPr>
            <a:r>
              <a:rPr lang="en-US" b="1" dirty="0"/>
              <a:t>Corrective Maintenance:</a:t>
            </a:r>
            <a:endParaRPr lang="en-US" dirty="0"/>
          </a:p>
          <a:p>
            <a:pPr marL="742950" lvl="1" indent="-285750">
              <a:buFont typeface="+mj-lt"/>
              <a:buAutoNum type="arabicPeriod"/>
            </a:pPr>
            <a:r>
              <a:rPr lang="en-US" dirty="0"/>
              <a:t>Fixing defects or bugs that are discovered after the software is deployed.</a:t>
            </a:r>
          </a:p>
          <a:p>
            <a:pPr marL="742950" lvl="1" indent="-285750">
              <a:buFont typeface="+mj-lt"/>
              <a:buAutoNum type="arabicPeriod"/>
            </a:pPr>
            <a:r>
              <a:rPr lang="en-US" dirty="0"/>
              <a:t>Aim is to restore the software to its original functionality.</a:t>
            </a:r>
          </a:p>
          <a:p>
            <a:pPr>
              <a:buFont typeface="+mj-lt"/>
              <a:buAutoNum type="arabicPeriod"/>
            </a:pPr>
            <a:r>
              <a:rPr lang="en-US" b="1" dirty="0"/>
              <a:t>Adaptive Maintenance:</a:t>
            </a:r>
            <a:endParaRPr lang="en-US" dirty="0"/>
          </a:p>
          <a:p>
            <a:pPr marL="742950" lvl="1" indent="-285750">
              <a:buFont typeface="+mj-lt"/>
              <a:buAutoNum type="arabicPeriod"/>
            </a:pPr>
            <a:r>
              <a:rPr lang="en-US" dirty="0"/>
              <a:t>Modifying the software to adapt to changes in the operating environment, hardware, or other external factors.</a:t>
            </a:r>
          </a:p>
          <a:p>
            <a:pPr marL="742950" lvl="1" indent="-285750">
              <a:buFont typeface="+mj-lt"/>
              <a:buAutoNum type="arabicPeriod"/>
            </a:pPr>
            <a:r>
              <a:rPr lang="en-US" dirty="0"/>
              <a:t>Examples include porting software to a new platform or integrating with new systems.</a:t>
            </a:r>
          </a:p>
          <a:p>
            <a:pPr>
              <a:buFont typeface="+mj-lt"/>
              <a:buAutoNum type="arabicPeriod"/>
            </a:pPr>
            <a:r>
              <a:rPr lang="en-US" b="1" dirty="0"/>
              <a:t>Perfective Maintenance:</a:t>
            </a:r>
            <a:endParaRPr lang="en-US" dirty="0"/>
          </a:p>
          <a:p>
            <a:pPr marL="742950" lvl="1" indent="-285750">
              <a:buFont typeface="+mj-lt"/>
              <a:buAutoNum type="arabicPeriod"/>
            </a:pPr>
            <a:r>
              <a:rPr lang="en-US" dirty="0"/>
              <a:t>Enhancing the software's functionality, performance, or usability beyond its original specifications.</a:t>
            </a:r>
          </a:p>
          <a:p>
            <a:pPr marL="742950" lvl="1" indent="-285750">
              <a:buFont typeface="+mj-lt"/>
              <a:buAutoNum type="arabicPeriod"/>
            </a:pPr>
            <a:r>
              <a:rPr lang="en-US" dirty="0"/>
              <a:t>Includes adding new features, improving performance, or optimizing the user interface.</a:t>
            </a:r>
          </a:p>
          <a:p>
            <a:pPr>
              <a:buFont typeface="+mj-lt"/>
              <a:buAutoNum type="arabicPeriod"/>
            </a:pPr>
            <a:r>
              <a:rPr lang="en-US" b="1" dirty="0"/>
              <a:t>Preventive Maintenance:</a:t>
            </a:r>
            <a:endParaRPr lang="en-US" dirty="0"/>
          </a:p>
          <a:p>
            <a:pPr marL="742950" lvl="1" indent="-285750">
              <a:buFont typeface="+mj-lt"/>
              <a:buAutoNum type="arabicPeriod"/>
            </a:pPr>
            <a:r>
              <a:rPr lang="en-US" dirty="0"/>
              <a:t>Making changes to the software to prevent future problems or improve its maintainability.</a:t>
            </a:r>
          </a:p>
          <a:p>
            <a:pPr marL="742950" lvl="1" indent="-285750">
              <a:buFont typeface="+mj-lt"/>
              <a:buAutoNum type="arabicPeriod"/>
            </a:pPr>
            <a:r>
              <a:rPr lang="en-US" dirty="0"/>
              <a:t>This can involve refactoring code, updating documentation, or improving the software's architecture.</a:t>
            </a:r>
          </a:p>
        </p:txBody>
      </p:sp>
    </p:spTree>
    <p:extLst>
      <p:ext uri="{BB962C8B-B14F-4D97-AF65-F5344CB8AC3E}">
        <p14:creationId xmlns:p14="http://schemas.microsoft.com/office/powerpoint/2010/main" val="2828102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01880-417F-A45A-BECA-03C138824ADA}"/>
              </a:ext>
            </a:extLst>
          </p:cNvPr>
          <p:cNvSpPr txBox="1"/>
          <p:nvPr/>
        </p:nvSpPr>
        <p:spPr>
          <a:xfrm>
            <a:off x="3048733" y="1859340"/>
            <a:ext cx="6097464" cy="3416320"/>
          </a:xfrm>
          <a:prstGeom prst="rect">
            <a:avLst/>
          </a:prstGeom>
          <a:noFill/>
        </p:spPr>
        <p:txBody>
          <a:bodyPr wrap="square">
            <a:spAutoFit/>
          </a:bodyPr>
          <a:lstStyle/>
          <a:p>
            <a:r>
              <a:rPr lang="en-US" b="1" dirty="0"/>
              <a:t>Challenges in Software Maintenance:</a:t>
            </a:r>
          </a:p>
          <a:p>
            <a:endParaRPr lang="en-US" dirty="0"/>
          </a:p>
          <a:p>
            <a:pPr>
              <a:buFont typeface="Arial" panose="020B0604020202020204" pitchFamily="34" charset="0"/>
              <a:buChar char="•"/>
            </a:pPr>
            <a:r>
              <a:rPr lang="en-US" b="1" dirty="0"/>
              <a:t>Evolving requirements:</a:t>
            </a:r>
            <a:r>
              <a:rPr lang="en-US" dirty="0"/>
              <a:t> Software needs to adapt to changing user needs and market conditions.</a:t>
            </a:r>
          </a:p>
          <a:p>
            <a:pPr>
              <a:buFont typeface="Arial" panose="020B0604020202020204" pitchFamily="34" charset="0"/>
              <a:buChar char="•"/>
            </a:pPr>
            <a:r>
              <a:rPr lang="en-US" b="1" dirty="0"/>
              <a:t>Legacy systems:</a:t>
            </a:r>
            <a:r>
              <a:rPr lang="en-US" dirty="0"/>
              <a:t> Maintaining old software systems can be challenging due to outdated technologies and lack of documentation.</a:t>
            </a:r>
          </a:p>
          <a:p>
            <a:pPr>
              <a:buFont typeface="Arial" panose="020B0604020202020204" pitchFamily="34" charset="0"/>
              <a:buChar char="•"/>
            </a:pPr>
            <a:r>
              <a:rPr lang="en-US" b="1" dirty="0"/>
              <a:t>Technical debt:</a:t>
            </a:r>
            <a:r>
              <a:rPr lang="en-US" dirty="0"/>
              <a:t> Poorly designed or implemented code can create technical debt, making maintenance more difficult and expensive.</a:t>
            </a:r>
          </a:p>
          <a:p>
            <a:pPr>
              <a:buFont typeface="Arial" panose="020B0604020202020204" pitchFamily="34" charset="0"/>
              <a:buChar char="•"/>
            </a:pPr>
            <a:r>
              <a:rPr lang="en-US" b="1" dirty="0"/>
              <a:t>Limited resources:</a:t>
            </a:r>
            <a:r>
              <a:rPr lang="en-US" dirty="0"/>
              <a:t> Organizations often have limited resources allocated for software maintenance.</a:t>
            </a:r>
          </a:p>
        </p:txBody>
      </p:sp>
    </p:spTree>
    <p:extLst>
      <p:ext uri="{BB962C8B-B14F-4D97-AF65-F5344CB8AC3E}">
        <p14:creationId xmlns:p14="http://schemas.microsoft.com/office/powerpoint/2010/main" val="3365462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67E6A-CA22-F6DA-9D2A-1DFB4A8E8C25}"/>
              </a:ext>
            </a:extLst>
          </p:cNvPr>
          <p:cNvSpPr txBox="1"/>
          <p:nvPr/>
        </p:nvSpPr>
        <p:spPr>
          <a:xfrm>
            <a:off x="2857501" y="696495"/>
            <a:ext cx="6655776" cy="4247317"/>
          </a:xfrm>
          <a:prstGeom prst="rect">
            <a:avLst/>
          </a:prstGeom>
          <a:noFill/>
        </p:spPr>
        <p:txBody>
          <a:bodyPr wrap="square">
            <a:spAutoFit/>
          </a:bodyPr>
          <a:lstStyle/>
          <a:p>
            <a:r>
              <a:rPr lang="en-US" b="1" dirty="0"/>
              <a:t>Strategies for Effective Software Maintenance:</a:t>
            </a:r>
          </a:p>
          <a:p>
            <a:endParaRPr lang="en-US" dirty="0"/>
          </a:p>
          <a:p>
            <a:pPr>
              <a:buFont typeface="Arial" panose="020B0604020202020204" pitchFamily="34" charset="0"/>
              <a:buChar char="•"/>
            </a:pPr>
            <a:r>
              <a:rPr lang="en-US" b="1" dirty="0"/>
              <a:t>Regular updates:</a:t>
            </a:r>
            <a:r>
              <a:rPr lang="en-US" dirty="0"/>
              <a:t> Keep the software up-to-date with the latest patches and security updates.</a:t>
            </a:r>
          </a:p>
          <a:p>
            <a:pPr>
              <a:buFont typeface="Arial" panose="020B0604020202020204" pitchFamily="34" charset="0"/>
              <a:buChar char="•"/>
            </a:pPr>
            <a:r>
              <a:rPr lang="en-US" b="1" dirty="0"/>
              <a:t>Version control:</a:t>
            </a:r>
            <a:r>
              <a:rPr lang="en-US" dirty="0"/>
              <a:t> Use version control systems to track changes and manage different versions of the software.</a:t>
            </a:r>
          </a:p>
          <a:p>
            <a:pPr>
              <a:buFont typeface="Arial" panose="020B0604020202020204" pitchFamily="34" charset="0"/>
              <a:buChar char="•"/>
            </a:pPr>
            <a:r>
              <a:rPr lang="en-US" b="1" dirty="0"/>
              <a:t>Documentation:</a:t>
            </a:r>
            <a:r>
              <a:rPr lang="en-US" dirty="0"/>
              <a:t> Maintain clear and up-to-date documentation to help developers understand the software's architecture and functionality.</a:t>
            </a:r>
          </a:p>
          <a:p>
            <a:pPr>
              <a:buFont typeface="Arial" panose="020B0604020202020204" pitchFamily="34" charset="0"/>
              <a:buChar char="•"/>
            </a:pPr>
            <a:r>
              <a:rPr lang="en-US" b="1" dirty="0"/>
              <a:t>Refactoring:</a:t>
            </a:r>
            <a:r>
              <a:rPr lang="en-US" dirty="0"/>
              <a:t> Regularly refactor the code to improve its readability, maintainability, and efficiency.</a:t>
            </a:r>
          </a:p>
          <a:p>
            <a:pPr>
              <a:buFont typeface="Arial" panose="020B0604020202020204" pitchFamily="34" charset="0"/>
              <a:buChar char="•"/>
            </a:pPr>
            <a:r>
              <a:rPr lang="en-US" b="1" dirty="0"/>
              <a:t>Automated testing:</a:t>
            </a:r>
            <a:r>
              <a:rPr lang="en-US" dirty="0"/>
              <a:t> Use automated testing tools to ensure that changes to the software do not introduce new defects.</a:t>
            </a:r>
          </a:p>
          <a:p>
            <a:pPr>
              <a:buFont typeface="Arial" panose="020B0604020202020204" pitchFamily="34" charset="0"/>
              <a:buChar char="•"/>
            </a:pPr>
            <a:r>
              <a:rPr lang="en-US" b="1" dirty="0"/>
              <a:t>Prioritization:</a:t>
            </a:r>
            <a:r>
              <a:rPr lang="en-US" dirty="0"/>
              <a:t> Prioritize maintenance tasks based on their impact on the software's functionality and user satisfaction.</a:t>
            </a:r>
          </a:p>
        </p:txBody>
      </p:sp>
    </p:spTree>
    <p:extLst>
      <p:ext uri="{BB962C8B-B14F-4D97-AF65-F5344CB8AC3E}">
        <p14:creationId xmlns:p14="http://schemas.microsoft.com/office/powerpoint/2010/main" val="3414319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BF44A8-A6C0-BBBC-FAF7-56A3F4BEDEAA}"/>
              </a:ext>
            </a:extLst>
          </p:cNvPr>
          <p:cNvSpPr txBox="1"/>
          <p:nvPr/>
        </p:nvSpPr>
        <p:spPr>
          <a:xfrm>
            <a:off x="2318605" y="599669"/>
            <a:ext cx="7554789" cy="4862870"/>
          </a:xfrm>
          <a:prstGeom prst="rect">
            <a:avLst/>
          </a:prstGeom>
          <a:noFill/>
        </p:spPr>
        <p:txBody>
          <a:bodyPr wrap="square">
            <a:spAutoFit/>
          </a:bodyPr>
          <a:lstStyle/>
          <a:p>
            <a:r>
              <a:rPr lang="en-US" sz="5400" b="1" dirty="0"/>
              <a:t>Software Reuse </a:t>
            </a:r>
            <a:endParaRPr lang="en-US" sz="6000" b="1" dirty="0"/>
          </a:p>
          <a:p>
            <a:endParaRPr lang="en-US" sz="3200" b="1" dirty="0"/>
          </a:p>
          <a:p>
            <a:r>
              <a:rPr lang="en-US" sz="3200" b="1" dirty="0"/>
              <a:t>Software reuse</a:t>
            </a:r>
            <a:r>
              <a:rPr lang="en-US" sz="3200" dirty="0"/>
              <a:t> is the practice of using existing software components, such as code modules, libraries, or frameworks, in new software development projects. It is a fundamental principle in software engineering that can significantly improve productivity, quality, and time-to-market.</a:t>
            </a:r>
            <a:endParaRPr lang="en-US" sz="5400" dirty="0"/>
          </a:p>
        </p:txBody>
      </p:sp>
    </p:spTree>
    <p:extLst>
      <p:ext uri="{BB962C8B-B14F-4D97-AF65-F5344CB8AC3E}">
        <p14:creationId xmlns:p14="http://schemas.microsoft.com/office/powerpoint/2010/main" val="631970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EDE4F-7671-C545-0DC6-7ED65F54FB45}"/>
              </a:ext>
            </a:extLst>
          </p:cNvPr>
          <p:cNvSpPr txBox="1"/>
          <p:nvPr/>
        </p:nvSpPr>
        <p:spPr>
          <a:xfrm>
            <a:off x="3048733" y="2136339"/>
            <a:ext cx="6097464" cy="2585323"/>
          </a:xfrm>
          <a:prstGeom prst="rect">
            <a:avLst/>
          </a:prstGeom>
          <a:noFill/>
        </p:spPr>
        <p:txBody>
          <a:bodyPr wrap="square">
            <a:spAutoFit/>
          </a:bodyPr>
          <a:lstStyle/>
          <a:p>
            <a:r>
              <a:rPr lang="en-US" b="1" dirty="0"/>
              <a:t>Types of Software Reuse:</a:t>
            </a:r>
            <a:endParaRPr lang="en-US" dirty="0"/>
          </a:p>
          <a:p>
            <a:pPr>
              <a:buFont typeface="+mj-lt"/>
              <a:buAutoNum type="arabicPeriod"/>
            </a:pPr>
            <a:r>
              <a:rPr lang="en-US" b="1" dirty="0"/>
              <a:t>Application reuse:</a:t>
            </a:r>
            <a:r>
              <a:rPr lang="en-US" dirty="0"/>
              <a:t> Reusing entire applications or significant portions of them.</a:t>
            </a:r>
          </a:p>
          <a:p>
            <a:pPr>
              <a:buFont typeface="+mj-lt"/>
              <a:buAutoNum type="arabicPeriod"/>
            </a:pPr>
            <a:r>
              <a:rPr lang="en-US" b="1" dirty="0"/>
              <a:t>Component reuse:</a:t>
            </a:r>
            <a:r>
              <a:rPr lang="en-US" dirty="0"/>
              <a:t> Reusing individual software components, such as modules, libraries, or frameworks.</a:t>
            </a:r>
          </a:p>
          <a:p>
            <a:pPr>
              <a:buFont typeface="+mj-lt"/>
              <a:buAutoNum type="arabicPeriod"/>
            </a:pPr>
            <a:r>
              <a:rPr lang="en-US" b="1" dirty="0"/>
              <a:t>Domain-specific reuse:</a:t>
            </a:r>
            <a:r>
              <a:rPr lang="en-US" dirty="0"/>
              <a:t> Reusing components that are specific to a particular domain or industry.</a:t>
            </a:r>
          </a:p>
          <a:p>
            <a:pPr>
              <a:buFont typeface="+mj-lt"/>
              <a:buAutoNum type="arabicPeriod"/>
            </a:pPr>
            <a:r>
              <a:rPr lang="en-US" b="1" dirty="0"/>
              <a:t>Off-the-shelf (OTS) reuse:</a:t>
            </a:r>
            <a:r>
              <a:rPr lang="en-US" dirty="0"/>
              <a:t> Reusing commercially available software products.</a:t>
            </a:r>
          </a:p>
        </p:txBody>
      </p:sp>
    </p:spTree>
    <p:extLst>
      <p:ext uri="{BB962C8B-B14F-4D97-AF65-F5344CB8AC3E}">
        <p14:creationId xmlns:p14="http://schemas.microsoft.com/office/powerpoint/2010/main" val="20662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DEB16-BECD-BE5F-5157-4EB7F1B72B8A}"/>
              </a:ext>
            </a:extLst>
          </p:cNvPr>
          <p:cNvSpPr txBox="1"/>
          <p:nvPr/>
        </p:nvSpPr>
        <p:spPr>
          <a:xfrm>
            <a:off x="3048733" y="1443841"/>
            <a:ext cx="6097464" cy="3970318"/>
          </a:xfrm>
          <a:prstGeom prst="rect">
            <a:avLst/>
          </a:prstGeom>
          <a:noFill/>
        </p:spPr>
        <p:txBody>
          <a:bodyPr wrap="square">
            <a:spAutoFit/>
          </a:bodyPr>
          <a:lstStyle/>
          <a:p>
            <a:r>
              <a:rPr lang="en-US" b="1" dirty="0"/>
              <a:t>Benefits of Software Reuse:</a:t>
            </a:r>
            <a:endParaRPr lang="en-US" dirty="0"/>
          </a:p>
          <a:p>
            <a:pPr>
              <a:buFont typeface="Arial" panose="020B0604020202020204" pitchFamily="34" charset="0"/>
              <a:buChar char="•"/>
            </a:pPr>
            <a:r>
              <a:rPr lang="en-US" b="1" dirty="0"/>
              <a:t>Increased productivity:</a:t>
            </a:r>
            <a:r>
              <a:rPr lang="en-US" dirty="0"/>
              <a:t> Reusing existing components can save time and effort, as developers don't have to create everything from scratch.</a:t>
            </a:r>
          </a:p>
          <a:p>
            <a:pPr>
              <a:buFont typeface="Arial" panose="020B0604020202020204" pitchFamily="34" charset="0"/>
              <a:buChar char="•"/>
            </a:pPr>
            <a:r>
              <a:rPr lang="en-US" b="1" dirty="0"/>
              <a:t>Improved quality:</a:t>
            </a:r>
            <a:r>
              <a:rPr lang="en-US" dirty="0"/>
              <a:t> Reusing well-tested components can reduce the risk of defects and improve the overall quality of the software.</a:t>
            </a:r>
          </a:p>
          <a:p>
            <a:pPr>
              <a:buFont typeface="Arial" panose="020B0604020202020204" pitchFamily="34" charset="0"/>
              <a:buChar char="•"/>
            </a:pPr>
            <a:r>
              <a:rPr lang="en-US" b="1" dirty="0"/>
              <a:t>Reduced costs:</a:t>
            </a:r>
            <a:r>
              <a:rPr lang="en-US" dirty="0"/>
              <a:t> Reusing existing components can lower development costs by reducing the amount of new code that needs to be written.</a:t>
            </a:r>
          </a:p>
          <a:p>
            <a:pPr>
              <a:buFont typeface="Arial" panose="020B0604020202020204" pitchFamily="34" charset="0"/>
              <a:buChar char="•"/>
            </a:pPr>
            <a:r>
              <a:rPr lang="en-US" b="1" dirty="0"/>
              <a:t>Faster time-to-market:</a:t>
            </a:r>
            <a:r>
              <a:rPr lang="en-US" dirty="0"/>
              <a:t> By leveraging existing components, organizations can bring new products to market more quickly.</a:t>
            </a:r>
          </a:p>
          <a:p>
            <a:pPr>
              <a:buFont typeface="Arial" panose="020B0604020202020204" pitchFamily="34" charset="0"/>
              <a:buChar char="•"/>
            </a:pPr>
            <a:r>
              <a:rPr lang="en-US" b="1" dirty="0"/>
              <a:t>Enhanced consistency:</a:t>
            </a:r>
            <a:r>
              <a:rPr lang="en-US" dirty="0"/>
              <a:t> Reusing common components can help ensure consistency across different software products.</a:t>
            </a:r>
          </a:p>
        </p:txBody>
      </p:sp>
    </p:spTree>
    <p:extLst>
      <p:ext uri="{BB962C8B-B14F-4D97-AF65-F5344CB8AC3E}">
        <p14:creationId xmlns:p14="http://schemas.microsoft.com/office/powerpoint/2010/main" val="4005643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D4A04-88D9-9CD0-6FAF-B4A0DB7C9E0F}"/>
              </a:ext>
            </a:extLst>
          </p:cNvPr>
          <p:cNvSpPr txBox="1"/>
          <p:nvPr/>
        </p:nvSpPr>
        <p:spPr>
          <a:xfrm>
            <a:off x="3048733" y="1859340"/>
            <a:ext cx="6097464" cy="3139321"/>
          </a:xfrm>
          <a:prstGeom prst="rect">
            <a:avLst/>
          </a:prstGeom>
          <a:noFill/>
        </p:spPr>
        <p:txBody>
          <a:bodyPr wrap="square">
            <a:spAutoFit/>
          </a:bodyPr>
          <a:lstStyle/>
          <a:p>
            <a:r>
              <a:rPr lang="en-US" b="1" dirty="0"/>
              <a:t>Challenges of Software Reuse:</a:t>
            </a:r>
            <a:endParaRPr lang="en-US" dirty="0"/>
          </a:p>
          <a:p>
            <a:pPr>
              <a:buFont typeface="Arial" panose="020B0604020202020204" pitchFamily="34" charset="0"/>
              <a:buChar char="•"/>
            </a:pPr>
            <a:r>
              <a:rPr lang="en-US" b="1" dirty="0"/>
              <a:t>Legal and licensing issues:</a:t>
            </a:r>
            <a:r>
              <a:rPr lang="en-US" dirty="0"/>
              <a:t> Reusing components may involve legal and licensing considerations.</a:t>
            </a:r>
          </a:p>
          <a:p>
            <a:pPr>
              <a:buFont typeface="Arial" panose="020B0604020202020204" pitchFamily="34" charset="0"/>
              <a:buChar char="•"/>
            </a:pPr>
            <a:r>
              <a:rPr lang="en-US" b="1" dirty="0"/>
              <a:t>Compatibility issues:</a:t>
            </a:r>
            <a:r>
              <a:rPr lang="en-US" dirty="0"/>
              <a:t> Reused components may not be compatible with the new project's environment or requirements.</a:t>
            </a:r>
          </a:p>
          <a:p>
            <a:pPr>
              <a:buFont typeface="Arial" panose="020B0604020202020204" pitchFamily="34" charset="0"/>
              <a:buChar char="•"/>
            </a:pPr>
            <a:r>
              <a:rPr lang="en-US" b="1" dirty="0"/>
              <a:t>Maintenance issues:</a:t>
            </a:r>
            <a:r>
              <a:rPr lang="en-US" dirty="0"/>
              <a:t> Reusing components can make it more difficult to maintain the software over time.</a:t>
            </a:r>
          </a:p>
          <a:p>
            <a:pPr>
              <a:buFont typeface="Arial" panose="020B0604020202020204" pitchFamily="34" charset="0"/>
              <a:buChar char="•"/>
            </a:pPr>
            <a:r>
              <a:rPr lang="en-US" b="1" dirty="0"/>
              <a:t>Cultural barriers:</a:t>
            </a:r>
            <a:r>
              <a:rPr lang="en-US" dirty="0"/>
              <a:t> Reusing components from different teams or organizations can introduce cultural or organizational challenges.</a:t>
            </a:r>
          </a:p>
        </p:txBody>
      </p:sp>
    </p:spTree>
    <p:extLst>
      <p:ext uri="{BB962C8B-B14F-4D97-AF65-F5344CB8AC3E}">
        <p14:creationId xmlns:p14="http://schemas.microsoft.com/office/powerpoint/2010/main" val="250157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7E43A-AA3E-EB38-0384-E404E8824ECD}"/>
              </a:ext>
            </a:extLst>
          </p:cNvPr>
          <p:cNvSpPr txBox="1"/>
          <p:nvPr/>
        </p:nvSpPr>
        <p:spPr>
          <a:xfrm>
            <a:off x="3048733" y="1720840"/>
            <a:ext cx="6097464" cy="3416320"/>
          </a:xfrm>
          <a:prstGeom prst="rect">
            <a:avLst/>
          </a:prstGeom>
          <a:noFill/>
        </p:spPr>
        <p:txBody>
          <a:bodyPr wrap="square">
            <a:spAutoFit/>
          </a:bodyPr>
          <a:lstStyle/>
          <a:p>
            <a:r>
              <a:rPr lang="en-US" b="1" dirty="0"/>
              <a:t>Strategies for Effective Software Reuse:</a:t>
            </a:r>
            <a:endParaRPr lang="en-US" dirty="0"/>
          </a:p>
          <a:p>
            <a:pPr>
              <a:buFont typeface="Arial" panose="020B0604020202020204" pitchFamily="34" charset="0"/>
              <a:buChar char="•"/>
            </a:pPr>
            <a:r>
              <a:rPr lang="en-US" b="1" dirty="0"/>
              <a:t>Create a reusable asset library:</a:t>
            </a:r>
            <a:r>
              <a:rPr lang="en-US" dirty="0"/>
              <a:t> Maintain a central repository of reusable components.</a:t>
            </a:r>
          </a:p>
          <a:p>
            <a:pPr>
              <a:buFont typeface="Arial" panose="020B0604020202020204" pitchFamily="34" charset="0"/>
              <a:buChar char="•"/>
            </a:pPr>
            <a:r>
              <a:rPr lang="en-US" b="1" dirty="0"/>
              <a:t>Define clear reuse policies:</a:t>
            </a:r>
            <a:r>
              <a:rPr lang="en-US" dirty="0"/>
              <a:t> Establish guidelines for when and how to reuse components.</a:t>
            </a:r>
          </a:p>
          <a:p>
            <a:pPr>
              <a:buFont typeface="Arial" panose="020B0604020202020204" pitchFamily="34" charset="0"/>
              <a:buChar char="•"/>
            </a:pPr>
            <a:r>
              <a:rPr lang="en-US" b="1" dirty="0"/>
              <a:t>Ensure compatibility:</a:t>
            </a:r>
            <a:r>
              <a:rPr lang="en-US" dirty="0"/>
              <a:t> Verify that reused components are compatible with the new project.</a:t>
            </a:r>
          </a:p>
          <a:p>
            <a:pPr>
              <a:buFont typeface="Arial" panose="020B0604020202020204" pitchFamily="34" charset="0"/>
              <a:buChar char="•"/>
            </a:pPr>
            <a:r>
              <a:rPr lang="en-US" b="1" dirty="0"/>
              <a:t>Provide adequate documentation:</a:t>
            </a:r>
            <a:r>
              <a:rPr lang="en-US" dirty="0"/>
              <a:t> Document reused components to help developers understand and use them effectively.</a:t>
            </a:r>
          </a:p>
          <a:p>
            <a:pPr>
              <a:buFont typeface="Arial" panose="020B0604020202020204" pitchFamily="34" charset="0"/>
              <a:buChar char="•"/>
            </a:pPr>
            <a:r>
              <a:rPr lang="en-US" b="1" dirty="0"/>
              <a:t>Consider licensing and legal issues:</a:t>
            </a:r>
            <a:r>
              <a:rPr lang="en-US" dirty="0"/>
              <a:t> Address any legal or licensing concerns associated with reusing components.</a:t>
            </a:r>
          </a:p>
        </p:txBody>
      </p:sp>
    </p:spTree>
    <p:extLst>
      <p:ext uri="{BB962C8B-B14F-4D97-AF65-F5344CB8AC3E}">
        <p14:creationId xmlns:p14="http://schemas.microsoft.com/office/powerpoint/2010/main" val="3848564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1D00D-F828-C81B-CFEE-69849F7DF9BB}"/>
              </a:ext>
            </a:extLst>
          </p:cNvPr>
          <p:cNvSpPr txBox="1"/>
          <p:nvPr/>
        </p:nvSpPr>
        <p:spPr>
          <a:xfrm>
            <a:off x="3778494" y="2378159"/>
            <a:ext cx="6097464" cy="1077218"/>
          </a:xfrm>
          <a:prstGeom prst="rect">
            <a:avLst/>
          </a:prstGeom>
          <a:noFill/>
        </p:spPr>
        <p:txBody>
          <a:bodyPr wrap="square">
            <a:spAutoFit/>
          </a:bodyPr>
          <a:lstStyle/>
          <a:p>
            <a:r>
              <a:rPr lang="en-US" sz="3200" b="1" dirty="0"/>
              <a:t>Component based </a:t>
            </a:r>
          </a:p>
          <a:p>
            <a:r>
              <a:rPr lang="en-US" sz="3200" b="1" dirty="0"/>
              <a:t>software development </a:t>
            </a:r>
            <a:endParaRPr lang="en-US" sz="3200" dirty="0"/>
          </a:p>
        </p:txBody>
      </p:sp>
    </p:spTree>
    <p:extLst>
      <p:ext uri="{BB962C8B-B14F-4D97-AF65-F5344CB8AC3E}">
        <p14:creationId xmlns:p14="http://schemas.microsoft.com/office/powerpoint/2010/main" val="90213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3CC47A-0470-121B-B09C-48350B53E6A0}"/>
              </a:ext>
            </a:extLst>
          </p:cNvPr>
          <p:cNvSpPr>
            <a:spLocks noChangeArrowheads="1"/>
          </p:cNvSpPr>
          <p:nvPr/>
        </p:nvSpPr>
        <p:spPr bwMode="auto">
          <a:xfrm>
            <a:off x="527538" y="1406577"/>
            <a:ext cx="106161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ISO 27001</a:t>
            </a:r>
            <a:r>
              <a:rPr kumimoji="0" lang="en-US" altLang="en-US" sz="1800" b="0" i="0" u="none" strike="noStrike" cap="none" normalizeH="0" baseline="0" dirty="0">
                <a:ln>
                  <a:noFill/>
                </a:ln>
                <a:solidFill>
                  <a:schemeClr val="tx1"/>
                </a:solidFill>
                <a:effectLst/>
                <a:latin typeface="Arial" panose="020B0604020202020204" pitchFamily="34" charset="0"/>
              </a:rPr>
              <a:t> is a standard for information security management. It provides a framework for organizations to establish, implement, maintain, and continuously improve their information security management system (ISMS).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elements of ISO 27001: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Risk assessment:</a:t>
            </a:r>
            <a:r>
              <a:rPr kumimoji="0" lang="en-US" altLang="en-US" sz="1800" b="0" i="0" u="none" strike="noStrike" cap="none" normalizeH="0" baseline="0" dirty="0">
                <a:ln>
                  <a:noFill/>
                </a:ln>
                <a:solidFill>
                  <a:schemeClr val="tx1"/>
                </a:solidFill>
                <a:effectLst/>
                <a:latin typeface="Arial" panose="020B0604020202020204" pitchFamily="34" charset="0"/>
              </a:rPr>
              <a:t> Identifying and assessing information security risks.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Information security controls:</a:t>
            </a:r>
            <a:r>
              <a:rPr kumimoji="0" lang="en-US" altLang="en-US" sz="1800" b="0" i="0" u="none" strike="noStrike" cap="none" normalizeH="0" baseline="0" dirty="0">
                <a:ln>
                  <a:noFill/>
                </a:ln>
                <a:solidFill>
                  <a:schemeClr val="tx1"/>
                </a:solidFill>
                <a:effectLst/>
                <a:latin typeface="Arial" panose="020B0604020202020204" pitchFamily="34" charset="0"/>
              </a:rPr>
              <a:t> Implementing measures to protect information assets.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improvement:</a:t>
            </a:r>
            <a:r>
              <a:rPr kumimoji="0" lang="en-US" altLang="en-US" sz="1800" b="0" i="0" u="none" strike="noStrike" cap="none" normalizeH="0" baseline="0" dirty="0">
                <a:ln>
                  <a:noFill/>
                </a:ln>
                <a:solidFill>
                  <a:schemeClr val="tx1"/>
                </a:solidFill>
                <a:effectLst/>
                <a:latin typeface="Arial" panose="020B0604020202020204" pitchFamily="34" charset="0"/>
              </a:rPr>
              <a:t> Regularly reviewing and updating the ISMS.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96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B85F97-AA8E-1E36-673C-68877D887E6A}"/>
              </a:ext>
            </a:extLst>
          </p:cNvPr>
          <p:cNvSpPr txBox="1"/>
          <p:nvPr/>
        </p:nvSpPr>
        <p:spPr>
          <a:xfrm>
            <a:off x="3048733" y="1305342"/>
            <a:ext cx="6097464" cy="4524315"/>
          </a:xfrm>
          <a:prstGeom prst="rect">
            <a:avLst/>
          </a:prstGeom>
          <a:noFill/>
        </p:spPr>
        <p:txBody>
          <a:bodyPr wrap="square">
            <a:spAutoFit/>
          </a:bodyPr>
          <a:lstStyle/>
          <a:p>
            <a:r>
              <a:rPr lang="en-US" b="1" dirty="0"/>
              <a:t>Component-Based Software Development (CBD)</a:t>
            </a:r>
            <a:r>
              <a:rPr lang="en-US" dirty="0"/>
              <a:t> is a software engineering approach that focuses on building software systems by assembling pre-existing, independent components. These components are self-contained units of software that provide specific functionalities and can be reused in different applications.</a:t>
            </a:r>
          </a:p>
          <a:p>
            <a:endParaRPr lang="en-US" dirty="0"/>
          </a:p>
          <a:p>
            <a:r>
              <a:rPr lang="en-US" b="1" dirty="0"/>
              <a:t>Key Principles of CBD:</a:t>
            </a:r>
          </a:p>
          <a:p>
            <a:pPr>
              <a:buFont typeface="Arial" panose="020B0604020202020204" pitchFamily="34" charset="0"/>
              <a:buChar char="•"/>
            </a:pPr>
            <a:r>
              <a:rPr lang="en-US" b="1" dirty="0"/>
              <a:t>Modularity:</a:t>
            </a:r>
            <a:r>
              <a:rPr lang="en-US" dirty="0"/>
              <a:t> Breaking down software systems into smaller, independent components.</a:t>
            </a:r>
          </a:p>
          <a:p>
            <a:pPr>
              <a:buFont typeface="Arial" panose="020B0604020202020204" pitchFamily="34" charset="0"/>
              <a:buChar char="•"/>
            </a:pPr>
            <a:r>
              <a:rPr lang="en-US" b="1" dirty="0"/>
              <a:t>Encapsulation:</a:t>
            </a:r>
            <a:r>
              <a:rPr lang="en-US" dirty="0"/>
              <a:t> Each component encapsulates its data and behavior, providing a well-defined interface.</a:t>
            </a:r>
          </a:p>
          <a:p>
            <a:pPr>
              <a:buFont typeface="Arial" panose="020B0604020202020204" pitchFamily="34" charset="0"/>
              <a:buChar char="•"/>
            </a:pPr>
            <a:r>
              <a:rPr lang="en-US" b="1" dirty="0"/>
              <a:t>Standardization:</a:t>
            </a:r>
            <a:r>
              <a:rPr lang="en-US" dirty="0"/>
              <a:t> Using standardized interfaces and protocols to ensure interoperability between components.</a:t>
            </a:r>
          </a:p>
          <a:p>
            <a:pPr>
              <a:buFont typeface="Arial" panose="020B0604020202020204" pitchFamily="34" charset="0"/>
              <a:buChar char="•"/>
            </a:pPr>
            <a:r>
              <a:rPr lang="en-US" b="1" dirty="0"/>
              <a:t>Reusability:</a:t>
            </a:r>
            <a:r>
              <a:rPr lang="en-US" dirty="0"/>
              <a:t> Designing components that can be reused in multiple projects.</a:t>
            </a:r>
          </a:p>
        </p:txBody>
      </p:sp>
    </p:spTree>
    <p:extLst>
      <p:ext uri="{BB962C8B-B14F-4D97-AF65-F5344CB8AC3E}">
        <p14:creationId xmlns:p14="http://schemas.microsoft.com/office/powerpoint/2010/main" val="29927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F4807-9819-5224-CF5A-3EF9142BBBC3}"/>
              </a:ext>
            </a:extLst>
          </p:cNvPr>
          <p:cNvSpPr txBox="1"/>
          <p:nvPr/>
        </p:nvSpPr>
        <p:spPr>
          <a:xfrm>
            <a:off x="3048733" y="1582341"/>
            <a:ext cx="6097464" cy="3693319"/>
          </a:xfrm>
          <a:prstGeom prst="rect">
            <a:avLst/>
          </a:prstGeom>
          <a:noFill/>
        </p:spPr>
        <p:txBody>
          <a:bodyPr wrap="square">
            <a:spAutoFit/>
          </a:bodyPr>
          <a:lstStyle/>
          <a:p>
            <a:r>
              <a:rPr lang="en-US" b="1" dirty="0"/>
              <a:t>Benefits of CBD:</a:t>
            </a:r>
          </a:p>
          <a:p>
            <a:pPr>
              <a:buFont typeface="Arial" panose="020B0604020202020204" pitchFamily="34" charset="0"/>
              <a:buChar char="•"/>
            </a:pPr>
            <a:r>
              <a:rPr lang="en-US" b="1" dirty="0"/>
              <a:t>Increased productivity:</a:t>
            </a:r>
            <a:r>
              <a:rPr lang="en-US" dirty="0"/>
              <a:t> Reusing existing components can significantly reduce development time and effort.</a:t>
            </a:r>
          </a:p>
          <a:p>
            <a:pPr>
              <a:buFont typeface="Arial" panose="020B0604020202020204" pitchFamily="34" charset="0"/>
              <a:buChar char="•"/>
            </a:pPr>
            <a:r>
              <a:rPr lang="en-US" b="1" dirty="0"/>
              <a:t>Improved quality:</a:t>
            </a:r>
            <a:r>
              <a:rPr lang="en-US" dirty="0"/>
              <a:t> Using well-tested components can improve the overall quality of the software.</a:t>
            </a:r>
          </a:p>
          <a:p>
            <a:pPr>
              <a:buFont typeface="Arial" panose="020B0604020202020204" pitchFamily="34" charset="0"/>
              <a:buChar char="•"/>
            </a:pPr>
            <a:r>
              <a:rPr lang="en-US" b="1" dirty="0"/>
              <a:t>Enhanced maintainability:</a:t>
            </a:r>
            <a:r>
              <a:rPr lang="en-US" dirty="0"/>
              <a:t> Components can be modified and updated independently, making it easier to maintain the software over time.</a:t>
            </a:r>
          </a:p>
          <a:p>
            <a:pPr>
              <a:buFont typeface="Arial" panose="020B0604020202020204" pitchFamily="34" charset="0"/>
              <a:buChar char="•"/>
            </a:pPr>
            <a:r>
              <a:rPr lang="en-US" b="1" dirty="0"/>
              <a:t>Faster time-to-market:</a:t>
            </a:r>
            <a:r>
              <a:rPr lang="en-US" dirty="0"/>
              <a:t> By leveraging existing components, organizations can bring new products to market more quickly.</a:t>
            </a:r>
          </a:p>
          <a:p>
            <a:pPr>
              <a:buFont typeface="Arial" panose="020B0604020202020204" pitchFamily="34" charset="0"/>
              <a:buChar char="•"/>
            </a:pPr>
            <a:r>
              <a:rPr lang="en-US" b="1" dirty="0"/>
              <a:t>Reduced costs:</a:t>
            </a:r>
            <a:r>
              <a:rPr lang="en-US" dirty="0"/>
              <a:t> Reusing components can lower development costs by reducing the amount of new code that needs to be written.</a:t>
            </a:r>
          </a:p>
        </p:txBody>
      </p:sp>
    </p:spTree>
    <p:extLst>
      <p:ext uri="{BB962C8B-B14F-4D97-AF65-F5344CB8AC3E}">
        <p14:creationId xmlns:p14="http://schemas.microsoft.com/office/powerpoint/2010/main" val="3802352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F67AA-B18D-CAA9-4883-F4BE805432F3}"/>
              </a:ext>
            </a:extLst>
          </p:cNvPr>
          <p:cNvSpPr txBox="1"/>
          <p:nvPr/>
        </p:nvSpPr>
        <p:spPr>
          <a:xfrm>
            <a:off x="3048733" y="2136339"/>
            <a:ext cx="6097464" cy="2585323"/>
          </a:xfrm>
          <a:prstGeom prst="rect">
            <a:avLst/>
          </a:prstGeom>
          <a:noFill/>
        </p:spPr>
        <p:txBody>
          <a:bodyPr wrap="square">
            <a:spAutoFit/>
          </a:bodyPr>
          <a:lstStyle/>
          <a:p>
            <a:r>
              <a:rPr lang="en-US" b="1" dirty="0"/>
              <a:t>Challenges of CBD:</a:t>
            </a:r>
          </a:p>
          <a:p>
            <a:pPr>
              <a:buFont typeface="Arial" panose="020B0604020202020204" pitchFamily="34" charset="0"/>
              <a:buChar char="•"/>
            </a:pPr>
            <a:r>
              <a:rPr lang="en-US" b="1" dirty="0"/>
              <a:t>Component discovery:</a:t>
            </a:r>
            <a:r>
              <a:rPr lang="en-US" dirty="0"/>
              <a:t> Finding suitable components that meet the project's requirements can be challenging.</a:t>
            </a:r>
          </a:p>
          <a:p>
            <a:pPr>
              <a:buFont typeface="Arial" panose="020B0604020202020204" pitchFamily="34" charset="0"/>
              <a:buChar char="•"/>
            </a:pPr>
            <a:r>
              <a:rPr lang="en-US" b="1" dirty="0"/>
              <a:t>Component composition:</a:t>
            </a:r>
            <a:r>
              <a:rPr lang="en-US" dirty="0"/>
              <a:t> Integrating components into a cohesive system can be complex.</a:t>
            </a:r>
          </a:p>
          <a:p>
            <a:pPr>
              <a:buFont typeface="Arial" panose="020B0604020202020204" pitchFamily="34" charset="0"/>
              <a:buChar char="•"/>
            </a:pPr>
            <a:r>
              <a:rPr lang="en-US" b="1" dirty="0"/>
              <a:t>Component evolution:</a:t>
            </a:r>
            <a:r>
              <a:rPr lang="en-US" dirty="0"/>
              <a:t> Managing the evolution of components over time can be difficult.</a:t>
            </a:r>
          </a:p>
          <a:p>
            <a:pPr>
              <a:buFont typeface="Arial" panose="020B0604020202020204" pitchFamily="34" charset="0"/>
              <a:buChar char="•"/>
            </a:pPr>
            <a:r>
              <a:rPr lang="en-US" b="1" dirty="0"/>
              <a:t>Licensing and legal issues:</a:t>
            </a:r>
            <a:r>
              <a:rPr lang="en-US" dirty="0"/>
              <a:t> Reusing components may involve legal and licensing considerations.</a:t>
            </a:r>
          </a:p>
        </p:txBody>
      </p:sp>
    </p:spTree>
    <p:extLst>
      <p:ext uri="{BB962C8B-B14F-4D97-AF65-F5344CB8AC3E}">
        <p14:creationId xmlns:p14="http://schemas.microsoft.com/office/powerpoint/2010/main" val="3554043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F0B1F-0998-34D0-582A-6AFA0E2C840C}"/>
              </a:ext>
            </a:extLst>
          </p:cNvPr>
          <p:cNvSpPr txBox="1"/>
          <p:nvPr/>
        </p:nvSpPr>
        <p:spPr>
          <a:xfrm>
            <a:off x="3048733" y="2274838"/>
            <a:ext cx="6097464" cy="2308324"/>
          </a:xfrm>
          <a:prstGeom prst="rect">
            <a:avLst/>
          </a:prstGeom>
          <a:noFill/>
        </p:spPr>
        <p:txBody>
          <a:bodyPr wrap="square">
            <a:spAutoFit/>
          </a:bodyPr>
          <a:lstStyle/>
          <a:p>
            <a:r>
              <a:rPr lang="en-US" b="1" dirty="0"/>
              <a:t>Types of Components:</a:t>
            </a:r>
          </a:p>
          <a:p>
            <a:pPr>
              <a:buFont typeface="Arial" panose="020B0604020202020204" pitchFamily="34" charset="0"/>
              <a:buChar char="•"/>
            </a:pPr>
            <a:r>
              <a:rPr lang="en-US" b="1" dirty="0"/>
              <a:t>Software libraries:</a:t>
            </a:r>
            <a:r>
              <a:rPr lang="en-US" dirty="0"/>
              <a:t> Collections of reusable code modules.</a:t>
            </a:r>
          </a:p>
          <a:p>
            <a:pPr>
              <a:buFont typeface="Arial" panose="020B0604020202020204" pitchFamily="34" charset="0"/>
              <a:buChar char="•"/>
            </a:pPr>
            <a:r>
              <a:rPr lang="en-US" b="1" dirty="0"/>
              <a:t>Frameworks:</a:t>
            </a:r>
            <a:r>
              <a:rPr lang="en-US" dirty="0"/>
              <a:t> Reusable software architectures that provide a foundation for building applications.</a:t>
            </a:r>
          </a:p>
          <a:p>
            <a:pPr>
              <a:buFont typeface="Arial" panose="020B0604020202020204" pitchFamily="34" charset="0"/>
              <a:buChar char="•"/>
            </a:pPr>
            <a:r>
              <a:rPr lang="en-US" b="1" dirty="0"/>
              <a:t>Web services:</a:t>
            </a:r>
            <a:r>
              <a:rPr lang="en-US" dirty="0"/>
              <a:t> Self-contained units of software that can be accessed over a network.</a:t>
            </a:r>
          </a:p>
          <a:p>
            <a:pPr>
              <a:buFont typeface="Arial" panose="020B0604020202020204" pitchFamily="34" charset="0"/>
              <a:buChar char="•"/>
            </a:pPr>
            <a:r>
              <a:rPr lang="en-US" b="1" dirty="0"/>
              <a:t>Microservices:</a:t>
            </a:r>
            <a:r>
              <a:rPr lang="en-US" dirty="0"/>
              <a:t> Small, independent services that can be developed, deployed, and scaled independently.</a:t>
            </a:r>
          </a:p>
        </p:txBody>
      </p:sp>
    </p:spTree>
    <p:extLst>
      <p:ext uri="{BB962C8B-B14F-4D97-AF65-F5344CB8AC3E}">
        <p14:creationId xmlns:p14="http://schemas.microsoft.com/office/powerpoint/2010/main" val="1351401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A21BAB-0523-1BBC-EC29-25E3D2222026}"/>
              </a:ext>
            </a:extLst>
          </p:cNvPr>
          <p:cNvSpPr txBox="1"/>
          <p:nvPr/>
        </p:nvSpPr>
        <p:spPr>
          <a:xfrm>
            <a:off x="3048733" y="2413338"/>
            <a:ext cx="6097464" cy="2031325"/>
          </a:xfrm>
          <a:prstGeom prst="rect">
            <a:avLst/>
          </a:prstGeom>
          <a:noFill/>
        </p:spPr>
        <p:txBody>
          <a:bodyPr wrap="square">
            <a:spAutoFit/>
          </a:bodyPr>
          <a:lstStyle/>
          <a:p>
            <a:r>
              <a:rPr lang="en-IN" b="1" dirty="0"/>
              <a:t>CBD Tools and Technologies:</a:t>
            </a:r>
          </a:p>
          <a:p>
            <a:pPr>
              <a:buFont typeface="Arial" panose="020B0604020202020204" pitchFamily="34" charset="0"/>
              <a:buChar char="•"/>
            </a:pPr>
            <a:r>
              <a:rPr lang="en-IN" b="1" dirty="0"/>
              <a:t>Component </a:t>
            </a:r>
            <a:r>
              <a:rPr lang="en-IN" b="1" dirty="0" err="1"/>
              <a:t>modeling</a:t>
            </a:r>
            <a:r>
              <a:rPr lang="en-IN" b="1" dirty="0"/>
              <a:t> languages:</a:t>
            </a:r>
            <a:r>
              <a:rPr lang="en-IN" dirty="0"/>
              <a:t> Used to describe and model components.</a:t>
            </a:r>
          </a:p>
          <a:p>
            <a:pPr>
              <a:buFont typeface="Arial" panose="020B0604020202020204" pitchFamily="34" charset="0"/>
              <a:buChar char="•"/>
            </a:pPr>
            <a:r>
              <a:rPr lang="en-IN" b="1" dirty="0"/>
              <a:t>Component repositories:</a:t>
            </a:r>
            <a:r>
              <a:rPr lang="en-IN" dirty="0"/>
              <a:t> Centralized repositories for storing and managing components.</a:t>
            </a:r>
          </a:p>
          <a:p>
            <a:pPr>
              <a:buFont typeface="Arial" panose="020B0604020202020204" pitchFamily="34" charset="0"/>
              <a:buChar char="•"/>
            </a:pPr>
            <a:r>
              <a:rPr lang="en-IN" b="1" dirty="0"/>
              <a:t>Component integration frameworks:</a:t>
            </a:r>
            <a:r>
              <a:rPr lang="en-IN" dirty="0"/>
              <a:t> Tools for integrating components into software systems.</a:t>
            </a:r>
          </a:p>
        </p:txBody>
      </p:sp>
    </p:spTree>
    <p:extLst>
      <p:ext uri="{BB962C8B-B14F-4D97-AF65-F5344CB8AC3E}">
        <p14:creationId xmlns:p14="http://schemas.microsoft.com/office/powerpoint/2010/main" val="968566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E6391-2026-93EA-6C90-134801ABBD8B}"/>
              </a:ext>
            </a:extLst>
          </p:cNvPr>
          <p:cNvSpPr txBox="1"/>
          <p:nvPr/>
        </p:nvSpPr>
        <p:spPr>
          <a:xfrm>
            <a:off x="2881680" y="2088023"/>
            <a:ext cx="6097464" cy="2123658"/>
          </a:xfrm>
          <a:prstGeom prst="rect">
            <a:avLst/>
          </a:prstGeom>
          <a:noFill/>
        </p:spPr>
        <p:txBody>
          <a:bodyPr wrap="square">
            <a:spAutoFit/>
          </a:bodyPr>
          <a:lstStyle/>
          <a:p>
            <a:pPr algn="ctr"/>
            <a:r>
              <a:rPr lang="en-IN" sz="4400" b="1" dirty="0"/>
              <a:t>Syllabus </a:t>
            </a:r>
          </a:p>
          <a:p>
            <a:pPr algn="ctr"/>
            <a:r>
              <a:rPr lang="en-IN" sz="4400" b="1" dirty="0"/>
              <a:t>Completed</a:t>
            </a:r>
          </a:p>
          <a:p>
            <a:pPr algn="ctr"/>
            <a:r>
              <a:rPr lang="en-IN" sz="4400" b="1" dirty="0"/>
              <a:t>…………</a:t>
            </a:r>
          </a:p>
        </p:txBody>
      </p:sp>
    </p:spTree>
    <p:extLst>
      <p:ext uri="{BB962C8B-B14F-4D97-AF65-F5344CB8AC3E}">
        <p14:creationId xmlns:p14="http://schemas.microsoft.com/office/powerpoint/2010/main" val="336743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A51E2-77AD-83F3-7C0F-184E1845DA47}"/>
              </a:ext>
            </a:extLst>
          </p:cNvPr>
          <p:cNvSpPr txBox="1"/>
          <p:nvPr/>
        </p:nvSpPr>
        <p:spPr>
          <a:xfrm>
            <a:off x="3047268" y="1633000"/>
            <a:ext cx="6097464" cy="3077766"/>
          </a:xfrm>
          <a:prstGeom prst="rect">
            <a:avLst/>
          </a:prstGeom>
          <a:noFill/>
        </p:spPr>
        <p:txBody>
          <a:bodyPr wrap="square">
            <a:spAutoFit/>
          </a:bodyPr>
          <a:lstStyle/>
          <a:p>
            <a:pPr algn="ctr"/>
            <a:r>
              <a:rPr lang="en-US" sz="3200" b="1" dirty="0"/>
              <a:t>SEI CMMI</a:t>
            </a:r>
          </a:p>
          <a:p>
            <a:r>
              <a:rPr lang="en-US" b="1" dirty="0"/>
              <a:t> (Software Engineering Institute Capability Maturity Model Integration)</a:t>
            </a:r>
          </a:p>
          <a:p>
            <a:endParaRPr lang="en-US" b="1" dirty="0"/>
          </a:p>
          <a:p>
            <a:r>
              <a:rPr lang="en-US" dirty="0"/>
              <a:t>SEI CMMI is a framework developed by the Software Engineering Institute (SEI) at Carnegie Mellon University. It provides a model for assessing and improving the capability of software organizations. CMMI focuses on process improvement and provides a structured approach to process definition, implementation, and measurement.</a:t>
            </a:r>
          </a:p>
        </p:txBody>
      </p:sp>
    </p:spTree>
    <p:extLst>
      <p:ext uri="{BB962C8B-B14F-4D97-AF65-F5344CB8AC3E}">
        <p14:creationId xmlns:p14="http://schemas.microsoft.com/office/powerpoint/2010/main" val="15312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5C925-884F-2A22-420C-FC82FCA7D2FF}"/>
              </a:ext>
            </a:extLst>
          </p:cNvPr>
          <p:cNvSpPr txBox="1"/>
          <p:nvPr/>
        </p:nvSpPr>
        <p:spPr>
          <a:xfrm>
            <a:off x="3047268" y="1978077"/>
            <a:ext cx="6097464" cy="2862322"/>
          </a:xfrm>
          <a:prstGeom prst="rect">
            <a:avLst/>
          </a:prstGeom>
          <a:noFill/>
        </p:spPr>
        <p:txBody>
          <a:bodyPr wrap="square">
            <a:spAutoFit/>
          </a:bodyPr>
          <a:lstStyle/>
          <a:p>
            <a:r>
              <a:rPr lang="en-US" b="1" dirty="0"/>
              <a:t>Key levels of CMMI:</a:t>
            </a:r>
          </a:p>
          <a:p>
            <a:endParaRPr lang="en-US" dirty="0"/>
          </a:p>
          <a:p>
            <a:pPr>
              <a:buFont typeface="Arial" panose="020B0604020202020204" pitchFamily="34" charset="0"/>
              <a:buChar char="•"/>
            </a:pPr>
            <a:r>
              <a:rPr lang="en-US" b="1" dirty="0"/>
              <a:t>Initial:</a:t>
            </a:r>
            <a:r>
              <a:rPr lang="en-US" dirty="0"/>
              <a:t> The organization has no defined processes.</a:t>
            </a:r>
          </a:p>
          <a:p>
            <a:pPr>
              <a:buFont typeface="Arial" panose="020B0604020202020204" pitchFamily="34" charset="0"/>
              <a:buChar char="•"/>
            </a:pPr>
            <a:r>
              <a:rPr lang="en-US" b="1" dirty="0"/>
              <a:t>Repeatable:</a:t>
            </a:r>
            <a:r>
              <a:rPr lang="en-US" dirty="0"/>
              <a:t> Basic processes are established and consistently followed.</a:t>
            </a:r>
          </a:p>
          <a:p>
            <a:pPr>
              <a:buFont typeface="Arial" panose="020B0604020202020204" pitchFamily="34" charset="0"/>
              <a:buChar char="•"/>
            </a:pPr>
            <a:r>
              <a:rPr lang="en-US" b="1" dirty="0"/>
              <a:t>Defined:</a:t>
            </a:r>
            <a:r>
              <a:rPr lang="en-US" dirty="0"/>
              <a:t> Processes are standardized and documented.</a:t>
            </a:r>
          </a:p>
          <a:p>
            <a:pPr>
              <a:buFont typeface="Arial" panose="020B0604020202020204" pitchFamily="34" charset="0"/>
              <a:buChar char="•"/>
            </a:pPr>
            <a:r>
              <a:rPr lang="en-US" b="1" dirty="0"/>
              <a:t>Managed:</a:t>
            </a:r>
            <a:r>
              <a:rPr lang="en-US" dirty="0"/>
              <a:t> Processes are quantitatively measured and controlled.</a:t>
            </a:r>
          </a:p>
          <a:p>
            <a:pPr>
              <a:buFont typeface="Arial" panose="020B0604020202020204" pitchFamily="34" charset="0"/>
              <a:buChar char="•"/>
            </a:pPr>
            <a:r>
              <a:rPr lang="en-US" b="1" dirty="0"/>
              <a:t>Optimizing:</a:t>
            </a:r>
            <a:r>
              <a:rPr lang="en-US" dirty="0"/>
              <a:t> Continuous process improvement is focused on innovation.</a:t>
            </a:r>
          </a:p>
        </p:txBody>
      </p:sp>
    </p:spTree>
    <p:extLst>
      <p:ext uri="{BB962C8B-B14F-4D97-AF65-F5344CB8AC3E}">
        <p14:creationId xmlns:p14="http://schemas.microsoft.com/office/powerpoint/2010/main" val="269788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81558-F07B-2B50-8997-1B8891C31BE5}"/>
              </a:ext>
            </a:extLst>
          </p:cNvPr>
          <p:cNvSpPr txBox="1"/>
          <p:nvPr/>
        </p:nvSpPr>
        <p:spPr>
          <a:xfrm>
            <a:off x="3048733" y="1166843"/>
            <a:ext cx="6097464" cy="4524315"/>
          </a:xfrm>
          <a:prstGeom prst="rect">
            <a:avLst/>
          </a:prstGeom>
          <a:noFill/>
        </p:spPr>
        <p:txBody>
          <a:bodyPr wrap="square">
            <a:spAutoFit/>
          </a:bodyPr>
          <a:lstStyle/>
          <a:p>
            <a:r>
              <a:rPr lang="en-US" b="1" dirty="0"/>
              <a:t>Why Choose ISO or SEI CMMI?</a:t>
            </a:r>
            <a:endParaRPr lang="en-US" dirty="0"/>
          </a:p>
          <a:p>
            <a:r>
              <a:rPr lang="en-US" dirty="0"/>
              <a:t>Both ISO and SEI CMMI offer frameworks for improving organizational processes, particularly in the context of software engineering. The choice between them often depends on specific organizational needs, goals, and the nature of the software development process.</a:t>
            </a:r>
          </a:p>
          <a:p>
            <a:r>
              <a:rPr lang="en-US" b="1" dirty="0"/>
              <a:t>Key Considerations:</a:t>
            </a:r>
            <a:endParaRPr lang="en-US" dirty="0"/>
          </a:p>
          <a:p>
            <a:pPr>
              <a:buFont typeface="Arial" panose="020B0604020202020204" pitchFamily="34" charset="0"/>
              <a:buChar char="•"/>
            </a:pPr>
            <a:r>
              <a:rPr lang="en-US" b="1" dirty="0"/>
              <a:t>Scope:</a:t>
            </a:r>
            <a:r>
              <a:rPr lang="en-US" dirty="0"/>
              <a:t> ISO 9001 is a generic standard applicable to any organization, while CMMI is specifically focused on software engineering.</a:t>
            </a:r>
          </a:p>
          <a:p>
            <a:pPr>
              <a:buFont typeface="Arial" panose="020B0604020202020204" pitchFamily="34" charset="0"/>
              <a:buChar char="•"/>
            </a:pPr>
            <a:r>
              <a:rPr lang="en-US" b="1" dirty="0"/>
              <a:t>Focus:</a:t>
            </a:r>
            <a:r>
              <a:rPr lang="en-US" dirty="0"/>
              <a:t> ISO emphasizes quality management, while CMMI focuses on process improvement.</a:t>
            </a:r>
          </a:p>
          <a:p>
            <a:pPr>
              <a:buFont typeface="Arial" panose="020B0604020202020204" pitchFamily="34" charset="0"/>
              <a:buChar char="•"/>
            </a:pPr>
            <a:r>
              <a:rPr lang="en-US" b="1" dirty="0"/>
              <a:t>Level of detail:</a:t>
            </a:r>
            <a:r>
              <a:rPr lang="en-US" dirty="0"/>
              <a:t> CMMI provides a more granular level of detail and guidance for process improvement.</a:t>
            </a:r>
          </a:p>
          <a:p>
            <a:pPr>
              <a:buFont typeface="Arial" panose="020B0604020202020204" pitchFamily="34" charset="0"/>
              <a:buChar char="•"/>
            </a:pPr>
            <a:r>
              <a:rPr lang="en-US" b="1" dirty="0"/>
              <a:t>Industry requirements:</a:t>
            </a:r>
            <a:r>
              <a:rPr lang="en-US" dirty="0"/>
              <a:t> Some industries may have specific requirements for certification in ISO or CMMI.</a:t>
            </a:r>
          </a:p>
        </p:txBody>
      </p:sp>
    </p:spTree>
    <p:extLst>
      <p:ext uri="{BB962C8B-B14F-4D97-AF65-F5344CB8AC3E}">
        <p14:creationId xmlns:p14="http://schemas.microsoft.com/office/powerpoint/2010/main" val="420138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5293</Words>
  <Application>Microsoft Office PowerPoint</Application>
  <PresentationFormat>Widescreen</PresentationFormat>
  <Paragraphs>338</Paragraphs>
  <Slides>65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Mulish</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2024-09-29T04:52:29Z</dcterms:created>
  <dcterms:modified xsi:type="dcterms:W3CDTF">2024-09-29T05:47:38Z</dcterms:modified>
</cp:coreProperties>
</file>