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1" r:id="rId34"/>
    <p:sldId id="292" r:id="rId35"/>
    <p:sldId id="293" r:id="rId36"/>
    <p:sldId id="294" r:id="rId37"/>
    <p:sldId id="295" r:id="rId38"/>
    <p:sldId id="297" r:id="rId39"/>
    <p:sldId id="296" r:id="rId40"/>
    <p:sldId id="302"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20668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42060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297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47820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1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399013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70242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296616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20346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CB9A-0FF3-4575-84CA-28498E646AF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07206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3CCB9A-0FF3-4575-84CA-28498E646AF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341280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3CCB9A-0FF3-4575-84CA-28498E646AFB}"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5196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CCB9A-0FF3-4575-84CA-28498E646AFB}"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68908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CCB9A-0FF3-4575-84CA-28498E646AFB}"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00446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3CCB9A-0FF3-4575-84CA-28498E646AF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166742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3CCB9A-0FF3-4575-84CA-28498E646AF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B6131-FC24-40FC-B3E9-0948B6AA589C}" type="slidenum">
              <a:rPr lang="en-IN" smtClean="0"/>
              <a:t>‹#›</a:t>
            </a:fld>
            <a:endParaRPr lang="en-IN"/>
          </a:p>
        </p:txBody>
      </p:sp>
    </p:spTree>
    <p:extLst>
      <p:ext uri="{BB962C8B-B14F-4D97-AF65-F5344CB8AC3E}">
        <p14:creationId xmlns:p14="http://schemas.microsoft.com/office/powerpoint/2010/main" val="288186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3CCB9A-0FF3-4575-84CA-28498E646AFB}" type="datetimeFigureOut">
              <a:rPr lang="en-IN" smtClean="0"/>
              <a:t>19-08-2024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8B6131-FC24-40FC-B3E9-0948B6AA589C}" type="slidenum">
              <a:rPr lang="en-IN" smtClean="0"/>
              <a:t>‹#›</a:t>
            </a:fld>
            <a:endParaRPr lang="en-IN"/>
          </a:p>
        </p:txBody>
      </p:sp>
    </p:spTree>
    <p:extLst>
      <p:ext uri="{BB962C8B-B14F-4D97-AF65-F5344CB8AC3E}">
        <p14:creationId xmlns:p14="http://schemas.microsoft.com/office/powerpoint/2010/main" val="27116308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D6A8-5B40-DA95-8025-A36688704B71}"/>
              </a:ext>
            </a:extLst>
          </p:cNvPr>
          <p:cNvSpPr>
            <a:spLocks noGrp="1"/>
          </p:cNvSpPr>
          <p:nvPr>
            <p:ph type="ctrTitle"/>
          </p:nvPr>
        </p:nvSpPr>
        <p:spPr/>
        <p:txBody>
          <a:bodyPr>
            <a:normAutofit fontScale="90000"/>
          </a:bodyPr>
          <a:lstStyle/>
          <a:p>
            <a:r>
              <a:rPr lang="en-US" dirty="0"/>
              <a:t>Object Oriented </a:t>
            </a:r>
            <a:br>
              <a:rPr lang="en-US" dirty="0"/>
            </a:br>
            <a:r>
              <a:rPr lang="en-US" dirty="0"/>
              <a:t>Software Engineering </a:t>
            </a:r>
            <a:endParaRPr lang="en-IN" dirty="0"/>
          </a:p>
        </p:txBody>
      </p:sp>
    </p:spTree>
    <p:extLst>
      <p:ext uri="{BB962C8B-B14F-4D97-AF65-F5344CB8AC3E}">
        <p14:creationId xmlns:p14="http://schemas.microsoft.com/office/powerpoint/2010/main" val="118627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33685-1FE5-08BA-4FCC-C6F8BC425D3E}"/>
              </a:ext>
            </a:extLst>
          </p:cNvPr>
          <p:cNvSpPr txBox="1"/>
          <p:nvPr/>
        </p:nvSpPr>
        <p:spPr>
          <a:xfrm>
            <a:off x="1573823" y="1006445"/>
            <a:ext cx="6101860" cy="4524315"/>
          </a:xfrm>
          <a:prstGeom prst="rect">
            <a:avLst/>
          </a:prstGeom>
          <a:noFill/>
        </p:spPr>
        <p:txBody>
          <a:bodyPr wrap="square">
            <a:spAutoFit/>
          </a:bodyPr>
          <a:lstStyle/>
          <a:p>
            <a:r>
              <a:rPr lang="en-US" b="1" dirty="0"/>
              <a:t>Advantages of OOSD</a:t>
            </a:r>
          </a:p>
          <a:p>
            <a:endParaRPr lang="en-US" b="1" dirty="0"/>
          </a:p>
          <a:p>
            <a:r>
              <a:rPr lang="en-US" b="1" dirty="0"/>
              <a:t>Maintainability</a:t>
            </a:r>
            <a:r>
              <a:rPr lang="en-US" dirty="0"/>
              <a:t>:</a:t>
            </a:r>
          </a:p>
          <a:p>
            <a:pPr marL="742950" lvl="1" indent="-285750">
              <a:buFont typeface="Arial" panose="020B0604020202020204" pitchFamily="34" charset="0"/>
              <a:buChar char="•"/>
            </a:pPr>
            <a:r>
              <a:rPr lang="en-US" dirty="0"/>
              <a:t>The encapsulation and modularity of OOSD contribute to easier maintenance.</a:t>
            </a:r>
          </a:p>
          <a:p>
            <a:pPr marL="742950" lvl="1" indent="-285750">
              <a:buFont typeface="Arial" panose="020B0604020202020204" pitchFamily="34" charset="0"/>
              <a:buChar char="•"/>
            </a:pPr>
            <a:r>
              <a:rPr lang="en-US" dirty="0"/>
              <a:t>Changes or updates can often be made to individual classes without affecting the rest of the system, reducing the likelihood of introducing bugs.</a:t>
            </a:r>
          </a:p>
          <a:p>
            <a:pPr lvl="1"/>
            <a:endParaRPr lang="en-US" dirty="0"/>
          </a:p>
          <a:p>
            <a:r>
              <a:rPr lang="en-US" b="1" dirty="0"/>
              <a:t>Scalability</a:t>
            </a:r>
            <a:r>
              <a:rPr lang="en-US" dirty="0"/>
              <a:t>:</a:t>
            </a:r>
          </a:p>
          <a:p>
            <a:pPr marL="742950" lvl="1" indent="-285750">
              <a:buFont typeface="Arial" panose="020B0604020202020204" pitchFamily="34" charset="0"/>
              <a:buChar char="•"/>
            </a:pPr>
            <a:r>
              <a:rPr lang="en-US" dirty="0"/>
              <a:t>OOSD's support for inheritance and polymorphism makes it easier to extend existing systems.</a:t>
            </a:r>
          </a:p>
          <a:p>
            <a:pPr marL="742950" lvl="1" indent="-285750">
              <a:buFont typeface="Arial" panose="020B0604020202020204" pitchFamily="34" charset="0"/>
              <a:buChar char="•"/>
            </a:pPr>
            <a:r>
              <a:rPr lang="en-US" dirty="0"/>
              <a:t>New features or changes can be added with minimal impact on the existing codebase, facilitating the growth of the system over time.</a:t>
            </a:r>
          </a:p>
        </p:txBody>
      </p:sp>
    </p:spTree>
    <p:extLst>
      <p:ext uri="{BB962C8B-B14F-4D97-AF65-F5344CB8AC3E}">
        <p14:creationId xmlns:p14="http://schemas.microsoft.com/office/powerpoint/2010/main" val="55224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4A153-9F02-F9F4-722A-5C8BEDEC9ED4}"/>
              </a:ext>
            </a:extLst>
          </p:cNvPr>
          <p:cNvSpPr txBox="1"/>
          <p:nvPr/>
        </p:nvSpPr>
        <p:spPr>
          <a:xfrm>
            <a:off x="861646" y="577635"/>
            <a:ext cx="7807568" cy="5632311"/>
          </a:xfrm>
          <a:prstGeom prst="rect">
            <a:avLst/>
          </a:prstGeom>
          <a:noFill/>
        </p:spPr>
        <p:txBody>
          <a:bodyPr wrap="square">
            <a:spAutoFit/>
          </a:bodyPr>
          <a:lstStyle/>
          <a:p>
            <a:r>
              <a:rPr lang="en-US" b="1" dirty="0"/>
              <a:t>Challenges and Considerations</a:t>
            </a:r>
          </a:p>
          <a:p>
            <a:endParaRPr lang="en-US" b="1" dirty="0"/>
          </a:p>
          <a:p>
            <a:r>
              <a:rPr lang="en-US" b="1" dirty="0"/>
              <a:t>Complexity</a:t>
            </a:r>
            <a:r>
              <a:rPr lang="en-US" dirty="0"/>
              <a:t>:</a:t>
            </a:r>
          </a:p>
          <a:p>
            <a:pPr marL="742950" lvl="1" indent="-285750">
              <a:buFont typeface="Arial" panose="020B0604020202020204" pitchFamily="34" charset="0"/>
              <a:buChar char="•"/>
            </a:pPr>
            <a:r>
              <a:rPr lang="en-US" dirty="0"/>
              <a:t>While OOSD offers many advantages, it can introduce additional complexity, especially for small-scale projects where the overhead of designing and maintaining a class hierarchy may not be justified.</a:t>
            </a:r>
          </a:p>
          <a:p>
            <a:pPr marL="742950" lvl="1" indent="-285750">
              <a:buFont typeface="Arial" panose="020B0604020202020204" pitchFamily="34" charset="0"/>
              <a:buChar char="•"/>
            </a:pPr>
            <a:r>
              <a:rPr lang="en-US" dirty="0"/>
              <a:t>Developers need to balance the benefits of OOSD with the potential for over-engineering.</a:t>
            </a:r>
          </a:p>
          <a:p>
            <a:r>
              <a:rPr lang="en-US" b="1" dirty="0"/>
              <a:t>Performance</a:t>
            </a:r>
            <a:r>
              <a:rPr lang="en-US" dirty="0"/>
              <a:t>:</a:t>
            </a:r>
          </a:p>
          <a:p>
            <a:pPr marL="742950" lvl="1" indent="-285750">
              <a:buFont typeface="Arial" panose="020B0604020202020204" pitchFamily="34" charset="0"/>
              <a:buChar char="•"/>
            </a:pPr>
            <a:r>
              <a:rPr lang="en-US" dirty="0"/>
              <a:t>The abstraction and indirection in OOSD can sometimes lead to performance overhead.</a:t>
            </a:r>
          </a:p>
          <a:p>
            <a:pPr marL="742950" lvl="1" indent="-285750">
              <a:buFont typeface="Arial" panose="020B0604020202020204" pitchFamily="34" charset="0"/>
              <a:buChar char="•"/>
            </a:pPr>
            <a:r>
              <a:rPr lang="en-US" dirty="0"/>
              <a:t>Careful design and optimization are required to ensure that the benefits of OOSD do not come at the expense of system performance.</a:t>
            </a:r>
          </a:p>
          <a:p>
            <a:r>
              <a:rPr lang="en-US" b="1" dirty="0"/>
              <a:t>Learning Curve</a:t>
            </a:r>
            <a:r>
              <a:rPr lang="en-US" dirty="0"/>
              <a:t>:</a:t>
            </a:r>
          </a:p>
          <a:p>
            <a:pPr marL="742950" lvl="1" indent="-285750">
              <a:buFont typeface="Arial" panose="020B0604020202020204" pitchFamily="34" charset="0"/>
              <a:buChar char="•"/>
            </a:pPr>
            <a:r>
              <a:rPr lang="en-US" dirty="0"/>
              <a:t>OOSD requires a solid understanding of OOP concepts, which can be a steep learning curve for developers new to the paradigm.</a:t>
            </a:r>
          </a:p>
          <a:p>
            <a:pPr marL="742950" lvl="1" indent="-285750">
              <a:buFont typeface="Arial" panose="020B0604020202020204" pitchFamily="34" charset="0"/>
              <a:buChar char="•"/>
            </a:pPr>
            <a:r>
              <a:rPr lang="en-US" dirty="0"/>
              <a:t>It also requires experience to effectively apply design patterns and principles in a way that leads to clean, maintainable code.</a:t>
            </a:r>
          </a:p>
        </p:txBody>
      </p:sp>
    </p:spTree>
    <p:extLst>
      <p:ext uri="{BB962C8B-B14F-4D97-AF65-F5344CB8AC3E}">
        <p14:creationId xmlns:p14="http://schemas.microsoft.com/office/powerpoint/2010/main" val="109415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0F8D4-D91E-D78B-FF13-579E57EE7A52}"/>
              </a:ext>
            </a:extLst>
          </p:cNvPr>
          <p:cNvSpPr txBox="1"/>
          <p:nvPr/>
        </p:nvSpPr>
        <p:spPr>
          <a:xfrm>
            <a:off x="826477" y="755740"/>
            <a:ext cx="7904285" cy="5078313"/>
          </a:xfrm>
          <a:prstGeom prst="rect">
            <a:avLst/>
          </a:prstGeom>
          <a:noFill/>
        </p:spPr>
        <p:txBody>
          <a:bodyPr wrap="square">
            <a:spAutoFit/>
          </a:bodyPr>
          <a:lstStyle/>
          <a:p>
            <a:r>
              <a:rPr lang="en-US" b="1" dirty="0"/>
              <a:t>Applications of OOSD</a:t>
            </a:r>
          </a:p>
          <a:p>
            <a:endParaRPr lang="en-US" b="1" dirty="0"/>
          </a:p>
          <a:p>
            <a:r>
              <a:rPr lang="en-US" b="1" dirty="0"/>
              <a:t>Enterprise Software</a:t>
            </a:r>
            <a:r>
              <a:rPr lang="en-US" dirty="0"/>
              <a:t>:</a:t>
            </a:r>
          </a:p>
          <a:p>
            <a:pPr marL="742950" lvl="1" indent="-285750">
              <a:buFont typeface="Arial" panose="020B0604020202020204" pitchFamily="34" charset="0"/>
              <a:buChar char="•"/>
            </a:pPr>
            <a:r>
              <a:rPr lang="en-US" dirty="0"/>
              <a:t>OOSD is widely used in developing large-scale enterprise applications where maintainability, scalability, and reusability are critical.</a:t>
            </a:r>
          </a:p>
          <a:p>
            <a:r>
              <a:rPr lang="en-US" b="1" dirty="0"/>
              <a:t>Graphical User Interfaces (GUIs)</a:t>
            </a:r>
            <a:r>
              <a:rPr lang="en-US" dirty="0"/>
              <a:t>:</a:t>
            </a:r>
          </a:p>
          <a:p>
            <a:pPr marL="742950" lvl="1" indent="-285750">
              <a:buFont typeface="Arial" panose="020B0604020202020204" pitchFamily="34" charset="0"/>
              <a:buChar char="•"/>
            </a:pPr>
            <a:r>
              <a:rPr lang="en-US" dirty="0"/>
              <a:t>Object-oriented approaches are well-suited for GUI development, where components like buttons, windows, and menus can be modeled as objects with specific behaviors.</a:t>
            </a:r>
          </a:p>
          <a:p>
            <a:r>
              <a:rPr lang="en-US" b="1" dirty="0"/>
              <a:t>Simulation and Modeling</a:t>
            </a:r>
            <a:r>
              <a:rPr lang="en-US" dirty="0"/>
              <a:t>:</a:t>
            </a:r>
          </a:p>
          <a:p>
            <a:pPr marL="742950" lvl="1" indent="-285750">
              <a:buFont typeface="Arial" panose="020B0604020202020204" pitchFamily="34" charset="0"/>
              <a:buChar char="•"/>
            </a:pPr>
            <a:r>
              <a:rPr lang="en-US" dirty="0"/>
              <a:t>OOSD is ideal for simulation and modeling applications where real-world entities and their interactions need to be accurately represented.</a:t>
            </a:r>
          </a:p>
          <a:p>
            <a:r>
              <a:rPr lang="en-US" b="1" dirty="0"/>
              <a:t>Distributed Systems</a:t>
            </a:r>
            <a:r>
              <a:rPr lang="en-US" dirty="0"/>
              <a:t>:</a:t>
            </a:r>
          </a:p>
          <a:p>
            <a:pPr marL="742950" lvl="1" indent="-285750">
              <a:buFont typeface="Arial" panose="020B0604020202020204" pitchFamily="34" charset="0"/>
              <a:buChar char="•"/>
            </a:pPr>
            <a:r>
              <a:rPr lang="en-US" dirty="0"/>
              <a:t>The modularity of OOSD makes it a good fit for distributed systems where components are spread across different networked environments but need to interact seamlessly.</a:t>
            </a:r>
          </a:p>
        </p:txBody>
      </p:sp>
    </p:spTree>
    <p:extLst>
      <p:ext uri="{BB962C8B-B14F-4D97-AF65-F5344CB8AC3E}">
        <p14:creationId xmlns:p14="http://schemas.microsoft.com/office/powerpoint/2010/main" val="196297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1765D-9F4E-9CA1-9F41-F94C846DD8FD}"/>
              </a:ext>
            </a:extLst>
          </p:cNvPr>
          <p:cNvSpPr txBox="1"/>
          <p:nvPr/>
        </p:nvSpPr>
        <p:spPr>
          <a:xfrm>
            <a:off x="1207476" y="1819980"/>
            <a:ext cx="6688015" cy="2585323"/>
          </a:xfrm>
          <a:prstGeom prst="rect">
            <a:avLst/>
          </a:prstGeom>
          <a:noFill/>
        </p:spPr>
        <p:txBody>
          <a:bodyPr wrap="square">
            <a:spAutoFit/>
          </a:bodyPr>
          <a:lstStyle/>
          <a:p>
            <a:r>
              <a:rPr lang="en-US" b="1" dirty="0"/>
              <a:t>Object-Oriented Software Development Life Cycle</a:t>
            </a:r>
          </a:p>
          <a:p>
            <a:endParaRPr lang="en-US" dirty="0"/>
          </a:p>
          <a:p>
            <a:r>
              <a:rPr lang="en-US" dirty="0"/>
              <a:t>The Object-Oriented Software Development Life Cycle (OOSDLC) follows a structured approach similar to the traditional software development life cycle (SDLC) but is tailored to the principles of object-oriented programming (OOP). The life cycle includes specific stages that emphasize the creation and management of objects and classes, encapsulation, inheritance, and other OOP concepts.</a:t>
            </a:r>
            <a:endParaRPr lang="en-IN" dirty="0"/>
          </a:p>
        </p:txBody>
      </p:sp>
    </p:spTree>
    <p:extLst>
      <p:ext uri="{BB962C8B-B14F-4D97-AF65-F5344CB8AC3E}">
        <p14:creationId xmlns:p14="http://schemas.microsoft.com/office/powerpoint/2010/main" val="411170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720E-F3B3-BD5E-A3CD-49108A72C302}"/>
              </a:ext>
            </a:extLst>
          </p:cNvPr>
          <p:cNvSpPr txBox="1"/>
          <p:nvPr/>
        </p:nvSpPr>
        <p:spPr>
          <a:xfrm>
            <a:off x="826477" y="984258"/>
            <a:ext cx="8669215" cy="4801314"/>
          </a:xfrm>
          <a:prstGeom prst="rect">
            <a:avLst/>
          </a:prstGeom>
          <a:noFill/>
        </p:spPr>
        <p:txBody>
          <a:bodyPr wrap="square">
            <a:spAutoFit/>
          </a:bodyPr>
          <a:lstStyle/>
          <a:p>
            <a:r>
              <a:rPr lang="en-US" b="1" dirty="0"/>
              <a:t>1. Requirements Analysis</a:t>
            </a:r>
          </a:p>
          <a:p>
            <a:r>
              <a:rPr lang="en-US" b="1" dirty="0"/>
              <a:t>Objective</a:t>
            </a:r>
            <a:r>
              <a:rPr lang="en-US" dirty="0"/>
              <a:t>: Understand and document the software requirements.</a:t>
            </a:r>
          </a:p>
          <a:p>
            <a:r>
              <a:rPr lang="en-US" b="1" dirty="0"/>
              <a:t>Activities</a:t>
            </a:r>
            <a:r>
              <a:rPr lang="en-US" dirty="0"/>
              <a:t>:</a:t>
            </a:r>
          </a:p>
          <a:p>
            <a:pPr marL="742950" lvl="1" indent="-285750">
              <a:buFont typeface="Arial" panose="020B0604020202020204" pitchFamily="34" charset="0"/>
              <a:buChar char="•"/>
            </a:pPr>
            <a:r>
              <a:rPr lang="en-US" dirty="0"/>
              <a:t>Gather and analyze the functional and non-functional requirements.</a:t>
            </a:r>
          </a:p>
          <a:p>
            <a:pPr marL="742950" lvl="1" indent="-285750">
              <a:buFont typeface="Arial" panose="020B0604020202020204" pitchFamily="34" charset="0"/>
              <a:buChar char="•"/>
            </a:pPr>
            <a:r>
              <a:rPr lang="en-US" dirty="0"/>
              <a:t>Identify key objects and their behaviors in the problem domain.</a:t>
            </a:r>
          </a:p>
          <a:p>
            <a:pPr marL="742950" lvl="1" indent="-285750">
              <a:buFont typeface="Arial" panose="020B0604020202020204" pitchFamily="34" charset="0"/>
              <a:buChar char="•"/>
            </a:pPr>
            <a:r>
              <a:rPr lang="en-US" dirty="0"/>
              <a:t>Use case diagrams and scenarios are often used to capture how different objects interact with the system.</a:t>
            </a:r>
          </a:p>
          <a:p>
            <a:pPr lvl="1"/>
            <a:endParaRPr lang="en-US" dirty="0"/>
          </a:p>
          <a:p>
            <a:r>
              <a:rPr lang="en-US" b="1" dirty="0"/>
              <a:t>2. System Design</a:t>
            </a:r>
          </a:p>
          <a:p>
            <a:r>
              <a:rPr lang="en-US" b="1" dirty="0"/>
              <a:t>Objective</a:t>
            </a:r>
            <a:r>
              <a:rPr lang="en-US" dirty="0"/>
              <a:t>: Design the overall system architecture based on the requirements.</a:t>
            </a:r>
          </a:p>
          <a:p>
            <a:r>
              <a:rPr lang="en-US" b="1" dirty="0"/>
              <a:t>Activities</a:t>
            </a:r>
            <a:r>
              <a:rPr lang="en-US" dirty="0"/>
              <a:t>:</a:t>
            </a:r>
          </a:p>
          <a:p>
            <a:pPr marL="742950" lvl="1" indent="-285750">
              <a:buFont typeface="Arial" panose="020B0604020202020204" pitchFamily="34" charset="0"/>
              <a:buChar char="•"/>
            </a:pPr>
            <a:r>
              <a:rPr lang="en-US" dirty="0"/>
              <a:t>Define the system’s structure by identifying key classes, objects, and their relationships.</a:t>
            </a:r>
          </a:p>
          <a:p>
            <a:pPr marL="742950" lvl="1" indent="-285750">
              <a:buFont typeface="Arial" panose="020B0604020202020204" pitchFamily="34" charset="0"/>
              <a:buChar char="•"/>
            </a:pPr>
            <a:r>
              <a:rPr lang="en-US" dirty="0"/>
              <a:t>Create class diagrams, which show the classes in the system, their attributes, methods, and relationships (inheritance, association, etc.).</a:t>
            </a:r>
          </a:p>
          <a:p>
            <a:pPr marL="742950" lvl="1" indent="-285750">
              <a:buFont typeface="Arial" panose="020B0604020202020204" pitchFamily="34" charset="0"/>
              <a:buChar char="•"/>
            </a:pPr>
            <a:r>
              <a:rPr lang="en-US" dirty="0"/>
              <a:t>Design the system architecture, including how objects will interact, data flows, and how responsibilities are distributed among objects.</a:t>
            </a:r>
          </a:p>
        </p:txBody>
      </p:sp>
    </p:spTree>
    <p:extLst>
      <p:ext uri="{BB962C8B-B14F-4D97-AF65-F5344CB8AC3E}">
        <p14:creationId xmlns:p14="http://schemas.microsoft.com/office/powerpoint/2010/main" val="239005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AB1F7-5860-246A-6F03-0201EB23F97A}"/>
              </a:ext>
            </a:extLst>
          </p:cNvPr>
          <p:cNvSpPr txBox="1"/>
          <p:nvPr/>
        </p:nvSpPr>
        <p:spPr>
          <a:xfrm>
            <a:off x="580292" y="190690"/>
            <a:ext cx="8572499" cy="6186309"/>
          </a:xfrm>
          <a:prstGeom prst="rect">
            <a:avLst/>
          </a:prstGeom>
          <a:noFill/>
        </p:spPr>
        <p:txBody>
          <a:bodyPr wrap="square">
            <a:spAutoFit/>
          </a:bodyPr>
          <a:lstStyle/>
          <a:p>
            <a:r>
              <a:rPr lang="en-US" b="1" dirty="0"/>
              <a:t>3. Object-Oriented Design (OOD)</a:t>
            </a:r>
          </a:p>
          <a:p>
            <a:r>
              <a:rPr lang="en-US" b="1" dirty="0"/>
              <a:t>Objective</a:t>
            </a:r>
            <a:r>
              <a:rPr lang="en-US" dirty="0"/>
              <a:t>: Refine the system design to the level of individual objects and their interactions.</a:t>
            </a:r>
          </a:p>
          <a:p>
            <a:r>
              <a:rPr lang="en-US" b="1" dirty="0"/>
              <a:t>Activities</a:t>
            </a:r>
            <a:r>
              <a:rPr lang="en-US" dirty="0"/>
              <a:t>:</a:t>
            </a:r>
          </a:p>
          <a:p>
            <a:pPr marL="742950" lvl="1" indent="-285750">
              <a:buFont typeface="Arial" panose="020B0604020202020204" pitchFamily="34" charset="0"/>
              <a:buChar char="•"/>
            </a:pPr>
            <a:r>
              <a:rPr lang="en-US" dirty="0"/>
              <a:t>Develop detailed designs for each class, including defining attributes, methods, and the interactions between objects.</a:t>
            </a:r>
          </a:p>
          <a:p>
            <a:pPr marL="742950" lvl="1" indent="-285750">
              <a:buFont typeface="Arial" panose="020B0604020202020204" pitchFamily="34" charset="0"/>
              <a:buChar char="•"/>
            </a:pPr>
            <a:r>
              <a:rPr lang="en-US" dirty="0"/>
              <a:t>Implement design patterns that address common design problems, ensuring that the system is scalable, maintainable, and reusable.</a:t>
            </a:r>
          </a:p>
          <a:p>
            <a:pPr marL="742950" lvl="1" indent="-285750">
              <a:buFont typeface="Arial" panose="020B0604020202020204" pitchFamily="34" charset="0"/>
              <a:buChar char="•"/>
            </a:pPr>
            <a:r>
              <a:rPr lang="en-US" dirty="0"/>
              <a:t>Use sequence diagrams to model the interaction between objects over time, showing how methods are called and the flow of control within the system.</a:t>
            </a:r>
          </a:p>
          <a:p>
            <a:pPr lvl="1"/>
            <a:endParaRPr lang="en-US" dirty="0"/>
          </a:p>
          <a:p>
            <a:r>
              <a:rPr lang="en-US" b="1" dirty="0"/>
              <a:t>4. Implementation</a:t>
            </a:r>
          </a:p>
          <a:p>
            <a:r>
              <a:rPr lang="en-US" b="1" dirty="0"/>
              <a:t>Objective</a:t>
            </a:r>
            <a:r>
              <a:rPr lang="en-US" dirty="0"/>
              <a:t>: Translate the design into actual code using an object-oriented programming language (e.g., Java, C++, Python).</a:t>
            </a:r>
          </a:p>
          <a:p>
            <a:r>
              <a:rPr lang="en-US" b="1" dirty="0"/>
              <a:t>Activities</a:t>
            </a:r>
            <a:r>
              <a:rPr lang="en-US" dirty="0"/>
              <a:t>:</a:t>
            </a:r>
          </a:p>
          <a:p>
            <a:pPr marL="742950" lvl="1" indent="-285750">
              <a:buFont typeface="Arial" panose="020B0604020202020204" pitchFamily="34" charset="0"/>
              <a:buChar char="•"/>
            </a:pPr>
            <a:r>
              <a:rPr lang="en-US" dirty="0"/>
              <a:t>Write code for each class and its methods, ensuring that the implementation aligns with the design specifications.</a:t>
            </a:r>
          </a:p>
          <a:p>
            <a:pPr marL="742950" lvl="1" indent="-285750">
              <a:buFont typeface="Arial" panose="020B0604020202020204" pitchFamily="34" charset="0"/>
              <a:buChar char="•"/>
            </a:pPr>
            <a:r>
              <a:rPr lang="en-US" dirty="0"/>
              <a:t>Implement inheritance, polymorphism, and encapsulation as defined in the design phase.</a:t>
            </a:r>
          </a:p>
          <a:p>
            <a:pPr marL="742950" lvl="1" indent="-285750">
              <a:buFont typeface="Arial" panose="020B0604020202020204" pitchFamily="34" charset="0"/>
              <a:buChar char="•"/>
            </a:pPr>
            <a:r>
              <a:rPr lang="en-US" dirty="0"/>
              <a:t>Perform unit testing on individual classes and methods to ensure they work as intended.</a:t>
            </a:r>
          </a:p>
        </p:txBody>
      </p:sp>
    </p:spTree>
    <p:extLst>
      <p:ext uri="{BB962C8B-B14F-4D97-AF65-F5344CB8AC3E}">
        <p14:creationId xmlns:p14="http://schemas.microsoft.com/office/powerpoint/2010/main" val="327852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7DDF2-4F06-04CB-38D9-A6D2CDC01762}"/>
              </a:ext>
            </a:extLst>
          </p:cNvPr>
          <p:cNvSpPr txBox="1"/>
          <p:nvPr/>
        </p:nvSpPr>
        <p:spPr>
          <a:xfrm>
            <a:off x="430824" y="654505"/>
            <a:ext cx="9143999" cy="5078313"/>
          </a:xfrm>
          <a:prstGeom prst="rect">
            <a:avLst/>
          </a:prstGeom>
          <a:noFill/>
        </p:spPr>
        <p:txBody>
          <a:bodyPr wrap="square">
            <a:spAutoFit/>
          </a:bodyPr>
          <a:lstStyle/>
          <a:p>
            <a:r>
              <a:rPr lang="en-US" b="1" dirty="0"/>
              <a:t>5. Testing</a:t>
            </a:r>
          </a:p>
          <a:p>
            <a:r>
              <a:rPr lang="en-US" b="1" dirty="0"/>
              <a:t>Objective</a:t>
            </a:r>
            <a:r>
              <a:rPr lang="en-US" dirty="0"/>
              <a:t>: Verify that the system works as expected and meets the requirements.</a:t>
            </a:r>
          </a:p>
          <a:p>
            <a:r>
              <a:rPr lang="en-US" b="1" dirty="0"/>
              <a:t>Activities</a:t>
            </a:r>
            <a:r>
              <a:rPr lang="en-US" dirty="0"/>
              <a:t>:</a:t>
            </a:r>
          </a:p>
          <a:p>
            <a:pPr marL="742950" lvl="1" indent="-285750">
              <a:buFont typeface="Arial" panose="020B0604020202020204" pitchFamily="34" charset="0"/>
              <a:buChar char="•"/>
            </a:pPr>
            <a:r>
              <a:rPr lang="en-US" dirty="0"/>
              <a:t>Perform integration testing to ensure that the interactions between objects and classes work correctly.</a:t>
            </a:r>
          </a:p>
          <a:p>
            <a:pPr marL="742950" lvl="1" indent="-285750">
              <a:buFont typeface="Arial" panose="020B0604020202020204" pitchFamily="34" charset="0"/>
              <a:buChar char="•"/>
            </a:pPr>
            <a:r>
              <a:rPr lang="en-US" dirty="0"/>
              <a:t>Use object-oriented testing techniques, such as testing the interactions between objects, testing class hierarchies, and ensuring that inheritance and polymorphism are functioning correctly.</a:t>
            </a:r>
          </a:p>
          <a:p>
            <a:pPr marL="742950" lvl="1" indent="-285750">
              <a:buFont typeface="Arial" panose="020B0604020202020204" pitchFamily="34" charset="0"/>
              <a:buChar char="•"/>
            </a:pPr>
            <a:r>
              <a:rPr lang="en-US" dirty="0"/>
              <a:t>Conduct system testing to validate the entire software system against the requirements.</a:t>
            </a:r>
          </a:p>
          <a:p>
            <a:pPr lvl="1"/>
            <a:endParaRPr lang="en-US" dirty="0"/>
          </a:p>
          <a:p>
            <a:r>
              <a:rPr lang="en-US" b="1" dirty="0"/>
              <a:t>6. Deployment</a:t>
            </a:r>
          </a:p>
          <a:p>
            <a:r>
              <a:rPr lang="en-US" b="1" dirty="0"/>
              <a:t>Objective</a:t>
            </a:r>
            <a:r>
              <a:rPr lang="en-US" dirty="0"/>
              <a:t>: Release the software for use in the target environment.</a:t>
            </a:r>
          </a:p>
          <a:p>
            <a:r>
              <a:rPr lang="en-US" b="1" dirty="0"/>
              <a:t>Activities</a:t>
            </a:r>
            <a:r>
              <a:rPr lang="en-US" dirty="0"/>
              <a:t>:</a:t>
            </a:r>
          </a:p>
          <a:p>
            <a:pPr marL="742950" lvl="1" indent="-285750">
              <a:buFont typeface="Arial" panose="020B0604020202020204" pitchFamily="34" charset="0"/>
              <a:buChar char="•"/>
            </a:pPr>
            <a:r>
              <a:rPr lang="en-US" dirty="0"/>
              <a:t>Prepare the software for deployment, including packaging and distribution.</a:t>
            </a:r>
          </a:p>
          <a:p>
            <a:pPr marL="742950" lvl="1" indent="-285750">
              <a:buFont typeface="Arial" panose="020B0604020202020204" pitchFamily="34" charset="0"/>
              <a:buChar char="•"/>
            </a:pPr>
            <a:r>
              <a:rPr lang="en-US" dirty="0"/>
              <a:t>Install the software in the production environment and perform final testing (acceptance testing) to ensure it operates correctly.</a:t>
            </a:r>
          </a:p>
          <a:p>
            <a:pPr marL="742950" lvl="1" indent="-285750">
              <a:buFont typeface="Arial" panose="020B0604020202020204" pitchFamily="34" charset="0"/>
              <a:buChar char="•"/>
            </a:pPr>
            <a:r>
              <a:rPr lang="en-US" dirty="0"/>
              <a:t>Provide user documentation and training as needed.</a:t>
            </a:r>
          </a:p>
        </p:txBody>
      </p:sp>
    </p:spTree>
    <p:extLst>
      <p:ext uri="{BB962C8B-B14F-4D97-AF65-F5344CB8AC3E}">
        <p14:creationId xmlns:p14="http://schemas.microsoft.com/office/powerpoint/2010/main" val="114174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9CB82-ECBB-15E7-E995-90CF75EB9B3F}"/>
              </a:ext>
            </a:extLst>
          </p:cNvPr>
          <p:cNvSpPr txBox="1"/>
          <p:nvPr/>
        </p:nvSpPr>
        <p:spPr>
          <a:xfrm>
            <a:off x="738553" y="1169060"/>
            <a:ext cx="8124092" cy="3416320"/>
          </a:xfrm>
          <a:prstGeom prst="rect">
            <a:avLst/>
          </a:prstGeom>
          <a:noFill/>
        </p:spPr>
        <p:txBody>
          <a:bodyPr wrap="square">
            <a:spAutoFit/>
          </a:bodyPr>
          <a:lstStyle/>
          <a:p>
            <a:r>
              <a:rPr lang="en-US" b="1" dirty="0"/>
              <a:t>7. Maintenance</a:t>
            </a:r>
          </a:p>
          <a:p>
            <a:r>
              <a:rPr lang="en-US" b="1" dirty="0"/>
              <a:t>Objective</a:t>
            </a:r>
            <a:r>
              <a:rPr lang="en-US" dirty="0"/>
              <a:t>: Manage changes and updates to the software after deployment.</a:t>
            </a:r>
          </a:p>
          <a:p>
            <a:r>
              <a:rPr lang="en-US" b="1" dirty="0"/>
              <a:t>Activities</a:t>
            </a:r>
            <a:r>
              <a:rPr lang="en-US" dirty="0"/>
              <a:t>:</a:t>
            </a:r>
          </a:p>
          <a:p>
            <a:pPr marL="742950" lvl="1" indent="-285750">
              <a:buFont typeface="Arial" panose="020B0604020202020204" pitchFamily="34" charset="0"/>
              <a:buChar char="•"/>
            </a:pPr>
            <a:r>
              <a:rPr lang="en-US" dirty="0"/>
              <a:t>Address any bugs or issues that arise after deployment through corrective maintenance.</a:t>
            </a:r>
          </a:p>
          <a:p>
            <a:pPr marL="742950" lvl="1" indent="-285750">
              <a:buFont typeface="Arial" panose="020B0604020202020204" pitchFamily="34" charset="0"/>
              <a:buChar char="•"/>
            </a:pPr>
            <a:r>
              <a:rPr lang="en-US" dirty="0"/>
              <a:t>Implement new features or updates as required by the users or stakeholders (adaptive maintenance).</a:t>
            </a:r>
          </a:p>
          <a:p>
            <a:pPr marL="742950" lvl="1" indent="-285750">
              <a:buFont typeface="Arial" panose="020B0604020202020204" pitchFamily="34" charset="0"/>
              <a:buChar char="•"/>
            </a:pPr>
            <a:r>
              <a:rPr lang="en-US" dirty="0"/>
              <a:t>Refactor the codebase to improve performance, readability, or maintainability without changing its functionality (perfective maintenance).</a:t>
            </a:r>
          </a:p>
          <a:p>
            <a:pPr marL="742950" lvl="1" indent="-285750">
              <a:buFont typeface="Arial" panose="020B0604020202020204" pitchFamily="34" charset="0"/>
              <a:buChar char="•"/>
            </a:pPr>
            <a:r>
              <a:rPr lang="en-US" dirty="0"/>
              <a:t>Manage any changes in the environment or technology stack that require updates to the software (preventive maintenance).</a:t>
            </a:r>
          </a:p>
        </p:txBody>
      </p:sp>
    </p:spTree>
    <p:extLst>
      <p:ext uri="{BB962C8B-B14F-4D97-AF65-F5344CB8AC3E}">
        <p14:creationId xmlns:p14="http://schemas.microsoft.com/office/powerpoint/2010/main" val="1908278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6468D7-8BB9-3239-D9FC-39C341946AAD}"/>
              </a:ext>
            </a:extLst>
          </p:cNvPr>
          <p:cNvSpPr txBox="1"/>
          <p:nvPr/>
        </p:nvSpPr>
        <p:spPr>
          <a:xfrm>
            <a:off x="2057399" y="1938512"/>
            <a:ext cx="6101860" cy="1938992"/>
          </a:xfrm>
          <a:prstGeom prst="rect">
            <a:avLst/>
          </a:prstGeom>
          <a:noFill/>
        </p:spPr>
        <p:txBody>
          <a:bodyPr wrap="square">
            <a:spAutoFit/>
          </a:bodyPr>
          <a:lstStyle/>
          <a:p>
            <a:pPr algn="ctr"/>
            <a:r>
              <a:rPr lang="en-US" sz="6000" dirty="0">
                <a:solidFill>
                  <a:srgbClr val="92D050"/>
                </a:solidFill>
              </a:rPr>
              <a:t>User Interface</a:t>
            </a:r>
          </a:p>
          <a:p>
            <a:pPr algn="ctr"/>
            <a:r>
              <a:rPr lang="en-US" sz="6000" dirty="0">
                <a:solidFill>
                  <a:srgbClr val="92D050"/>
                </a:solidFill>
              </a:rPr>
              <a:t> design</a:t>
            </a:r>
            <a:endParaRPr lang="en-IN" sz="6000" dirty="0">
              <a:solidFill>
                <a:srgbClr val="92D050"/>
              </a:solidFill>
            </a:endParaRPr>
          </a:p>
        </p:txBody>
      </p:sp>
    </p:spTree>
    <p:extLst>
      <p:ext uri="{BB962C8B-B14F-4D97-AF65-F5344CB8AC3E}">
        <p14:creationId xmlns:p14="http://schemas.microsoft.com/office/powerpoint/2010/main" val="214296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88EE1-F0C5-1ED8-2F1B-DD167FB6D2FA}"/>
              </a:ext>
            </a:extLst>
          </p:cNvPr>
          <p:cNvSpPr txBox="1"/>
          <p:nvPr/>
        </p:nvSpPr>
        <p:spPr>
          <a:xfrm>
            <a:off x="1925515" y="1604405"/>
            <a:ext cx="6101860" cy="2585323"/>
          </a:xfrm>
          <a:prstGeom prst="rect">
            <a:avLst/>
          </a:prstGeom>
          <a:noFill/>
        </p:spPr>
        <p:txBody>
          <a:bodyPr wrap="square">
            <a:spAutoFit/>
          </a:bodyPr>
          <a:lstStyle/>
          <a:p>
            <a:r>
              <a:rPr lang="en-US" dirty="0"/>
              <a:t>User Interface (UI) design is a critical aspect of software engineering that focuses on the design and development of the visual and interactive elements that users interact with when using software applications. Effective UI design is essential for creating intuitive, efficient, and enjoyable user experiences. It combines principles of design, psychology, and ergonomics with technical knowledge to create interfaces that meet user needs and expectations.</a:t>
            </a:r>
            <a:endParaRPr lang="en-IN" dirty="0"/>
          </a:p>
        </p:txBody>
      </p:sp>
    </p:spTree>
    <p:extLst>
      <p:ext uri="{BB962C8B-B14F-4D97-AF65-F5344CB8AC3E}">
        <p14:creationId xmlns:p14="http://schemas.microsoft.com/office/powerpoint/2010/main" val="424330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40EB9-714C-A7F1-2198-5CFA3023F665}"/>
              </a:ext>
            </a:extLst>
          </p:cNvPr>
          <p:cNvSpPr txBox="1"/>
          <p:nvPr/>
        </p:nvSpPr>
        <p:spPr>
          <a:xfrm>
            <a:off x="1301262" y="1512086"/>
            <a:ext cx="7218486" cy="2862322"/>
          </a:xfrm>
          <a:prstGeom prst="rect">
            <a:avLst/>
          </a:prstGeom>
          <a:noFill/>
        </p:spPr>
        <p:txBody>
          <a:bodyPr wrap="square">
            <a:spAutoFit/>
          </a:bodyPr>
          <a:lstStyle/>
          <a:p>
            <a:r>
              <a:rPr lang="en-US" dirty="0"/>
              <a:t>Object-Oriented Software Development (OOSD) is a structured approach to software engineering that focuses on designing software by modeling real-world entities as objects. </a:t>
            </a:r>
          </a:p>
          <a:p>
            <a:endParaRPr lang="en-US" dirty="0"/>
          </a:p>
          <a:p>
            <a:r>
              <a:rPr lang="en-US" dirty="0"/>
              <a:t>This methodology is rooted in the principles of object-oriented programming (OOP), which provides a more natural way to think about software design compared to procedural programming. </a:t>
            </a:r>
          </a:p>
          <a:p>
            <a:endParaRPr lang="en-US" dirty="0"/>
          </a:p>
          <a:p>
            <a:r>
              <a:rPr lang="en-US" dirty="0"/>
              <a:t>OOSD is widely adopted in the industry because it enhances the organization, reusability, and maintainability of software systems.</a:t>
            </a:r>
            <a:endParaRPr lang="en-IN" dirty="0"/>
          </a:p>
        </p:txBody>
      </p:sp>
    </p:spTree>
    <p:extLst>
      <p:ext uri="{BB962C8B-B14F-4D97-AF65-F5344CB8AC3E}">
        <p14:creationId xmlns:p14="http://schemas.microsoft.com/office/powerpoint/2010/main" val="4231177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1F656-AEA3-3701-BC31-FE9DC383817E}"/>
              </a:ext>
            </a:extLst>
          </p:cNvPr>
          <p:cNvSpPr txBox="1"/>
          <p:nvPr/>
        </p:nvSpPr>
        <p:spPr>
          <a:xfrm>
            <a:off x="1239716" y="1041531"/>
            <a:ext cx="7552591" cy="4247317"/>
          </a:xfrm>
          <a:prstGeom prst="rect">
            <a:avLst/>
          </a:prstGeom>
          <a:noFill/>
        </p:spPr>
        <p:txBody>
          <a:bodyPr wrap="square">
            <a:spAutoFit/>
          </a:bodyPr>
          <a:lstStyle/>
          <a:p>
            <a:r>
              <a:rPr lang="en-US" b="1" dirty="0"/>
              <a:t>Key Principles of UI Design</a:t>
            </a:r>
          </a:p>
          <a:p>
            <a:endParaRPr lang="en-US" b="1" dirty="0"/>
          </a:p>
          <a:p>
            <a:r>
              <a:rPr lang="en-US" b="1" dirty="0"/>
              <a:t>Clarity</a:t>
            </a:r>
            <a:r>
              <a:rPr lang="en-US" dirty="0"/>
              <a:t>:</a:t>
            </a:r>
          </a:p>
          <a:p>
            <a:pPr marL="742950" lvl="1" indent="-285750">
              <a:buFont typeface="Arial" panose="020B0604020202020204" pitchFamily="34" charset="0"/>
              <a:buChar char="•"/>
            </a:pPr>
            <a:r>
              <a:rPr lang="en-US" dirty="0"/>
              <a:t>The interface should be clear and easy to understand. Users should be able to quickly grasp the purpose of the interface and how to use it without needing extensive instructions.</a:t>
            </a:r>
          </a:p>
          <a:p>
            <a:pPr marL="742950" lvl="1" indent="-285750">
              <a:buFont typeface="Arial" panose="020B0604020202020204" pitchFamily="34" charset="0"/>
              <a:buChar char="•"/>
            </a:pPr>
            <a:r>
              <a:rPr lang="en-US" dirty="0"/>
              <a:t>Text, icons, and other elements should be straightforward, with consistent use of terminology and symbols.</a:t>
            </a:r>
          </a:p>
          <a:p>
            <a:r>
              <a:rPr lang="en-US" b="1" dirty="0"/>
              <a:t>Consistency</a:t>
            </a:r>
            <a:r>
              <a:rPr lang="en-US" dirty="0"/>
              <a:t>:</a:t>
            </a:r>
          </a:p>
          <a:p>
            <a:pPr marL="742950" lvl="1" indent="-285750">
              <a:buFont typeface="Arial" panose="020B0604020202020204" pitchFamily="34" charset="0"/>
              <a:buChar char="•"/>
            </a:pPr>
            <a:r>
              <a:rPr lang="en-US" dirty="0"/>
              <a:t>Consistency in design ensures that similar elements behave similarly across the interface, reducing the learning curve for users.</a:t>
            </a:r>
          </a:p>
          <a:p>
            <a:pPr marL="742950" lvl="1" indent="-285750">
              <a:buFont typeface="Arial" panose="020B0604020202020204" pitchFamily="34" charset="0"/>
              <a:buChar char="•"/>
            </a:pPr>
            <a:r>
              <a:rPr lang="en-US" dirty="0"/>
              <a:t>This includes consistent use of colors, fonts, button styles, and layouts, as well as maintaining uniformity in the placement and behavior of interactive elements.</a:t>
            </a:r>
          </a:p>
        </p:txBody>
      </p:sp>
    </p:spTree>
    <p:extLst>
      <p:ext uri="{BB962C8B-B14F-4D97-AF65-F5344CB8AC3E}">
        <p14:creationId xmlns:p14="http://schemas.microsoft.com/office/powerpoint/2010/main" val="374681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F0AB1-FB7B-EF80-988F-9AFEA597F8B7}"/>
              </a:ext>
            </a:extLst>
          </p:cNvPr>
          <p:cNvSpPr txBox="1"/>
          <p:nvPr/>
        </p:nvSpPr>
        <p:spPr>
          <a:xfrm>
            <a:off x="3050931" y="1032739"/>
            <a:ext cx="6101860" cy="369332"/>
          </a:xfrm>
          <a:prstGeom prst="rect">
            <a:avLst/>
          </a:prstGeom>
          <a:noFill/>
        </p:spPr>
        <p:txBody>
          <a:bodyPr wrap="square">
            <a:spAutoFit/>
          </a:bodyPr>
          <a:lstStyle/>
          <a:p>
            <a:r>
              <a:rPr lang="en-US" b="1" dirty="0"/>
              <a:t> </a:t>
            </a:r>
            <a:endParaRPr lang="en-US" dirty="0"/>
          </a:p>
        </p:txBody>
      </p:sp>
      <p:sp>
        <p:nvSpPr>
          <p:cNvPr id="6" name="Rectangle 3">
            <a:extLst>
              <a:ext uri="{FF2B5EF4-FFF2-40B4-BE49-F238E27FC236}">
                <a16:creationId xmlns:a16="http://schemas.microsoft.com/office/drawing/2014/main" id="{0F729217-F045-F7C6-20F8-A017A97E6B0D}"/>
              </a:ext>
            </a:extLst>
          </p:cNvPr>
          <p:cNvSpPr>
            <a:spLocks noChangeArrowheads="1"/>
          </p:cNvSpPr>
          <p:nvPr/>
        </p:nvSpPr>
        <p:spPr bwMode="auto">
          <a:xfrm rot="10800000" flipV="1">
            <a:off x="999862" y="751344"/>
            <a:ext cx="722680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b="1" dirty="0"/>
              <a:t>Key Principles of UI Design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Feedback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interface should provide feedback to users about the results of their 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can be through visual cues (e.g., highlighting buttons), auditory signals (e.g., error sounds), or haptic feedback (e.g., vibrations on mobile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Feedback helps users understand the system’s state and whether their actions were successful.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Simplicity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simple and minimalist design reduces cognitive load on users, allowing them to focus on completing tasks rather than navigating complex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Simplicity involves reducing clutter, prioritizing essential features, and removing unnecessary elements that do not contribute to the primary user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50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642A8D-D0CE-FA7F-30AF-DD592B9FB5D6}"/>
              </a:ext>
            </a:extLst>
          </p:cNvPr>
          <p:cNvSpPr>
            <a:spLocks noChangeArrowheads="1"/>
          </p:cNvSpPr>
          <p:nvPr/>
        </p:nvSpPr>
        <p:spPr bwMode="auto">
          <a:xfrm rot="10800000" flipV="1">
            <a:off x="668215" y="905183"/>
            <a:ext cx="759362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b="1" dirty="0"/>
              <a:t>Key Principles of UI Design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UI design should be inclusive, catering to users with varying 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includes designing for screen readers, providing alternative text for images, ensuring sufficient color contrast, and supporting keyboard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Accessibility ensures that all users, including those with disabilities, can use the software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Control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should feel in control of the interface, with the ability to undo actions, navigate easily, and recover from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design should empower users to explore and interact with the software without fear of making irreversible mistakes.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7191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6A0B6-18FE-FD61-61A5-71791F5913B5}"/>
              </a:ext>
            </a:extLst>
          </p:cNvPr>
          <p:cNvSpPr txBox="1"/>
          <p:nvPr/>
        </p:nvSpPr>
        <p:spPr>
          <a:xfrm>
            <a:off x="624254" y="652410"/>
            <a:ext cx="8247183" cy="5355312"/>
          </a:xfrm>
          <a:prstGeom prst="rect">
            <a:avLst/>
          </a:prstGeom>
          <a:noFill/>
        </p:spPr>
        <p:txBody>
          <a:bodyPr wrap="square">
            <a:spAutoFit/>
          </a:bodyPr>
          <a:lstStyle/>
          <a:p>
            <a:r>
              <a:rPr lang="en-US" b="1" dirty="0"/>
              <a:t>UI Design Tools and Technologies</a:t>
            </a:r>
          </a:p>
          <a:p>
            <a:endParaRPr lang="en-US" b="1" dirty="0"/>
          </a:p>
          <a:p>
            <a:r>
              <a:rPr lang="en-US" b="1" dirty="0"/>
              <a:t>Design Software</a:t>
            </a:r>
            <a:r>
              <a:rPr lang="en-US" dirty="0"/>
              <a:t>:</a:t>
            </a:r>
          </a:p>
          <a:p>
            <a:pPr marL="742950" lvl="1" indent="-285750">
              <a:buFont typeface="Arial" panose="020B0604020202020204" pitchFamily="34" charset="0"/>
              <a:buChar char="•"/>
            </a:pPr>
            <a:r>
              <a:rPr lang="en-US" dirty="0"/>
              <a:t>Tools like Adobe XD, Figma, Sketch, and </a:t>
            </a:r>
            <a:r>
              <a:rPr lang="en-US" dirty="0" err="1"/>
              <a:t>InVision</a:t>
            </a:r>
            <a:r>
              <a:rPr lang="en-US" dirty="0"/>
              <a:t> are popular for creating wireframes, prototypes, and high-fidelity UI designs.</a:t>
            </a:r>
          </a:p>
          <a:p>
            <a:pPr lvl="1"/>
            <a:endParaRPr lang="en-US" dirty="0"/>
          </a:p>
          <a:p>
            <a:r>
              <a:rPr lang="en-US" b="1" dirty="0"/>
              <a:t>Frontend Technologies</a:t>
            </a:r>
            <a:r>
              <a:rPr lang="en-US" dirty="0"/>
              <a:t>:</a:t>
            </a:r>
          </a:p>
          <a:p>
            <a:pPr marL="742950" lvl="1" indent="-285750">
              <a:buFont typeface="Arial" panose="020B0604020202020204" pitchFamily="34" charset="0"/>
              <a:buChar char="•"/>
            </a:pPr>
            <a:r>
              <a:rPr lang="en-US" dirty="0"/>
              <a:t>UI designs are implemented using frontend technologies like HTML, CSS, and JavaScript.</a:t>
            </a:r>
          </a:p>
          <a:p>
            <a:pPr marL="742950" lvl="1" indent="-285750">
              <a:buFont typeface="Arial" panose="020B0604020202020204" pitchFamily="34" charset="0"/>
              <a:buChar char="•"/>
            </a:pPr>
            <a:r>
              <a:rPr lang="en-US" dirty="0"/>
              <a:t>Frameworks and libraries such as React, Angular, and Vue.js help in building dynamic, responsive user interfaces that provide a seamless user experience.</a:t>
            </a:r>
          </a:p>
          <a:p>
            <a:pPr lvl="1"/>
            <a:endParaRPr lang="en-US" dirty="0"/>
          </a:p>
          <a:p>
            <a:r>
              <a:rPr lang="en-US" b="1" dirty="0"/>
              <a:t>Responsive Design</a:t>
            </a:r>
            <a:r>
              <a:rPr lang="en-US" dirty="0"/>
              <a:t>:</a:t>
            </a:r>
          </a:p>
          <a:p>
            <a:pPr marL="742950" lvl="1" indent="-285750">
              <a:buFont typeface="Arial" panose="020B0604020202020204" pitchFamily="34" charset="0"/>
              <a:buChar char="•"/>
            </a:pPr>
            <a:r>
              <a:rPr lang="en-US" dirty="0"/>
              <a:t>Responsive design ensures that the UI adapts to different screen sizes and devices, providing a consistent experience across desktops, tablets, and mobile devices.</a:t>
            </a:r>
          </a:p>
          <a:p>
            <a:pPr marL="742950" lvl="1" indent="-285750">
              <a:buFont typeface="Arial" panose="020B0604020202020204" pitchFamily="34" charset="0"/>
              <a:buChar char="•"/>
            </a:pPr>
            <a:r>
              <a:rPr lang="en-US" dirty="0"/>
              <a:t>Techniques like fluid grids, flexible images, and media queries are used to achieve responsive design.</a:t>
            </a:r>
          </a:p>
        </p:txBody>
      </p:sp>
    </p:spTree>
    <p:extLst>
      <p:ext uri="{BB962C8B-B14F-4D97-AF65-F5344CB8AC3E}">
        <p14:creationId xmlns:p14="http://schemas.microsoft.com/office/powerpoint/2010/main" val="314472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3B4ECB-EC5A-F847-244A-BB90EB8CF1A2}"/>
              </a:ext>
            </a:extLst>
          </p:cNvPr>
          <p:cNvSpPr txBox="1"/>
          <p:nvPr/>
        </p:nvSpPr>
        <p:spPr>
          <a:xfrm>
            <a:off x="896815" y="683142"/>
            <a:ext cx="8255976" cy="5078313"/>
          </a:xfrm>
          <a:prstGeom prst="rect">
            <a:avLst/>
          </a:prstGeom>
          <a:noFill/>
        </p:spPr>
        <p:txBody>
          <a:bodyPr wrap="square">
            <a:spAutoFit/>
          </a:bodyPr>
          <a:lstStyle/>
          <a:p>
            <a:r>
              <a:rPr lang="en-US" b="1" dirty="0"/>
              <a:t>Challenges in UI Design</a:t>
            </a:r>
          </a:p>
          <a:p>
            <a:endParaRPr lang="en-US" b="1" dirty="0"/>
          </a:p>
          <a:p>
            <a:r>
              <a:rPr lang="en-US" b="1" dirty="0"/>
              <a:t>Balancing Aesthetics and Usability</a:t>
            </a:r>
            <a:r>
              <a:rPr lang="en-US" dirty="0"/>
              <a:t>:</a:t>
            </a:r>
          </a:p>
          <a:p>
            <a:pPr marL="742950" lvl="1" indent="-285750">
              <a:buFont typeface="Arial" panose="020B0604020202020204" pitchFamily="34" charset="0"/>
              <a:buChar char="•"/>
            </a:pPr>
            <a:r>
              <a:rPr lang="en-US" dirty="0"/>
              <a:t>Designers often face the challenge of balancing visual appeal with usability. An attractive interface is important, but it should not compromise the ease of use or functionality.</a:t>
            </a:r>
          </a:p>
          <a:p>
            <a:r>
              <a:rPr lang="en-US" b="1" dirty="0"/>
              <a:t>Cross-Platform Consistency</a:t>
            </a:r>
            <a:r>
              <a:rPr lang="en-US" dirty="0"/>
              <a:t>:</a:t>
            </a:r>
          </a:p>
          <a:p>
            <a:pPr marL="742950" lvl="1" indent="-285750">
              <a:buFont typeface="Arial" panose="020B0604020202020204" pitchFamily="34" charset="0"/>
              <a:buChar char="•"/>
            </a:pPr>
            <a:r>
              <a:rPr lang="en-US" dirty="0"/>
              <a:t>Ensuring a consistent user experience across multiple platforms (e.g., web, mobile, desktop) can be challenging, particularly when dealing with different screen sizes, resolutions, and input methods.</a:t>
            </a:r>
          </a:p>
          <a:p>
            <a:r>
              <a:rPr lang="en-US" b="1" dirty="0"/>
              <a:t>Catering to Diverse User Groups</a:t>
            </a:r>
            <a:r>
              <a:rPr lang="en-US" dirty="0"/>
              <a:t>:</a:t>
            </a:r>
          </a:p>
          <a:p>
            <a:pPr marL="742950" lvl="1" indent="-285750">
              <a:buFont typeface="Arial" panose="020B0604020202020204" pitchFamily="34" charset="0"/>
              <a:buChar char="•"/>
            </a:pPr>
            <a:r>
              <a:rPr lang="en-US" dirty="0"/>
              <a:t>Designing for a diverse user base with varying levels of experience, cultural backgrounds, and physical abilities requires careful consideration and flexibility.</a:t>
            </a:r>
          </a:p>
          <a:p>
            <a:r>
              <a:rPr lang="en-US" b="1" dirty="0"/>
              <a:t>Keeping Up with Trends</a:t>
            </a:r>
            <a:r>
              <a:rPr lang="en-US" dirty="0"/>
              <a:t>:</a:t>
            </a:r>
          </a:p>
          <a:p>
            <a:pPr marL="742950" lvl="1" indent="-285750">
              <a:buFont typeface="Arial" panose="020B0604020202020204" pitchFamily="34" charset="0"/>
              <a:buChar char="•"/>
            </a:pPr>
            <a:r>
              <a:rPr lang="en-US" dirty="0"/>
              <a:t>UI design trends evolve rapidly, and staying up-to-date with the latest best practices, tools, and user preferences is essential for creating modern, relevant interfaces.</a:t>
            </a:r>
          </a:p>
        </p:txBody>
      </p:sp>
    </p:spTree>
    <p:extLst>
      <p:ext uri="{BB962C8B-B14F-4D97-AF65-F5344CB8AC3E}">
        <p14:creationId xmlns:p14="http://schemas.microsoft.com/office/powerpoint/2010/main" val="167635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DCD50-CFC2-8B68-2FD3-71218AABC300}"/>
              </a:ext>
            </a:extLst>
          </p:cNvPr>
          <p:cNvSpPr txBox="1"/>
          <p:nvPr/>
        </p:nvSpPr>
        <p:spPr>
          <a:xfrm>
            <a:off x="1116623" y="617241"/>
            <a:ext cx="8036168" cy="4801314"/>
          </a:xfrm>
          <a:prstGeom prst="rect">
            <a:avLst/>
          </a:prstGeom>
          <a:noFill/>
        </p:spPr>
        <p:txBody>
          <a:bodyPr wrap="square">
            <a:spAutoFit/>
          </a:bodyPr>
          <a:lstStyle/>
          <a:p>
            <a:r>
              <a:rPr lang="en-US" b="1" dirty="0"/>
              <a:t>UI Design Process</a:t>
            </a:r>
          </a:p>
          <a:p>
            <a:endParaRPr lang="en-US" b="1" dirty="0"/>
          </a:p>
          <a:p>
            <a:r>
              <a:rPr lang="en-US" b="1" dirty="0"/>
              <a:t>Research and User Analysis</a:t>
            </a:r>
            <a:r>
              <a:rPr lang="en-US" dirty="0"/>
              <a:t>:</a:t>
            </a:r>
          </a:p>
          <a:p>
            <a:pPr marL="742950" lvl="1" indent="-285750">
              <a:buFont typeface="Arial" panose="020B0604020202020204" pitchFamily="34" charset="0"/>
              <a:buChar char="•"/>
            </a:pPr>
            <a:r>
              <a:rPr lang="en-US" dirty="0"/>
              <a:t>The design process begins with understanding the target users, their needs, preferences, and the context in which they will use the software.</a:t>
            </a:r>
          </a:p>
          <a:p>
            <a:pPr marL="742950" lvl="1" indent="-285750">
              <a:buFont typeface="Arial" panose="020B0604020202020204" pitchFamily="34" charset="0"/>
              <a:buChar char="•"/>
            </a:pPr>
            <a:r>
              <a:rPr lang="en-US" dirty="0"/>
              <a:t>This involves gathering data through interviews, surveys, user personas, and task analysis to inform design decisions.</a:t>
            </a:r>
          </a:p>
          <a:p>
            <a:r>
              <a:rPr lang="en-US" b="1" dirty="0"/>
              <a:t>Wireframing and Prototyping</a:t>
            </a:r>
            <a:r>
              <a:rPr lang="en-US" dirty="0"/>
              <a:t>:</a:t>
            </a:r>
          </a:p>
          <a:p>
            <a:pPr marL="742950" lvl="1" indent="-285750">
              <a:buFont typeface="Arial" panose="020B0604020202020204" pitchFamily="34" charset="0"/>
              <a:buChar char="•"/>
            </a:pPr>
            <a:r>
              <a:rPr lang="en-US" dirty="0"/>
              <a:t>Wireframes are basic, low-fidelity sketches of the interface layout, showing the placement of key elements and how users will interact with the system.</a:t>
            </a:r>
          </a:p>
          <a:p>
            <a:pPr marL="742950" lvl="1" indent="-285750">
              <a:buFont typeface="Arial" panose="020B0604020202020204" pitchFamily="34" charset="0"/>
              <a:buChar char="•"/>
            </a:pPr>
            <a:r>
              <a:rPr lang="en-US" dirty="0"/>
              <a:t>Prototypes are more detailed, interactive models that simulate the user experience. They allow designers to test and refine the interface before full-scale development.</a:t>
            </a:r>
          </a:p>
          <a:p>
            <a:pPr marL="742950" lvl="1" indent="-285750">
              <a:buFont typeface="Arial" panose="020B0604020202020204" pitchFamily="34" charset="0"/>
              <a:buChar char="•"/>
            </a:pPr>
            <a:r>
              <a:rPr lang="en-US" dirty="0"/>
              <a:t>Tools like Sketch, Figma, and Adobe XD are commonly used for creating wireframes and prototypes.</a:t>
            </a:r>
          </a:p>
        </p:txBody>
      </p:sp>
    </p:spTree>
    <p:extLst>
      <p:ext uri="{BB962C8B-B14F-4D97-AF65-F5344CB8AC3E}">
        <p14:creationId xmlns:p14="http://schemas.microsoft.com/office/powerpoint/2010/main" val="1658346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8A200F-391F-A144-DC5B-268F0EEE8C14}"/>
              </a:ext>
            </a:extLst>
          </p:cNvPr>
          <p:cNvSpPr>
            <a:spLocks noChangeArrowheads="1"/>
          </p:cNvSpPr>
          <p:nvPr/>
        </p:nvSpPr>
        <p:spPr bwMode="auto">
          <a:xfrm rot="10800000" flipV="1">
            <a:off x="902442" y="433131"/>
            <a:ext cx="795141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b="1" dirty="0"/>
              <a:t>UI Design Process</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Design and Aesthetics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visual design phase involves choosing color schemes, typography, iconography, and other visual elements that define the look and feel of the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create an aesthetically pleasing interface that aligns with the brand identity and enhances usability.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Testing and Feedback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Once the design is complete, it is tested with real users to gather feedback on usability and overall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testing helps identify any issues or areas for improvement, ensuring that the final design meets user expectations and needs.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Iteration and Refinement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Based on user feedback, the design is refined and iterated upon.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cycle of testing and refinement continues until the UI meets the desired level of usability and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99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A8D2A-DC3E-2898-A436-32511C680E8E}"/>
              </a:ext>
            </a:extLst>
          </p:cNvPr>
          <p:cNvSpPr txBox="1"/>
          <p:nvPr/>
        </p:nvSpPr>
        <p:spPr>
          <a:xfrm>
            <a:off x="1538654" y="1835264"/>
            <a:ext cx="6101860" cy="2708434"/>
          </a:xfrm>
          <a:prstGeom prst="rect">
            <a:avLst/>
          </a:prstGeom>
          <a:noFill/>
        </p:spPr>
        <p:txBody>
          <a:bodyPr wrap="square">
            <a:spAutoFit/>
          </a:bodyPr>
          <a:lstStyle/>
          <a:p>
            <a:r>
              <a:rPr lang="en-US" sz="4000" b="1" dirty="0"/>
              <a:t>Coding Standards</a:t>
            </a:r>
          </a:p>
          <a:p>
            <a:endParaRPr lang="en-US" sz="4000" b="1" dirty="0"/>
          </a:p>
          <a:p>
            <a:r>
              <a:rPr lang="en-US" b="1" dirty="0"/>
              <a:t>Coding standards</a:t>
            </a:r>
            <a:r>
              <a:rPr lang="en-US" dirty="0"/>
              <a:t> are a set of guidelines and best practices that developers follow when writing code. These standards help ensure consistency, readability, and maintainability across a codebase, especially when multiple developers are working on the same project.</a:t>
            </a:r>
          </a:p>
        </p:txBody>
      </p:sp>
    </p:spTree>
    <p:extLst>
      <p:ext uri="{BB962C8B-B14F-4D97-AF65-F5344CB8AC3E}">
        <p14:creationId xmlns:p14="http://schemas.microsoft.com/office/powerpoint/2010/main" val="199871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38F27B-367A-265D-9929-03D298E7E00C}"/>
              </a:ext>
            </a:extLst>
          </p:cNvPr>
          <p:cNvSpPr txBox="1"/>
          <p:nvPr/>
        </p:nvSpPr>
        <p:spPr>
          <a:xfrm>
            <a:off x="914400" y="1100900"/>
            <a:ext cx="8150468" cy="4247317"/>
          </a:xfrm>
          <a:prstGeom prst="rect">
            <a:avLst/>
          </a:prstGeom>
          <a:noFill/>
        </p:spPr>
        <p:txBody>
          <a:bodyPr wrap="square">
            <a:spAutoFit/>
          </a:bodyPr>
          <a:lstStyle/>
          <a:p>
            <a:r>
              <a:rPr lang="en-US" b="1" dirty="0"/>
              <a:t>Key Components of Coding Standards</a:t>
            </a:r>
          </a:p>
          <a:p>
            <a:endParaRPr lang="en-US" b="1" dirty="0"/>
          </a:p>
          <a:p>
            <a:r>
              <a:rPr lang="en-US" b="1" dirty="0"/>
              <a:t>Naming Conventions</a:t>
            </a:r>
            <a:r>
              <a:rPr lang="en-US" dirty="0"/>
              <a:t>:</a:t>
            </a:r>
          </a:p>
          <a:p>
            <a:pPr marL="742950" lvl="1" indent="-285750">
              <a:buFont typeface="Arial" panose="020B0604020202020204" pitchFamily="34" charset="0"/>
              <a:buChar char="•"/>
            </a:pPr>
            <a:r>
              <a:rPr lang="en-US" dirty="0"/>
              <a:t>Use consistent naming conventions for variables, functions, classes, and other identifiers.</a:t>
            </a:r>
          </a:p>
          <a:p>
            <a:pPr marL="742950" lvl="1" indent="-285750">
              <a:buFont typeface="Arial" panose="020B0604020202020204" pitchFamily="34" charset="0"/>
              <a:buChar char="•"/>
            </a:pPr>
            <a:r>
              <a:rPr lang="en-US" dirty="0"/>
              <a:t>Common practices include using camelCase for variables and functions, </a:t>
            </a:r>
            <a:r>
              <a:rPr lang="en-US" dirty="0" err="1"/>
              <a:t>PascalCase</a:t>
            </a:r>
            <a:r>
              <a:rPr lang="en-US" dirty="0"/>
              <a:t> for classes, and UPPERCASE for constants.</a:t>
            </a:r>
          </a:p>
          <a:p>
            <a:pPr lvl="1"/>
            <a:endParaRPr lang="en-US" dirty="0"/>
          </a:p>
          <a:p>
            <a:r>
              <a:rPr lang="en-US" b="1" dirty="0"/>
              <a:t>Code Structure and Formatting</a:t>
            </a:r>
            <a:r>
              <a:rPr lang="en-US" dirty="0"/>
              <a:t>:</a:t>
            </a:r>
          </a:p>
          <a:p>
            <a:pPr marL="742950" lvl="1" indent="-285750">
              <a:buFont typeface="Arial" panose="020B0604020202020204" pitchFamily="34" charset="0"/>
              <a:buChar char="•"/>
            </a:pPr>
            <a:r>
              <a:rPr lang="en-US" dirty="0"/>
              <a:t>Standardize the way code is formatted, including indentation, spacing, and line breaks.</a:t>
            </a:r>
          </a:p>
          <a:p>
            <a:pPr marL="742950" lvl="1" indent="-285750">
              <a:buFont typeface="Arial" panose="020B0604020202020204" pitchFamily="34" charset="0"/>
              <a:buChar char="•"/>
            </a:pPr>
            <a:r>
              <a:rPr lang="en-US" dirty="0"/>
              <a:t>Use consistent indentation (e.g., 2 spaces, 4 spaces) and line lengths (e.g., 80 or 120 characters).</a:t>
            </a:r>
          </a:p>
          <a:p>
            <a:pPr marL="742950" lvl="1" indent="-285750">
              <a:buFont typeface="Arial" panose="020B0604020202020204" pitchFamily="34" charset="0"/>
              <a:buChar char="•"/>
            </a:pPr>
            <a:r>
              <a:rPr lang="en-US" dirty="0"/>
              <a:t>Place opening braces on the same line as the declaration or on the next line, based on the project’s style guide.</a:t>
            </a:r>
          </a:p>
        </p:txBody>
      </p:sp>
    </p:spTree>
    <p:extLst>
      <p:ext uri="{BB962C8B-B14F-4D97-AF65-F5344CB8AC3E}">
        <p14:creationId xmlns:p14="http://schemas.microsoft.com/office/powerpoint/2010/main" val="2501425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BEE9B0-C665-9C5A-6DB0-FCE22E30236F}"/>
              </a:ext>
            </a:extLst>
          </p:cNvPr>
          <p:cNvSpPr>
            <a:spLocks noChangeArrowheads="1"/>
          </p:cNvSpPr>
          <p:nvPr/>
        </p:nvSpPr>
        <p:spPr bwMode="auto">
          <a:xfrm rot="10800000" flipV="1">
            <a:off x="1019908" y="684524"/>
            <a:ext cx="69195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Commenting and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Write clear, concise comments that explain the purpose and functionality of the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Document the code using inline comments, block comments, and documentation comments (e.g., Javadoc in Java, docstrings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Follow best practices for writing comments, such as avoiding obvious comments and ensuring that comments remain updated with code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 and Logging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consistent error handling practices, such as using try-catch blocks or error codes.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meaningful error messages that provide insight into what went wrong and how to address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logging at appropriate levels (e.g., DEBUG, INFO, WARN, ERROR) to track the application’s behavior and diagnose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068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4DFDA-731A-D284-F569-6CA805CB0DA6}"/>
              </a:ext>
            </a:extLst>
          </p:cNvPr>
          <p:cNvSpPr txBox="1"/>
          <p:nvPr/>
        </p:nvSpPr>
        <p:spPr>
          <a:xfrm>
            <a:off x="1907931" y="1764843"/>
            <a:ext cx="6101860" cy="2554545"/>
          </a:xfrm>
          <a:prstGeom prst="rect">
            <a:avLst/>
          </a:prstGeom>
          <a:noFill/>
        </p:spPr>
        <p:txBody>
          <a:bodyPr wrap="square">
            <a:spAutoFit/>
          </a:bodyPr>
          <a:lstStyle/>
          <a:p>
            <a:pPr algn="ctr"/>
            <a:r>
              <a:rPr lang="en-US" sz="4000" b="1" dirty="0"/>
              <a:t>Principal</a:t>
            </a:r>
          </a:p>
          <a:p>
            <a:pPr algn="ctr"/>
            <a:r>
              <a:rPr lang="en-US" sz="4000" b="1" dirty="0"/>
              <a:t> for </a:t>
            </a:r>
          </a:p>
          <a:p>
            <a:pPr algn="ctr"/>
            <a:r>
              <a:rPr lang="en-US" sz="4000" b="1" dirty="0"/>
              <a:t>object oriented </a:t>
            </a:r>
          </a:p>
          <a:p>
            <a:pPr algn="ctr"/>
            <a:r>
              <a:rPr lang="en-US" sz="4000" b="1" dirty="0"/>
              <a:t>software development </a:t>
            </a:r>
            <a:endParaRPr lang="en-US" sz="4000" dirty="0"/>
          </a:p>
        </p:txBody>
      </p:sp>
    </p:spTree>
    <p:extLst>
      <p:ext uri="{BB962C8B-B14F-4D97-AF65-F5344CB8AC3E}">
        <p14:creationId xmlns:p14="http://schemas.microsoft.com/office/powerpoint/2010/main" val="4156297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F5D56C-C600-73DA-174E-0745BF96008F}"/>
              </a:ext>
            </a:extLst>
          </p:cNvPr>
          <p:cNvSpPr>
            <a:spLocks noChangeArrowheads="1"/>
          </p:cNvSpPr>
          <p:nvPr/>
        </p:nvSpPr>
        <p:spPr bwMode="auto">
          <a:xfrm rot="10800000" flipV="1">
            <a:off x="788582" y="533999"/>
            <a:ext cx="783667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Security Best Practices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Follow secure coding practices, such as validating user input, avoiding hardcoding sensitive information, and using encryption where necessary.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Protect against common security vulnerabilities, such as SQL injection, cross-site scripting (XSS), and buffer overflows.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Modularity and Reusability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Write modular code by breaking down functionality into small, reusable functions or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Follow the DRY (Don’t Repeat Yourself) principle to reduce code duplication and enhance maintainability.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Version Control and Branching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version control systems (e.g., Git) to manage changes to the codebase.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Follow branching strategies, such as Git Flow or Feature Branching, to manage development workflows and ensure that code is integrated smoothly.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69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630A2-DFE7-A2A4-2C05-B1A974B8D289}"/>
              </a:ext>
            </a:extLst>
          </p:cNvPr>
          <p:cNvSpPr txBox="1"/>
          <p:nvPr/>
        </p:nvSpPr>
        <p:spPr>
          <a:xfrm>
            <a:off x="1336431" y="1083398"/>
            <a:ext cx="6866792" cy="4247317"/>
          </a:xfrm>
          <a:prstGeom prst="rect">
            <a:avLst/>
          </a:prstGeom>
          <a:noFill/>
        </p:spPr>
        <p:txBody>
          <a:bodyPr wrap="square">
            <a:spAutoFit/>
          </a:bodyPr>
          <a:lstStyle/>
          <a:p>
            <a:r>
              <a:rPr lang="en-US" b="1" dirty="0"/>
              <a:t>Benefits of Coding Standards</a:t>
            </a:r>
          </a:p>
          <a:p>
            <a:endParaRPr lang="en-US" b="1" dirty="0"/>
          </a:p>
          <a:p>
            <a:pPr marL="285750" indent="-285750">
              <a:buFont typeface="Arial" panose="020B0604020202020204" pitchFamily="34" charset="0"/>
              <a:buChar char="•"/>
            </a:pPr>
            <a:r>
              <a:rPr lang="en-US" b="1" dirty="0"/>
              <a:t>Improved Readability</a:t>
            </a:r>
            <a:r>
              <a:rPr lang="en-US" dirty="0"/>
              <a:t>: Consistent code is easier to read and understand, making it easier for developers to work with each other’s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Enhanced Maintainability</a:t>
            </a:r>
            <a:r>
              <a:rPr lang="en-US" dirty="0"/>
              <a:t>: Code that adheres to standards is easier to maintain, update, and debug.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Reduced Errors</a:t>
            </a:r>
            <a:r>
              <a:rPr lang="en-US" dirty="0"/>
              <a:t>: Following best practices reduces the likelihood of introducing bugs or vulnerabilities into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Facilitates Collaboration</a:t>
            </a:r>
            <a:r>
              <a:rPr lang="en-US" dirty="0"/>
              <a:t>: Coding standards create a common language among developers, making collaboration more efficient and effective.</a:t>
            </a:r>
          </a:p>
        </p:txBody>
      </p:sp>
    </p:spTree>
    <p:extLst>
      <p:ext uri="{BB962C8B-B14F-4D97-AF65-F5344CB8AC3E}">
        <p14:creationId xmlns:p14="http://schemas.microsoft.com/office/powerpoint/2010/main" val="29488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B0C52-B94A-F4EA-AEE9-A7912E5984BA}"/>
              </a:ext>
            </a:extLst>
          </p:cNvPr>
          <p:cNvSpPr txBox="1"/>
          <p:nvPr/>
        </p:nvSpPr>
        <p:spPr>
          <a:xfrm>
            <a:off x="1301262" y="1441788"/>
            <a:ext cx="6101860" cy="2985433"/>
          </a:xfrm>
          <a:prstGeom prst="rect">
            <a:avLst/>
          </a:prstGeom>
          <a:noFill/>
        </p:spPr>
        <p:txBody>
          <a:bodyPr wrap="square">
            <a:spAutoFit/>
          </a:bodyPr>
          <a:lstStyle/>
          <a:p>
            <a:r>
              <a:rPr lang="en-US" sz="4000" b="1" dirty="0"/>
              <a:t>Code Review Techniques</a:t>
            </a:r>
          </a:p>
          <a:p>
            <a:endParaRPr lang="en-US" sz="4000" b="1" dirty="0"/>
          </a:p>
          <a:p>
            <a:r>
              <a:rPr lang="en-US" b="1" dirty="0"/>
              <a:t>Code reviews</a:t>
            </a:r>
            <a:r>
              <a:rPr lang="en-US" dirty="0"/>
              <a:t> are a process in which developers inspect each other's code to identify potential issues, ensure adherence to coding standards, and share knowledge. Code reviews are essential for maintaining high-quality code and fostering a collaborative development environment.</a:t>
            </a:r>
          </a:p>
        </p:txBody>
      </p:sp>
    </p:spTree>
    <p:extLst>
      <p:ext uri="{BB962C8B-B14F-4D97-AF65-F5344CB8AC3E}">
        <p14:creationId xmlns:p14="http://schemas.microsoft.com/office/powerpoint/2010/main" val="154411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64332-6257-5B71-D5F4-32BBBC376D05}"/>
              </a:ext>
            </a:extLst>
          </p:cNvPr>
          <p:cNvSpPr txBox="1"/>
          <p:nvPr/>
        </p:nvSpPr>
        <p:spPr>
          <a:xfrm>
            <a:off x="1318846" y="1879225"/>
            <a:ext cx="6101860" cy="1969770"/>
          </a:xfrm>
          <a:prstGeom prst="rect">
            <a:avLst/>
          </a:prstGeom>
          <a:noFill/>
        </p:spPr>
        <p:txBody>
          <a:bodyPr wrap="square">
            <a:spAutoFit/>
          </a:bodyPr>
          <a:lstStyle/>
          <a:p>
            <a:r>
              <a:rPr lang="en-US" sz="3200" b="1" dirty="0"/>
              <a:t>Techniques for Code Reviews</a:t>
            </a:r>
          </a:p>
          <a:p>
            <a:endParaRPr lang="en-US" b="1" dirty="0"/>
          </a:p>
          <a:p>
            <a:endParaRPr lang="en-US" b="1" dirty="0"/>
          </a:p>
          <a:p>
            <a:r>
              <a:rPr lang="en-US" dirty="0"/>
              <a:t>Effective code reviews are essential for maintaining high-quality software and fostering a collaborative development environment.  </a:t>
            </a:r>
          </a:p>
        </p:txBody>
      </p:sp>
    </p:spTree>
    <p:extLst>
      <p:ext uri="{BB962C8B-B14F-4D97-AF65-F5344CB8AC3E}">
        <p14:creationId xmlns:p14="http://schemas.microsoft.com/office/powerpoint/2010/main" val="372493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287E-FAA6-BD24-B046-28C3EDA91618}"/>
              </a:ext>
            </a:extLst>
          </p:cNvPr>
          <p:cNvSpPr txBox="1"/>
          <p:nvPr/>
        </p:nvSpPr>
        <p:spPr>
          <a:xfrm>
            <a:off x="773723" y="553434"/>
            <a:ext cx="8423031" cy="6463308"/>
          </a:xfrm>
          <a:prstGeom prst="rect">
            <a:avLst/>
          </a:prstGeom>
          <a:noFill/>
        </p:spPr>
        <p:txBody>
          <a:bodyPr wrap="square">
            <a:spAutoFit/>
          </a:bodyPr>
          <a:lstStyle/>
          <a:p>
            <a:r>
              <a:rPr lang="en-US" b="1" dirty="0"/>
              <a:t>1. Pair Programming</a:t>
            </a:r>
          </a:p>
          <a:p>
            <a:endParaRPr lang="en-US" b="1" dirty="0"/>
          </a:p>
          <a:p>
            <a:r>
              <a:rPr lang="en-US" b="1" dirty="0"/>
              <a:t>Overview</a:t>
            </a:r>
            <a:r>
              <a:rPr lang="en-US" dirty="0"/>
              <a:t>: Two developers work together at the same workstation: one writes code while the other reviews it in real-time. This method allows for immediate feedback and knowledge sharing but can be resource-intensive.</a:t>
            </a:r>
          </a:p>
          <a:p>
            <a:r>
              <a:rPr lang="en-US" dirty="0"/>
              <a:t>Pair programming involves two developers working together at the same workstation. One developer (the driver) writes the code, while the other (the navigator) reviews it in real-time.</a:t>
            </a:r>
          </a:p>
          <a:p>
            <a:r>
              <a:rPr lang="en-US" b="1" dirty="0"/>
              <a:t>Advantages</a:t>
            </a:r>
            <a:r>
              <a:rPr lang="en-US" dirty="0"/>
              <a:t>:</a:t>
            </a:r>
          </a:p>
          <a:p>
            <a:pPr>
              <a:buFont typeface="Arial" panose="020B0604020202020204" pitchFamily="34" charset="0"/>
              <a:buChar char="•"/>
            </a:pPr>
            <a:r>
              <a:rPr lang="en-US" b="1" dirty="0"/>
              <a:t>Immediate Feedback</a:t>
            </a:r>
            <a:r>
              <a:rPr lang="en-US" dirty="0"/>
              <a:t>: Issues are identified and addressed instantly.</a:t>
            </a:r>
          </a:p>
          <a:p>
            <a:pPr>
              <a:buFont typeface="Arial" panose="020B0604020202020204" pitchFamily="34" charset="0"/>
              <a:buChar char="•"/>
            </a:pPr>
            <a:r>
              <a:rPr lang="en-US" b="1" dirty="0"/>
              <a:t>Knowledge Sharing</a:t>
            </a:r>
            <a:r>
              <a:rPr lang="en-US" dirty="0"/>
              <a:t>: Developers learn from each other’s expertise and coding styles.</a:t>
            </a:r>
          </a:p>
          <a:p>
            <a:pPr>
              <a:buFont typeface="Arial" panose="020B0604020202020204" pitchFamily="34" charset="0"/>
              <a:buChar char="•"/>
            </a:pPr>
            <a:r>
              <a:rPr lang="en-US" b="1" dirty="0"/>
              <a:t>Enhanced Code Quality</a:t>
            </a:r>
            <a:r>
              <a:rPr lang="en-US" dirty="0"/>
              <a:t>: Continuous review helps maintain high standards and reduces the likelihood of bugs.</a:t>
            </a:r>
          </a:p>
          <a:p>
            <a:r>
              <a:rPr lang="en-US" b="1" dirty="0"/>
              <a:t>Disadvantages</a:t>
            </a:r>
            <a:r>
              <a:rPr lang="en-US" dirty="0"/>
              <a:t>:</a:t>
            </a:r>
          </a:p>
          <a:p>
            <a:pPr>
              <a:buFont typeface="Arial" panose="020B0604020202020204" pitchFamily="34" charset="0"/>
              <a:buChar char="•"/>
            </a:pPr>
            <a:r>
              <a:rPr lang="en-US" b="1" dirty="0"/>
              <a:t>Resource Intensive</a:t>
            </a:r>
            <a:r>
              <a:rPr lang="en-US" dirty="0"/>
              <a:t>: Requires two developers to be available simultaneously.</a:t>
            </a:r>
          </a:p>
          <a:p>
            <a:pPr>
              <a:buFont typeface="Arial" panose="020B0604020202020204" pitchFamily="34" charset="0"/>
              <a:buChar char="•"/>
            </a:pPr>
            <a:r>
              <a:rPr lang="en-US" b="1" dirty="0"/>
              <a:t>Potential for Conflict</a:t>
            </a:r>
            <a:r>
              <a:rPr lang="en-US" dirty="0"/>
              <a:t>: Differences in coding styles or opinions may lead to disagreements.</a:t>
            </a:r>
          </a:p>
          <a:p>
            <a:r>
              <a:rPr lang="en-US" b="1" dirty="0"/>
              <a:t>Best Practices</a:t>
            </a:r>
            <a:r>
              <a:rPr lang="en-US" dirty="0"/>
              <a:t>:</a:t>
            </a:r>
          </a:p>
          <a:p>
            <a:pPr>
              <a:buFont typeface="Arial" panose="020B0604020202020204" pitchFamily="34" charset="0"/>
              <a:buChar char="•"/>
            </a:pPr>
            <a:r>
              <a:rPr lang="en-US" b="1" dirty="0"/>
              <a:t>Rotate Roles</a:t>
            </a:r>
            <a:r>
              <a:rPr lang="en-US" dirty="0"/>
              <a:t>: Switch roles regularly to ensure both developers are engaged and learning.</a:t>
            </a:r>
          </a:p>
          <a:p>
            <a:pPr>
              <a:buFont typeface="Arial" panose="020B0604020202020204" pitchFamily="34" charset="0"/>
              <a:buChar char="•"/>
            </a:pPr>
            <a:r>
              <a:rPr lang="en-US" b="1" dirty="0"/>
              <a:t>Communicate Clearly</a:t>
            </a:r>
            <a:r>
              <a:rPr lang="en-US" dirty="0"/>
              <a:t>: Maintain open and constructive communication to resolve disagreements.</a:t>
            </a:r>
          </a:p>
        </p:txBody>
      </p:sp>
    </p:spTree>
    <p:extLst>
      <p:ext uri="{BB962C8B-B14F-4D97-AF65-F5344CB8AC3E}">
        <p14:creationId xmlns:p14="http://schemas.microsoft.com/office/powerpoint/2010/main" val="2001953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BEBB3-5ABD-6079-64B4-4E1D95CBF54C}"/>
              </a:ext>
            </a:extLst>
          </p:cNvPr>
          <p:cNvSpPr txBox="1"/>
          <p:nvPr/>
        </p:nvSpPr>
        <p:spPr>
          <a:xfrm>
            <a:off x="1160585" y="617241"/>
            <a:ext cx="7992206" cy="5632311"/>
          </a:xfrm>
          <a:prstGeom prst="rect">
            <a:avLst/>
          </a:prstGeom>
          <a:noFill/>
        </p:spPr>
        <p:txBody>
          <a:bodyPr wrap="square">
            <a:spAutoFit/>
          </a:bodyPr>
          <a:lstStyle/>
          <a:p>
            <a:r>
              <a:rPr lang="en-US" b="1" dirty="0"/>
              <a:t>2. Over-the-Shoulder Reviews</a:t>
            </a:r>
          </a:p>
          <a:p>
            <a:endParaRPr lang="en-US" b="1" dirty="0"/>
          </a:p>
          <a:p>
            <a:r>
              <a:rPr lang="en-US" b="1" dirty="0" err="1"/>
              <a:t>Overview</a:t>
            </a:r>
            <a:r>
              <a:rPr lang="en-US" dirty="0" err="1"/>
              <a:t>:One</a:t>
            </a:r>
            <a:r>
              <a:rPr lang="en-US" dirty="0"/>
              <a:t> developer reviews another’s code by looking over their shoulder and discussing it on the spot. This informal technique facilitates quick feedback but may be less thorough for larger code changes.</a:t>
            </a:r>
          </a:p>
          <a:p>
            <a:r>
              <a:rPr lang="en-US" dirty="0"/>
              <a:t> One developer reviews another’s code by looking over their shoulder and discussing the code in real-time.</a:t>
            </a:r>
          </a:p>
          <a:p>
            <a:r>
              <a:rPr lang="en-US" b="1" dirty="0"/>
              <a:t>Advantages</a:t>
            </a:r>
            <a:r>
              <a:rPr lang="en-US" dirty="0"/>
              <a:t>:</a:t>
            </a:r>
          </a:p>
          <a:p>
            <a:pPr>
              <a:buFont typeface="Arial" panose="020B0604020202020204" pitchFamily="34" charset="0"/>
              <a:buChar char="•"/>
            </a:pPr>
            <a:r>
              <a:rPr lang="en-US" b="1" dirty="0"/>
              <a:t>Immediate Interaction</a:t>
            </a:r>
            <a:r>
              <a:rPr lang="en-US" dirty="0"/>
              <a:t>: Allows for quick feedback and discussion.</a:t>
            </a:r>
          </a:p>
          <a:p>
            <a:pPr>
              <a:buFont typeface="Arial" panose="020B0604020202020204" pitchFamily="34" charset="0"/>
              <a:buChar char="•"/>
            </a:pPr>
            <a:r>
              <a:rPr lang="en-US" b="1" dirty="0"/>
              <a:t>Contextual Understanding</a:t>
            </a:r>
            <a:r>
              <a:rPr lang="en-US" dirty="0"/>
              <a:t>: Reviewers can ask questions and get immediate clarifications.</a:t>
            </a:r>
          </a:p>
          <a:p>
            <a:r>
              <a:rPr lang="en-US" b="1" dirty="0"/>
              <a:t>Disadvantages</a:t>
            </a:r>
            <a:r>
              <a:rPr lang="en-US" dirty="0"/>
              <a:t>:</a:t>
            </a:r>
          </a:p>
          <a:p>
            <a:pPr>
              <a:buFont typeface="Arial" panose="020B0604020202020204" pitchFamily="34" charset="0"/>
              <a:buChar char="•"/>
            </a:pPr>
            <a:r>
              <a:rPr lang="en-US" b="1" dirty="0"/>
              <a:t>Informal</a:t>
            </a:r>
            <a:r>
              <a:rPr lang="en-US" dirty="0"/>
              <a:t>: May lack the structure and thoroughness of other methods.</a:t>
            </a:r>
          </a:p>
          <a:p>
            <a:pPr>
              <a:buFont typeface="Arial" panose="020B0604020202020204" pitchFamily="34" charset="0"/>
              <a:buChar char="•"/>
            </a:pPr>
            <a:r>
              <a:rPr lang="en-US" b="1" dirty="0"/>
              <a:t>Limited to Small Changes</a:t>
            </a:r>
            <a:r>
              <a:rPr lang="en-US" dirty="0"/>
              <a:t>: Best suited for smaller code changes due to time constraints.</a:t>
            </a:r>
          </a:p>
          <a:p>
            <a:r>
              <a:rPr lang="en-US" b="1" dirty="0"/>
              <a:t>Best Practices</a:t>
            </a:r>
            <a:r>
              <a:rPr lang="en-US" dirty="0"/>
              <a:t>:</a:t>
            </a:r>
          </a:p>
          <a:p>
            <a:pPr>
              <a:buFont typeface="Arial" panose="020B0604020202020204" pitchFamily="34" charset="0"/>
              <a:buChar char="•"/>
            </a:pPr>
            <a:r>
              <a:rPr lang="en-US" b="1" dirty="0"/>
              <a:t>Focus on Key Areas</a:t>
            </a:r>
            <a:r>
              <a:rPr lang="en-US" dirty="0"/>
              <a:t>: Use this method for specific parts of the code that need immediate attention or clarification.</a:t>
            </a:r>
          </a:p>
          <a:p>
            <a:pPr>
              <a:buFont typeface="Arial" panose="020B0604020202020204" pitchFamily="34" charset="0"/>
              <a:buChar char="•"/>
            </a:pPr>
            <a:r>
              <a:rPr lang="en-US" b="1" dirty="0"/>
              <a:t>Be Respectful</a:t>
            </a:r>
            <a:r>
              <a:rPr lang="en-US" dirty="0"/>
              <a:t>: Ensure that the review process is constructive and non-intrusive.</a:t>
            </a:r>
          </a:p>
        </p:txBody>
      </p:sp>
    </p:spTree>
    <p:extLst>
      <p:ext uri="{BB962C8B-B14F-4D97-AF65-F5344CB8AC3E}">
        <p14:creationId xmlns:p14="http://schemas.microsoft.com/office/powerpoint/2010/main" val="710110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39304A-8429-2408-7C99-2AB2B9BE9983}"/>
              </a:ext>
            </a:extLst>
          </p:cNvPr>
          <p:cNvSpPr txBox="1"/>
          <p:nvPr/>
        </p:nvSpPr>
        <p:spPr>
          <a:xfrm>
            <a:off x="378069" y="755740"/>
            <a:ext cx="8774722" cy="5632311"/>
          </a:xfrm>
          <a:prstGeom prst="rect">
            <a:avLst/>
          </a:prstGeom>
          <a:noFill/>
        </p:spPr>
        <p:txBody>
          <a:bodyPr wrap="square">
            <a:spAutoFit/>
          </a:bodyPr>
          <a:lstStyle/>
          <a:p>
            <a:r>
              <a:rPr lang="en-US" b="1" dirty="0"/>
              <a:t>3. Email Pass-Around</a:t>
            </a:r>
          </a:p>
          <a:p>
            <a:r>
              <a:rPr lang="en-US" b="1" dirty="0"/>
              <a:t>Overview</a:t>
            </a:r>
            <a:r>
              <a:rPr lang="en-US" dirty="0"/>
              <a:t>: Code is sent via email to one or more reviewers, who provide feedback and suggestions through email threads. This asynchronous method allows flexibility but can be slow and less interactive.</a:t>
            </a:r>
          </a:p>
          <a:p>
            <a:endParaRPr lang="en-US" dirty="0"/>
          </a:p>
          <a:p>
            <a:r>
              <a:rPr lang="en-US" b="1" dirty="0"/>
              <a:t>Advantages</a:t>
            </a:r>
            <a:r>
              <a:rPr lang="en-US" dirty="0"/>
              <a:t>:</a:t>
            </a:r>
          </a:p>
          <a:p>
            <a:pPr>
              <a:buFont typeface="Arial" panose="020B0604020202020204" pitchFamily="34" charset="0"/>
              <a:buChar char="•"/>
            </a:pPr>
            <a:r>
              <a:rPr lang="en-US" b="1" dirty="0"/>
              <a:t>Asynchronous Review</a:t>
            </a:r>
            <a:r>
              <a:rPr lang="en-US" dirty="0"/>
              <a:t>: Reviewers can provide feedback at their convenience.</a:t>
            </a:r>
          </a:p>
          <a:p>
            <a:pPr>
              <a:buFont typeface="Arial" panose="020B0604020202020204" pitchFamily="34" charset="0"/>
              <a:buChar char="•"/>
            </a:pPr>
            <a:r>
              <a:rPr lang="en-US" b="1" dirty="0"/>
              <a:t>Record Keeping</a:t>
            </a:r>
            <a:r>
              <a:rPr lang="en-US" dirty="0"/>
              <a:t>: Provides a documented trail of feedback and decisions.</a:t>
            </a:r>
          </a:p>
          <a:p>
            <a:endParaRPr lang="en-US" dirty="0"/>
          </a:p>
          <a:p>
            <a:r>
              <a:rPr lang="en-US" b="1" dirty="0"/>
              <a:t>Disadvantages</a:t>
            </a:r>
            <a:r>
              <a:rPr lang="en-US" dirty="0"/>
              <a:t>:</a:t>
            </a:r>
          </a:p>
          <a:p>
            <a:pPr>
              <a:buFont typeface="Arial" panose="020B0604020202020204" pitchFamily="34" charset="0"/>
              <a:buChar char="•"/>
            </a:pPr>
            <a:r>
              <a:rPr lang="en-US" b="1" dirty="0"/>
              <a:t>Slow Feedback</a:t>
            </a:r>
            <a:r>
              <a:rPr lang="en-US" dirty="0"/>
              <a:t>: Can be time-consuming, as reviews and feedback are not immediate.</a:t>
            </a:r>
          </a:p>
          <a:p>
            <a:pPr>
              <a:buFont typeface="Arial" panose="020B0604020202020204" pitchFamily="34" charset="0"/>
              <a:buChar char="•"/>
            </a:pPr>
            <a:r>
              <a:rPr lang="en-US" b="1" dirty="0"/>
              <a:t>Lack of Interactivity</a:t>
            </a:r>
            <a:r>
              <a:rPr lang="en-US" dirty="0"/>
              <a:t>: Limited opportunity for interactive discussions and clarifications.</a:t>
            </a:r>
          </a:p>
          <a:p>
            <a:endParaRPr lang="en-US" dirty="0"/>
          </a:p>
          <a:p>
            <a:r>
              <a:rPr lang="en-US" b="1" dirty="0"/>
              <a:t>Best Practices</a:t>
            </a:r>
            <a:r>
              <a:rPr lang="en-US" dirty="0"/>
              <a:t>:</a:t>
            </a:r>
          </a:p>
          <a:p>
            <a:pPr>
              <a:buFont typeface="Arial" panose="020B0604020202020204" pitchFamily="34" charset="0"/>
              <a:buChar char="•"/>
            </a:pPr>
            <a:r>
              <a:rPr lang="en-US" b="1" dirty="0"/>
              <a:t>Be Specific</a:t>
            </a:r>
            <a:r>
              <a:rPr lang="en-US" dirty="0"/>
              <a:t>: Provide clear and detailed feedback to facilitate effective communication.</a:t>
            </a:r>
          </a:p>
          <a:p>
            <a:pPr>
              <a:buFont typeface="Arial" panose="020B0604020202020204" pitchFamily="34" charset="0"/>
              <a:buChar char="•"/>
            </a:pPr>
            <a:r>
              <a:rPr lang="en-US" b="1" dirty="0"/>
              <a:t>Manage Feedback</a:t>
            </a:r>
            <a:r>
              <a:rPr lang="en-US" dirty="0"/>
              <a:t>: Organize and track feedback to ensure that all comments are addressed.</a:t>
            </a:r>
          </a:p>
        </p:txBody>
      </p:sp>
    </p:spTree>
    <p:extLst>
      <p:ext uri="{BB962C8B-B14F-4D97-AF65-F5344CB8AC3E}">
        <p14:creationId xmlns:p14="http://schemas.microsoft.com/office/powerpoint/2010/main" val="4257043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AF901-7884-F2E0-E0A8-351C640A8773}"/>
              </a:ext>
            </a:extLst>
          </p:cNvPr>
          <p:cNvSpPr txBox="1"/>
          <p:nvPr/>
        </p:nvSpPr>
        <p:spPr>
          <a:xfrm>
            <a:off x="808892" y="340242"/>
            <a:ext cx="8343899" cy="6186309"/>
          </a:xfrm>
          <a:prstGeom prst="rect">
            <a:avLst/>
          </a:prstGeom>
          <a:noFill/>
        </p:spPr>
        <p:txBody>
          <a:bodyPr wrap="square">
            <a:spAutoFit/>
          </a:bodyPr>
          <a:lstStyle/>
          <a:p>
            <a:r>
              <a:rPr lang="en-US" b="1" dirty="0"/>
              <a:t>4. Tool-Assisted Code Reviews</a:t>
            </a:r>
          </a:p>
          <a:p>
            <a:r>
              <a:rPr lang="en-US" b="1" dirty="0"/>
              <a:t>Overview</a:t>
            </a:r>
            <a:r>
              <a:rPr lang="en-US" dirty="0"/>
              <a:t>: Specialized tools (e.g., GitHub Pull Requests, Crucible) are used to review code asynchronously. These tools provide structured feedback and automated checks but may require familiarity with the tools.</a:t>
            </a:r>
          </a:p>
          <a:p>
            <a:endParaRPr lang="en-US" dirty="0"/>
          </a:p>
          <a:p>
            <a:r>
              <a:rPr lang="en-US" b="1" dirty="0"/>
              <a:t>Advantages</a:t>
            </a:r>
            <a:r>
              <a:rPr lang="en-US" dirty="0"/>
              <a:t>:</a:t>
            </a:r>
          </a:p>
          <a:p>
            <a:pPr>
              <a:buFont typeface="Arial" panose="020B0604020202020204" pitchFamily="34" charset="0"/>
              <a:buChar char="•"/>
            </a:pPr>
            <a:r>
              <a:rPr lang="en-US" b="1" dirty="0"/>
              <a:t>Structured Reviews</a:t>
            </a:r>
            <a:r>
              <a:rPr lang="en-US" dirty="0"/>
              <a:t>: Tools provide features like inline commenting, approval workflows, and automated checks.</a:t>
            </a:r>
          </a:p>
          <a:p>
            <a:pPr>
              <a:buFont typeface="Arial" panose="020B0604020202020204" pitchFamily="34" charset="0"/>
              <a:buChar char="•"/>
            </a:pPr>
            <a:r>
              <a:rPr lang="en-US" b="1" dirty="0"/>
              <a:t>Efficiency</a:t>
            </a:r>
            <a:r>
              <a:rPr lang="en-US" dirty="0"/>
              <a:t>: Enables distributed teams to review code without needing to be physically present.</a:t>
            </a:r>
          </a:p>
          <a:p>
            <a:endParaRPr lang="en-US" dirty="0"/>
          </a:p>
          <a:p>
            <a:r>
              <a:rPr lang="en-US" b="1" dirty="0"/>
              <a:t>Disadvantages</a:t>
            </a:r>
            <a:r>
              <a:rPr lang="en-US" dirty="0"/>
              <a:t>:</a:t>
            </a:r>
          </a:p>
          <a:p>
            <a:pPr>
              <a:buFont typeface="Arial" panose="020B0604020202020204" pitchFamily="34" charset="0"/>
              <a:buChar char="•"/>
            </a:pPr>
            <a:r>
              <a:rPr lang="en-US" b="1" dirty="0"/>
              <a:t>Learning Curve</a:t>
            </a:r>
            <a:r>
              <a:rPr lang="en-US" dirty="0"/>
              <a:t>: Reviewers need to familiarize themselves with the tool’s features and workflows.</a:t>
            </a:r>
          </a:p>
          <a:p>
            <a:pPr>
              <a:buFont typeface="Arial" panose="020B0604020202020204" pitchFamily="34" charset="0"/>
              <a:buChar char="•"/>
            </a:pPr>
            <a:r>
              <a:rPr lang="en-US" b="1" dirty="0"/>
              <a:t>Potential for Over-Reliance</a:t>
            </a:r>
            <a:r>
              <a:rPr lang="en-US" dirty="0"/>
              <a:t>: Automated checks might not catch all issues, necessitating human review.</a:t>
            </a:r>
          </a:p>
          <a:p>
            <a:endParaRPr lang="en-US" dirty="0"/>
          </a:p>
          <a:p>
            <a:r>
              <a:rPr lang="en-US" b="1" dirty="0"/>
              <a:t>Best Practices</a:t>
            </a:r>
            <a:r>
              <a:rPr lang="en-US" dirty="0"/>
              <a:t>:</a:t>
            </a:r>
          </a:p>
          <a:p>
            <a:pPr>
              <a:buFont typeface="Arial" panose="020B0604020202020204" pitchFamily="34" charset="0"/>
              <a:buChar char="•"/>
            </a:pPr>
            <a:r>
              <a:rPr lang="en-US" b="1" dirty="0"/>
              <a:t>Leverage Tool Features</a:t>
            </a:r>
            <a:r>
              <a:rPr lang="en-US" dirty="0"/>
              <a:t>: Use features like inline comments and code diff views to provide detailed feedback.</a:t>
            </a:r>
          </a:p>
          <a:p>
            <a:pPr>
              <a:buFont typeface="Arial" panose="020B0604020202020204" pitchFamily="34" charset="0"/>
              <a:buChar char="•"/>
            </a:pPr>
            <a:r>
              <a:rPr lang="en-US" b="1" dirty="0"/>
              <a:t>Integrate Automated Checks</a:t>
            </a:r>
            <a:r>
              <a:rPr lang="en-US" dirty="0"/>
              <a:t>: Use automated tools to catch basic issues and complement them with manual reviews.</a:t>
            </a:r>
          </a:p>
        </p:txBody>
      </p:sp>
    </p:spTree>
    <p:extLst>
      <p:ext uri="{BB962C8B-B14F-4D97-AF65-F5344CB8AC3E}">
        <p14:creationId xmlns:p14="http://schemas.microsoft.com/office/powerpoint/2010/main" val="246746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61EC5-0F47-6E1A-F276-6A0E759455DE}"/>
              </a:ext>
            </a:extLst>
          </p:cNvPr>
          <p:cNvSpPr txBox="1"/>
          <p:nvPr/>
        </p:nvSpPr>
        <p:spPr>
          <a:xfrm>
            <a:off x="492369" y="197346"/>
            <a:ext cx="8906608" cy="5909310"/>
          </a:xfrm>
          <a:prstGeom prst="rect">
            <a:avLst/>
          </a:prstGeom>
          <a:noFill/>
        </p:spPr>
        <p:txBody>
          <a:bodyPr wrap="square">
            <a:spAutoFit/>
          </a:bodyPr>
          <a:lstStyle/>
          <a:p>
            <a:r>
              <a:rPr lang="en-US" b="1" dirty="0"/>
              <a:t>5. Formal Code Reviews</a:t>
            </a:r>
          </a:p>
          <a:p>
            <a:r>
              <a:rPr lang="en-US" b="1" dirty="0"/>
              <a:t>Overview</a:t>
            </a:r>
            <a:r>
              <a:rPr lang="en-US" dirty="0"/>
              <a:t>: A structured and systematic review process that involves scheduled meetings where developers present their code to a group of reviewers.</a:t>
            </a:r>
          </a:p>
          <a:p>
            <a:r>
              <a:rPr lang="en-US" dirty="0"/>
              <a:t>A scheduled, systematic review process where developers present their code to a group of reviewers. This method ensures thorough review but can be time-consuming and may involve group dynamics.</a:t>
            </a:r>
          </a:p>
          <a:p>
            <a:endParaRPr lang="en-US" dirty="0"/>
          </a:p>
          <a:p>
            <a:r>
              <a:rPr lang="en-US" b="1" dirty="0"/>
              <a:t>Advantages</a:t>
            </a:r>
            <a:r>
              <a:rPr lang="en-US" dirty="0"/>
              <a:t>:</a:t>
            </a:r>
          </a:p>
          <a:p>
            <a:pPr>
              <a:buFont typeface="Arial" panose="020B0604020202020204" pitchFamily="34" charset="0"/>
              <a:buChar char="•"/>
            </a:pPr>
            <a:r>
              <a:rPr lang="en-US" b="1" dirty="0"/>
              <a:t>Thorough Review</a:t>
            </a:r>
            <a:r>
              <a:rPr lang="en-US" dirty="0"/>
              <a:t>: Provides a detailed and comprehensive review of the code.</a:t>
            </a:r>
          </a:p>
          <a:p>
            <a:pPr>
              <a:buFont typeface="Arial" panose="020B0604020202020204" pitchFamily="34" charset="0"/>
              <a:buChar char="•"/>
            </a:pPr>
            <a:r>
              <a:rPr lang="en-US" b="1" dirty="0"/>
              <a:t>Collaborative</a:t>
            </a:r>
            <a:r>
              <a:rPr lang="en-US" dirty="0"/>
              <a:t>: Encourages group discussion and collective problem-solving.</a:t>
            </a:r>
          </a:p>
          <a:p>
            <a:endParaRPr lang="en-US" dirty="0"/>
          </a:p>
          <a:p>
            <a:r>
              <a:rPr lang="en-US" b="1" dirty="0"/>
              <a:t>Disadvantages</a:t>
            </a:r>
            <a:r>
              <a:rPr lang="en-US" dirty="0"/>
              <a:t>:</a:t>
            </a:r>
          </a:p>
          <a:p>
            <a:pPr>
              <a:buFont typeface="Arial" panose="020B0604020202020204" pitchFamily="34" charset="0"/>
              <a:buChar char="•"/>
            </a:pPr>
            <a:r>
              <a:rPr lang="en-US" b="1" dirty="0"/>
              <a:t>Time-Consuming</a:t>
            </a:r>
            <a:r>
              <a:rPr lang="en-US" dirty="0"/>
              <a:t>: Requires scheduling and can be lengthy, depending on the complexity of the code.</a:t>
            </a:r>
          </a:p>
          <a:p>
            <a:pPr>
              <a:buFont typeface="Arial" panose="020B0604020202020204" pitchFamily="34" charset="0"/>
              <a:buChar char="•"/>
            </a:pPr>
            <a:r>
              <a:rPr lang="en-US" b="1" dirty="0"/>
              <a:t>Potential for Bias</a:t>
            </a:r>
            <a:r>
              <a:rPr lang="en-US" dirty="0"/>
              <a:t>: Group dynamics may influence feedback and decision-making.</a:t>
            </a:r>
          </a:p>
          <a:p>
            <a:endParaRPr lang="en-US" dirty="0"/>
          </a:p>
          <a:p>
            <a:r>
              <a:rPr lang="en-US" b="1" dirty="0"/>
              <a:t>Best Practices</a:t>
            </a:r>
            <a:r>
              <a:rPr lang="en-US" dirty="0"/>
              <a:t>:</a:t>
            </a:r>
          </a:p>
          <a:p>
            <a:pPr>
              <a:buFont typeface="Arial" panose="020B0604020202020204" pitchFamily="34" charset="0"/>
              <a:buChar char="•"/>
            </a:pPr>
            <a:r>
              <a:rPr lang="en-US" b="1" dirty="0"/>
              <a:t>Prepare in Advance</a:t>
            </a:r>
            <a:r>
              <a:rPr lang="en-US" dirty="0"/>
              <a:t>: Reviewers should familiarize themselves with the code before the meeting.</a:t>
            </a:r>
          </a:p>
          <a:p>
            <a:pPr>
              <a:buFont typeface="Arial" panose="020B0604020202020204" pitchFamily="34" charset="0"/>
              <a:buChar char="•"/>
            </a:pPr>
            <a:r>
              <a:rPr lang="en-US" b="1" dirty="0"/>
              <a:t>Document Outcomes</a:t>
            </a:r>
            <a:r>
              <a:rPr lang="en-US" dirty="0"/>
              <a:t>: Keep a record of the feedback and decisions made during the review.</a:t>
            </a:r>
          </a:p>
        </p:txBody>
      </p:sp>
    </p:spTree>
    <p:extLst>
      <p:ext uri="{BB962C8B-B14F-4D97-AF65-F5344CB8AC3E}">
        <p14:creationId xmlns:p14="http://schemas.microsoft.com/office/powerpoint/2010/main" val="926584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769B0-2623-6798-A83D-6FE24E3E7189}"/>
              </a:ext>
            </a:extLst>
          </p:cNvPr>
          <p:cNvSpPr txBox="1"/>
          <p:nvPr/>
        </p:nvSpPr>
        <p:spPr>
          <a:xfrm>
            <a:off x="685800" y="274341"/>
            <a:ext cx="8449408" cy="6186309"/>
          </a:xfrm>
          <a:prstGeom prst="rect">
            <a:avLst/>
          </a:prstGeom>
          <a:noFill/>
        </p:spPr>
        <p:txBody>
          <a:bodyPr wrap="square">
            <a:spAutoFit/>
          </a:bodyPr>
          <a:lstStyle/>
          <a:p>
            <a:r>
              <a:rPr lang="en-US" b="1" dirty="0"/>
              <a:t>6. Checklist-Based Reviews</a:t>
            </a:r>
          </a:p>
          <a:p>
            <a:endParaRPr lang="en-US" b="1" dirty="0"/>
          </a:p>
          <a:p>
            <a:r>
              <a:rPr lang="en-US" b="1" dirty="0"/>
              <a:t>Overview</a:t>
            </a:r>
            <a:r>
              <a:rPr lang="en-US" dirty="0"/>
              <a:t>: Use of predefined checklists to ensure that all important aspects of the code are reviewed systematically.</a:t>
            </a:r>
          </a:p>
          <a:p>
            <a:r>
              <a:rPr lang="en-US" dirty="0"/>
              <a:t> Predefined checklists are used to ensure all important aspects of the code are reviewed. This approach provides consistency but may focus too much on form and not enough on overall quality.</a:t>
            </a:r>
          </a:p>
          <a:p>
            <a:endParaRPr lang="en-US" dirty="0"/>
          </a:p>
          <a:p>
            <a:r>
              <a:rPr lang="en-US" b="1" dirty="0"/>
              <a:t>Advantages</a:t>
            </a:r>
            <a:r>
              <a:rPr lang="en-US" dirty="0"/>
              <a:t>:</a:t>
            </a:r>
          </a:p>
          <a:p>
            <a:pPr>
              <a:buFont typeface="Arial" panose="020B0604020202020204" pitchFamily="34" charset="0"/>
              <a:buChar char="•"/>
            </a:pPr>
            <a:r>
              <a:rPr lang="en-US" b="1" dirty="0"/>
              <a:t>Consistency</a:t>
            </a:r>
            <a:r>
              <a:rPr lang="en-US" dirty="0"/>
              <a:t>: Ensures that all relevant aspects of the code are evaluated.</a:t>
            </a:r>
          </a:p>
          <a:p>
            <a:pPr>
              <a:buFont typeface="Arial" panose="020B0604020202020204" pitchFamily="34" charset="0"/>
              <a:buChar char="•"/>
            </a:pPr>
            <a:r>
              <a:rPr lang="en-US" b="1" dirty="0"/>
              <a:t>Efficiency</a:t>
            </a:r>
            <a:r>
              <a:rPr lang="en-US" dirty="0"/>
              <a:t>: Provides a structured approach to reviewing code.</a:t>
            </a:r>
          </a:p>
          <a:p>
            <a:endParaRPr lang="en-US" dirty="0"/>
          </a:p>
          <a:p>
            <a:r>
              <a:rPr lang="en-US" b="1" dirty="0"/>
              <a:t>Disadvantages</a:t>
            </a:r>
            <a:r>
              <a:rPr lang="en-US" dirty="0"/>
              <a:t>:</a:t>
            </a:r>
          </a:p>
          <a:p>
            <a:pPr>
              <a:buFont typeface="Arial" panose="020B0604020202020204" pitchFamily="34" charset="0"/>
              <a:buChar char="•"/>
            </a:pPr>
            <a:r>
              <a:rPr lang="en-US" b="1" dirty="0"/>
              <a:t>Potential for Incompleteness</a:t>
            </a:r>
            <a:r>
              <a:rPr lang="en-US" dirty="0"/>
              <a:t>: Checklists may not cover all potential issues.</a:t>
            </a:r>
          </a:p>
          <a:p>
            <a:pPr>
              <a:buFont typeface="Arial" panose="020B0604020202020204" pitchFamily="34" charset="0"/>
              <a:buChar char="•"/>
            </a:pPr>
            <a:r>
              <a:rPr lang="en-US" b="1" dirty="0"/>
              <a:t>Overemphasis on Form</a:t>
            </a:r>
            <a:r>
              <a:rPr lang="en-US" dirty="0"/>
              <a:t>: May focus too much on checklist items rather than overall code quality.</a:t>
            </a:r>
          </a:p>
          <a:p>
            <a:endParaRPr lang="en-US" dirty="0"/>
          </a:p>
          <a:p>
            <a:r>
              <a:rPr lang="en-US" b="1" dirty="0"/>
              <a:t>Best Practices</a:t>
            </a:r>
            <a:r>
              <a:rPr lang="en-US" dirty="0"/>
              <a:t>:</a:t>
            </a:r>
          </a:p>
          <a:p>
            <a:pPr>
              <a:buFont typeface="Arial" panose="020B0604020202020204" pitchFamily="34" charset="0"/>
              <a:buChar char="•"/>
            </a:pPr>
            <a:r>
              <a:rPr lang="en-US" b="1" dirty="0"/>
              <a:t>Customize Checklists</a:t>
            </a:r>
            <a:r>
              <a:rPr lang="en-US" dirty="0"/>
              <a:t>: Tailor checklists to the specific needs and standards of the project.</a:t>
            </a:r>
          </a:p>
          <a:p>
            <a:pPr>
              <a:buFont typeface="Arial" panose="020B0604020202020204" pitchFamily="34" charset="0"/>
              <a:buChar char="•"/>
            </a:pPr>
            <a:r>
              <a:rPr lang="en-US" b="1" dirty="0"/>
              <a:t>Supplement with Manual Review</a:t>
            </a:r>
            <a:r>
              <a:rPr lang="en-US" dirty="0"/>
              <a:t>: Use checklists as a guide, but also assess the code’s overall quality and design.</a:t>
            </a:r>
          </a:p>
        </p:txBody>
      </p:sp>
    </p:spTree>
    <p:extLst>
      <p:ext uri="{BB962C8B-B14F-4D97-AF65-F5344CB8AC3E}">
        <p14:creationId xmlns:p14="http://schemas.microsoft.com/office/powerpoint/2010/main" val="16578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Oriented Design">
            <a:extLst>
              <a:ext uri="{FF2B5EF4-FFF2-40B4-BE49-F238E27FC236}">
                <a16:creationId xmlns:a16="http://schemas.microsoft.com/office/drawing/2014/main" id="{F5E4CE5F-C5A9-6487-AD1D-8169C39BB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6" y="1260963"/>
            <a:ext cx="6670431" cy="397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585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AFFAE-4BA3-D941-182E-5E65FF8F8E40}"/>
              </a:ext>
            </a:extLst>
          </p:cNvPr>
          <p:cNvSpPr txBox="1"/>
          <p:nvPr/>
        </p:nvSpPr>
        <p:spPr>
          <a:xfrm>
            <a:off x="773723" y="474345"/>
            <a:ext cx="8386604" cy="5632311"/>
          </a:xfrm>
          <a:prstGeom prst="rect">
            <a:avLst/>
          </a:prstGeom>
          <a:noFill/>
        </p:spPr>
        <p:txBody>
          <a:bodyPr wrap="square">
            <a:spAutoFit/>
          </a:bodyPr>
          <a:lstStyle/>
          <a:p>
            <a:r>
              <a:rPr lang="en-US" b="1" dirty="0"/>
              <a:t>7. Code Review Metrics and Analytics</a:t>
            </a:r>
          </a:p>
          <a:p>
            <a:r>
              <a:rPr lang="en-US" b="1" dirty="0"/>
              <a:t>Overview</a:t>
            </a:r>
            <a:r>
              <a:rPr lang="en-US" dirty="0"/>
              <a:t>: Use of metrics and analytics to assess the effectiveness and efficiency of the code review process.</a:t>
            </a:r>
          </a:p>
          <a:p>
            <a:endParaRPr lang="en-US" dirty="0"/>
          </a:p>
          <a:p>
            <a:r>
              <a:rPr lang="en-US" b="1" dirty="0"/>
              <a:t>Advantages</a:t>
            </a:r>
            <a:r>
              <a:rPr lang="en-US" dirty="0"/>
              <a:t>:</a:t>
            </a:r>
          </a:p>
          <a:p>
            <a:pPr>
              <a:buFont typeface="Arial" panose="020B0604020202020204" pitchFamily="34" charset="0"/>
              <a:buChar char="•"/>
            </a:pPr>
            <a:r>
              <a:rPr lang="en-US" b="1" dirty="0"/>
              <a:t>Data-Driven Insights</a:t>
            </a:r>
            <a:r>
              <a:rPr lang="en-US" dirty="0"/>
              <a:t>: Provides quantitative data on code review performance and areas for improvement.</a:t>
            </a:r>
          </a:p>
          <a:p>
            <a:pPr>
              <a:buFont typeface="Arial" panose="020B0604020202020204" pitchFamily="34" charset="0"/>
              <a:buChar char="•"/>
            </a:pPr>
            <a:r>
              <a:rPr lang="en-US" b="1" dirty="0"/>
              <a:t>Continuous Improvement</a:t>
            </a:r>
            <a:r>
              <a:rPr lang="en-US" dirty="0"/>
              <a:t>: Helps identify trends and issues that can be addressed to improve the review process.</a:t>
            </a:r>
          </a:p>
          <a:p>
            <a:endParaRPr lang="en-US" dirty="0"/>
          </a:p>
          <a:p>
            <a:r>
              <a:rPr lang="en-US" b="1" dirty="0"/>
              <a:t>Disadvantages</a:t>
            </a:r>
            <a:r>
              <a:rPr lang="en-US" dirty="0"/>
              <a:t>:</a:t>
            </a:r>
          </a:p>
          <a:p>
            <a:pPr>
              <a:buFont typeface="Arial" panose="020B0604020202020204" pitchFamily="34" charset="0"/>
              <a:buChar char="•"/>
            </a:pPr>
            <a:r>
              <a:rPr lang="en-US" b="1" dirty="0"/>
              <a:t>Requires Tracking</a:t>
            </a:r>
            <a:r>
              <a:rPr lang="en-US" dirty="0"/>
              <a:t>: Needs tools and processes to collect and analyze data.</a:t>
            </a:r>
          </a:p>
          <a:p>
            <a:pPr>
              <a:buFont typeface="Arial" panose="020B0604020202020204" pitchFamily="34" charset="0"/>
              <a:buChar char="•"/>
            </a:pPr>
            <a:r>
              <a:rPr lang="en-US" b="1" dirty="0"/>
              <a:t>Potential for Misinterpretation</a:t>
            </a:r>
            <a:r>
              <a:rPr lang="en-US" dirty="0"/>
              <a:t>: Metrics must be interpreted carefully to avoid misleading </a:t>
            </a:r>
            <a:r>
              <a:rPr lang="en-US"/>
              <a:t>conclusions.</a:t>
            </a:r>
          </a:p>
          <a:p>
            <a:endParaRPr lang="en-US" dirty="0"/>
          </a:p>
          <a:p>
            <a:r>
              <a:rPr lang="en-US" b="1" dirty="0"/>
              <a:t>Best Practices</a:t>
            </a:r>
            <a:r>
              <a:rPr lang="en-US" dirty="0"/>
              <a:t>:</a:t>
            </a:r>
          </a:p>
          <a:p>
            <a:pPr>
              <a:buFont typeface="Arial" panose="020B0604020202020204" pitchFamily="34" charset="0"/>
              <a:buChar char="•"/>
            </a:pPr>
            <a:r>
              <a:rPr lang="en-US" b="1" dirty="0"/>
              <a:t>Track Relevant Metrics</a:t>
            </a:r>
            <a:r>
              <a:rPr lang="en-US" dirty="0"/>
              <a:t>: Focus on metrics such as review time, number of issues identified, and defect density.</a:t>
            </a:r>
          </a:p>
          <a:p>
            <a:pPr>
              <a:buFont typeface="Arial" panose="020B0604020202020204" pitchFamily="34" charset="0"/>
              <a:buChar char="•"/>
            </a:pPr>
            <a:r>
              <a:rPr lang="en-US" b="1" dirty="0"/>
              <a:t>Use Insights for Improvement</a:t>
            </a:r>
            <a:r>
              <a:rPr lang="en-US" dirty="0"/>
              <a:t>: Analyze data to identify areas for process improvement and to enhance code quality.</a:t>
            </a:r>
          </a:p>
        </p:txBody>
      </p:sp>
    </p:spTree>
    <p:extLst>
      <p:ext uri="{BB962C8B-B14F-4D97-AF65-F5344CB8AC3E}">
        <p14:creationId xmlns:p14="http://schemas.microsoft.com/office/powerpoint/2010/main" val="1911429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7756A-046A-CDF0-3F79-C3DDCF01A4D9}"/>
              </a:ext>
            </a:extLst>
          </p:cNvPr>
          <p:cNvSpPr txBox="1"/>
          <p:nvPr/>
        </p:nvSpPr>
        <p:spPr>
          <a:xfrm>
            <a:off x="1354016" y="1147122"/>
            <a:ext cx="6101860" cy="3693319"/>
          </a:xfrm>
          <a:prstGeom prst="rect">
            <a:avLst/>
          </a:prstGeom>
          <a:noFill/>
        </p:spPr>
        <p:txBody>
          <a:bodyPr wrap="square">
            <a:spAutoFit/>
          </a:bodyPr>
          <a:lstStyle/>
          <a:p>
            <a:r>
              <a:rPr lang="en-US" b="1" dirty="0"/>
              <a:t>Challenges in Code Reviews</a:t>
            </a:r>
          </a:p>
          <a:p>
            <a:endParaRPr lang="en-US" b="1" dirty="0"/>
          </a:p>
          <a:p>
            <a:pPr marL="285750" indent="-285750">
              <a:buFont typeface="Arial" panose="020B0604020202020204" pitchFamily="34" charset="0"/>
              <a:buChar char="•"/>
            </a:pPr>
            <a:r>
              <a:rPr lang="en-US" b="1" dirty="0"/>
              <a:t>Time-Consuming</a:t>
            </a:r>
            <a:r>
              <a:rPr lang="en-US" dirty="0"/>
              <a:t>: Thorough code reviews can be time-intensive, potentially slowing down the development process if not managed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Subjectivity</a:t>
            </a:r>
            <a:r>
              <a:rPr lang="en-US" dirty="0"/>
              <a:t>: Different reviewers may have different opinions on what constitutes good code, leading to inconsistent feedback.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Potential for Conflict</a:t>
            </a:r>
            <a:r>
              <a:rPr lang="en-US" dirty="0"/>
              <a:t>: If not handled properly, code reviews can lead to conflicts between developers, particularly if feedback is perceived as overly critical.</a:t>
            </a:r>
          </a:p>
        </p:txBody>
      </p:sp>
    </p:spTree>
    <p:extLst>
      <p:ext uri="{BB962C8B-B14F-4D97-AF65-F5344CB8AC3E}">
        <p14:creationId xmlns:p14="http://schemas.microsoft.com/office/powerpoint/2010/main" val="350709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27492-4DF0-B4D2-D2D5-BA671E3E458A}"/>
              </a:ext>
            </a:extLst>
          </p:cNvPr>
          <p:cNvSpPr txBox="1"/>
          <p:nvPr/>
        </p:nvSpPr>
        <p:spPr>
          <a:xfrm>
            <a:off x="1732085" y="1457111"/>
            <a:ext cx="6101860" cy="3693319"/>
          </a:xfrm>
          <a:prstGeom prst="rect">
            <a:avLst/>
          </a:prstGeom>
          <a:noFill/>
        </p:spPr>
        <p:txBody>
          <a:bodyPr wrap="square">
            <a:spAutoFit/>
          </a:bodyPr>
          <a:lstStyle/>
          <a:p>
            <a:r>
              <a:rPr lang="en-US" b="1" dirty="0"/>
              <a:t>Encapsulation</a:t>
            </a:r>
            <a:r>
              <a:rPr lang="en-US" dirty="0"/>
              <a:t>:</a:t>
            </a:r>
          </a:p>
          <a:p>
            <a:endParaRPr lang="en-US" dirty="0"/>
          </a:p>
          <a:p>
            <a:pPr>
              <a:buFont typeface="Arial" panose="020B0604020202020204" pitchFamily="34" charset="0"/>
              <a:buChar char="•"/>
            </a:pPr>
            <a:r>
              <a:rPr lang="en-US" dirty="0"/>
              <a:t>Encapsulation is the concept of bundling the data (attributes) and the methods (functions) that operate on the data into a single unit called a class.</a:t>
            </a:r>
          </a:p>
          <a:p>
            <a:endParaRPr lang="en-US" dirty="0"/>
          </a:p>
          <a:p>
            <a:pPr>
              <a:buFont typeface="Arial" panose="020B0604020202020204" pitchFamily="34" charset="0"/>
              <a:buChar char="•"/>
            </a:pPr>
            <a:r>
              <a:rPr lang="en-US" dirty="0"/>
              <a:t>This mechanism hides the internal state of an object from the outside world and only allows access through well-defined interfaces (methods).</a:t>
            </a:r>
          </a:p>
          <a:p>
            <a:endParaRPr lang="en-US" dirty="0"/>
          </a:p>
          <a:p>
            <a:pPr>
              <a:buFont typeface="Arial" panose="020B0604020202020204" pitchFamily="34" charset="0"/>
              <a:buChar char="•"/>
            </a:pPr>
            <a:r>
              <a:rPr lang="en-US" dirty="0"/>
              <a:t>This promotes data integrity and security since the internal implementation details of an object are hidden, preventing direct manipulation from outside the object.</a:t>
            </a:r>
          </a:p>
        </p:txBody>
      </p:sp>
    </p:spTree>
    <p:extLst>
      <p:ext uri="{BB962C8B-B14F-4D97-AF65-F5344CB8AC3E}">
        <p14:creationId xmlns:p14="http://schemas.microsoft.com/office/powerpoint/2010/main" val="3930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D0A7A4-AE8B-FDB6-EF62-93EF23A0D384}"/>
              </a:ext>
            </a:extLst>
          </p:cNvPr>
          <p:cNvSpPr txBox="1"/>
          <p:nvPr/>
        </p:nvSpPr>
        <p:spPr>
          <a:xfrm>
            <a:off x="1371601" y="1454935"/>
            <a:ext cx="6101860" cy="3416320"/>
          </a:xfrm>
          <a:prstGeom prst="rect">
            <a:avLst/>
          </a:prstGeom>
          <a:noFill/>
        </p:spPr>
        <p:txBody>
          <a:bodyPr wrap="square">
            <a:spAutoFit/>
          </a:bodyPr>
          <a:lstStyle/>
          <a:p>
            <a:r>
              <a:rPr lang="en-US" b="1" dirty="0"/>
              <a:t>Inheritance</a:t>
            </a:r>
            <a:r>
              <a:rPr lang="en-US" dirty="0"/>
              <a:t>:</a:t>
            </a:r>
          </a:p>
          <a:p>
            <a:endParaRPr lang="en-US" dirty="0"/>
          </a:p>
          <a:p>
            <a:pPr>
              <a:buFont typeface="Arial" panose="020B0604020202020204" pitchFamily="34" charset="0"/>
              <a:buChar char="•"/>
            </a:pPr>
            <a:r>
              <a:rPr lang="en-US" dirty="0"/>
              <a:t>Inheritance allows a new class, called a derived or child class, to inherit properties and methods from an existing class, known as the base or parent class.</a:t>
            </a:r>
          </a:p>
          <a:p>
            <a:endParaRPr lang="en-US" dirty="0"/>
          </a:p>
          <a:p>
            <a:pPr>
              <a:buFont typeface="Arial" panose="020B0604020202020204" pitchFamily="34" charset="0"/>
              <a:buChar char="•"/>
            </a:pPr>
            <a:r>
              <a:rPr lang="en-US" dirty="0"/>
              <a:t>This relationship allows the child class to reuse code from the parent class while also introducing its unique properties and methods.</a:t>
            </a:r>
          </a:p>
          <a:p>
            <a:endParaRPr lang="en-US" dirty="0"/>
          </a:p>
          <a:p>
            <a:pPr>
              <a:buFont typeface="Arial" panose="020B0604020202020204" pitchFamily="34" charset="0"/>
              <a:buChar char="•"/>
            </a:pPr>
            <a:r>
              <a:rPr lang="en-US" dirty="0"/>
              <a:t>Inheritance supports hierarchical classification, making it easier to manage and extend existing code.</a:t>
            </a:r>
          </a:p>
        </p:txBody>
      </p:sp>
    </p:spTree>
    <p:extLst>
      <p:ext uri="{BB962C8B-B14F-4D97-AF65-F5344CB8AC3E}">
        <p14:creationId xmlns:p14="http://schemas.microsoft.com/office/powerpoint/2010/main" val="13630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8A0D5-50C6-3AE0-7519-C3CB66F09015}"/>
              </a:ext>
            </a:extLst>
          </p:cNvPr>
          <p:cNvSpPr txBox="1"/>
          <p:nvPr/>
        </p:nvSpPr>
        <p:spPr>
          <a:xfrm>
            <a:off x="1336431" y="1334019"/>
            <a:ext cx="6629400" cy="3693319"/>
          </a:xfrm>
          <a:prstGeom prst="rect">
            <a:avLst/>
          </a:prstGeom>
          <a:noFill/>
        </p:spPr>
        <p:txBody>
          <a:bodyPr wrap="square">
            <a:spAutoFit/>
          </a:bodyPr>
          <a:lstStyle/>
          <a:p>
            <a:r>
              <a:rPr lang="en-US" b="1" dirty="0"/>
              <a:t>Polymorphism</a:t>
            </a:r>
            <a:r>
              <a:rPr lang="en-US" dirty="0"/>
              <a:t>:</a:t>
            </a:r>
          </a:p>
          <a:p>
            <a:endParaRPr lang="en-US" dirty="0"/>
          </a:p>
          <a:p>
            <a:pPr>
              <a:buFont typeface="Arial" panose="020B0604020202020204" pitchFamily="34" charset="0"/>
              <a:buChar char="•"/>
            </a:pPr>
            <a:r>
              <a:rPr lang="en-US" dirty="0"/>
              <a:t>Polymorphism enables objects of different classes to be treated as objects of a common super class.</a:t>
            </a:r>
          </a:p>
          <a:p>
            <a:endParaRPr lang="en-US" dirty="0"/>
          </a:p>
          <a:p>
            <a:pPr>
              <a:buFont typeface="Arial" panose="020B0604020202020204" pitchFamily="34" charset="0"/>
              <a:buChar char="•"/>
            </a:pPr>
            <a:r>
              <a:rPr lang="en-US" dirty="0"/>
              <a:t>The most common use of polymorphism is through method overriding, where a child class provides a specific implementation of a method that is already defined in its parent class.</a:t>
            </a:r>
          </a:p>
          <a:p>
            <a:endParaRPr lang="en-US" dirty="0"/>
          </a:p>
          <a:p>
            <a:pPr>
              <a:buFont typeface="Arial" panose="020B0604020202020204" pitchFamily="34" charset="0"/>
              <a:buChar char="•"/>
            </a:pPr>
            <a:r>
              <a:rPr lang="en-US" dirty="0"/>
              <a:t>This allows for dynamic method binding, enabling different behaviors for the same method call depending on the object's class at runtime.</a:t>
            </a:r>
          </a:p>
        </p:txBody>
      </p:sp>
    </p:spTree>
    <p:extLst>
      <p:ext uri="{BB962C8B-B14F-4D97-AF65-F5344CB8AC3E}">
        <p14:creationId xmlns:p14="http://schemas.microsoft.com/office/powerpoint/2010/main" val="426796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00CD1-3E81-D58B-61EF-2651D1D88EB3}"/>
              </a:ext>
            </a:extLst>
          </p:cNvPr>
          <p:cNvSpPr txBox="1"/>
          <p:nvPr/>
        </p:nvSpPr>
        <p:spPr>
          <a:xfrm>
            <a:off x="1441939" y="1501074"/>
            <a:ext cx="6101860" cy="3693319"/>
          </a:xfrm>
          <a:prstGeom prst="rect">
            <a:avLst/>
          </a:prstGeom>
          <a:noFill/>
        </p:spPr>
        <p:txBody>
          <a:bodyPr wrap="square">
            <a:spAutoFit/>
          </a:bodyPr>
          <a:lstStyle/>
          <a:p>
            <a:r>
              <a:rPr lang="en-US" b="1" dirty="0"/>
              <a:t>Abstraction</a:t>
            </a:r>
            <a:r>
              <a:rPr lang="en-US" dirty="0"/>
              <a:t>:</a:t>
            </a:r>
          </a:p>
          <a:p>
            <a:endParaRPr lang="en-US" dirty="0"/>
          </a:p>
          <a:p>
            <a:pPr>
              <a:buFont typeface="Arial" panose="020B0604020202020204" pitchFamily="34" charset="0"/>
              <a:buChar char="•"/>
            </a:pPr>
            <a:r>
              <a:rPr lang="en-US" dirty="0"/>
              <a:t>Abstraction involves simplifying complex systems by modeling essential characteristics while hiding the unnecessary details.</a:t>
            </a:r>
          </a:p>
          <a:p>
            <a:endParaRPr lang="en-US" dirty="0"/>
          </a:p>
          <a:p>
            <a:pPr>
              <a:buFont typeface="Arial" panose="020B0604020202020204" pitchFamily="34" charset="0"/>
              <a:buChar char="•"/>
            </a:pPr>
            <a:r>
              <a:rPr lang="en-US" dirty="0"/>
              <a:t>In OOSD, abstraction is achieved through abstract classes and interfaces, which define the blueprint for other classes without providing the full implementation.</a:t>
            </a:r>
          </a:p>
          <a:p>
            <a:endParaRPr lang="en-US" dirty="0"/>
          </a:p>
          <a:p>
            <a:pPr>
              <a:buFont typeface="Arial" panose="020B0604020202020204" pitchFamily="34" charset="0"/>
              <a:buChar char="•"/>
            </a:pPr>
            <a:r>
              <a:rPr lang="en-US" dirty="0"/>
              <a:t>This allows developers to focus on the high-level structure of the system without being bogged down by implementation details.</a:t>
            </a:r>
          </a:p>
        </p:txBody>
      </p:sp>
    </p:spTree>
    <p:extLst>
      <p:ext uri="{BB962C8B-B14F-4D97-AF65-F5344CB8AC3E}">
        <p14:creationId xmlns:p14="http://schemas.microsoft.com/office/powerpoint/2010/main" val="81504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2B7F9-6844-BA5B-F613-504E8E0F276E}"/>
              </a:ext>
            </a:extLst>
          </p:cNvPr>
          <p:cNvSpPr txBox="1"/>
          <p:nvPr/>
        </p:nvSpPr>
        <p:spPr>
          <a:xfrm>
            <a:off x="1626578" y="1166842"/>
            <a:ext cx="6101860" cy="4524315"/>
          </a:xfrm>
          <a:prstGeom prst="rect">
            <a:avLst/>
          </a:prstGeom>
          <a:noFill/>
        </p:spPr>
        <p:txBody>
          <a:bodyPr wrap="square">
            <a:spAutoFit/>
          </a:bodyPr>
          <a:lstStyle/>
          <a:p>
            <a:r>
              <a:rPr lang="en-US" b="1" dirty="0"/>
              <a:t>Advantages of OOSD</a:t>
            </a:r>
          </a:p>
          <a:p>
            <a:endParaRPr lang="en-US" b="1" dirty="0"/>
          </a:p>
          <a:p>
            <a:r>
              <a:rPr lang="en-US" b="1" dirty="0"/>
              <a:t>Modularity</a:t>
            </a:r>
            <a:r>
              <a:rPr lang="en-US" dirty="0"/>
              <a:t>:</a:t>
            </a:r>
          </a:p>
          <a:p>
            <a:pPr marL="742950" lvl="1" indent="-285750">
              <a:buFont typeface="Arial" panose="020B0604020202020204" pitchFamily="34" charset="0"/>
              <a:buChar char="•"/>
            </a:pPr>
            <a:r>
              <a:rPr lang="en-US" dirty="0"/>
              <a:t>OOSD encourages breaking down complex software systems into smaller, manageable objects or classes.</a:t>
            </a:r>
          </a:p>
          <a:p>
            <a:pPr marL="742950" lvl="1" indent="-285750">
              <a:buFont typeface="Arial" panose="020B0604020202020204" pitchFamily="34" charset="0"/>
              <a:buChar char="•"/>
            </a:pPr>
            <a:r>
              <a:rPr lang="en-US" dirty="0"/>
              <a:t>This modular approach makes it easier to understand, develop, and test individual components of the system.</a:t>
            </a:r>
          </a:p>
          <a:p>
            <a:r>
              <a:rPr lang="en-US" b="1" dirty="0"/>
              <a:t>Reusability</a:t>
            </a:r>
            <a:r>
              <a:rPr lang="en-US" dirty="0"/>
              <a:t>:</a:t>
            </a:r>
          </a:p>
          <a:p>
            <a:pPr marL="742950" lvl="1" indent="-285750">
              <a:buFont typeface="Arial" panose="020B0604020202020204" pitchFamily="34" charset="0"/>
              <a:buChar char="•"/>
            </a:pPr>
            <a:r>
              <a:rPr lang="en-US" dirty="0"/>
              <a:t>Classes and objects created in OOSD can often be reused across different parts of a project or even in different projects.</a:t>
            </a:r>
          </a:p>
          <a:p>
            <a:pPr marL="742950" lvl="1" indent="-285750">
              <a:buFont typeface="Arial" panose="020B0604020202020204" pitchFamily="34" charset="0"/>
              <a:buChar char="•"/>
            </a:pPr>
            <a:r>
              <a:rPr lang="en-US" dirty="0"/>
              <a:t>By designing reusable components, development time and costs are reduced, and consistency across the software is improved.</a:t>
            </a:r>
          </a:p>
        </p:txBody>
      </p:sp>
    </p:spTree>
    <p:extLst>
      <p:ext uri="{BB962C8B-B14F-4D97-AF65-F5344CB8AC3E}">
        <p14:creationId xmlns:p14="http://schemas.microsoft.com/office/powerpoint/2010/main" val="578560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3979</Words>
  <Application>Microsoft Office PowerPoint</Application>
  <PresentationFormat>Widescreen</PresentationFormat>
  <Paragraphs>357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Trebuchet MS</vt:lpstr>
      <vt:lpstr>Wingdings 3</vt:lpstr>
      <vt:lpstr>Facet</vt:lpstr>
      <vt:lpstr>Object Oriented  Software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2024-08-19T15:26:38Z</dcterms:created>
  <dcterms:modified xsi:type="dcterms:W3CDTF">2024-08-19T16:42:40Z</dcterms:modified>
</cp:coreProperties>
</file>