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721A-447A-3E6C-3514-F96A34FA83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84E7C3-160C-3690-FF59-C8D9AEC66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65F7A4-34D0-3B71-DAA4-BC983433AC38}"/>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5" name="Footer Placeholder 4">
            <a:extLst>
              <a:ext uri="{FF2B5EF4-FFF2-40B4-BE49-F238E27FC236}">
                <a16:creationId xmlns:a16="http://schemas.microsoft.com/office/drawing/2014/main" id="{1023237D-9962-EC14-7861-DC5328CA8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84B03-D40C-F763-FD99-058BD9F4FE81}"/>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230743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F50B-D144-7C8D-7832-66E8B27254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B500D-486D-F7DE-D7C9-F73232AE3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F4601-E7F6-F8EA-6E56-CE79CC772A60}"/>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5" name="Footer Placeholder 4">
            <a:extLst>
              <a:ext uri="{FF2B5EF4-FFF2-40B4-BE49-F238E27FC236}">
                <a16:creationId xmlns:a16="http://schemas.microsoft.com/office/drawing/2014/main" id="{748FCD3B-C915-AF86-68EC-A6E4770EC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36C94-7A08-B6F4-F88A-D736C0792AB8}"/>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412113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82B6-BB95-47ED-E8F9-7FDC782241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9F7F46-C4C4-1049-C0DA-288E7A12D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56A08-CEBE-3943-E0D7-77C5C8E3C746}"/>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5" name="Footer Placeholder 4">
            <a:extLst>
              <a:ext uri="{FF2B5EF4-FFF2-40B4-BE49-F238E27FC236}">
                <a16:creationId xmlns:a16="http://schemas.microsoft.com/office/drawing/2014/main" id="{842E3FB6-4AA3-FC4C-ED87-C9835BDD8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42780-61F0-388C-D3DB-3814939075A3}"/>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248867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FB5-3408-6976-6938-3AF8FB2E7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F47D7-6F80-A9DF-C4BC-56081CCEE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80E8F-2CBB-7309-5E85-36248328350F}"/>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5" name="Footer Placeholder 4">
            <a:extLst>
              <a:ext uri="{FF2B5EF4-FFF2-40B4-BE49-F238E27FC236}">
                <a16:creationId xmlns:a16="http://schemas.microsoft.com/office/drawing/2014/main" id="{716ED868-92CA-039B-14FD-D9A7F398A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503E0-68EB-6478-BE97-41DB76005E4E}"/>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253058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8D03-C6B8-5C38-0D4C-4601172D2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25270B-4803-859B-39D5-72B63FD51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7BAF3D-0A2B-CDDD-B1B9-72231983023E}"/>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5" name="Footer Placeholder 4">
            <a:extLst>
              <a:ext uri="{FF2B5EF4-FFF2-40B4-BE49-F238E27FC236}">
                <a16:creationId xmlns:a16="http://schemas.microsoft.com/office/drawing/2014/main" id="{8800C91A-CB4A-592B-A215-FD8E06C92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C7D25-604E-20F4-6378-0781D137E292}"/>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22199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77AD-57E5-5390-23D5-15E71863D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9D970-1076-03B2-EEB2-FFE9C3EE8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72AF78-F725-6E5E-1D3A-EDC8F42816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3A15D3-A337-F92D-7024-F986F1C61BBE}"/>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6" name="Footer Placeholder 5">
            <a:extLst>
              <a:ext uri="{FF2B5EF4-FFF2-40B4-BE49-F238E27FC236}">
                <a16:creationId xmlns:a16="http://schemas.microsoft.com/office/drawing/2014/main" id="{D7EA0475-6C48-BC95-DE0B-4C7D6856A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113AFE-31DA-64FF-04DC-72C5B4D9B2F9}"/>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288418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A7D4-A3BE-FD84-D417-BF1211FBDB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446DE-25EA-7AA3-588E-06C82E6C9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D65E2-D2AE-7915-D337-80325CF8D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89D75D-83D5-F336-A88A-72ED08C5D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8794E-DF0B-AC5A-71EC-F08280E57A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4CFEA3-5362-D4E8-949B-58655DBF71D0}"/>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8" name="Footer Placeholder 7">
            <a:extLst>
              <a:ext uri="{FF2B5EF4-FFF2-40B4-BE49-F238E27FC236}">
                <a16:creationId xmlns:a16="http://schemas.microsoft.com/office/drawing/2014/main" id="{E88100AF-AD50-192B-ED2E-27BFA6176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DBD467-6B80-903A-D1DC-E46C702BFA8D}"/>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139185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DDAB-1E47-4780-54C7-FF71DF825E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6DED5D-BD3E-B91C-ED67-1E55AECAE8ED}"/>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4" name="Footer Placeholder 3">
            <a:extLst>
              <a:ext uri="{FF2B5EF4-FFF2-40B4-BE49-F238E27FC236}">
                <a16:creationId xmlns:a16="http://schemas.microsoft.com/office/drawing/2014/main" id="{FC05A4A3-2E31-A218-3455-5962777912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4D6DDA-0641-1928-BC19-3FD3A6C10631}"/>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140996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E3CD3-5E7A-072F-2413-75DC9330F965}"/>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3" name="Footer Placeholder 2">
            <a:extLst>
              <a:ext uri="{FF2B5EF4-FFF2-40B4-BE49-F238E27FC236}">
                <a16:creationId xmlns:a16="http://schemas.microsoft.com/office/drawing/2014/main" id="{F7ACB07F-C362-6983-B750-962FD14CF3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DB0D4C-9762-5521-B57E-5E55E812119B}"/>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101815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37BA-A78D-EF8C-6A48-F546D22C5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D089F5-011F-671F-D82F-6515B2589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9F56D-E751-6815-A887-6E61C70AC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FF05F-A60D-0E9E-DEFC-B6BB475A1BB8}"/>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6" name="Footer Placeholder 5">
            <a:extLst>
              <a:ext uri="{FF2B5EF4-FFF2-40B4-BE49-F238E27FC236}">
                <a16:creationId xmlns:a16="http://schemas.microsoft.com/office/drawing/2014/main" id="{A4AFC2FB-7FFC-4367-6374-FD2A01F4B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B9C83F-6DFA-570D-E9E0-33654E370AF0}"/>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326196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1B1C-4579-A6E2-D58C-6DADA31C5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357A75-4421-9A1A-536D-DB6E980A7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A39648-A2A5-919C-15B2-5A5F6E3CC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6D426-A744-0134-47E5-05EE64F49C88}"/>
              </a:ext>
            </a:extLst>
          </p:cNvPr>
          <p:cNvSpPr>
            <a:spLocks noGrp="1"/>
          </p:cNvSpPr>
          <p:nvPr>
            <p:ph type="dt" sz="half" idx="10"/>
          </p:nvPr>
        </p:nvSpPr>
        <p:spPr/>
        <p:txBody>
          <a:bodyPr/>
          <a:lstStyle/>
          <a:p>
            <a:fld id="{28F96FE3-1F5A-4CDC-847D-1CBC76BD4BD1}" type="datetimeFigureOut">
              <a:rPr lang="en-IN" smtClean="0"/>
              <a:t>23-09-2024</a:t>
            </a:fld>
            <a:endParaRPr lang="en-IN"/>
          </a:p>
        </p:txBody>
      </p:sp>
      <p:sp>
        <p:nvSpPr>
          <p:cNvPr id="6" name="Footer Placeholder 5">
            <a:extLst>
              <a:ext uri="{FF2B5EF4-FFF2-40B4-BE49-F238E27FC236}">
                <a16:creationId xmlns:a16="http://schemas.microsoft.com/office/drawing/2014/main" id="{E0874B48-1BE3-B4B1-E726-E471FD18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50290-C369-B5EF-0CCA-3AC368EA928B}"/>
              </a:ext>
            </a:extLst>
          </p:cNvPr>
          <p:cNvSpPr>
            <a:spLocks noGrp="1"/>
          </p:cNvSpPr>
          <p:nvPr>
            <p:ph type="sldNum" sz="quarter" idx="12"/>
          </p:nvPr>
        </p:nvSpPr>
        <p:spPr/>
        <p:txBody>
          <a:bodyPr/>
          <a:lstStyle/>
          <a:p>
            <a:fld id="{3C037F8F-2996-4524-A394-1EB41C4D13E8}" type="slidenum">
              <a:rPr lang="en-IN" smtClean="0"/>
              <a:t>‹#›</a:t>
            </a:fld>
            <a:endParaRPr lang="en-IN"/>
          </a:p>
        </p:txBody>
      </p:sp>
    </p:spTree>
    <p:extLst>
      <p:ext uri="{BB962C8B-B14F-4D97-AF65-F5344CB8AC3E}">
        <p14:creationId xmlns:p14="http://schemas.microsoft.com/office/powerpoint/2010/main" val="240851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281D6-5B8F-28D0-DCF7-63EF9F965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C3CD51-BFEF-1AD3-7999-742FF1F83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FDFDC-21C9-D5DE-0AA4-67EE66F8B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96FE3-1F5A-4CDC-847D-1CBC76BD4BD1}" type="datetimeFigureOut">
              <a:rPr lang="en-IN" smtClean="0"/>
              <a:t>23-09-2024</a:t>
            </a:fld>
            <a:endParaRPr lang="en-IN"/>
          </a:p>
        </p:txBody>
      </p:sp>
      <p:sp>
        <p:nvSpPr>
          <p:cNvPr id="5" name="Footer Placeholder 4">
            <a:extLst>
              <a:ext uri="{FF2B5EF4-FFF2-40B4-BE49-F238E27FC236}">
                <a16:creationId xmlns:a16="http://schemas.microsoft.com/office/drawing/2014/main" id="{95FC163F-666F-C8A1-5369-11709DDBC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29FB4E-A338-9FFD-E83F-9003E3BC2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37F8F-2996-4524-A394-1EB41C4D13E8}" type="slidenum">
              <a:rPr lang="en-IN" smtClean="0"/>
              <a:t>‹#›</a:t>
            </a:fld>
            <a:endParaRPr lang="en-IN"/>
          </a:p>
        </p:txBody>
      </p:sp>
    </p:spTree>
    <p:extLst>
      <p:ext uri="{BB962C8B-B14F-4D97-AF65-F5344CB8AC3E}">
        <p14:creationId xmlns:p14="http://schemas.microsoft.com/office/powerpoint/2010/main" val="326249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5E1E4-5897-C0BE-211B-565D07785AAB}"/>
              </a:ext>
            </a:extLst>
          </p:cNvPr>
          <p:cNvSpPr txBox="1"/>
          <p:nvPr/>
        </p:nvSpPr>
        <p:spPr>
          <a:xfrm>
            <a:off x="3047268" y="2274838"/>
            <a:ext cx="6097464" cy="2308324"/>
          </a:xfrm>
          <a:prstGeom prst="rect">
            <a:avLst/>
          </a:prstGeom>
          <a:noFill/>
        </p:spPr>
        <p:txBody>
          <a:bodyPr wrap="square">
            <a:spAutoFit/>
          </a:bodyPr>
          <a:lstStyle/>
          <a:p>
            <a:pPr algn="ctr"/>
            <a:r>
              <a:rPr lang="en-US" sz="3600" dirty="0"/>
              <a:t>Software</a:t>
            </a:r>
          </a:p>
          <a:p>
            <a:pPr algn="ctr"/>
            <a:r>
              <a:rPr lang="en-US" sz="3600" dirty="0"/>
              <a:t> Project</a:t>
            </a:r>
          </a:p>
          <a:p>
            <a:pPr algn="ctr"/>
            <a:r>
              <a:rPr lang="en-US" sz="3600" dirty="0"/>
              <a:t> Management </a:t>
            </a:r>
          </a:p>
          <a:p>
            <a:pPr algn="ctr"/>
            <a:r>
              <a:rPr lang="en-US" sz="3600" dirty="0"/>
              <a:t>(SPM) </a:t>
            </a:r>
            <a:endParaRPr lang="en-IN" sz="3600" dirty="0"/>
          </a:p>
        </p:txBody>
      </p:sp>
    </p:spTree>
    <p:extLst>
      <p:ext uri="{BB962C8B-B14F-4D97-AF65-F5344CB8AC3E}">
        <p14:creationId xmlns:p14="http://schemas.microsoft.com/office/powerpoint/2010/main" val="2017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1158F-7299-DC80-9CE0-628A91908E25}"/>
              </a:ext>
            </a:extLst>
          </p:cNvPr>
          <p:cNvSpPr txBox="1"/>
          <p:nvPr/>
        </p:nvSpPr>
        <p:spPr>
          <a:xfrm>
            <a:off x="1274885" y="793046"/>
            <a:ext cx="10155116" cy="5078313"/>
          </a:xfrm>
          <a:prstGeom prst="rect">
            <a:avLst/>
          </a:prstGeom>
          <a:noFill/>
        </p:spPr>
        <p:txBody>
          <a:bodyPr wrap="square">
            <a:spAutoFit/>
          </a:bodyPr>
          <a:lstStyle/>
          <a:p>
            <a:r>
              <a:rPr lang="en-US" b="1" dirty="0"/>
              <a:t>Tools and Techniques in SPM</a:t>
            </a:r>
          </a:p>
          <a:p>
            <a:endParaRPr lang="en-US" b="1" dirty="0"/>
          </a:p>
          <a:p>
            <a:r>
              <a:rPr lang="en-US" b="1" dirty="0"/>
              <a:t>1. Work Breakdown Structure (WBS):</a:t>
            </a:r>
          </a:p>
          <a:p>
            <a:pPr>
              <a:buFont typeface="Arial" panose="020B0604020202020204" pitchFamily="34" charset="0"/>
              <a:buChar char="•"/>
            </a:pPr>
            <a:r>
              <a:rPr lang="en-US" dirty="0"/>
              <a:t>Breaks down the project into smaller tasks for better management and scheduling.</a:t>
            </a:r>
          </a:p>
          <a:p>
            <a:r>
              <a:rPr lang="en-US" b="1" dirty="0"/>
              <a:t>2. Gantt Charts:</a:t>
            </a:r>
          </a:p>
          <a:p>
            <a:pPr>
              <a:buFont typeface="Arial" panose="020B0604020202020204" pitchFamily="34" charset="0"/>
              <a:buChar char="•"/>
            </a:pPr>
            <a:r>
              <a:rPr lang="en-US" dirty="0"/>
              <a:t>Visual representation of project schedules, showing the start and end dates for tasks.</a:t>
            </a:r>
          </a:p>
          <a:p>
            <a:r>
              <a:rPr lang="en-US" b="1" dirty="0"/>
              <a:t>3. Critical Path Method (CPM):</a:t>
            </a:r>
          </a:p>
          <a:p>
            <a:pPr>
              <a:buFont typeface="Arial" panose="020B0604020202020204" pitchFamily="34" charset="0"/>
              <a:buChar char="•"/>
            </a:pPr>
            <a:r>
              <a:rPr lang="en-US" dirty="0"/>
              <a:t>Identifies the sequence of crucial tasks to ensure the project is completed in the shortest time possible.</a:t>
            </a:r>
          </a:p>
          <a:p>
            <a:r>
              <a:rPr lang="en-US" b="1" dirty="0"/>
              <a:t>4. Agile:</a:t>
            </a:r>
          </a:p>
          <a:p>
            <a:pPr>
              <a:buFont typeface="Arial" panose="020B0604020202020204" pitchFamily="34" charset="0"/>
              <a:buChar char="•"/>
            </a:pPr>
            <a:r>
              <a:rPr lang="en-US" dirty="0"/>
              <a:t>Iterative development methodology that allows for flexibility and continuous customer collaboration.</a:t>
            </a:r>
          </a:p>
          <a:p>
            <a:r>
              <a:rPr lang="en-US" b="1" dirty="0"/>
              <a:t>5. Scrum:</a:t>
            </a:r>
          </a:p>
          <a:p>
            <a:pPr>
              <a:buFont typeface="Arial" panose="020B0604020202020204" pitchFamily="34" charset="0"/>
              <a:buChar char="•"/>
            </a:pPr>
            <a:r>
              <a:rPr lang="en-US" dirty="0"/>
              <a:t>Agile framework that breaks the project into small iterations called sprints, with regular feedback from stakeholders.</a:t>
            </a:r>
          </a:p>
          <a:p>
            <a:r>
              <a:rPr lang="en-US" b="1" dirty="0"/>
              <a:t>6. Kanban:</a:t>
            </a:r>
          </a:p>
          <a:p>
            <a:pPr>
              <a:buFont typeface="Arial" panose="020B0604020202020204" pitchFamily="34" charset="0"/>
              <a:buChar char="•"/>
            </a:pPr>
            <a:r>
              <a:rPr lang="en-US" dirty="0"/>
              <a:t>Visual management technique where tasks are organized on boards to track progress and identify bottlenecks.</a:t>
            </a:r>
          </a:p>
          <a:p>
            <a:r>
              <a:rPr lang="en-US" b="1" dirty="0"/>
              <a:t>7. Earned Value Management (EVM):</a:t>
            </a:r>
          </a:p>
          <a:p>
            <a:pPr>
              <a:buFont typeface="Arial" panose="020B0604020202020204" pitchFamily="34" charset="0"/>
              <a:buChar char="•"/>
            </a:pPr>
            <a:r>
              <a:rPr lang="en-US" dirty="0"/>
              <a:t>Technique used to measure project performance and progress in an objective manner.</a:t>
            </a:r>
          </a:p>
        </p:txBody>
      </p:sp>
    </p:spTree>
    <p:extLst>
      <p:ext uri="{BB962C8B-B14F-4D97-AF65-F5344CB8AC3E}">
        <p14:creationId xmlns:p14="http://schemas.microsoft.com/office/powerpoint/2010/main" val="217275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F279B-8759-67DA-1DDC-AC05EDD33EF2}"/>
              </a:ext>
            </a:extLst>
          </p:cNvPr>
          <p:cNvSpPr txBox="1"/>
          <p:nvPr/>
        </p:nvSpPr>
        <p:spPr>
          <a:xfrm>
            <a:off x="2444261" y="1843933"/>
            <a:ext cx="6998677" cy="2862322"/>
          </a:xfrm>
          <a:prstGeom prst="rect">
            <a:avLst/>
          </a:prstGeom>
          <a:noFill/>
        </p:spPr>
        <p:txBody>
          <a:bodyPr wrap="square">
            <a:spAutoFit/>
          </a:bodyPr>
          <a:lstStyle/>
          <a:p>
            <a:r>
              <a:rPr lang="en-US" b="1" dirty="0"/>
              <a:t>Examples of SPM</a:t>
            </a:r>
          </a:p>
          <a:p>
            <a:pPr>
              <a:buFont typeface="+mj-lt"/>
              <a:buAutoNum type="arabicPeriod"/>
            </a:pPr>
            <a:r>
              <a:rPr lang="en-US" b="1" dirty="0"/>
              <a:t>E-commerce Platform Development</a:t>
            </a:r>
            <a:r>
              <a:rPr lang="en-US" dirty="0"/>
              <a:t>:</a:t>
            </a:r>
          </a:p>
          <a:p>
            <a:pPr marL="742950" lvl="1" indent="-285750">
              <a:buFont typeface="+mj-lt"/>
              <a:buAutoNum type="arabicPeriod"/>
            </a:pPr>
            <a:r>
              <a:rPr lang="en-US" dirty="0"/>
              <a:t>Project scope includes building user registration, product catalog, and payment integration. Tasks are broken down, scheduled, and resources allocated using Gantt charts. Testing and user feedback are conducted in iterations.</a:t>
            </a:r>
          </a:p>
          <a:p>
            <a:pPr>
              <a:buFont typeface="+mj-lt"/>
              <a:buAutoNum type="arabicPeriod"/>
            </a:pPr>
            <a:r>
              <a:rPr lang="en-US" b="1" dirty="0"/>
              <a:t>Banking Software Upgrade</a:t>
            </a:r>
            <a:r>
              <a:rPr lang="en-US" dirty="0"/>
              <a:t>:</a:t>
            </a:r>
          </a:p>
          <a:p>
            <a:pPr marL="742950" lvl="1" indent="-285750">
              <a:buFont typeface="+mj-lt"/>
              <a:buAutoNum type="arabicPeriod"/>
            </a:pPr>
            <a:r>
              <a:rPr lang="en-US" dirty="0"/>
              <a:t>Risk management is critical as the software handles sensitive financial data. SPM helps allocate resources, monitor progress, and address risks such as potential security breaches.</a:t>
            </a:r>
          </a:p>
        </p:txBody>
      </p:sp>
    </p:spTree>
    <p:extLst>
      <p:ext uri="{BB962C8B-B14F-4D97-AF65-F5344CB8AC3E}">
        <p14:creationId xmlns:p14="http://schemas.microsoft.com/office/powerpoint/2010/main" val="261723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5E2A6-10BF-0053-3684-DD012A98F8D3}"/>
              </a:ext>
            </a:extLst>
          </p:cNvPr>
          <p:cNvSpPr txBox="1"/>
          <p:nvPr/>
        </p:nvSpPr>
        <p:spPr>
          <a:xfrm>
            <a:off x="3048733" y="2828836"/>
            <a:ext cx="6097464" cy="646331"/>
          </a:xfrm>
          <a:prstGeom prst="rect">
            <a:avLst/>
          </a:prstGeom>
          <a:noFill/>
        </p:spPr>
        <p:txBody>
          <a:bodyPr wrap="square">
            <a:spAutoFit/>
          </a:bodyPr>
          <a:lstStyle/>
          <a:p>
            <a:pPr algn="ctr"/>
            <a:r>
              <a:rPr lang="en-US" sz="3600" dirty="0"/>
              <a:t>Project planning  </a:t>
            </a:r>
            <a:endParaRPr lang="en-IN" sz="3600" dirty="0"/>
          </a:p>
        </p:txBody>
      </p:sp>
    </p:spTree>
    <p:extLst>
      <p:ext uri="{BB962C8B-B14F-4D97-AF65-F5344CB8AC3E}">
        <p14:creationId xmlns:p14="http://schemas.microsoft.com/office/powerpoint/2010/main" val="87541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0A374-FE99-04A2-A21D-3DBB53498713}"/>
              </a:ext>
            </a:extLst>
          </p:cNvPr>
          <p:cNvSpPr txBox="1"/>
          <p:nvPr/>
        </p:nvSpPr>
        <p:spPr>
          <a:xfrm>
            <a:off x="3047268" y="2228671"/>
            <a:ext cx="6097464" cy="1200329"/>
          </a:xfrm>
          <a:prstGeom prst="rect">
            <a:avLst/>
          </a:prstGeom>
          <a:noFill/>
        </p:spPr>
        <p:txBody>
          <a:bodyPr wrap="square">
            <a:spAutoFit/>
          </a:bodyPr>
          <a:lstStyle/>
          <a:p>
            <a:r>
              <a:rPr lang="en-US" dirty="0"/>
              <a:t>Project planning in software engineering involves defining the scope, objectives, tasks, timelines, resources, and risks of the software project. It sets the foundation for how the project will be executed and delivered.</a:t>
            </a:r>
            <a:endParaRPr lang="en-IN" dirty="0"/>
          </a:p>
        </p:txBody>
      </p:sp>
    </p:spTree>
    <p:extLst>
      <p:ext uri="{BB962C8B-B14F-4D97-AF65-F5344CB8AC3E}">
        <p14:creationId xmlns:p14="http://schemas.microsoft.com/office/powerpoint/2010/main" val="297386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43D5B-4790-B900-280F-B3AB9B0A762C}"/>
              </a:ext>
            </a:extLst>
          </p:cNvPr>
          <p:cNvSpPr txBox="1"/>
          <p:nvPr/>
        </p:nvSpPr>
        <p:spPr>
          <a:xfrm>
            <a:off x="1142999" y="982121"/>
            <a:ext cx="9574823" cy="4247317"/>
          </a:xfrm>
          <a:prstGeom prst="rect">
            <a:avLst/>
          </a:prstGeom>
          <a:noFill/>
        </p:spPr>
        <p:txBody>
          <a:bodyPr wrap="square">
            <a:spAutoFit/>
          </a:bodyPr>
          <a:lstStyle/>
          <a:p>
            <a:r>
              <a:rPr lang="en-US" b="1" dirty="0"/>
              <a:t>Key Elements of Project Planning:</a:t>
            </a:r>
          </a:p>
          <a:p>
            <a:endParaRPr lang="en-US" b="1" dirty="0"/>
          </a:p>
          <a:p>
            <a:pPr>
              <a:buFont typeface="Arial" panose="020B0604020202020204" pitchFamily="34" charset="0"/>
              <a:buChar char="•"/>
            </a:pPr>
            <a:r>
              <a:rPr lang="en-US" b="1" dirty="0"/>
              <a:t>Scope Definition</a:t>
            </a:r>
            <a:r>
              <a:rPr lang="en-US" dirty="0"/>
              <a:t>: Clearly outlining the boundaries of the project, including the specific features and functionality the software will deliver.</a:t>
            </a:r>
          </a:p>
          <a:p>
            <a:pPr>
              <a:buFont typeface="Arial" panose="020B0604020202020204" pitchFamily="34" charset="0"/>
              <a:buChar char="•"/>
            </a:pPr>
            <a:r>
              <a:rPr lang="en-US" b="1" dirty="0"/>
              <a:t>Objectives</a:t>
            </a:r>
            <a:r>
              <a:rPr lang="en-US" dirty="0"/>
              <a:t>: Setting clear, measurable goals that the project aims to achieve (e.g., deliver a web application that supports 10,000 users).</a:t>
            </a:r>
          </a:p>
          <a:p>
            <a:pPr>
              <a:buFont typeface="Arial" panose="020B0604020202020204" pitchFamily="34" charset="0"/>
              <a:buChar char="•"/>
            </a:pPr>
            <a:r>
              <a:rPr lang="en-US" b="1" dirty="0"/>
              <a:t>Task Breakdown</a:t>
            </a:r>
            <a:r>
              <a:rPr lang="en-US" dirty="0"/>
              <a:t>: Dividing the project into smaller, manageable tasks (Work Breakdown Structure - WBS) that can be easily scheduled and tracked.</a:t>
            </a:r>
          </a:p>
          <a:p>
            <a:pPr>
              <a:buFont typeface="Arial" panose="020B0604020202020204" pitchFamily="34" charset="0"/>
              <a:buChar char="•"/>
            </a:pPr>
            <a:r>
              <a:rPr lang="en-US" b="1" dirty="0"/>
              <a:t>Time Estimation</a:t>
            </a:r>
            <a:r>
              <a:rPr lang="en-US" dirty="0"/>
              <a:t>: Predicting the duration for each task and establishing deadlines.</a:t>
            </a:r>
          </a:p>
          <a:p>
            <a:pPr>
              <a:buFont typeface="Arial" panose="020B0604020202020204" pitchFamily="34" charset="0"/>
              <a:buChar char="•"/>
            </a:pPr>
            <a:r>
              <a:rPr lang="en-US" b="1" dirty="0"/>
              <a:t>Resource Allocation</a:t>
            </a:r>
            <a:r>
              <a:rPr lang="en-US" dirty="0"/>
              <a:t>: Identifying the people, tools, and financial resources needed to complete the project.</a:t>
            </a:r>
          </a:p>
          <a:p>
            <a:pPr>
              <a:buFont typeface="Arial" panose="020B0604020202020204" pitchFamily="34" charset="0"/>
              <a:buChar char="•"/>
            </a:pPr>
            <a:r>
              <a:rPr lang="en-US" b="1" dirty="0"/>
              <a:t>Risk Management</a:t>
            </a:r>
            <a:r>
              <a:rPr lang="en-US" dirty="0"/>
              <a:t>: Anticipating potential risks (e.g., technology issues, resource shortages) and devising strategies to mitigate them.</a:t>
            </a:r>
          </a:p>
          <a:p>
            <a:pPr>
              <a:buFont typeface="Arial" panose="020B0604020202020204" pitchFamily="34" charset="0"/>
              <a:buChar char="•"/>
            </a:pPr>
            <a:r>
              <a:rPr lang="en-US" b="1" dirty="0"/>
              <a:t>Scheduling</a:t>
            </a:r>
            <a:r>
              <a:rPr lang="en-US" dirty="0"/>
              <a:t>: Creating a detailed timeline for when specific tasks and deliverables will be completed (e.g., using Gantt charts).</a:t>
            </a:r>
          </a:p>
        </p:txBody>
      </p:sp>
    </p:spTree>
    <p:extLst>
      <p:ext uri="{BB962C8B-B14F-4D97-AF65-F5344CB8AC3E}">
        <p14:creationId xmlns:p14="http://schemas.microsoft.com/office/powerpoint/2010/main" val="68573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D8E69-6597-D79C-44BB-9FEC955457F6}"/>
              </a:ext>
            </a:extLst>
          </p:cNvPr>
          <p:cNvSpPr txBox="1"/>
          <p:nvPr/>
        </p:nvSpPr>
        <p:spPr>
          <a:xfrm>
            <a:off x="3136656" y="2107785"/>
            <a:ext cx="6097464" cy="2585323"/>
          </a:xfrm>
          <a:prstGeom prst="rect">
            <a:avLst/>
          </a:prstGeom>
          <a:noFill/>
        </p:spPr>
        <p:txBody>
          <a:bodyPr wrap="square">
            <a:spAutoFit/>
          </a:bodyPr>
          <a:lstStyle/>
          <a:p>
            <a:r>
              <a:rPr lang="en-US" b="1" dirty="0"/>
              <a:t>Tools for Project Planning:</a:t>
            </a:r>
          </a:p>
          <a:p>
            <a:endParaRPr lang="en-US" b="1" dirty="0"/>
          </a:p>
          <a:p>
            <a:pPr>
              <a:buFont typeface="Arial" panose="020B0604020202020204" pitchFamily="34" charset="0"/>
              <a:buChar char="•"/>
            </a:pPr>
            <a:r>
              <a:rPr lang="en-US" b="1" dirty="0"/>
              <a:t>Microsoft Project</a:t>
            </a:r>
            <a:r>
              <a:rPr lang="en-US" dirty="0"/>
              <a:t>: A tool used for scheduling and resource management.</a:t>
            </a:r>
          </a:p>
          <a:p>
            <a:pPr>
              <a:buFont typeface="Arial" panose="020B0604020202020204" pitchFamily="34" charset="0"/>
              <a:buChar char="•"/>
            </a:pPr>
            <a:r>
              <a:rPr lang="en-US" b="1" dirty="0"/>
              <a:t>JIRA</a:t>
            </a:r>
            <a:r>
              <a:rPr lang="en-US" dirty="0"/>
              <a:t>: Ideal for Agile teams to plan sprints and track issues.</a:t>
            </a:r>
          </a:p>
          <a:p>
            <a:pPr>
              <a:buFont typeface="Arial" panose="020B0604020202020204" pitchFamily="34" charset="0"/>
              <a:buChar char="•"/>
            </a:pPr>
            <a:r>
              <a:rPr lang="en-US" b="1" dirty="0"/>
              <a:t>Trello</a:t>
            </a:r>
            <a:r>
              <a:rPr lang="en-US" dirty="0"/>
              <a:t>: A simpler Kanban-based tool for visualizing tasks and timelines.</a:t>
            </a:r>
          </a:p>
          <a:p>
            <a:pPr>
              <a:buFont typeface="Arial" panose="020B0604020202020204" pitchFamily="34" charset="0"/>
              <a:buChar char="•"/>
            </a:pPr>
            <a:r>
              <a:rPr lang="en-US" b="1" dirty="0"/>
              <a:t>Gantt Charts</a:t>
            </a:r>
            <a:r>
              <a:rPr lang="en-US" dirty="0"/>
              <a:t>: Visual tools used to map tasks over a timeline and show dependencies.</a:t>
            </a:r>
          </a:p>
        </p:txBody>
      </p:sp>
    </p:spTree>
    <p:extLst>
      <p:ext uri="{BB962C8B-B14F-4D97-AF65-F5344CB8AC3E}">
        <p14:creationId xmlns:p14="http://schemas.microsoft.com/office/powerpoint/2010/main" val="316197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70A01-E2BE-1D8B-8F14-F938CCF184D1}"/>
              </a:ext>
            </a:extLst>
          </p:cNvPr>
          <p:cNvSpPr txBox="1"/>
          <p:nvPr/>
        </p:nvSpPr>
        <p:spPr>
          <a:xfrm>
            <a:off x="3048733" y="2551837"/>
            <a:ext cx="6097464" cy="769441"/>
          </a:xfrm>
          <a:prstGeom prst="rect">
            <a:avLst/>
          </a:prstGeom>
          <a:noFill/>
        </p:spPr>
        <p:txBody>
          <a:bodyPr wrap="square">
            <a:spAutoFit/>
          </a:bodyPr>
          <a:lstStyle/>
          <a:p>
            <a:pPr algn="ctr"/>
            <a:r>
              <a:rPr lang="en-US" sz="4400" b="1" dirty="0"/>
              <a:t>Project Control</a:t>
            </a:r>
          </a:p>
        </p:txBody>
      </p:sp>
    </p:spTree>
    <p:extLst>
      <p:ext uri="{BB962C8B-B14F-4D97-AF65-F5344CB8AC3E}">
        <p14:creationId xmlns:p14="http://schemas.microsoft.com/office/powerpoint/2010/main" val="134899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5664B-75E0-072B-3637-562EC9AB1092}"/>
              </a:ext>
            </a:extLst>
          </p:cNvPr>
          <p:cNvSpPr txBox="1"/>
          <p:nvPr/>
        </p:nvSpPr>
        <p:spPr>
          <a:xfrm>
            <a:off x="3048733" y="2551837"/>
            <a:ext cx="6097464" cy="1200329"/>
          </a:xfrm>
          <a:prstGeom prst="rect">
            <a:avLst/>
          </a:prstGeom>
          <a:noFill/>
        </p:spPr>
        <p:txBody>
          <a:bodyPr wrap="square">
            <a:spAutoFit/>
          </a:bodyPr>
          <a:lstStyle/>
          <a:p>
            <a:r>
              <a:rPr lang="en-US" dirty="0"/>
              <a:t>Project control refers to the ongoing monitoring and management of the project to ensure it stays on track and meets its planned objectives. It involves tracking performance, identifying deviations, and implementing corrective measures.</a:t>
            </a:r>
          </a:p>
        </p:txBody>
      </p:sp>
    </p:spTree>
    <p:extLst>
      <p:ext uri="{BB962C8B-B14F-4D97-AF65-F5344CB8AC3E}">
        <p14:creationId xmlns:p14="http://schemas.microsoft.com/office/powerpoint/2010/main" val="255316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520EF-6CEC-9EF0-E0D3-4992B482B35B}"/>
              </a:ext>
            </a:extLst>
          </p:cNvPr>
          <p:cNvSpPr txBox="1"/>
          <p:nvPr/>
        </p:nvSpPr>
        <p:spPr>
          <a:xfrm>
            <a:off x="1767254" y="751344"/>
            <a:ext cx="9152792" cy="4801314"/>
          </a:xfrm>
          <a:prstGeom prst="rect">
            <a:avLst/>
          </a:prstGeom>
          <a:noFill/>
        </p:spPr>
        <p:txBody>
          <a:bodyPr wrap="square">
            <a:spAutoFit/>
          </a:bodyPr>
          <a:lstStyle/>
          <a:p>
            <a:r>
              <a:rPr lang="en-US" b="1" dirty="0"/>
              <a:t>Key Aspects of Project Control:</a:t>
            </a:r>
          </a:p>
          <a:p>
            <a:endParaRPr lang="en-US" b="1" dirty="0"/>
          </a:p>
          <a:p>
            <a:pPr>
              <a:buFont typeface="Arial" panose="020B0604020202020204" pitchFamily="34" charset="0"/>
              <a:buChar char="•"/>
            </a:pPr>
            <a:r>
              <a:rPr lang="en-US" b="1" dirty="0"/>
              <a:t>Progress Tracking</a:t>
            </a:r>
            <a:r>
              <a:rPr lang="en-US" dirty="0"/>
              <a:t>: Regularly reviewing the project's status compared to the original plan. This includes tracking completed tasks, resource usage, and milestones achieved.</a:t>
            </a:r>
          </a:p>
          <a:p>
            <a:pPr>
              <a:buFont typeface="Arial" panose="020B0604020202020204" pitchFamily="34" charset="0"/>
              <a:buChar char="•"/>
            </a:pPr>
            <a:r>
              <a:rPr lang="en-US" b="1" dirty="0"/>
              <a:t>Performance Measurement</a:t>
            </a:r>
            <a:r>
              <a:rPr lang="en-US" dirty="0"/>
              <a:t>: Using metrics like Earned Value Management (EVM) to measure actual performance against planned performance (e.g., tracking cost performance and schedule performance).</a:t>
            </a:r>
          </a:p>
          <a:p>
            <a:pPr>
              <a:buFont typeface="Arial" panose="020B0604020202020204" pitchFamily="34" charset="0"/>
              <a:buChar char="•"/>
            </a:pPr>
            <a:r>
              <a:rPr lang="en-US" b="1" dirty="0"/>
              <a:t>Issue Tracking</a:t>
            </a:r>
            <a:r>
              <a:rPr lang="en-US" dirty="0"/>
              <a:t>: Monitoring and addressing problems that arise during development (e.g., bugs, scope changes).</a:t>
            </a:r>
          </a:p>
          <a:p>
            <a:pPr>
              <a:buFont typeface="Arial" panose="020B0604020202020204" pitchFamily="34" charset="0"/>
              <a:buChar char="•"/>
            </a:pPr>
            <a:r>
              <a:rPr lang="en-US" b="1" dirty="0"/>
              <a:t>Risk Management</a:t>
            </a:r>
            <a:r>
              <a:rPr lang="en-US" dirty="0"/>
              <a:t>: Continuously reassessing risks and implementing new mitigation strategies as the project evolves.</a:t>
            </a:r>
          </a:p>
          <a:p>
            <a:pPr>
              <a:buFont typeface="Arial" panose="020B0604020202020204" pitchFamily="34" charset="0"/>
              <a:buChar char="•"/>
            </a:pPr>
            <a:r>
              <a:rPr lang="en-US" b="1" dirty="0"/>
              <a:t>Budget Control</a:t>
            </a:r>
            <a:r>
              <a:rPr lang="en-US" dirty="0"/>
              <a:t>: Ensuring the project remains within budget by comparing actual expenses against planned costs.</a:t>
            </a:r>
          </a:p>
          <a:p>
            <a:pPr>
              <a:buFont typeface="Arial" panose="020B0604020202020204" pitchFamily="34" charset="0"/>
              <a:buChar char="•"/>
            </a:pPr>
            <a:r>
              <a:rPr lang="en-US" b="1" dirty="0"/>
              <a:t>Change Control</a:t>
            </a:r>
            <a:r>
              <a:rPr lang="en-US" dirty="0"/>
              <a:t>: Managing changes in scope, resources, or timelines. This includes documenting and approving any changes before implementing them.</a:t>
            </a:r>
          </a:p>
          <a:p>
            <a:pPr>
              <a:buFont typeface="Arial" panose="020B0604020202020204" pitchFamily="34" charset="0"/>
              <a:buChar char="•"/>
            </a:pPr>
            <a:r>
              <a:rPr lang="en-US" b="1" dirty="0"/>
              <a:t>Quality Assurance (QA)</a:t>
            </a:r>
            <a:r>
              <a:rPr lang="en-US" dirty="0"/>
              <a:t>: Continuously testing and reviewing the software to ensure it meets the required quality standards.</a:t>
            </a:r>
          </a:p>
        </p:txBody>
      </p:sp>
    </p:spTree>
    <p:extLst>
      <p:ext uri="{BB962C8B-B14F-4D97-AF65-F5344CB8AC3E}">
        <p14:creationId xmlns:p14="http://schemas.microsoft.com/office/powerpoint/2010/main" val="209038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FC708-C741-8DDA-D6E2-0C7E681BCA4F}"/>
              </a:ext>
            </a:extLst>
          </p:cNvPr>
          <p:cNvSpPr txBox="1"/>
          <p:nvPr/>
        </p:nvSpPr>
        <p:spPr>
          <a:xfrm>
            <a:off x="3047268" y="1696723"/>
            <a:ext cx="6097464" cy="2862322"/>
          </a:xfrm>
          <a:prstGeom prst="rect">
            <a:avLst/>
          </a:prstGeom>
          <a:noFill/>
        </p:spPr>
        <p:txBody>
          <a:bodyPr wrap="square">
            <a:spAutoFit/>
          </a:bodyPr>
          <a:lstStyle/>
          <a:p>
            <a:r>
              <a:rPr lang="en-US" b="1" dirty="0"/>
              <a:t>Tools for Project Control:</a:t>
            </a:r>
          </a:p>
          <a:p>
            <a:endParaRPr lang="en-US" b="1" dirty="0"/>
          </a:p>
          <a:p>
            <a:pPr>
              <a:buFont typeface="Arial" panose="020B0604020202020204" pitchFamily="34" charset="0"/>
              <a:buChar char="•"/>
            </a:pPr>
            <a:r>
              <a:rPr lang="en-US" b="1" dirty="0"/>
              <a:t>JIRA</a:t>
            </a:r>
            <a:r>
              <a:rPr lang="en-US" dirty="0"/>
              <a:t>: Tracks progress, issues, and risks in real-time for Agile projects.</a:t>
            </a:r>
          </a:p>
          <a:p>
            <a:pPr>
              <a:buFont typeface="Arial" panose="020B0604020202020204" pitchFamily="34" charset="0"/>
              <a:buChar char="•"/>
            </a:pPr>
            <a:r>
              <a:rPr lang="en-US" b="1" dirty="0"/>
              <a:t>MS Project</a:t>
            </a:r>
            <a:r>
              <a:rPr lang="en-US" dirty="0"/>
              <a:t>: Monitors performance using visual tools like Gantt charts.</a:t>
            </a:r>
          </a:p>
          <a:p>
            <a:pPr>
              <a:buFont typeface="Arial" panose="020B0604020202020204" pitchFamily="34" charset="0"/>
              <a:buChar char="•"/>
            </a:pPr>
            <a:r>
              <a:rPr lang="en-US" b="1" dirty="0"/>
              <a:t>Asana</a:t>
            </a:r>
            <a:r>
              <a:rPr lang="en-US" dirty="0"/>
              <a:t>: Offers task tracking and reporting features for team collaboration.</a:t>
            </a:r>
          </a:p>
          <a:p>
            <a:pPr>
              <a:buFont typeface="Arial" panose="020B0604020202020204" pitchFamily="34" charset="0"/>
              <a:buChar char="•"/>
            </a:pPr>
            <a:r>
              <a:rPr lang="en-US" b="1" dirty="0"/>
              <a:t>Earned Value Analysis (EVA)</a:t>
            </a:r>
            <a:r>
              <a:rPr lang="en-US" dirty="0"/>
              <a:t>: Measures project performance in terms of cost and schedule.</a:t>
            </a:r>
          </a:p>
        </p:txBody>
      </p:sp>
    </p:spTree>
    <p:extLst>
      <p:ext uri="{BB962C8B-B14F-4D97-AF65-F5344CB8AC3E}">
        <p14:creationId xmlns:p14="http://schemas.microsoft.com/office/powerpoint/2010/main" val="270980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6F057-1D97-CDF9-BA61-DA1C7F1CF216}"/>
              </a:ext>
            </a:extLst>
          </p:cNvPr>
          <p:cNvSpPr txBox="1"/>
          <p:nvPr/>
        </p:nvSpPr>
        <p:spPr>
          <a:xfrm>
            <a:off x="3110279" y="2481499"/>
            <a:ext cx="6097464" cy="1754326"/>
          </a:xfrm>
          <a:prstGeom prst="rect">
            <a:avLst/>
          </a:prstGeom>
          <a:noFill/>
        </p:spPr>
        <p:txBody>
          <a:bodyPr wrap="square">
            <a:spAutoFit/>
          </a:bodyPr>
          <a:lstStyle/>
          <a:p>
            <a:r>
              <a:rPr lang="en-US" dirty="0"/>
              <a:t>Software Project Management (SPM) refers to the application of knowledge, skills, tools, and techniques to software projects to meet project requirements. It involves planning, scheduling, resource allocation, risk management, and monitoring to ensure the timely and cost-effective completion of a software project.</a:t>
            </a:r>
            <a:endParaRPr lang="en-IN" dirty="0"/>
          </a:p>
        </p:txBody>
      </p:sp>
    </p:spTree>
    <p:extLst>
      <p:ext uri="{BB962C8B-B14F-4D97-AF65-F5344CB8AC3E}">
        <p14:creationId xmlns:p14="http://schemas.microsoft.com/office/powerpoint/2010/main" val="208172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8F494-D854-A178-F1CA-1DAB380713A6}"/>
              </a:ext>
            </a:extLst>
          </p:cNvPr>
          <p:cNvSpPr txBox="1"/>
          <p:nvPr/>
        </p:nvSpPr>
        <p:spPr>
          <a:xfrm>
            <a:off x="3409218" y="1654939"/>
            <a:ext cx="6097464" cy="3139321"/>
          </a:xfrm>
          <a:prstGeom prst="rect">
            <a:avLst/>
          </a:prstGeom>
          <a:noFill/>
        </p:spPr>
        <p:txBody>
          <a:bodyPr wrap="square">
            <a:spAutoFit/>
          </a:bodyPr>
          <a:lstStyle/>
          <a:p>
            <a:r>
              <a:rPr lang="en-US" b="1" dirty="0"/>
              <a:t>Importance of Project Planning and Control</a:t>
            </a:r>
          </a:p>
          <a:p>
            <a:endParaRPr lang="en-US" b="1" dirty="0"/>
          </a:p>
          <a:p>
            <a:pPr>
              <a:buFont typeface="Arial" panose="020B0604020202020204" pitchFamily="34" charset="0"/>
              <a:buChar char="•"/>
            </a:pPr>
            <a:r>
              <a:rPr lang="en-US" b="1" dirty="0"/>
              <a:t>Ensures On-time Delivery</a:t>
            </a:r>
            <a:r>
              <a:rPr lang="en-US" dirty="0"/>
              <a:t>: Planning sets clear schedules, and control ensures adherence to timelines.</a:t>
            </a:r>
          </a:p>
          <a:p>
            <a:pPr>
              <a:buFont typeface="Arial" panose="020B0604020202020204" pitchFamily="34" charset="0"/>
              <a:buChar char="•"/>
            </a:pPr>
            <a:r>
              <a:rPr lang="en-US" b="1" dirty="0"/>
              <a:t>Cost Management</a:t>
            </a:r>
            <a:r>
              <a:rPr lang="en-US" dirty="0"/>
              <a:t>: By planning budgets and controlling expenditures, projects stay within financial constraints.</a:t>
            </a:r>
          </a:p>
          <a:p>
            <a:pPr>
              <a:buFont typeface="Arial" panose="020B0604020202020204" pitchFamily="34" charset="0"/>
              <a:buChar char="•"/>
            </a:pPr>
            <a:r>
              <a:rPr lang="en-US" b="1" dirty="0"/>
              <a:t>Risk Reduction</a:t>
            </a:r>
            <a:r>
              <a:rPr lang="en-US" dirty="0"/>
              <a:t>: Early risk identification and continuous monitoring prevent issues from derailing the project.</a:t>
            </a:r>
          </a:p>
          <a:p>
            <a:pPr>
              <a:buFont typeface="Arial" panose="020B0604020202020204" pitchFamily="34" charset="0"/>
              <a:buChar char="•"/>
            </a:pPr>
            <a:r>
              <a:rPr lang="en-US" b="1" dirty="0"/>
              <a:t>Quality Assurance</a:t>
            </a:r>
            <a:r>
              <a:rPr lang="en-US" dirty="0"/>
              <a:t>: Control ensures the project delivers a product that meets the required standards and client expectations.</a:t>
            </a:r>
          </a:p>
        </p:txBody>
      </p:sp>
    </p:spTree>
    <p:extLst>
      <p:ext uri="{BB962C8B-B14F-4D97-AF65-F5344CB8AC3E}">
        <p14:creationId xmlns:p14="http://schemas.microsoft.com/office/powerpoint/2010/main" val="412429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280A7-DF8D-E436-CCF2-90649114BC75}"/>
              </a:ext>
            </a:extLst>
          </p:cNvPr>
          <p:cNvSpPr txBox="1"/>
          <p:nvPr/>
        </p:nvSpPr>
        <p:spPr>
          <a:xfrm>
            <a:off x="3048733" y="2274838"/>
            <a:ext cx="6097464" cy="2308324"/>
          </a:xfrm>
          <a:prstGeom prst="rect">
            <a:avLst/>
          </a:prstGeom>
          <a:noFill/>
        </p:spPr>
        <p:txBody>
          <a:bodyPr wrap="square">
            <a:spAutoFit/>
          </a:bodyPr>
          <a:lstStyle/>
          <a:p>
            <a:r>
              <a:rPr lang="en-US" b="1" dirty="0"/>
              <a:t>Example:</a:t>
            </a:r>
          </a:p>
          <a:p>
            <a:r>
              <a:rPr lang="en-US" dirty="0"/>
              <a:t>A software company developing a mobile app:</a:t>
            </a:r>
          </a:p>
          <a:p>
            <a:pPr>
              <a:buFont typeface="+mj-lt"/>
              <a:buAutoNum type="arabicPeriod"/>
            </a:pPr>
            <a:r>
              <a:rPr lang="en-US" b="1" dirty="0"/>
              <a:t>Planning</a:t>
            </a:r>
            <a:r>
              <a:rPr lang="en-US" dirty="0"/>
              <a:t>: They define the project scope (features like user login, product catalog), estimate the timeline (3 months), and allocate resources (5 developers).</a:t>
            </a:r>
          </a:p>
          <a:p>
            <a:pPr>
              <a:buFont typeface="+mj-lt"/>
              <a:buAutoNum type="arabicPeriod"/>
            </a:pPr>
            <a:r>
              <a:rPr lang="en-US" b="1" dirty="0"/>
              <a:t>Control</a:t>
            </a:r>
            <a:r>
              <a:rPr lang="en-US" dirty="0"/>
              <a:t>: As the project progresses, they track tasks in JIRA, monitor risks (e.g., integration challenges), and ensure the project stays within the $50,000 budget.</a:t>
            </a:r>
          </a:p>
        </p:txBody>
      </p:sp>
    </p:spTree>
    <p:extLst>
      <p:ext uri="{BB962C8B-B14F-4D97-AF65-F5344CB8AC3E}">
        <p14:creationId xmlns:p14="http://schemas.microsoft.com/office/powerpoint/2010/main" val="32570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5F81E2-DFCE-729F-CB7D-D334F3BE06CB}"/>
              </a:ext>
            </a:extLst>
          </p:cNvPr>
          <p:cNvSpPr txBox="1"/>
          <p:nvPr/>
        </p:nvSpPr>
        <p:spPr>
          <a:xfrm>
            <a:off x="949569" y="981791"/>
            <a:ext cx="10568354" cy="4801314"/>
          </a:xfrm>
          <a:prstGeom prst="rect">
            <a:avLst/>
          </a:prstGeom>
          <a:noFill/>
        </p:spPr>
        <p:txBody>
          <a:bodyPr wrap="square">
            <a:spAutoFit/>
          </a:bodyPr>
          <a:lstStyle/>
          <a:p>
            <a:r>
              <a:rPr lang="en-US" b="1" dirty="0"/>
              <a:t>Components of SPM</a:t>
            </a:r>
          </a:p>
          <a:p>
            <a:r>
              <a:rPr lang="en-US" b="1" dirty="0"/>
              <a:t>1. Planning:</a:t>
            </a:r>
          </a:p>
          <a:p>
            <a:pPr>
              <a:buFont typeface="Arial" panose="020B0604020202020204" pitchFamily="34" charset="0"/>
              <a:buChar char="•"/>
            </a:pPr>
            <a:r>
              <a:rPr lang="en-US" b="1" dirty="0"/>
              <a:t>Definition</a:t>
            </a:r>
            <a:r>
              <a:rPr lang="en-US" dirty="0"/>
              <a:t>: Setting the project's objectives, defining the scope, estimating resources, and establishing timelines.</a:t>
            </a:r>
          </a:p>
          <a:p>
            <a:pPr>
              <a:buFont typeface="Arial" panose="020B0604020202020204" pitchFamily="34" charset="0"/>
              <a:buChar char="•"/>
            </a:pPr>
            <a:r>
              <a:rPr lang="en-US" b="1" dirty="0"/>
              <a:t>Example</a:t>
            </a:r>
            <a:r>
              <a:rPr lang="en-US" dirty="0"/>
              <a:t>: Creating a project plan for developing a new e-commerce platform that outlines deadlines, task allocation, and estimated costs.</a:t>
            </a:r>
          </a:p>
          <a:p>
            <a:r>
              <a:rPr lang="en-US" b="1" dirty="0"/>
              <a:t>2. Scheduling:</a:t>
            </a:r>
          </a:p>
          <a:p>
            <a:pPr>
              <a:buFont typeface="Arial" panose="020B0604020202020204" pitchFamily="34" charset="0"/>
              <a:buChar char="•"/>
            </a:pPr>
            <a:r>
              <a:rPr lang="en-US" b="1" dirty="0"/>
              <a:t>Definition</a:t>
            </a:r>
            <a:r>
              <a:rPr lang="en-US" dirty="0"/>
              <a:t>: Structuring tasks and activities over time.</a:t>
            </a:r>
          </a:p>
          <a:p>
            <a:pPr>
              <a:buFont typeface="Arial" panose="020B0604020202020204" pitchFamily="34" charset="0"/>
              <a:buChar char="•"/>
            </a:pPr>
            <a:r>
              <a:rPr lang="en-US" b="1" dirty="0"/>
              <a:t>Example</a:t>
            </a:r>
            <a:r>
              <a:rPr lang="en-US" dirty="0"/>
              <a:t>: Using a Gantt chart to set deadlines for software modules like user login, shopping cart, and payment system.</a:t>
            </a:r>
          </a:p>
          <a:p>
            <a:r>
              <a:rPr lang="en-US" b="1" dirty="0"/>
              <a:t>3. Resource Management:</a:t>
            </a:r>
          </a:p>
          <a:p>
            <a:pPr>
              <a:buFont typeface="Arial" panose="020B0604020202020204" pitchFamily="34" charset="0"/>
              <a:buChar char="•"/>
            </a:pPr>
            <a:r>
              <a:rPr lang="en-US" b="1" dirty="0"/>
              <a:t>Definition</a:t>
            </a:r>
            <a:r>
              <a:rPr lang="en-US" dirty="0"/>
              <a:t>: Allocating human, financial, and material resources effectively.</a:t>
            </a:r>
          </a:p>
          <a:p>
            <a:pPr>
              <a:buFont typeface="Arial" panose="020B0604020202020204" pitchFamily="34" charset="0"/>
              <a:buChar char="•"/>
            </a:pPr>
            <a:r>
              <a:rPr lang="en-US" b="1" dirty="0"/>
              <a:t>Example</a:t>
            </a:r>
            <a:r>
              <a:rPr lang="en-US" dirty="0"/>
              <a:t>: Assigning 5 developers and 2 testers for a specific module based on their expertise.</a:t>
            </a:r>
          </a:p>
          <a:p>
            <a:r>
              <a:rPr lang="en-US" b="1" dirty="0"/>
              <a:t>4. Risk Management:</a:t>
            </a:r>
          </a:p>
          <a:p>
            <a:pPr>
              <a:buFont typeface="Arial" panose="020B0604020202020204" pitchFamily="34" charset="0"/>
              <a:buChar char="•"/>
            </a:pPr>
            <a:r>
              <a:rPr lang="en-US" b="1" dirty="0"/>
              <a:t>Definition</a:t>
            </a:r>
            <a:r>
              <a:rPr lang="en-US" dirty="0"/>
              <a:t>: Identifying and mitigating risks that can affect project outcomes.</a:t>
            </a:r>
          </a:p>
          <a:p>
            <a:pPr>
              <a:buFont typeface="Arial" panose="020B0604020202020204" pitchFamily="34" charset="0"/>
              <a:buChar char="•"/>
            </a:pPr>
            <a:r>
              <a:rPr lang="en-US" b="1" dirty="0"/>
              <a:t>Example</a:t>
            </a:r>
            <a:r>
              <a:rPr lang="en-US" dirty="0"/>
              <a:t>: Identifying a risk of developer turnover and planning to onboard a backup developer.</a:t>
            </a:r>
          </a:p>
          <a:p>
            <a:endParaRPr lang="en-US" dirty="0"/>
          </a:p>
        </p:txBody>
      </p:sp>
    </p:spTree>
    <p:extLst>
      <p:ext uri="{BB962C8B-B14F-4D97-AF65-F5344CB8AC3E}">
        <p14:creationId xmlns:p14="http://schemas.microsoft.com/office/powerpoint/2010/main" val="200684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D9043C-E3F4-4FCE-FA38-3963F00F4447}"/>
              </a:ext>
            </a:extLst>
          </p:cNvPr>
          <p:cNvSpPr txBox="1"/>
          <p:nvPr/>
        </p:nvSpPr>
        <p:spPr>
          <a:xfrm>
            <a:off x="1529862" y="1305342"/>
            <a:ext cx="9108830" cy="3416320"/>
          </a:xfrm>
          <a:prstGeom prst="rect">
            <a:avLst/>
          </a:prstGeom>
          <a:noFill/>
        </p:spPr>
        <p:txBody>
          <a:bodyPr wrap="square">
            <a:spAutoFit/>
          </a:bodyPr>
          <a:lstStyle/>
          <a:p>
            <a:r>
              <a:rPr lang="en-US" b="1" dirty="0"/>
              <a:t>5. Quality Management:</a:t>
            </a:r>
          </a:p>
          <a:p>
            <a:pPr>
              <a:buFont typeface="Arial" panose="020B0604020202020204" pitchFamily="34" charset="0"/>
              <a:buChar char="•"/>
            </a:pPr>
            <a:r>
              <a:rPr lang="en-US" b="1" dirty="0"/>
              <a:t>Definition</a:t>
            </a:r>
            <a:r>
              <a:rPr lang="en-US" dirty="0"/>
              <a:t>: Ensuring the software meets specified standards and performs as expected.</a:t>
            </a:r>
          </a:p>
          <a:p>
            <a:pPr>
              <a:buFont typeface="Arial" panose="020B0604020202020204" pitchFamily="34" charset="0"/>
              <a:buChar char="•"/>
            </a:pPr>
            <a:r>
              <a:rPr lang="en-US" b="1" dirty="0"/>
              <a:t>Example</a:t>
            </a:r>
            <a:r>
              <a:rPr lang="en-US" dirty="0"/>
              <a:t>: Conducting regular testing phases and code reviews to detect and fix issues early.</a:t>
            </a:r>
          </a:p>
          <a:p>
            <a:endParaRPr lang="en-US" dirty="0"/>
          </a:p>
          <a:p>
            <a:r>
              <a:rPr lang="en-US" b="1" dirty="0"/>
              <a:t>6. Communication Management:</a:t>
            </a:r>
          </a:p>
          <a:p>
            <a:pPr>
              <a:buFont typeface="Arial" panose="020B0604020202020204" pitchFamily="34" charset="0"/>
              <a:buChar char="•"/>
            </a:pPr>
            <a:r>
              <a:rPr lang="en-US" b="1" dirty="0"/>
              <a:t>Definition</a:t>
            </a:r>
            <a:r>
              <a:rPr lang="en-US" dirty="0"/>
              <a:t>: Establishing clear and continuous communication among stakeholders.</a:t>
            </a:r>
          </a:p>
          <a:p>
            <a:pPr>
              <a:buFont typeface="Arial" panose="020B0604020202020204" pitchFamily="34" charset="0"/>
              <a:buChar char="•"/>
            </a:pPr>
            <a:r>
              <a:rPr lang="en-US" b="1" dirty="0"/>
              <a:t>Example</a:t>
            </a:r>
            <a:r>
              <a:rPr lang="en-US" dirty="0"/>
              <a:t>: Weekly status meetings with the project team and client.</a:t>
            </a:r>
          </a:p>
          <a:p>
            <a:endParaRPr lang="en-US" dirty="0"/>
          </a:p>
          <a:p>
            <a:r>
              <a:rPr lang="en-US" b="1" dirty="0"/>
              <a:t>7. Change Management:</a:t>
            </a:r>
          </a:p>
          <a:p>
            <a:pPr>
              <a:buFont typeface="Arial" panose="020B0604020202020204" pitchFamily="34" charset="0"/>
              <a:buChar char="•"/>
            </a:pPr>
            <a:r>
              <a:rPr lang="en-US" b="1" dirty="0"/>
              <a:t>Definition</a:t>
            </a:r>
            <a:r>
              <a:rPr lang="en-US" dirty="0"/>
              <a:t>: Handling any changes to the project scope or objectives.</a:t>
            </a:r>
          </a:p>
          <a:p>
            <a:pPr>
              <a:buFont typeface="Arial" panose="020B0604020202020204" pitchFamily="34" charset="0"/>
              <a:buChar char="•"/>
            </a:pPr>
            <a:r>
              <a:rPr lang="en-US" b="1" dirty="0"/>
              <a:t>Example</a:t>
            </a:r>
            <a:r>
              <a:rPr lang="en-US" dirty="0"/>
              <a:t>: Managing a client's request to add a new feature after the project has started.</a:t>
            </a:r>
          </a:p>
          <a:p>
            <a:endParaRPr lang="en-IN" dirty="0"/>
          </a:p>
        </p:txBody>
      </p:sp>
    </p:spTree>
    <p:extLst>
      <p:ext uri="{BB962C8B-B14F-4D97-AF65-F5344CB8AC3E}">
        <p14:creationId xmlns:p14="http://schemas.microsoft.com/office/powerpoint/2010/main" val="382183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CE5B40-3EB2-84BD-B180-528E04A29675}"/>
              </a:ext>
            </a:extLst>
          </p:cNvPr>
          <p:cNvSpPr txBox="1"/>
          <p:nvPr/>
        </p:nvSpPr>
        <p:spPr>
          <a:xfrm>
            <a:off x="2221890" y="1472479"/>
            <a:ext cx="7554789" cy="3139321"/>
          </a:xfrm>
          <a:prstGeom prst="rect">
            <a:avLst/>
          </a:prstGeom>
          <a:noFill/>
        </p:spPr>
        <p:txBody>
          <a:bodyPr wrap="square">
            <a:spAutoFit/>
          </a:bodyPr>
          <a:lstStyle/>
          <a:p>
            <a:r>
              <a:rPr lang="en-US" b="1" dirty="0"/>
              <a:t>Advantages of SPM</a:t>
            </a:r>
          </a:p>
          <a:p>
            <a:pPr>
              <a:buFont typeface="+mj-lt"/>
              <a:buAutoNum type="arabicPeriod"/>
            </a:pPr>
            <a:r>
              <a:rPr lang="en-US" b="1" dirty="0"/>
              <a:t>Better Resource Utilization</a:t>
            </a:r>
            <a:r>
              <a:rPr lang="en-US" dirty="0"/>
              <a:t>: Efficiently allocates resources to maximize productivity.</a:t>
            </a:r>
          </a:p>
          <a:p>
            <a:pPr>
              <a:buFont typeface="+mj-lt"/>
              <a:buAutoNum type="arabicPeriod"/>
            </a:pPr>
            <a:r>
              <a:rPr lang="en-US" b="1" dirty="0"/>
              <a:t>Risk Mitigation</a:t>
            </a:r>
            <a:r>
              <a:rPr lang="en-US" dirty="0"/>
              <a:t>: Identifies potential risks and establishes mitigation strategies early.</a:t>
            </a:r>
          </a:p>
          <a:p>
            <a:pPr>
              <a:buFont typeface="+mj-lt"/>
              <a:buAutoNum type="arabicPeriod"/>
            </a:pPr>
            <a:r>
              <a:rPr lang="en-US" b="1" dirty="0"/>
              <a:t>Budget Control</a:t>
            </a:r>
            <a:r>
              <a:rPr lang="en-US" dirty="0"/>
              <a:t>: Tracks and controls project costs, reducing the risk of budget overruns.</a:t>
            </a:r>
          </a:p>
          <a:p>
            <a:pPr>
              <a:buFont typeface="+mj-lt"/>
              <a:buAutoNum type="arabicPeriod"/>
            </a:pPr>
            <a:r>
              <a:rPr lang="en-US" b="1" dirty="0"/>
              <a:t>Time Management</a:t>
            </a:r>
            <a:r>
              <a:rPr lang="en-US" dirty="0"/>
              <a:t>: Structured scheduling helps meet deadlines and deliver projects on time.</a:t>
            </a:r>
          </a:p>
          <a:p>
            <a:pPr>
              <a:buFont typeface="+mj-lt"/>
              <a:buAutoNum type="arabicPeriod"/>
            </a:pPr>
            <a:r>
              <a:rPr lang="en-US" b="1" dirty="0"/>
              <a:t>Improved Communication</a:t>
            </a:r>
            <a:r>
              <a:rPr lang="en-US" dirty="0"/>
              <a:t>: Ensures that stakeholders are always informed about project progress.</a:t>
            </a:r>
          </a:p>
        </p:txBody>
      </p:sp>
    </p:spTree>
    <p:extLst>
      <p:ext uri="{BB962C8B-B14F-4D97-AF65-F5344CB8AC3E}">
        <p14:creationId xmlns:p14="http://schemas.microsoft.com/office/powerpoint/2010/main" val="203429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34BFDA-AC23-7156-A834-C4B3B16FC9A9}"/>
              </a:ext>
            </a:extLst>
          </p:cNvPr>
          <p:cNvSpPr txBox="1"/>
          <p:nvPr/>
        </p:nvSpPr>
        <p:spPr>
          <a:xfrm>
            <a:off x="2523392" y="2136339"/>
            <a:ext cx="7693270" cy="2862322"/>
          </a:xfrm>
          <a:prstGeom prst="rect">
            <a:avLst/>
          </a:prstGeom>
          <a:noFill/>
        </p:spPr>
        <p:txBody>
          <a:bodyPr wrap="square">
            <a:spAutoFit/>
          </a:bodyPr>
          <a:lstStyle/>
          <a:p>
            <a:r>
              <a:rPr lang="en-US" b="1" dirty="0"/>
              <a:t>Disadvantages of SPM</a:t>
            </a:r>
          </a:p>
          <a:p>
            <a:endParaRPr lang="en-US" b="1" dirty="0"/>
          </a:p>
          <a:p>
            <a:pPr>
              <a:buFont typeface="+mj-lt"/>
              <a:buAutoNum type="arabicPeriod"/>
            </a:pPr>
            <a:r>
              <a:rPr lang="en-US" b="1" dirty="0"/>
              <a:t>Complexity</a:t>
            </a:r>
            <a:r>
              <a:rPr lang="en-US" dirty="0"/>
              <a:t>: Managing a large software project can be overwhelming due to its complexity.</a:t>
            </a:r>
          </a:p>
          <a:p>
            <a:pPr>
              <a:buFont typeface="+mj-lt"/>
              <a:buAutoNum type="arabicPeriod"/>
            </a:pPr>
            <a:r>
              <a:rPr lang="en-US" b="1" dirty="0"/>
              <a:t>High Initial Cost</a:t>
            </a:r>
            <a:r>
              <a:rPr lang="en-US" dirty="0"/>
              <a:t>: Implementing SPM tools and hiring skilled project managers can be expensive.</a:t>
            </a:r>
          </a:p>
          <a:p>
            <a:pPr>
              <a:buFont typeface="+mj-lt"/>
              <a:buAutoNum type="arabicPeriod"/>
            </a:pPr>
            <a:r>
              <a:rPr lang="en-US" b="1" dirty="0"/>
              <a:t>Time-Consuming</a:t>
            </a:r>
            <a:r>
              <a:rPr lang="en-US" dirty="0"/>
              <a:t>: Planning and documentation can delay the actual development phase.</a:t>
            </a:r>
          </a:p>
          <a:p>
            <a:pPr>
              <a:buFont typeface="+mj-lt"/>
              <a:buAutoNum type="arabicPeriod"/>
            </a:pPr>
            <a:r>
              <a:rPr lang="en-US" b="1" dirty="0"/>
              <a:t>Scope Creep</a:t>
            </a:r>
            <a:r>
              <a:rPr lang="en-US" dirty="0"/>
              <a:t>: Difficulty managing frequent client-driven changes (scope creep) may cause delays or budget increases.</a:t>
            </a:r>
          </a:p>
        </p:txBody>
      </p:sp>
    </p:spTree>
    <p:extLst>
      <p:ext uri="{BB962C8B-B14F-4D97-AF65-F5344CB8AC3E}">
        <p14:creationId xmlns:p14="http://schemas.microsoft.com/office/powerpoint/2010/main" val="286784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8A1693-FCE1-2716-FB6D-3534C5A5F130}"/>
              </a:ext>
            </a:extLst>
          </p:cNvPr>
          <p:cNvSpPr txBox="1"/>
          <p:nvPr/>
        </p:nvSpPr>
        <p:spPr>
          <a:xfrm>
            <a:off x="2813538" y="1657200"/>
            <a:ext cx="6331194" cy="2862322"/>
          </a:xfrm>
          <a:prstGeom prst="rect">
            <a:avLst/>
          </a:prstGeom>
          <a:noFill/>
        </p:spPr>
        <p:txBody>
          <a:bodyPr wrap="square">
            <a:spAutoFit/>
          </a:bodyPr>
          <a:lstStyle/>
          <a:p>
            <a:r>
              <a:rPr lang="en-US" b="1" dirty="0"/>
              <a:t>Limitations of SPM</a:t>
            </a:r>
          </a:p>
          <a:p>
            <a:endParaRPr lang="en-US" b="1" dirty="0"/>
          </a:p>
          <a:p>
            <a:pPr>
              <a:buFont typeface="+mj-lt"/>
              <a:buAutoNum type="arabicPeriod"/>
            </a:pPr>
            <a:r>
              <a:rPr lang="en-US" b="1" dirty="0"/>
              <a:t>Inflexibility in Traditional Models</a:t>
            </a:r>
            <a:r>
              <a:rPr lang="en-US" dirty="0"/>
              <a:t>: Methods like Waterfall are rigid and may not accommodate evolving requirements.</a:t>
            </a:r>
          </a:p>
          <a:p>
            <a:pPr>
              <a:buFont typeface="+mj-lt"/>
              <a:buAutoNum type="arabicPeriod"/>
            </a:pPr>
            <a:endParaRPr lang="en-US" dirty="0"/>
          </a:p>
          <a:p>
            <a:pPr>
              <a:buFont typeface="+mj-lt"/>
              <a:buAutoNum type="arabicPeriod"/>
            </a:pPr>
            <a:r>
              <a:rPr lang="en-US" b="1" dirty="0"/>
              <a:t>Uncertainty</a:t>
            </a:r>
            <a:r>
              <a:rPr lang="en-US" dirty="0"/>
              <a:t>: Unforeseen changes (e.g., technological shifts) can make initial plans obsolete.</a:t>
            </a:r>
          </a:p>
          <a:p>
            <a:pPr>
              <a:buFont typeface="+mj-lt"/>
              <a:buAutoNum type="arabicPeriod"/>
            </a:pPr>
            <a:endParaRPr lang="en-US" dirty="0"/>
          </a:p>
          <a:p>
            <a:pPr>
              <a:buFont typeface="+mj-lt"/>
              <a:buAutoNum type="arabicPeriod"/>
            </a:pPr>
            <a:r>
              <a:rPr lang="en-US" b="1" dirty="0"/>
              <a:t>Dependence on Tools</a:t>
            </a:r>
            <a:r>
              <a:rPr lang="en-US" dirty="0"/>
              <a:t>: Over-reliance on project management tools can cause issues if tools are not used properly.</a:t>
            </a:r>
          </a:p>
        </p:txBody>
      </p:sp>
    </p:spTree>
    <p:extLst>
      <p:ext uri="{BB962C8B-B14F-4D97-AF65-F5344CB8AC3E}">
        <p14:creationId xmlns:p14="http://schemas.microsoft.com/office/powerpoint/2010/main" val="417088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F2D4007-2E44-E4D2-05D0-BC7884F7450A}"/>
              </a:ext>
            </a:extLst>
          </p:cNvPr>
          <p:cNvSpPr txBox="1"/>
          <p:nvPr/>
        </p:nvSpPr>
        <p:spPr>
          <a:xfrm>
            <a:off x="1310053" y="518224"/>
            <a:ext cx="10023231" cy="5355312"/>
          </a:xfrm>
          <a:prstGeom prst="rect">
            <a:avLst/>
          </a:prstGeom>
          <a:noFill/>
        </p:spPr>
        <p:txBody>
          <a:bodyPr wrap="square">
            <a:spAutoFit/>
          </a:bodyPr>
          <a:lstStyle/>
          <a:p>
            <a:r>
              <a:rPr lang="en-US" b="1" dirty="0"/>
              <a:t>SPM Tools and Software</a:t>
            </a:r>
          </a:p>
          <a:p>
            <a:r>
              <a:rPr lang="en-US" b="1" dirty="0"/>
              <a:t>1. JIRA:</a:t>
            </a:r>
          </a:p>
          <a:p>
            <a:pPr>
              <a:buFont typeface="Arial" panose="020B0604020202020204" pitchFamily="34" charset="0"/>
              <a:buChar char="•"/>
            </a:pPr>
            <a:r>
              <a:rPr lang="en-US" b="1" dirty="0"/>
              <a:t>Description</a:t>
            </a:r>
            <a:r>
              <a:rPr lang="en-US" dirty="0"/>
              <a:t>: A popular Agile project management tool used to track tasks, issues, and bugs.</a:t>
            </a:r>
          </a:p>
          <a:p>
            <a:pPr>
              <a:buFont typeface="Arial" panose="020B0604020202020204" pitchFamily="34" charset="0"/>
              <a:buChar char="•"/>
            </a:pPr>
            <a:r>
              <a:rPr lang="en-US" b="1" dirty="0"/>
              <a:t>Advantages</a:t>
            </a:r>
            <a:r>
              <a:rPr lang="en-US" dirty="0"/>
              <a:t>: Excellent for Agile/Scrum projects; customizable workflows.</a:t>
            </a:r>
          </a:p>
          <a:p>
            <a:pPr>
              <a:buFont typeface="Arial" panose="020B0604020202020204" pitchFamily="34" charset="0"/>
              <a:buChar char="•"/>
            </a:pPr>
            <a:r>
              <a:rPr lang="en-US" b="1" dirty="0"/>
              <a:t>Disadvantages</a:t>
            </a:r>
            <a:r>
              <a:rPr lang="en-US" dirty="0"/>
              <a:t>: Can be overwhelming for new users.</a:t>
            </a:r>
          </a:p>
          <a:p>
            <a:r>
              <a:rPr lang="en-US" b="1" dirty="0"/>
              <a:t>2. Microsoft Project:</a:t>
            </a:r>
          </a:p>
          <a:p>
            <a:pPr>
              <a:buFont typeface="Arial" panose="020B0604020202020204" pitchFamily="34" charset="0"/>
              <a:buChar char="•"/>
            </a:pPr>
            <a:r>
              <a:rPr lang="en-US" b="1" dirty="0"/>
              <a:t>Description</a:t>
            </a:r>
            <a:r>
              <a:rPr lang="en-US" dirty="0"/>
              <a:t>: A comprehensive project management software used for creating schedules, assigning resources, and tracking progress.</a:t>
            </a:r>
          </a:p>
          <a:p>
            <a:pPr>
              <a:buFont typeface="Arial" panose="020B0604020202020204" pitchFamily="34" charset="0"/>
              <a:buChar char="•"/>
            </a:pPr>
            <a:r>
              <a:rPr lang="en-US" b="1" dirty="0"/>
              <a:t>Advantages</a:t>
            </a:r>
            <a:r>
              <a:rPr lang="en-US" dirty="0"/>
              <a:t>: Widely used, integrates well with Microsoft tools.</a:t>
            </a:r>
          </a:p>
          <a:p>
            <a:pPr>
              <a:buFont typeface="Arial" panose="020B0604020202020204" pitchFamily="34" charset="0"/>
              <a:buChar char="•"/>
            </a:pPr>
            <a:r>
              <a:rPr lang="en-US" b="1" dirty="0"/>
              <a:t>Disadvantages</a:t>
            </a:r>
            <a:r>
              <a:rPr lang="en-US" dirty="0"/>
              <a:t>: Expensive and complex for small teams.</a:t>
            </a:r>
          </a:p>
          <a:p>
            <a:r>
              <a:rPr lang="en-US" b="1" dirty="0"/>
              <a:t>3. Trello:</a:t>
            </a:r>
          </a:p>
          <a:p>
            <a:pPr>
              <a:buFont typeface="Arial" panose="020B0604020202020204" pitchFamily="34" charset="0"/>
              <a:buChar char="•"/>
            </a:pPr>
            <a:r>
              <a:rPr lang="en-US" b="1" dirty="0"/>
              <a:t>Description</a:t>
            </a:r>
            <a:r>
              <a:rPr lang="en-US" dirty="0"/>
              <a:t>: A visual task management tool using boards and lists, ideal for Kanban.</a:t>
            </a:r>
          </a:p>
          <a:p>
            <a:pPr>
              <a:buFont typeface="Arial" panose="020B0604020202020204" pitchFamily="34" charset="0"/>
              <a:buChar char="•"/>
            </a:pPr>
            <a:r>
              <a:rPr lang="en-US" b="1" dirty="0"/>
              <a:t>Advantages</a:t>
            </a:r>
            <a:r>
              <a:rPr lang="en-US" dirty="0"/>
              <a:t>: Simple, user-friendly, ideal for small teams.</a:t>
            </a:r>
          </a:p>
          <a:p>
            <a:pPr>
              <a:buFont typeface="Arial" panose="020B0604020202020204" pitchFamily="34" charset="0"/>
              <a:buChar char="•"/>
            </a:pPr>
            <a:r>
              <a:rPr lang="en-US" b="1" dirty="0"/>
              <a:t>Disadvantages</a:t>
            </a:r>
            <a:r>
              <a:rPr lang="en-US" dirty="0"/>
              <a:t>: Limited for larger projects or complex scheduling.</a:t>
            </a:r>
          </a:p>
          <a:p>
            <a:r>
              <a:rPr lang="en-US" b="1" dirty="0"/>
              <a:t>4. Asana:</a:t>
            </a:r>
          </a:p>
          <a:p>
            <a:pPr>
              <a:buFont typeface="Arial" panose="020B0604020202020204" pitchFamily="34" charset="0"/>
              <a:buChar char="•"/>
            </a:pPr>
            <a:r>
              <a:rPr lang="en-US" b="1" dirty="0"/>
              <a:t>Description</a:t>
            </a:r>
            <a:r>
              <a:rPr lang="en-US" dirty="0"/>
              <a:t>: A collaborative project management tool used to assign tasks, set deadlines, and track progress.</a:t>
            </a:r>
          </a:p>
          <a:p>
            <a:pPr>
              <a:buFont typeface="Arial" panose="020B0604020202020204" pitchFamily="34" charset="0"/>
              <a:buChar char="•"/>
            </a:pPr>
            <a:r>
              <a:rPr lang="en-US" b="1" dirty="0"/>
              <a:t>Advantages</a:t>
            </a:r>
            <a:r>
              <a:rPr lang="en-US" dirty="0"/>
              <a:t>: Easy collaboration, intuitive interface.</a:t>
            </a:r>
          </a:p>
          <a:p>
            <a:pPr>
              <a:buFont typeface="Arial" panose="020B0604020202020204" pitchFamily="34" charset="0"/>
              <a:buChar char="•"/>
            </a:pPr>
            <a:r>
              <a:rPr lang="en-US" b="1" dirty="0"/>
              <a:t>Disadvantages</a:t>
            </a:r>
            <a:r>
              <a:rPr lang="en-US" dirty="0"/>
              <a:t>: Lacks advanced project management features for large-scale projects.</a:t>
            </a:r>
          </a:p>
        </p:txBody>
      </p:sp>
    </p:spTree>
    <p:extLst>
      <p:ext uri="{BB962C8B-B14F-4D97-AF65-F5344CB8AC3E}">
        <p14:creationId xmlns:p14="http://schemas.microsoft.com/office/powerpoint/2010/main" val="135932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6A9287-D8F1-F2A4-F9BC-3D513A86297D}"/>
              </a:ext>
            </a:extLst>
          </p:cNvPr>
          <p:cNvSpPr txBox="1"/>
          <p:nvPr/>
        </p:nvSpPr>
        <p:spPr>
          <a:xfrm>
            <a:off x="2602523" y="1560402"/>
            <a:ext cx="7229474" cy="3416320"/>
          </a:xfrm>
          <a:prstGeom prst="rect">
            <a:avLst/>
          </a:prstGeom>
          <a:noFill/>
        </p:spPr>
        <p:txBody>
          <a:bodyPr wrap="square">
            <a:spAutoFit/>
          </a:bodyPr>
          <a:lstStyle/>
          <a:p>
            <a:r>
              <a:rPr lang="en-US" b="1" dirty="0"/>
              <a:t>Importance of SPM</a:t>
            </a:r>
          </a:p>
          <a:p>
            <a:endParaRPr lang="en-US" b="1" dirty="0"/>
          </a:p>
          <a:p>
            <a:pPr>
              <a:buFont typeface="+mj-lt"/>
              <a:buAutoNum type="arabicPeriod"/>
            </a:pPr>
            <a:r>
              <a:rPr lang="en-US" b="1" dirty="0"/>
              <a:t>Achieves Project Objectives</a:t>
            </a:r>
            <a:r>
              <a:rPr lang="en-US" dirty="0"/>
              <a:t>: Helps in delivering projects that meet client expectations and business goals.</a:t>
            </a:r>
          </a:p>
          <a:p>
            <a:pPr>
              <a:buFont typeface="+mj-lt"/>
              <a:buAutoNum type="arabicPeriod"/>
            </a:pPr>
            <a:r>
              <a:rPr lang="en-US" b="1" dirty="0"/>
              <a:t>Cost Efficiency</a:t>
            </a:r>
            <a:r>
              <a:rPr lang="en-US" dirty="0"/>
              <a:t>: Ensures that the project stays within budget by careful planning and monitoring.</a:t>
            </a:r>
          </a:p>
          <a:p>
            <a:pPr>
              <a:buFont typeface="+mj-lt"/>
              <a:buAutoNum type="arabicPeriod"/>
            </a:pPr>
            <a:r>
              <a:rPr lang="en-US" b="1" dirty="0"/>
              <a:t>Time Efficiency</a:t>
            </a:r>
            <a:r>
              <a:rPr lang="en-US" dirty="0"/>
              <a:t>: Reduces delays by managing schedules, resources, and risks efficiently.</a:t>
            </a:r>
          </a:p>
          <a:p>
            <a:pPr>
              <a:buFont typeface="+mj-lt"/>
              <a:buAutoNum type="arabicPeriod"/>
            </a:pPr>
            <a:r>
              <a:rPr lang="en-US" b="1" dirty="0"/>
              <a:t>Quality Assurance</a:t>
            </a:r>
            <a:r>
              <a:rPr lang="en-US" dirty="0"/>
              <a:t>: Ensures that the software developed meets predefined standards through continuous testing.</a:t>
            </a:r>
          </a:p>
          <a:p>
            <a:pPr>
              <a:buFont typeface="+mj-lt"/>
              <a:buAutoNum type="arabicPeriod"/>
            </a:pPr>
            <a:r>
              <a:rPr lang="en-US" b="1" dirty="0"/>
              <a:t>Team Coordination</a:t>
            </a:r>
            <a:r>
              <a:rPr lang="en-US" dirty="0"/>
              <a:t>: Facilitates better communication and coordination within the team.</a:t>
            </a:r>
          </a:p>
        </p:txBody>
      </p:sp>
    </p:spTree>
    <p:extLst>
      <p:ext uri="{BB962C8B-B14F-4D97-AF65-F5344CB8AC3E}">
        <p14:creationId xmlns:p14="http://schemas.microsoft.com/office/powerpoint/2010/main" val="12466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1644</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2024-09-23T13:39:39Z</dcterms:created>
  <dcterms:modified xsi:type="dcterms:W3CDTF">2024-09-23T14:26:22Z</dcterms:modified>
</cp:coreProperties>
</file>