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96" r:id="rId2"/>
    <p:sldId id="297" r:id="rId3"/>
    <p:sldId id="298" r:id="rId4"/>
    <p:sldId id="267" r:id="rId5"/>
    <p:sldId id="265" r:id="rId6"/>
    <p:sldId id="266" r:id="rId7"/>
    <p:sldId id="268" r:id="rId8"/>
    <p:sldId id="269" r:id="rId9"/>
    <p:sldId id="272" r:id="rId10"/>
    <p:sldId id="270" r:id="rId11"/>
    <p:sldId id="271" r:id="rId12"/>
    <p:sldId id="273" r:id="rId13"/>
    <p:sldId id="274" r:id="rId14"/>
    <p:sldId id="275" r:id="rId15"/>
    <p:sldId id="284" r:id="rId16"/>
    <p:sldId id="276" r:id="rId17"/>
    <p:sldId id="277" r:id="rId18"/>
    <p:sldId id="278" r:id="rId19"/>
    <p:sldId id="279" r:id="rId20"/>
    <p:sldId id="280" r:id="rId21"/>
    <p:sldId id="281" r:id="rId22"/>
    <p:sldId id="282" r:id="rId23"/>
    <p:sldId id="283" r:id="rId24"/>
    <p:sldId id="299" r:id="rId25"/>
    <p:sldId id="285" r:id="rId26"/>
    <p:sldId id="286" r:id="rId27"/>
    <p:sldId id="287" r:id="rId28"/>
    <p:sldId id="288" r:id="rId29"/>
    <p:sldId id="289" r:id="rId30"/>
    <p:sldId id="290" r:id="rId31"/>
    <p:sldId id="291" r:id="rId32"/>
    <p:sldId id="292" r:id="rId33"/>
    <p:sldId id="293" r:id="rId34"/>
    <p:sldId id="294" r:id="rId35"/>
    <p:sldId id="257" r:id="rId36"/>
    <p:sldId id="295" r:id="rId37"/>
    <p:sldId id="258" r:id="rId38"/>
    <p:sldId id="259" r:id="rId39"/>
    <p:sldId id="260" r:id="rId40"/>
    <p:sldId id="261" r:id="rId41"/>
    <p:sldId id="26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105A07-A6D7-4D1A-9B0F-FA5EFED19067}"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31630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05A07-A6D7-4D1A-9B0F-FA5EFED19067}"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415883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05A07-A6D7-4D1A-9B0F-FA5EFED19067}"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278EC0-DD69-4A6F-BA7D-5DC441AE4A4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719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105A07-A6D7-4D1A-9B0F-FA5EFED19067}"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3693956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105A07-A6D7-4D1A-9B0F-FA5EFED19067}"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278EC0-DD69-4A6F-BA7D-5DC441AE4A4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0595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105A07-A6D7-4D1A-9B0F-FA5EFED19067}"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1402933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05A07-A6D7-4D1A-9B0F-FA5EFED19067}"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3906682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05A07-A6D7-4D1A-9B0F-FA5EFED19067}"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45765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05A07-A6D7-4D1A-9B0F-FA5EFED19067}"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281977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05A07-A6D7-4D1A-9B0F-FA5EFED19067}"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22747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105A07-A6D7-4D1A-9B0F-FA5EFED19067}"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71549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105A07-A6D7-4D1A-9B0F-FA5EFED19067}"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74985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105A07-A6D7-4D1A-9B0F-FA5EFED19067}"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293392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05A07-A6D7-4D1A-9B0F-FA5EFED19067}"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309524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05A07-A6D7-4D1A-9B0F-FA5EFED19067}"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390595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05A07-A6D7-4D1A-9B0F-FA5EFED19067}"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278EC0-DD69-4A6F-BA7D-5DC441AE4A4E}" type="slidenum">
              <a:rPr lang="en-IN" smtClean="0"/>
              <a:t>‹#›</a:t>
            </a:fld>
            <a:endParaRPr lang="en-IN"/>
          </a:p>
        </p:txBody>
      </p:sp>
    </p:spTree>
    <p:extLst>
      <p:ext uri="{BB962C8B-B14F-4D97-AF65-F5344CB8AC3E}">
        <p14:creationId xmlns:p14="http://schemas.microsoft.com/office/powerpoint/2010/main" val="178830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105A07-A6D7-4D1A-9B0F-FA5EFED19067}" type="datetimeFigureOut">
              <a:rPr lang="en-IN" smtClean="0"/>
              <a:t>08-08-2024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278EC0-DD69-4A6F-BA7D-5DC441AE4A4E}" type="slidenum">
              <a:rPr lang="en-IN" smtClean="0"/>
              <a:t>‹#›</a:t>
            </a:fld>
            <a:endParaRPr lang="en-IN"/>
          </a:p>
        </p:txBody>
      </p:sp>
    </p:spTree>
    <p:extLst>
      <p:ext uri="{BB962C8B-B14F-4D97-AF65-F5344CB8AC3E}">
        <p14:creationId xmlns:p14="http://schemas.microsoft.com/office/powerpoint/2010/main" val="6260085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B14BB1-8C3D-1AD2-1425-061E78307BB1}"/>
              </a:ext>
            </a:extLst>
          </p:cNvPr>
          <p:cNvSpPr txBox="1"/>
          <p:nvPr/>
        </p:nvSpPr>
        <p:spPr>
          <a:xfrm>
            <a:off x="3919172" y="2228822"/>
            <a:ext cx="5356713" cy="923330"/>
          </a:xfrm>
          <a:prstGeom prst="rect">
            <a:avLst/>
          </a:prstGeom>
          <a:noFill/>
        </p:spPr>
        <p:txBody>
          <a:bodyPr wrap="square">
            <a:spAutoFit/>
          </a:bodyPr>
          <a:lstStyle/>
          <a:p>
            <a:r>
              <a:rPr lang="en-US" sz="5400" dirty="0"/>
              <a:t>8085 Processor </a:t>
            </a:r>
            <a:endParaRPr lang="en-IN" sz="5400" dirty="0"/>
          </a:p>
        </p:txBody>
      </p:sp>
    </p:spTree>
    <p:extLst>
      <p:ext uri="{BB962C8B-B14F-4D97-AF65-F5344CB8AC3E}">
        <p14:creationId xmlns:p14="http://schemas.microsoft.com/office/powerpoint/2010/main" val="2263650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18C7DC-4A36-3009-07F6-546706AC9680}"/>
              </a:ext>
            </a:extLst>
          </p:cNvPr>
          <p:cNvSpPr txBox="1"/>
          <p:nvPr/>
        </p:nvSpPr>
        <p:spPr>
          <a:xfrm>
            <a:off x="3127864" y="896335"/>
            <a:ext cx="6097464" cy="4524315"/>
          </a:xfrm>
          <a:prstGeom prst="rect">
            <a:avLst/>
          </a:prstGeom>
          <a:noFill/>
        </p:spPr>
        <p:txBody>
          <a:bodyPr wrap="square">
            <a:spAutoFit/>
          </a:bodyPr>
          <a:lstStyle/>
          <a:p>
            <a:r>
              <a:rPr lang="en-US" b="1" dirty="0"/>
              <a:t>Interrupts and Externally Initiated Signals- </a:t>
            </a:r>
          </a:p>
          <a:p>
            <a:endParaRPr lang="en-US" b="1" dirty="0"/>
          </a:p>
          <a:p>
            <a:pPr>
              <a:buFont typeface="Arial" panose="020B0604020202020204" pitchFamily="34" charset="0"/>
              <a:buChar char="•"/>
            </a:pPr>
            <a:r>
              <a:rPr lang="en-US" b="1" dirty="0"/>
              <a:t>INTR (Interrupt Request) (Pin 10)</a:t>
            </a:r>
            <a:r>
              <a:rPr lang="en-US" dirty="0"/>
              <a:t>: This pin is used to request an interrupt. The microprocessor acknowledges this request via the INTA pin. The INTR pin is maskable.</a:t>
            </a:r>
          </a:p>
          <a:p>
            <a:pPr>
              <a:buFont typeface="Arial" panose="020B0604020202020204" pitchFamily="34" charset="0"/>
              <a:buChar char="•"/>
            </a:pPr>
            <a:r>
              <a:rPr lang="en-US" b="1" dirty="0"/>
              <a:t>INTA (Interrupt Acknowledge) (Pin 11)</a:t>
            </a:r>
            <a:r>
              <a:rPr lang="en-US" dirty="0"/>
              <a:t>: This is an active low signal that indicates the microprocessor has acknowledged the interrupt request.</a:t>
            </a:r>
          </a:p>
          <a:p>
            <a:pPr>
              <a:buFont typeface="Arial" panose="020B0604020202020204" pitchFamily="34" charset="0"/>
              <a:buChar char="•"/>
            </a:pPr>
            <a:r>
              <a:rPr lang="en-US" b="1" dirty="0"/>
              <a:t>TRAP (Pin 6)</a:t>
            </a:r>
            <a:r>
              <a:rPr lang="en-US" dirty="0"/>
              <a:t>: This is a non-maskable interrupt with the highest priority. It cannot be disabled and is usually used for critical events like power failure.</a:t>
            </a:r>
          </a:p>
          <a:p>
            <a:pPr>
              <a:buFont typeface="Arial" panose="020B0604020202020204" pitchFamily="34" charset="0"/>
              <a:buChar char="•"/>
            </a:pPr>
            <a:r>
              <a:rPr lang="en-US" b="1" dirty="0"/>
              <a:t>RST 7.5, RST 6.5, RST 5.5 (Pins 7, 8, 9)</a:t>
            </a:r>
            <a:r>
              <a:rPr lang="en-US" dirty="0"/>
              <a:t>: These are maskable interrupts with decreasing priority. They can be enabled or disabled using software instructions.</a:t>
            </a:r>
          </a:p>
        </p:txBody>
      </p:sp>
    </p:spTree>
    <p:extLst>
      <p:ext uri="{BB962C8B-B14F-4D97-AF65-F5344CB8AC3E}">
        <p14:creationId xmlns:p14="http://schemas.microsoft.com/office/powerpoint/2010/main" val="276032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F6A07-6693-0571-A8FA-6E5A1ECBCA0B}"/>
              </a:ext>
            </a:extLst>
          </p:cNvPr>
          <p:cNvSpPr txBox="1"/>
          <p:nvPr/>
        </p:nvSpPr>
        <p:spPr>
          <a:xfrm>
            <a:off x="3136656" y="1426380"/>
            <a:ext cx="6097464" cy="3139321"/>
          </a:xfrm>
          <a:prstGeom prst="rect">
            <a:avLst/>
          </a:prstGeom>
          <a:noFill/>
        </p:spPr>
        <p:txBody>
          <a:bodyPr wrap="square">
            <a:spAutoFit/>
          </a:bodyPr>
          <a:lstStyle/>
          <a:p>
            <a:r>
              <a:rPr lang="en-US" b="1" dirty="0"/>
              <a:t>Interrupts and Externally Initiated Signals- </a:t>
            </a:r>
          </a:p>
          <a:p>
            <a:endParaRPr lang="en-US" b="1" dirty="0"/>
          </a:p>
          <a:p>
            <a:pPr>
              <a:buFont typeface="Arial" panose="020B0604020202020204" pitchFamily="34" charset="0"/>
              <a:buChar char="•"/>
            </a:pPr>
            <a:r>
              <a:rPr lang="en-US" b="1" dirty="0"/>
              <a:t>RESET IN (Pin 36)</a:t>
            </a:r>
            <a:r>
              <a:rPr lang="en-US" dirty="0"/>
              <a:t>: This is an active low input signal that resets the microprocessor, clearing the program counter and registers. The microprocessor starts execution from address 0000H when RESET IN is activated.</a:t>
            </a:r>
          </a:p>
          <a:p>
            <a:endParaRPr lang="en-US" dirty="0"/>
          </a:p>
          <a:p>
            <a:pPr>
              <a:buFont typeface="Arial" panose="020B0604020202020204" pitchFamily="34" charset="0"/>
              <a:buChar char="•"/>
            </a:pPr>
            <a:r>
              <a:rPr lang="en-US" b="1" dirty="0"/>
              <a:t>RESET OUT (Pin 3)</a:t>
            </a:r>
            <a:r>
              <a:rPr lang="en-US" dirty="0"/>
              <a:t>: This pin indicates that the microprocessor is being reset. It can be used to reset external devices.</a:t>
            </a:r>
          </a:p>
        </p:txBody>
      </p:sp>
    </p:spTree>
    <p:extLst>
      <p:ext uri="{BB962C8B-B14F-4D97-AF65-F5344CB8AC3E}">
        <p14:creationId xmlns:p14="http://schemas.microsoft.com/office/powerpoint/2010/main" val="212833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24164-5D42-E212-70A3-617B4D650663}"/>
              </a:ext>
            </a:extLst>
          </p:cNvPr>
          <p:cNvSpPr txBox="1"/>
          <p:nvPr/>
        </p:nvSpPr>
        <p:spPr>
          <a:xfrm>
            <a:off x="3048733" y="2556233"/>
            <a:ext cx="6097464" cy="2585323"/>
          </a:xfrm>
          <a:prstGeom prst="rect">
            <a:avLst/>
          </a:prstGeom>
          <a:noFill/>
        </p:spPr>
        <p:txBody>
          <a:bodyPr wrap="square">
            <a:spAutoFit/>
          </a:bodyPr>
          <a:lstStyle/>
          <a:p>
            <a:r>
              <a:rPr lang="en-US" b="1" dirty="0"/>
              <a:t>Serial I/O Ports-</a:t>
            </a:r>
          </a:p>
          <a:p>
            <a:endParaRPr lang="en-US" b="1" dirty="0"/>
          </a:p>
          <a:p>
            <a:pPr>
              <a:buFont typeface="Arial" panose="020B0604020202020204" pitchFamily="34" charset="0"/>
              <a:buChar char="•"/>
            </a:pPr>
            <a:r>
              <a:rPr lang="en-US" b="1" dirty="0"/>
              <a:t>SID (Serial Input Data) (Pin 5)</a:t>
            </a:r>
            <a:r>
              <a:rPr lang="en-US" dirty="0"/>
              <a:t>: This pin is used to receive serial data bit by bit. It is typically used for serial communication in embedded systems.</a:t>
            </a:r>
          </a:p>
          <a:p>
            <a:endParaRPr lang="en-US" dirty="0"/>
          </a:p>
          <a:p>
            <a:pPr>
              <a:buFont typeface="Arial" panose="020B0604020202020204" pitchFamily="34" charset="0"/>
              <a:buChar char="•"/>
            </a:pPr>
            <a:r>
              <a:rPr lang="en-US" b="1" dirty="0"/>
              <a:t>SOD (Serial Output Data) (Pin 4)</a:t>
            </a:r>
            <a:r>
              <a:rPr lang="en-US" dirty="0"/>
              <a:t>: This pin is used to send serial data bit by bit.</a:t>
            </a:r>
          </a:p>
          <a:p>
            <a:endParaRPr lang="en-US" dirty="0"/>
          </a:p>
        </p:txBody>
      </p:sp>
    </p:spTree>
    <p:extLst>
      <p:ext uri="{BB962C8B-B14F-4D97-AF65-F5344CB8AC3E}">
        <p14:creationId xmlns:p14="http://schemas.microsoft.com/office/powerpoint/2010/main" val="150194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BD91CE-0B06-541B-8866-425DA1ED78D0}"/>
              </a:ext>
            </a:extLst>
          </p:cNvPr>
          <p:cNvSpPr txBox="1"/>
          <p:nvPr/>
        </p:nvSpPr>
        <p:spPr>
          <a:xfrm>
            <a:off x="3347671" y="1518658"/>
            <a:ext cx="6097464" cy="3693319"/>
          </a:xfrm>
          <a:prstGeom prst="rect">
            <a:avLst/>
          </a:prstGeom>
          <a:noFill/>
        </p:spPr>
        <p:txBody>
          <a:bodyPr wrap="square">
            <a:spAutoFit/>
          </a:bodyPr>
          <a:lstStyle/>
          <a:p>
            <a:r>
              <a:rPr lang="en-US" b="1" dirty="0"/>
              <a:t>Direct Memory Access (DMA) Control Signals-</a:t>
            </a:r>
          </a:p>
          <a:p>
            <a:endParaRPr lang="en-US" b="1" dirty="0"/>
          </a:p>
          <a:p>
            <a:pPr>
              <a:buFont typeface="Arial" panose="020B0604020202020204" pitchFamily="34" charset="0"/>
              <a:buChar char="•"/>
            </a:pPr>
            <a:r>
              <a:rPr lang="en-US" b="1" dirty="0"/>
              <a:t>HOLD (Pin 39)</a:t>
            </a:r>
            <a:r>
              <a:rPr lang="en-US" dirty="0"/>
              <a:t>: This signal indicates that an external device is requesting control of the address and data buses. The microprocessor completes its current operation and relinquishes control of the buses when HOLD is asserted.</a:t>
            </a:r>
          </a:p>
          <a:p>
            <a:endParaRPr lang="en-US" dirty="0"/>
          </a:p>
          <a:p>
            <a:pPr>
              <a:buFont typeface="Arial" panose="020B0604020202020204" pitchFamily="34" charset="0"/>
              <a:buChar char="•"/>
            </a:pPr>
            <a:r>
              <a:rPr lang="en-US" b="1" dirty="0"/>
              <a:t>HLDA (Hold Acknowledge) (Pin 38)</a:t>
            </a:r>
            <a:r>
              <a:rPr lang="en-US" dirty="0"/>
              <a:t>: This signal is used by the microprocessor to acknowledge the HOLD request. Once the buses are relinquished, HLDA is asserted.</a:t>
            </a:r>
          </a:p>
          <a:p>
            <a:endParaRPr lang="en-US" dirty="0"/>
          </a:p>
        </p:txBody>
      </p:sp>
    </p:spTree>
    <p:extLst>
      <p:ext uri="{BB962C8B-B14F-4D97-AF65-F5344CB8AC3E}">
        <p14:creationId xmlns:p14="http://schemas.microsoft.com/office/powerpoint/2010/main" val="27871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072734-19AC-4615-5685-6749B8B62CFD}"/>
              </a:ext>
            </a:extLst>
          </p:cNvPr>
          <p:cNvSpPr txBox="1"/>
          <p:nvPr/>
        </p:nvSpPr>
        <p:spPr>
          <a:xfrm>
            <a:off x="3233371" y="907551"/>
            <a:ext cx="6097464" cy="4524315"/>
          </a:xfrm>
          <a:prstGeom prst="rect">
            <a:avLst/>
          </a:prstGeom>
          <a:noFill/>
        </p:spPr>
        <p:txBody>
          <a:bodyPr wrap="square">
            <a:spAutoFit/>
          </a:bodyPr>
          <a:lstStyle/>
          <a:p>
            <a:r>
              <a:rPr lang="en-US" b="1" dirty="0"/>
              <a:t>Ready and Control Signals- </a:t>
            </a:r>
          </a:p>
          <a:p>
            <a:endParaRPr lang="en-US" b="1" dirty="0"/>
          </a:p>
          <a:p>
            <a:pPr>
              <a:buFont typeface="Arial" panose="020B0604020202020204" pitchFamily="34" charset="0"/>
              <a:buChar char="•"/>
            </a:pPr>
            <a:r>
              <a:rPr lang="en-US" b="1" dirty="0"/>
              <a:t>READY (Pin 35)</a:t>
            </a:r>
            <a:r>
              <a:rPr lang="en-US" dirty="0"/>
              <a:t>: This signal indicates whether a peripheral is ready for data transfer. If READY is low, the microprocessor waits for the peripheral to be ready, effectively inserting wait states into the machine cycle.</a:t>
            </a:r>
          </a:p>
          <a:p>
            <a:endParaRPr lang="en-US" dirty="0"/>
          </a:p>
          <a:p>
            <a:pPr>
              <a:buFont typeface="Arial" panose="020B0604020202020204" pitchFamily="34" charset="0"/>
              <a:buChar char="•"/>
            </a:pPr>
            <a:r>
              <a:rPr lang="en-US" b="1" dirty="0"/>
              <a:t>S0, S1 (Pins 33, 29)</a:t>
            </a:r>
            <a:r>
              <a:rPr lang="en-US" dirty="0"/>
              <a:t>: These status lines are used to indicate the type of machine cycle in progress.</a:t>
            </a:r>
          </a:p>
          <a:p>
            <a:endParaRPr lang="en-US" dirty="0"/>
          </a:p>
          <a:p>
            <a:pPr>
              <a:buFont typeface="Arial" panose="020B0604020202020204" pitchFamily="34" charset="0"/>
              <a:buChar char="•"/>
            </a:pPr>
            <a:r>
              <a:rPr lang="en-US" b="1" dirty="0"/>
              <a:t>ALE (Pin 30)</a:t>
            </a:r>
            <a:r>
              <a:rPr lang="en-US" dirty="0"/>
              <a:t>: Address Latch Enable, as described earlier, is used to latch the lower-order address during the first phase of the machine cycle.</a:t>
            </a:r>
          </a:p>
          <a:p>
            <a:endParaRPr lang="en-US" dirty="0"/>
          </a:p>
          <a:p>
            <a:pPr>
              <a:buFont typeface="Arial" panose="020B0604020202020204" pitchFamily="34" charset="0"/>
              <a:buChar char="•"/>
            </a:pPr>
            <a:r>
              <a:rPr lang="en-US" b="1" dirty="0"/>
              <a:t>RESET IN (Pin 36)</a:t>
            </a:r>
            <a:r>
              <a:rPr lang="en-US" dirty="0"/>
              <a:t>: Used to reset the microprocessor.</a:t>
            </a:r>
          </a:p>
        </p:txBody>
      </p:sp>
    </p:spTree>
    <p:extLst>
      <p:ext uri="{BB962C8B-B14F-4D97-AF65-F5344CB8AC3E}">
        <p14:creationId xmlns:p14="http://schemas.microsoft.com/office/powerpoint/2010/main" val="51058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20607-F379-0BF4-89AD-88C80E8FE946}"/>
              </a:ext>
            </a:extLst>
          </p:cNvPr>
          <p:cNvSpPr txBox="1"/>
          <p:nvPr/>
        </p:nvSpPr>
        <p:spPr>
          <a:xfrm>
            <a:off x="3047268" y="2118548"/>
            <a:ext cx="6097464" cy="1938992"/>
          </a:xfrm>
          <a:prstGeom prst="rect">
            <a:avLst/>
          </a:prstGeom>
          <a:noFill/>
        </p:spPr>
        <p:txBody>
          <a:bodyPr wrap="square">
            <a:spAutoFit/>
          </a:bodyPr>
          <a:lstStyle/>
          <a:p>
            <a:pPr algn="ctr"/>
            <a:r>
              <a:rPr lang="en-US" sz="4000" b="1" dirty="0"/>
              <a:t>Internal Architecture </a:t>
            </a:r>
          </a:p>
          <a:p>
            <a:pPr algn="ctr"/>
            <a:r>
              <a:rPr lang="en-US" sz="4000" b="1" dirty="0"/>
              <a:t>of </a:t>
            </a:r>
          </a:p>
          <a:p>
            <a:pPr algn="ctr"/>
            <a:r>
              <a:rPr lang="en-US" sz="4000" b="1" dirty="0"/>
              <a:t>8085 processor </a:t>
            </a:r>
            <a:endParaRPr lang="en-US" sz="4000" dirty="0"/>
          </a:p>
        </p:txBody>
      </p:sp>
    </p:spTree>
    <p:extLst>
      <p:ext uri="{BB962C8B-B14F-4D97-AF65-F5344CB8AC3E}">
        <p14:creationId xmlns:p14="http://schemas.microsoft.com/office/powerpoint/2010/main" val="234137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processor Architecture">
            <a:extLst>
              <a:ext uri="{FF2B5EF4-FFF2-40B4-BE49-F238E27FC236}">
                <a16:creationId xmlns:a16="http://schemas.microsoft.com/office/drawing/2014/main" id="{DA508904-DC9E-779F-1492-D72043EA1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466725"/>
            <a:ext cx="8804031" cy="59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18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9EFEB-FE94-85B9-30A8-E46591D3F222}"/>
              </a:ext>
            </a:extLst>
          </p:cNvPr>
          <p:cNvSpPr txBox="1"/>
          <p:nvPr/>
        </p:nvSpPr>
        <p:spPr>
          <a:xfrm>
            <a:off x="3048733" y="755740"/>
            <a:ext cx="6097464" cy="5355312"/>
          </a:xfrm>
          <a:prstGeom prst="rect">
            <a:avLst/>
          </a:prstGeom>
          <a:noFill/>
        </p:spPr>
        <p:txBody>
          <a:bodyPr wrap="square">
            <a:spAutoFit/>
          </a:bodyPr>
          <a:lstStyle/>
          <a:p>
            <a:r>
              <a:rPr lang="en-US" b="1" dirty="0"/>
              <a:t>Accumulator (8-bit)</a:t>
            </a:r>
          </a:p>
          <a:p>
            <a:endParaRPr lang="en-US" dirty="0"/>
          </a:p>
          <a:p>
            <a:pPr marL="742950" lvl="1" indent="-285750">
              <a:buFont typeface="Arial" panose="020B0604020202020204" pitchFamily="34" charset="0"/>
              <a:buChar char="•"/>
            </a:pPr>
            <a:r>
              <a:rPr lang="en-US" dirty="0"/>
              <a:t>The accumulator is a crucial 8-bit register within the 8085 microprocessor. It is designated to store intermediate results during arithmetic and logic operations.</a:t>
            </a:r>
          </a:p>
          <a:p>
            <a:endParaRPr lang="en-US" dirty="0"/>
          </a:p>
          <a:p>
            <a:pPr marL="742950" lvl="1" indent="-285750">
              <a:buFont typeface="Arial" panose="020B0604020202020204" pitchFamily="34" charset="0"/>
              <a:buChar char="•"/>
            </a:pPr>
            <a:r>
              <a:rPr lang="en-US" dirty="0"/>
              <a:t>The accumulator acts as a central hub for most operations. When an arithmetic or logic operation is performed, one operand is typically stored in the accumulator, and the result of the operation is also stored back in the accumulator. For instance, if you add two numbers, the first number might be in the accumulator, the second number could come from another register, and after addition, the result is placed back into the accumulator. This allows the microprocessor to chain operations together efficiently.</a:t>
            </a:r>
          </a:p>
        </p:txBody>
      </p:sp>
    </p:spTree>
    <p:extLst>
      <p:ext uri="{BB962C8B-B14F-4D97-AF65-F5344CB8AC3E}">
        <p14:creationId xmlns:p14="http://schemas.microsoft.com/office/powerpoint/2010/main" val="173521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5B427-C2AC-2C71-7DD6-BC6492B4509F}"/>
              </a:ext>
            </a:extLst>
          </p:cNvPr>
          <p:cNvSpPr txBox="1"/>
          <p:nvPr/>
        </p:nvSpPr>
        <p:spPr>
          <a:xfrm>
            <a:off x="3048733" y="1309738"/>
            <a:ext cx="6097464" cy="4247317"/>
          </a:xfrm>
          <a:prstGeom prst="rect">
            <a:avLst/>
          </a:prstGeom>
          <a:noFill/>
        </p:spPr>
        <p:txBody>
          <a:bodyPr wrap="square">
            <a:spAutoFit/>
          </a:bodyPr>
          <a:lstStyle/>
          <a:p>
            <a:r>
              <a:rPr lang="en-US" b="1" dirty="0"/>
              <a:t>Temporary Register (8-bit)</a:t>
            </a:r>
          </a:p>
          <a:p>
            <a:endParaRPr lang="en-US" dirty="0"/>
          </a:p>
          <a:p>
            <a:pPr marL="742950" lvl="1" indent="-285750">
              <a:buFont typeface="Arial" panose="020B0604020202020204" pitchFamily="34" charset="0"/>
              <a:buChar char="•"/>
            </a:pPr>
            <a:r>
              <a:rPr lang="en-US" dirty="0"/>
              <a:t>The temporary register is an internal, non-addressable register used by the microprocessor during processing. It holds data temporarily while operations are being carried out.</a:t>
            </a:r>
          </a:p>
          <a:p>
            <a:endParaRPr lang="en-US" dirty="0"/>
          </a:p>
          <a:p>
            <a:pPr marL="742950" lvl="1" indent="-285750">
              <a:buFont typeface="Arial" panose="020B0604020202020204" pitchFamily="34" charset="0"/>
              <a:buChar char="•"/>
            </a:pPr>
            <a:r>
              <a:rPr lang="en-US" dirty="0"/>
              <a:t>This register is used mainly by the Arithmetic Logic Unit (ALU) for holding the operands or the intermediate results of operations. For example, during a complex operation that involves multiple steps, the temporary register may hold data temporarily before passing it back to the accumulator or another register.</a:t>
            </a:r>
          </a:p>
        </p:txBody>
      </p:sp>
    </p:spTree>
    <p:extLst>
      <p:ext uri="{BB962C8B-B14F-4D97-AF65-F5344CB8AC3E}">
        <p14:creationId xmlns:p14="http://schemas.microsoft.com/office/powerpoint/2010/main" val="245799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6D044-8074-B811-EC6E-83E6C058E972}"/>
              </a:ext>
            </a:extLst>
          </p:cNvPr>
          <p:cNvSpPr txBox="1"/>
          <p:nvPr/>
        </p:nvSpPr>
        <p:spPr>
          <a:xfrm>
            <a:off x="3048733" y="201742"/>
            <a:ext cx="6097464" cy="6463308"/>
          </a:xfrm>
          <a:prstGeom prst="rect">
            <a:avLst/>
          </a:prstGeom>
          <a:noFill/>
        </p:spPr>
        <p:txBody>
          <a:bodyPr wrap="square">
            <a:spAutoFit/>
          </a:bodyPr>
          <a:lstStyle/>
          <a:p>
            <a:r>
              <a:rPr lang="en-US" b="1" dirty="0"/>
              <a:t>Flag Register (Flip-Flops)</a:t>
            </a:r>
          </a:p>
          <a:p>
            <a:endParaRPr lang="en-US" dirty="0"/>
          </a:p>
          <a:p>
            <a:pPr marL="742950" lvl="1" indent="-285750">
              <a:buFont typeface="Arial" panose="020B0604020202020204" pitchFamily="34" charset="0"/>
              <a:buChar char="•"/>
            </a:pPr>
            <a:r>
              <a:rPr lang="en-US" dirty="0"/>
              <a:t>The flag register is an 8-bit register containing five flip-flops that represent five flags: Sign, Zero, Auxiliary Carry, Parity, and Carry.</a:t>
            </a:r>
          </a:p>
          <a:p>
            <a:endParaRPr lang="en-US" dirty="0"/>
          </a:p>
          <a:p>
            <a:pPr marL="742950" lvl="1" indent="-285750">
              <a:buFont typeface="Arial" panose="020B0604020202020204" pitchFamily="34" charset="0"/>
              <a:buChar char="•"/>
            </a:pPr>
            <a:r>
              <a:rPr lang="en-US" dirty="0"/>
              <a:t>These flags are set or reset (turned to 1 or 0) based on the result of the operation performed by the ALU.</a:t>
            </a:r>
          </a:p>
          <a:p>
            <a:pPr marL="1143000" lvl="2" indent="-228600">
              <a:buFont typeface="Arial" panose="020B0604020202020204" pitchFamily="34" charset="0"/>
              <a:buChar char="•"/>
            </a:pPr>
            <a:r>
              <a:rPr lang="en-US" b="1" dirty="0"/>
              <a:t>Sign Flag (S):</a:t>
            </a:r>
            <a:r>
              <a:rPr lang="en-US" dirty="0"/>
              <a:t> Set if the result is negative (most significant bit is 1).</a:t>
            </a:r>
          </a:p>
          <a:p>
            <a:pPr marL="1143000" lvl="2" indent="-228600">
              <a:buFont typeface="Arial" panose="020B0604020202020204" pitchFamily="34" charset="0"/>
              <a:buChar char="•"/>
            </a:pPr>
            <a:r>
              <a:rPr lang="en-US" b="1" dirty="0"/>
              <a:t>Zero Flag (Z):</a:t>
            </a:r>
            <a:r>
              <a:rPr lang="en-US" dirty="0"/>
              <a:t> Set if the result is zero.</a:t>
            </a:r>
          </a:p>
          <a:p>
            <a:pPr marL="1143000" lvl="2" indent="-228600">
              <a:buFont typeface="Arial" panose="020B0604020202020204" pitchFamily="34" charset="0"/>
              <a:buChar char="•"/>
            </a:pPr>
            <a:r>
              <a:rPr lang="en-US" b="1" dirty="0"/>
              <a:t>Auxiliary Carry Flag (AC):</a:t>
            </a:r>
            <a:r>
              <a:rPr lang="en-US" dirty="0"/>
              <a:t> Set if there’s a carry out from the lower nibble (used in BCD arithmetic).</a:t>
            </a:r>
          </a:p>
          <a:p>
            <a:pPr marL="1143000" lvl="2" indent="-228600">
              <a:buFont typeface="Arial" panose="020B0604020202020204" pitchFamily="34" charset="0"/>
              <a:buChar char="•"/>
            </a:pPr>
            <a:r>
              <a:rPr lang="en-US" b="1" dirty="0"/>
              <a:t>Parity Flag (P):</a:t>
            </a:r>
            <a:r>
              <a:rPr lang="en-US" dirty="0"/>
              <a:t> Set if the number of 1s in the result is even.</a:t>
            </a:r>
          </a:p>
          <a:p>
            <a:pPr marL="1143000" lvl="2" indent="-228600">
              <a:buFont typeface="Arial" panose="020B0604020202020204" pitchFamily="34" charset="0"/>
              <a:buChar char="•"/>
            </a:pPr>
            <a:r>
              <a:rPr lang="en-US" b="1" dirty="0"/>
              <a:t>Carry Flag (CY):</a:t>
            </a:r>
            <a:r>
              <a:rPr lang="en-US" dirty="0"/>
              <a:t> Set if there’s a carry out from the most significant bit or borrow in subtraction.</a:t>
            </a:r>
          </a:p>
          <a:p>
            <a:pPr marL="742950" lvl="1" indent="-285750">
              <a:buFont typeface="Arial" panose="020B0604020202020204" pitchFamily="34" charset="0"/>
              <a:buChar char="•"/>
            </a:pPr>
            <a:r>
              <a:rPr lang="en-US" dirty="0"/>
              <a:t>These flags are essential for making decisions within programs, such as in conditional branching (e.g., "jump if zero").</a:t>
            </a:r>
          </a:p>
        </p:txBody>
      </p:sp>
    </p:spTree>
    <p:extLst>
      <p:ext uri="{BB962C8B-B14F-4D97-AF65-F5344CB8AC3E}">
        <p14:creationId xmlns:p14="http://schemas.microsoft.com/office/powerpoint/2010/main" val="411508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958DC-E9B0-88C1-3468-82E680465B2E}"/>
              </a:ext>
            </a:extLst>
          </p:cNvPr>
          <p:cNvSpPr txBox="1"/>
          <p:nvPr/>
        </p:nvSpPr>
        <p:spPr>
          <a:xfrm>
            <a:off x="3047268" y="1496307"/>
            <a:ext cx="6097464" cy="4247317"/>
          </a:xfrm>
          <a:prstGeom prst="rect">
            <a:avLst/>
          </a:prstGeom>
          <a:noFill/>
        </p:spPr>
        <p:txBody>
          <a:bodyPr wrap="square">
            <a:spAutoFit/>
          </a:bodyPr>
          <a:lstStyle/>
          <a:p>
            <a:r>
              <a:rPr lang="en-US" dirty="0"/>
              <a:t>The 8085 microprocessor, developed by Intel, is an 8-bit processor introduced in 1976. It is known for its simplicity and effectiveness, making it a popular choice for educational purposes and early computing applications.</a:t>
            </a:r>
          </a:p>
          <a:p>
            <a:endParaRPr lang="en-US" dirty="0"/>
          </a:p>
          <a:p>
            <a:r>
              <a:rPr lang="en-US" b="1" dirty="0"/>
              <a:t>Key Features-</a:t>
            </a:r>
          </a:p>
          <a:p>
            <a:endParaRPr lang="en-US" b="1" dirty="0"/>
          </a:p>
          <a:p>
            <a:pPr marL="285750" indent="-285750">
              <a:buFont typeface="Wingdings" panose="05000000000000000000" pitchFamily="2" charset="2"/>
              <a:buChar char="§"/>
            </a:pPr>
            <a:r>
              <a:rPr lang="en-US" b="1" dirty="0"/>
              <a:t>Data and Address Buses:</a:t>
            </a:r>
            <a:r>
              <a:rPr lang="en-US" dirty="0"/>
              <a:t> The 8085 is an 8-bit processor with a 16-bit address bus, allowing it to address up to 64 KB of memory.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Clock Speed:</a:t>
            </a:r>
            <a:r>
              <a:rPr lang="en-US" dirty="0"/>
              <a:t> It operates at clock speeds of 3, 5, or 8 MHz, which determines how quickly it executes instructions.</a:t>
            </a:r>
          </a:p>
        </p:txBody>
      </p:sp>
    </p:spTree>
    <p:extLst>
      <p:ext uri="{BB962C8B-B14F-4D97-AF65-F5344CB8AC3E}">
        <p14:creationId xmlns:p14="http://schemas.microsoft.com/office/powerpoint/2010/main" val="87796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F4118-4ED7-D14B-64A4-E0962A78327E}"/>
              </a:ext>
            </a:extLst>
          </p:cNvPr>
          <p:cNvSpPr txBox="1"/>
          <p:nvPr/>
        </p:nvSpPr>
        <p:spPr>
          <a:xfrm>
            <a:off x="3048733" y="1309738"/>
            <a:ext cx="6097464" cy="4247317"/>
          </a:xfrm>
          <a:prstGeom prst="rect">
            <a:avLst/>
          </a:prstGeom>
          <a:noFill/>
        </p:spPr>
        <p:txBody>
          <a:bodyPr wrap="square">
            <a:spAutoFit/>
          </a:bodyPr>
          <a:lstStyle/>
          <a:p>
            <a:r>
              <a:rPr lang="en-US" b="1" dirty="0"/>
              <a:t>Arithmetic and Logic Unit (ALU)</a:t>
            </a:r>
          </a:p>
          <a:p>
            <a:pPr>
              <a:buFont typeface="Arial" panose="020B0604020202020204" pitchFamily="34" charset="0"/>
              <a:buChar char="•"/>
            </a:pPr>
            <a:r>
              <a:rPr lang="en-US" b="1" dirty="0"/>
              <a:t>What is it?</a:t>
            </a:r>
            <a:endParaRPr lang="en-US" dirty="0"/>
          </a:p>
          <a:p>
            <a:pPr marL="742950" lvl="1" indent="-285750">
              <a:buFont typeface="Arial" panose="020B0604020202020204" pitchFamily="34" charset="0"/>
              <a:buChar char="•"/>
            </a:pPr>
            <a:r>
              <a:rPr lang="en-US" dirty="0"/>
              <a:t>The ALU is the heart of the microprocessor where all arithmetic (addition, subtraction, etc.) and logical (AND, OR, NOT, etc.) operations are performed.</a:t>
            </a:r>
          </a:p>
          <a:p>
            <a:pPr>
              <a:buFont typeface="Arial" panose="020B0604020202020204" pitchFamily="34" charset="0"/>
              <a:buChar char="•"/>
            </a:pPr>
            <a:r>
              <a:rPr lang="en-US" b="1" dirty="0"/>
              <a:t>Working:</a:t>
            </a:r>
            <a:endParaRPr lang="en-US" dirty="0"/>
          </a:p>
          <a:p>
            <a:pPr marL="742950" lvl="1" indent="-285750">
              <a:buFont typeface="Arial" panose="020B0604020202020204" pitchFamily="34" charset="0"/>
              <a:buChar char="•"/>
            </a:pPr>
            <a:r>
              <a:rPr lang="en-US" dirty="0"/>
              <a:t>The ALU receives inputs from the accumulator, temporary register, and sometimes directly from memory or other registers. It performs the specified operation and sends the result back to the accumulator or another register. The ALU also interacts with the flag register to set or reset the relevant flags based on the result of the operation.</a:t>
            </a:r>
          </a:p>
        </p:txBody>
      </p:sp>
    </p:spTree>
    <p:extLst>
      <p:ext uri="{BB962C8B-B14F-4D97-AF65-F5344CB8AC3E}">
        <p14:creationId xmlns:p14="http://schemas.microsoft.com/office/powerpoint/2010/main" val="150499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B43A7-4041-7E43-CFBD-EA8CC145329D}"/>
              </a:ext>
            </a:extLst>
          </p:cNvPr>
          <p:cNvSpPr txBox="1"/>
          <p:nvPr/>
        </p:nvSpPr>
        <p:spPr>
          <a:xfrm>
            <a:off x="3048733" y="1448237"/>
            <a:ext cx="6097464" cy="3970318"/>
          </a:xfrm>
          <a:prstGeom prst="rect">
            <a:avLst/>
          </a:prstGeom>
          <a:noFill/>
        </p:spPr>
        <p:txBody>
          <a:bodyPr wrap="square">
            <a:spAutoFit/>
          </a:bodyPr>
          <a:lstStyle/>
          <a:p>
            <a:r>
              <a:rPr lang="en-US" b="1" dirty="0"/>
              <a:t>Instruction Register (8-bit)</a:t>
            </a:r>
          </a:p>
          <a:p>
            <a:pPr>
              <a:buFont typeface="Arial" panose="020B0604020202020204" pitchFamily="34" charset="0"/>
              <a:buChar char="•"/>
            </a:pPr>
            <a:r>
              <a:rPr lang="en-US" b="1" dirty="0"/>
              <a:t>What is it?</a:t>
            </a:r>
            <a:endParaRPr lang="en-US" dirty="0"/>
          </a:p>
          <a:p>
            <a:pPr marL="742950" lvl="1" indent="-285750">
              <a:buFont typeface="Arial" panose="020B0604020202020204" pitchFamily="34" charset="0"/>
              <a:buChar char="•"/>
            </a:pPr>
            <a:r>
              <a:rPr lang="en-US" dirty="0"/>
              <a:t>The instruction register temporarily holds the current instruction that is being executed by the microprocessor.</a:t>
            </a:r>
          </a:p>
          <a:p>
            <a:pPr>
              <a:buFont typeface="Arial" panose="020B0604020202020204" pitchFamily="34" charset="0"/>
              <a:buChar char="•"/>
            </a:pPr>
            <a:r>
              <a:rPr lang="en-US" b="1" dirty="0"/>
              <a:t>Working:</a:t>
            </a:r>
            <a:endParaRPr lang="en-US" dirty="0"/>
          </a:p>
          <a:p>
            <a:pPr marL="742950" lvl="1" indent="-285750">
              <a:buFont typeface="Arial" panose="020B0604020202020204" pitchFamily="34" charset="0"/>
              <a:buChar char="•"/>
            </a:pPr>
            <a:r>
              <a:rPr lang="en-US" dirty="0"/>
              <a:t>When an instruction is fetched from memory, it is placed in the instruction register. The microprocessor then decodes this instruction to understand what action is required. This could be an arithmetic operation, data movement, or control operation. The instruction remains in this register until it has been fully executed.</a:t>
            </a:r>
          </a:p>
        </p:txBody>
      </p:sp>
    </p:spTree>
    <p:extLst>
      <p:ext uri="{BB962C8B-B14F-4D97-AF65-F5344CB8AC3E}">
        <p14:creationId xmlns:p14="http://schemas.microsoft.com/office/powerpoint/2010/main" val="314971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3C97F-FC09-776B-0DBB-95C66F6A58F8}"/>
              </a:ext>
            </a:extLst>
          </p:cNvPr>
          <p:cNvSpPr txBox="1"/>
          <p:nvPr/>
        </p:nvSpPr>
        <p:spPr>
          <a:xfrm>
            <a:off x="3048733" y="894240"/>
            <a:ext cx="6097464" cy="5078313"/>
          </a:xfrm>
          <a:prstGeom prst="rect">
            <a:avLst/>
          </a:prstGeom>
          <a:noFill/>
        </p:spPr>
        <p:txBody>
          <a:bodyPr wrap="square">
            <a:spAutoFit/>
          </a:bodyPr>
          <a:lstStyle/>
          <a:p>
            <a:r>
              <a:rPr lang="en-US" b="1" dirty="0"/>
              <a:t>Instruction Decoder and Machine Cycle Encoding</a:t>
            </a:r>
          </a:p>
          <a:p>
            <a:pPr>
              <a:buFont typeface="Arial" panose="020B0604020202020204" pitchFamily="34" charset="0"/>
              <a:buChar char="•"/>
            </a:pPr>
            <a:r>
              <a:rPr lang="en-US" b="1" dirty="0"/>
              <a:t>What is it?</a:t>
            </a:r>
            <a:endParaRPr lang="en-US" dirty="0"/>
          </a:p>
          <a:p>
            <a:pPr marL="742950" lvl="1" indent="-285750">
              <a:buFont typeface="Arial" panose="020B0604020202020204" pitchFamily="34" charset="0"/>
              <a:buChar char="•"/>
            </a:pPr>
            <a:r>
              <a:rPr lang="en-US" dirty="0"/>
              <a:t>The instruction decoder interprets the instruction stored in the instruction register, converting it into a series of control signals needed to execute the instruction.</a:t>
            </a:r>
          </a:p>
          <a:p>
            <a:pPr>
              <a:buFont typeface="Arial" panose="020B0604020202020204" pitchFamily="34" charset="0"/>
              <a:buChar char="•"/>
            </a:pPr>
            <a:r>
              <a:rPr lang="en-US" b="1" dirty="0"/>
              <a:t>Working:</a:t>
            </a:r>
            <a:endParaRPr lang="en-US" dirty="0"/>
          </a:p>
          <a:p>
            <a:pPr marL="742950" lvl="1" indent="-285750">
              <a:buFont typeface="Arial" panose="020B0604020202020204" pitchFamily="34" charset="0"/>
              <a:buChar char="•"/>
            </a:pPr>
            <a:r>
              <a:rPr lang="en-US" dirty="0"/>
              <a:t>Once an instruction is loaded into the instruction register, the instruction decoder analyzes the opcode (the part of the instruction that specifies the operation). It then generates a series of control signals that are distributed to various parts of the microprocessor, orchestrating the correct sequence of operations to complete the instruction. This includes generating timing signals that correspond to the different phases of execution (fetch, decode, execute).</a:t>
            </a:r>
          </a:p>
        </p:txBody>
      </p:sp>
    </p:spTree>
    <p:extLst>
      <p:ext uri="{BB962C8B-B14F-4D97-AF65-F5344CB8AC3E}">
        <p14:creationId xmlns:p14="http://schemas.microsoft.com/office/powerpoint/2010/main" val="35523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05F2D-7C06-E61C-DA55-CAC3B0B9D3CC}"/>
              </a:ext>
            </a:extLst>
          </p:cNvPr>
          <p:cNvSpPr txBox="1"/>
          <p:nvPr/>
        </p:nvSpPr>
        <p:spPr>
          <a:xfrm>
            <a:off x="3206995" y="1735959"/>
            <a:ext cx="6097464" cy="3139321"/>
          </a:xfrm>
          <a:prstGeom prst="rect">
            <a:avLst/>
          </a:prstGeom>
          <a:noFill/>
        </p:spPr>
        <p:txBody>
          <a:bodyPr wrap="square">
            <a:spAutoFit/>
          </a:bodyPr>
          <a:lstStyle/>
          <a:p>
            <a:r>
              <a:rPr lang="en-US" b="1" dirty="0"/>
              <a:t>Register Array</a:t>
            </a:r>
          </a:p>
          <a:p>
            <a:endParaRPr lang="en-US" dirty="0"/>
          </a:p>
          <a:p>
            <a:pPr marL="742950" lvl="1" indent="-285750">
              <a:buFont typeface="Arial" panose="020B0604020202020204" pitchFamily="34" charset="0"/>
              <a:buChar char="•"/>
            </a:pPr>
            <a:r>
              <a:rPr lang="en-US" dirty="0"/>
              <a:t>The register array consists of several general-purpose and special-purpose registers used for various operations.</a:t>
            </a:r>
          </a:p>
          <a:p>
            <a:endParaRPr lang="en-US" dirty="0"/>
          </a:p>
          <a:p>
            <a:pPr marL="742950" lvl="1" indent="-285750">
              <a:buFont typeface="Arial" panose="020B0604020202020204" pitchFamily="34" charset="0"/>
              <a:buChar char="•"/>
            </a:pPr>
            <a:r>
              <a:rPr lang="en-US" b="1" dirty="0"/>
              <a:t>General-Purpose Registers (B, C, D, E, H, L):</a:t>
            </a:r>
            <a:r>
              <a:rPr lang="en-US" dirty="0"/>
              <a:t> These are 8-bit registers used for temporary data storage, arithmetic, or logical operations. They can also be paired (e.g., B-C, D-E, H-L) to perform 16-bit operations.</a:t>
            </a:r>
          </a:p>
        </p:txBody>
      </p:sp>
    </p:spTree>
    <p:extLst>
      <p:ext uri="{BB962C8B-B14F-4D97-AF65-F5344CB8AC3E}">
        <p14:creationId xmlns:p14="http://schemas.microsoft.com/office/powerpoint/2010/main" val="1380165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7422F2-B2C5-2ACA-775B-562760BA92B0}"/>
              </a:ext>
            </a:extLst>
          </p:cNvPr>
          <p:cNvSpPr txBox="1"/>
          <p:nvPr/>
        </p:nvSpPr>
        <p:spPr>
          <a:xfrm>
            <a:off x="3048733" y="1309738"/>
            <a:ext cx="6097464" cy="4247317"/>
          </a:xfrm>
          <a:prstGeom prst="rect">
            <a:avLst/>
          </a:prstGeom>
          <a:noFill/>
        </p:spPr>
        <p:txBody>
          <a:bodyPr wrap="square">
            <a:spAutoFit/>
          </a:bodyPr>
          <a:lstStyle/>
          <a:p>
            <a:pPr lvl="1"/>
            <a:endParaRPr lang="en-US" dirty="0"/>
          </a:p>
          <a:p>
            <a:pPr marL="742950" lvl="1" indent="-285750">
              <a:buFont typeface="Arial" panose="020B0604020202020204" pitchFamily="34" charset="0"/>
              <a:buChar char="•"/>
            </a:pPr>
            <a:r>
              <a:rPr lang="en-US" b="1" dirty="0"/>
              <a:t>Special-Purpose Registers:</a:t>
            </a:r>
            <a:endParaRPr lang="en-US" dirty="0"/>
          </a:p>
          <a:p>
            <a:pPr marL="1143000" lvl="2" indent="-228600">
              <a:buFont typeface="Arial" panose="020B0604020202020204" pitchFamily="34" charset="0"/>
              <a:buChar char="•"/>
            </a:pPr>
            <a:r>
              <a:rPr lang="en-US" b="1" dirty="0"/>
              <a:t>Stack Pointer (SP) (16-bit):</a:t>
            </a:r>
            <a:r>
              <a:rPr lang="en-US" dirty="0"/>
              <a:t> This points to the top of the stack in memory, which is a reserved area used for storing return addresses, local variables, and intermediate data during subroutine calls.</a:t>
            </a:r>
          </a:p>
          <a:p>
            <a:pPr marL="1143000" lvl="2" indent="-228600">
              <a:buFont typeface="Arial" panose="020B0604020202020204" pitchFamily="34" charset="0"/>
              <a:buChar char="•"/>
            </a:pPr>
            <a:r>
              <a:rPr lang="en-US" b="1" dirty="0"/>
              <a:t>Program Counter (PC) (16-bit):</a:t>
            </a:r>
            <a:r>
              <a:rPr lang="en-US" dirty="0"/>
              <a:t> This holds the memory address of the next instruction to be executed, ensuring the microprocessor fetches instructions sequentially.</a:t>
            </a:r>
          </a:p>
          <a:p>
            <a:pPr marL="1143000" lvl="2" indent="-228600">
              <a:buFont typeface="Arial" panose="020B0604020202020204" pitchFamily="34" charset="0"/>
              <a:buChar char="•"/>
            </a:pPr>
            <a:r>
              <a:rPr lang="en-US" b="1" dirty="0"/>
              <a:t>Increment/Decrement Latch:</a:t>
            </a:r>
            <a:r>
              <a:rPr lang="en-US" dirty="0"/>
              <a:t> Used during operations that involve modifying memory addresses (like incrementing a pointer).</a:t>
            </a:r>
          </a:p>
        </p:txBody>
      </p:sp>
    </p:spTree>
    <p:extLst>
      <p:ext uri="{BB962C8B-B14F-4D97-AF65-F5344CB8AC3E}">
        <p14:creationId xmlns:p14="http://schemas.microsoft.com/office/powerpoint/2010/main" val="382537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783A6-FED8-E36F-90FC-8CB4672D1AB5}"/>
              </a:ext>
            </a:extLst>
          </p:cNvPr>
          <p:cNvSpPr txBox="1"/>
          <p:nvPr/>
        </p:nvSpPr>
        <p:spPr>
          <a:xfrm>
            <a:off x="3048733" y="617241"/>
            <a:ext cx="6097464" cy="5632311"/>
          </a:xfrm>
          <a:prstGeom prst="rect">
            <a:avLst/>
          </a:prstGeom>
          <a:noFill/>
        </p:spPr>
        <p:txBody>
          <a:bodyPr wrap="square">
            <a:spAutoFit/>
          </a:bodyPr>
          <a:lstStyle/>
          <a:p>
            <a:r>
              <a:rPr lang="en-US" b="1" dirty="0"/>
              <a:t>Timing and Control Unit</a:t>
            </a:r>
          </a:p>
          <a:p>
            <a:endParaRPr lang="en-US" dirty="0"/>
          </a:p>
          <a:p>
            <a:pPr marL="742950" lvl="1" indent="-285750">
              <a:buFont typeface="Arial" panose="020B0604020202020204" pitchFamily="34" charset="0"/>
              <a:buChar char="•"/>
            </a:pPr>
            <a:r>
              <a:rPr lang="en-US" dirty="0"/>
              <a:t>The timing and control unit generates timing signals to synchronize operations within the microprocessor and manage communication with external devices.</a:t>
            </a:r>
          </a:p>
          <a:p>
            <a:endParaRPr lang="en-US" dirty="0"/>
          </a:p>
          <a:p>
            <a:pPr marL="742950" lvl="1" indent="-285750">
              <a:buFont typeface="Arial" panose="020B0604020202020204" pitchFamily="34" charset="0"/>
              <a:buChar char="•"/>
            </a:pPr>
            <a:r>
              <a:rPr lang="en-US" b="1" dirty="0"/>
              <a:t>Control Signals:</a:t>
            </a:r>
            <a:r>
              <a:rPr lang="en-US" dirty="0"/>
              <a:t> These include signals like RD (Read), WR (Write), IO/M (to distinguish between I/O and memory operations), and ALE (Address Latch Enable). These control the flow of data between the microprocessor and memory or I/O devices.</a:t>
            </a:r>
          </a:p>
          <a:p>
            <a:pPr marL="742950" lvl="1" indent="-285750">
              <a:buFont typeface="Arial" panose="020B0604020202020204" pitchFamily="34" charset="0"/>
              <a:buChar char="•"/>
            </a:pPr>
            <a:r>
              <a:rPr lang="en-US" b="1" dirty="0"/>
              <a:t>Status Signals (S0, S1):</a:t>
            </a:r>
            <a:r>
              <a:rPr lang="en-US" dirty="0"/>
              <a:t> Indicate the current operation status (e.g., fetch, execute, etc.) to external devices.</a:t>
            </a:r>
          </a:p>
          <a:p>
            <a:pPr marL="742950" lvl="1" indent="-285750">
              <a:buFont typeface="Arial" panose="020B0604020202020204" pitchFamily="34" charset="0"/>
              <a:buChar char="•"/>
            </a:pPr>
            <a:r>
              <a:rPr lang="en-US" b="1" dirty="0"/>
              <a:t>Timing:</a:t>
            </a:r>
            <a:r>
              <a:rPr lang="en-US" dirty="0"/>
              <a:t> This unit ensures that all operations within the microprocessor happen in a coordinated manner, with each operation occurring at the right time.</a:t>
            </a:r>
          </a:p>
        </p:txBody>
      </p:sp>
    </p:spTree>
    <p:extLst>
      <p:ext uri="{BB962C8B-B14F-4D97-AF65-F5344CB8AC3E}">
        <p14:creationId xmlns:p14="http://schemas.microsoft.com/office/powerpoint/2010/main" val="1496498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985AE0-6BF7-AFA5-D697-BC1153A37707}"/>
              </a:ext>
            </a:extLst>
          </p:cNvPr>
          <p:cNvSpPr txBox="1"/>
          <p:nvPr/>
        </p:nvSpPr>
        <p:spPr>
          <a:xfrm>
            <a:off x="3048733" y="755740"/>
            <a:ext cx="6097464" cy="5355312"/>
          </a:xfrm>
          <a:prstGeom prst="rect">
            <a:avLst/>
          </a:prstGeom>
          <a:noFill/>
        </p:spPr>
        <p:txBody>
          <a:bodyPr wrap="square">
            <a:spAutoFit/>
          </a:bodyPr>
          <a:lstStyle/>
          <a:p>
            <a:r>
              <a:rPr lang="en-US" b="1" dirty="0"/>
              <a:t>Interrupt Control</a:t>
            </a:r>
          </a:p>
          <a:p>
            <a:pPr>
              <a:buFont typeface="Arial" panose="020B0604020202020204" pitchFamily="34" charset="0"/>
              <a:buChar char="•"/>
            </a:pPr>
            <a:r>
              <a:rPr lang="en-US" b="1" dirty="0"/>
              <a:t>What is it?</a:t>
            </a:r>
            <a:endParaRPr lang="en-US" dirty="0"/>
          </a:p>
          <a:p>
            <a:pPr marL="742950" lvl="1" indent="-285750">
              <a:buFont typeface="Arial" panose="020B0604020202020204" pitchFamily="34" charset="0"/>
              <a:buChar char="•"/>
            </a:pPr>
            <a:r>
              <a:rPr lang="en-US" dirty="0"/>
              <a:t>The interrupt control manages the microprocessor’s response to external interrupts, which are signals that temporarily halt the current process to handle a more urgent task.</a:t>
            </a:r>
          </a:p>
          <a:p>
            <a:pPr>
              <a:buFont typeface="Arial" panose="020B0604020202020204" pitchFamily="34" charset="0"/>
              <a:buChar char="•"/>
            </a:pPr>
            <a:r>
              <a:rPr lang="en-US" b="1" dirty="0"/>
              <a:t>Working:</a:t>
            </a:r>
            <a:endParaRPr lang="en-US" dirty="0"/>
          </a:p>
          <a:p>
            <a:pPr marL="742950" lvl="1" indent="-285750">
              <a:buFont typeface="Arial" panose="020B0604020202020204" pitchFamily="34" charset="0"/>
              <a:buChar char="•"/>
            </a:pPr>
            <a:r>
              <a:rPr lang="en-US" b="1" dirty="0"/>
              <a:t>Interrupt Signals (INTR, INTA, RST 5.5, 6.5, 7.5, TRAP):</a:t>
            </a:r>
            <a:r>
              <a:rPr lang="en-US" dirty="0"/>
              <a:t> These are used by external devices to interrupt the microprocessor's current operations. The microprocessor acknowledges the interrupt via INTA (Interrupt Acknowledge), pauses the current task, and executes an Interrupt Service Routine (ISR) based on the interrupt type.</a:t>
            </a:r>
          </a:p>
          <a:p>
            <a:pPr marL="742950" lvl="1" indent="-285750">
              <a:buFont typeface="Arial" panose="020B0604020202020204" pitchFamily="34" charset="0"/>
              <a:buChar char="•"/>
            </a:pPr>
            <a:r>
              <a:rPr lang="en-US" b="1" dirty="0"/>
              <a:t>Priority:</a:t>
            </a:r>
            <a:r>
              <a:rPr lang="en-US" dirty="0"/>
              <a:t> Some interrupts have higher priority (e.g., TRAP) and cannot be ignored, while others can be masked or disabled as needed.</a:t>
            </a:r>
          </a:p>
        </p:txBody>
      </p:sp>
    </p:spTree>
    <p:extLst>
      <p:ext uri="{BB962C8B-B14F-4D97-AF65-F5344CB8AC3E}">
        <p14:creationId xmlns:p14="http://schemas.microsoft.com/office/powerpoint/2010/main" val="1324677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0A290-732B-ECA5-6D8D-AA33A45349BA}"/>
              </a:ext>
            </a:extLst>
          </p:cNvPr>
          <p:cNvSpPr txBox="1"/>
          <p:nvPr/>
        </p:nvSpPr>
        <p:spPr>
          <a:xfrm>
            <a:off x="3048733" y="1448237"/>
            <a:ext cx="6097464" cy="3970318"/>
          </a:xfrm>
          <a:prstGeom prst="rect">
            <a:avLst/>
          </a:prstGeom>
          <a:noFill/>
        </p:spPr>
        <p:txBody>
          <a:bodyPr wrap="square">
            <a:spAutoFit/>
          </a:bodyPr>
          <a:lstStyle/>
          <a:p>
            <a:r>
              <a:rPr lang="en-US" b="1" dirty="0"/>
              <a:t>Serial I/O Control</a:t>
            </a:r>
          </a:p>
          <a:p>
            <a:endParaRPr lang="en-US" dirty="0"/>
          </a:p>
          <a:p>
            <a:pPr marL="742950" lvl="1" indent="-285750">
              <a:buFont typeface="Arial" panose="020B0604020202020204" pitchFamily="34" charset="0"/>
              <a:buChar char="•"/>
            </a:pPr>
            <a:r>
              <a:rPr lang="en-US" dirty="0"/>
              <a:t>This control manages serial communication via the microprocessor's serial input (SID) and output (SOD) lines.</a:t>
            </a:r>
          </a:p>
          <a:p>
            <a:endParaRPr lang="en-US" dirty="0"/>
          </a:p>
          <a:p>
            <a:pPr marL="742950" lvl="1" indent="-285750">
              <a:buFont typeface="Arial" panose="020B0604020202020204" pitchFamily="34" charset="0"/>
              <a:buChar char="•"/>
            </a:pPr>
            <a:r>
              <a:rPr lang="en-US" b="1" dirty="0"/>
              <a:t>SID (Serial Input Data):</a:t>
            </a:r>
            <a:r>
              <a:rPr lang="en-US" dirty="0"/>
              <a:t> Used to receive serial data.</a:t>
            </a:r>
          </a:p>
          <a:p>
            <a:pPr marL="742950" lvl="1" indent="-285750">
              <a:buFont typeface="Arial" panose="020B0604020202020204" pitchFamily="34" charset="0"/>
              <a:buChar char="•"/>
            </a:pPr>
            <a:r>
              <a:rPr lang="en-US" b="1" dirty="0"/>
              <a:t>SOD (Serial Output Data):</a:t>
            </a:r>
            <a:r>
              <a:rPr lang="en-US" dirty="0"/>
              <a:t> Used to transmit serial data.</a:t>
            </a:r>
          </a:p>
          <a:p>
            <a:pPr marL="742950" lvl="1" indent="-285750">
              <a:buFont typeface="Arial" panose="020B0604020202020204" pitchFamily="34" charset="0"/>
              <a:buChar char="•"/>
            </a:pPr>
            <a:r>
              <a:rPr lang="en-US" dirty="0"/>
              <a:t>This control allows the microprocessor to interact with serial peripherals, like serial communication devices, in a bit-by-bit manner.</a:t>
            </a:r>
          </a:p>
        </p:txBody>
      </p:sp>
    </p:spTree>
    <p:extLst>
      <p:ext uri="{BB962C8B-B14F-4D97-AF65-F5344CB8AC3E}">
        <p14:creationId xmlns:p14="http://schemas.microsoft.com/office/powerpoint/2010/main" val="3777447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D58CA-9CD6-F1E6-BB4A-29DC9F090FB2}"/>
              </a:ext>
            </a:extLst>
          </p:cNvPr>
          <p:cNvSpPr txBox="1"/>
          <p:nvPr/>
        </p:nvSpPr>
        <p:spPr>
          <a:xfrm>
            <a:off x="3048733" y="1863736"/>
            <a:ext cx="6097464" cy="3139321"/>
          </a:xfrm>
          <a:prstGeom prst="rect">
            <a:avLst/>
          </a:prstGeom>
          <a:noFill/>
        </p:spPr>
        <p:txBody>
          <a:bodyPr wrap="square">
            <a:spAutoFit/>
          </a:bodyPr>
          <a:lstStyle/>
          <a:p>
            <a:r>
              <a:rPr lang="en-US" b="1" dirty="0"/>
              <a:t>Address Buffer (8-bit)</a:t>
            </a:r>
          </a:p>
          <a:p>
            <a:endParaRPr lang="en-US" dirty="0"/>
          </a:p>
          <a:p>
            <a:pPr marL="742950" lvl="1" indent="-285750">
              <a:buFont typeface="Arial" panose="020B0604020202020204" pitchFamily="34" charset="0"/>
              <a:buChar char="•"/>
            </a:pPr>
            <a:r>
              <a:rPr lang="en-US" dirty="0"/>
              <a:t>The address buffer is used to temporarily hold the higher byte of the memory address during an operation.</a:t>
            </a:r>
          </a:p>
          <a:p>
            <a:endParaRPr lang="en-US" dirty="0"/>
          </a:p>
          <a:p>
            <a:pPr marL="742950" lvl="1" indent="-285750">
              <a:buFont typeface="Arial" panose="020B0604020202020204" pitchFamily="34" charset="0"/>
              <a:buChar char="•"/>
            </a:pPr>
            <a:r>
              <a:rPr lang="en-US" dirty="0"/>
              <a:t>The microprocessor uses a 16-bit address bus to communicate with memory. The higher 8 bits (A8-A15) are placed in the address buffer while the operation is carried out, ensuring that the correct memory location is accessed.</a:t>
            </a:r>
          </a:p>
        </p:txBody>
      </p:sp>
    </p:spTree>
    <p:extLst>
      <p:ext uri="{BB962C8B-B14F-4D97-AF65-F5344CB8AC3E}">
        <p14:creationId xmlns:p14="http://schemas.microsoft.com/office/powerpoint/2010/main" val="2492734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05429F-F5DE-D4FA-ACB4-173FA3E7D75A}"/>
              </a:ext>
            </a:extLst>
          </p:cNvPr>
          <p:cNvSpPr txBox="1"/>
          <p:nvPr/>
        </p:nvSpPr>
        <p:spPr>
          <a:xfrm>
            <a:off x="3048733" y="1586737"/>
            <a:ext cx="6097464" cy="3693319"/>
          </a:xfrm>
          <a:prstGeom prst="rect">
            <a:avLst/>
          </a:prstGeom>
          <a:noFill/>
        </p:spPr>
        <p:txBody>
          <a:bodyPr wrap="square">
            <a:spAutoFit/>
          </a:bodyPr>
          <a:lstStyle/>
          <a:p>
            <a:r>
              <a:rPr lang="en-US" b="1" dirty="0"/>
              <a:t>Address/Data Buffer (8-bit)</a:t>
            </a:r>
          </a:p>
          <a:p>
            <a:endParaRPr lang="en-US" dirty="0"/>
          </a:p>
          <a:p>
            <a:pPr marL="742950" lvl="1" indent="-285750">
              <a:buFont typeface="Arial" panose="020B0604020202020204" pitchFamily="34" charset="0"/>
              <a:buChar char="•"/>
            </a:pPr>
            <a:r>
              <a:rPr lang="en-US" dirty="0"/>
              <a:t>This is a multiplexed buffer that holds both the lower 8 bits of the address and the 8-bit data during memory or I/O operations.</a:t>
            </a:r>
          </a:p>
          <a:p>
            <a:endParaRPr lang="en-US" dirty="0"/>
          </a:p>
          <a:p>
            <a:pPr marL="742950" lvl="1" indent="-285750">
              <a:buFont typeface="Arial" panose="020B0604020202020204" pitchFamily="34" charset="0"/>
              <a:buChar char="•"/>
            </a:pPr>
            <a:r>
              <a:rPr lang="en-US" dirty="0"/>
              <a:t>During the address phase, this buffer holds the lower 8 bits of the memory address (A0-A7). During the data phase, it switches to hold the data being read from or written to memory or an I/O device. The same physical lines are used for both address and data, with control signals determining the current role.</a:t>
            </a:r>
          </a:p>
        </p:txBody>
      </p:sp>
    </p:spTree>
    <p:extLst>
      <p:ext uri="{BB962C8B-B14F-4D97-AF65-F5344CB8AC3E}">
        <p14:creationId xmlns:p14="http://schemas.microsoft.com/office/powerpoint/2010/main" val="57590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B5306-771C-8930-985A-12052D95CFC0}"/>
              </a:ext>
            </a:extLst>
          </p:cNvPr>
          <p:cNvSpPr txBox="1"/>
          <p:nvPr/>
        </p:nvSpPr>
        <p:spPr>
          <a:xfrm>
            <a:off x="3171825" y="590947"/>
            <a:ext cx="6921744" cy="4524315"/>
          </a:xfrm>
          <a:prstGeom prst="rect">
            <a:avLst/>
          </a:prstGeom>
          <a:noFill/>
        </p:spPr>
        <p:txBody>
          <a:bodyPr wrap="square">
            <a:spAutoFit/>
          </a:bodyPr>
          <a:lstStyle/>
          <a:p>
            <a:pPr marL="285750" indent="-285750">
              <a:buFont typeface="Wingdings" panose="05000000000000000000" pitchFamily="2" charset="2"/>
              <a:buChar char="§"/>
            </a:pPr>
            <a:r>
              <a:rPr lang="en-US" b="1" dirty="0"/>
              <a:t>Registers:</a:t>
            </a:r>
            <a:r>
              <a:rPr lang="en-US" dirty="0"/>
              <a:t> It includes an accumulator, five general-purpose registers (B, C, D, E, H, L), and a flag register that provides status information about the result of operations.</a:t>
            </a:r>
          </a:p>
          <a:p>
            <a:endParaRPr lang="en-US" dirty="0"/>
          </a:p>
          <a:p>
            <a:pPr marL="285750" indent="-285750">
              <a:buFont typeface="Wingdings" panose="05000000000000000000" pitchFamily="2" charset="2"/>
              <a:buChar char="§"/>
            </a:pPr>
            <a:r>
              <a:rPr lang="en-US" b="1" dirty="0"/>
              <a:t>Instruction Set:</a:t>
            </a:r>
            <a:r>
              <a:rPr lang="en-US" dirty="0"/>
              <a:t> The 8085 has a diverse set of instructions for arithmetic, logic, data transfer, and control operations, allowing it to perform a wide range of tasks.</a:t>
            </a:r>
          </a:p>
          <a:p>
            <a:endParaRPr lang="en-US" dirty="0"/>
          </a:p>
          <a:p>
            <a:pPr marL="285750" indent="-285750">
              <a:buFont typeface="Wingdings" panose="05000000000000000000" pitchFamily="2" charset="2"/>
              <a:buChar char="§"/>
            </a:pPr>
            <a:r>
              <a:rPr lang="en-US" b="1" dirty="0"/>
              <a:t>Interrupt System:</a:t>
            </a:r>
            <a:r>
              <a:rPr lang="en-US" dirty="0"/>
              <a:t> It features a set of interrupt lines for handling external events, including one non-maskable interrupt (TRAP) and several maskable interrupts (RST7.5, RST6.5, RST5.5, INTR).</a:t>
            </a:r>
          </a:p>
          <a:p>
            <a:endParaRPr lang="en-US" dirty="0"/>
          </a:p>
          <a:p>
            <a:pPr marL="285750" indent="-285750">
              <a:buFont typeface="Wingdings" panose="05000000000000000000" pitchFamily="2" charset="2"/>
              <a:buChar char="§"/>
            </a:pPr>
            <a:r>
              <a:rPr lang="en-US" b="1" dirty="0"/>
              <a:t>Stack Operations:</a:t>
            </a:r>
            <a:r>
              <a:rPr lang="en-US" dirty="0"/>
              <a:t> The 8085 supports stack operations for managing subroutines and local data, enhancing its ability to handle complex programming tasks.</a:t>
            </a:r>
          </a:p>
        </p:txBody>
      </p:sp>
    </p:spTree>
    <p:extLst>
      <p:ext uri="{BB962C8B-B14F-4D97-AF65-F5344CB8AC3E}">
        <p14:creationId xmlns:p14="http://schemas.microsoft.com/office/powerpoint/2010/main" val="954285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982B4-2C56-59D0-2E1C-D9251C1E88F7}"/>
              </a:ext>
            </a:extLst>
          </p:cNvPr>
          <p:cNvSpPr txBox="1"/>
          <p:nvPr/>
        </p:nvSpPr>
        <p:spPr>
          <a:xfrm>
            <a:off x="3048733" y="1309738"/>
            <a:ext cx="6097464" cy="4247317"/>
          </a:xfrm>
          <a:prstGeom prst="rect">
            <a:avLst/>
          </a:prstGeom>
          <a:noFill/>
        </p:spPr>
        <p:txBody>
          <a:bodyPr wrap="square">
            <a:spAutoFit/>
          </a:bodyPr>
          <a:lstStyle/>
          <a:p>
            <a:r>
              <a:rPr lang="en-US" b="1" dirty="0"/>
              <a:t>Power Supply and Clock Inputs</a:t>
            </a:r>
          </a:p>
          <a:p>
            <a:endParaRPr lang="en-US" dirty="0"/>
          </a:p>
          <a:p>
            <a:pPr marL="742950" lvl="1" indent="-285750">
              <a:buFont typeface="Arial" panose="020B0604020202020204" pitchFamily="34" charset="0"/>
              <a:buChar char="•"/>
            </a:pPr>
            <a:r>
              <a:rPr lang="en-US" dirty="0"/>
              <a:t>The power supply and clock inputs provide the necessary power and timing signals for the microprocessor to operate.</a:t>
            </a:r>
          </a:p>
          <a:p>
            <a:endParaRPr lang="en-US" dirty="0"/>
          </a:p>
          <a:p>
            <a:pPr marL="742950" lvl="1" indent="-285750">
              <a:buFont typeface="Arial" panose="020B0604020202020204" pitchFamily="34" charset="0"/>
              <a:buChar char="•"/>
            </a:pPr>
            <a:r>
              <a:rPr lang="en-US" b="1" dirty="0"/>
              <a:t>VCC/GND:</a:t>
            </a:r>
            <a:r>
              <a:rPr lang="en-US" dirty="0"/>
              <a:t> These pins connect to the power supply (typically +5V) and ground.</a:t>
            </a:r>
          </a:p>
          <a:p>
            <a:pPr marL="742950" lvl="1" indent="-285750">
              <a:buFont typeface="Arial" panose="020B0604020202020204" pitchFamily="34" charset="0"/>
              <a:buChar char="•"/>
            </a:pPr>
            <a:r>
              <a:rPr lang="en-US" b="1" dirty="0"/>
              <a:t>X1/X2:</a:t>
            </a:r>
            <a:r>
              <a:rPr lang="en-US" dirty="0"/>
              <a:t> Connected to an external crystal oscillator to provide the clock signal that drives the timing of the microprocessor's operations.</a:t>
            </a:r>
          </a:p>
          <a:p>
            <a:pPr marL="742950" lvl="1" indent="-285750">
              <a:buFont typeface="Arial" panose="020B0604020202020204" pitchFamily="34" charset="0"/>
              <a:buChar char="•"/>
            </a:pPr>
            <a:r>
              <a:rPr lang="en-US" b="1" dirty="0"/>
              <a:t>CLK OUT:</a:t>
            </a:r>
            <a:r>
              <a:rPr lang="en-US" dirty="0"/>
              <a:t> Provides the clock signal to synchronize external devices with the microprocessor.</a:t>
            </a:r>
          </a:p>
        </p:txBody>
      </p:sp>
    </p:spTree>
    <p:extLst>
      <p:ext uri="{BB962C8B-B14F-4D97-AF65-F5344CB8AC3E}">
        <p14:creationId xmlns:p14="http://schemas.microsoft.com/office/powerpoint/2010/main" val="3416362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ACBF62-A8D0-B9AA-8487-A079148C9BAE}"/>
              </a:ext>
            </a:extLst>
          </p:cNvPr>
          <p:cNvSpPr txBox="1"/>
          <p:nvPr/>
        </p:nvSpPr>
        <p:spPr>
          <a:xfrm>
            <a:off x="3048733" y="1032739"/>
            <a:ext cx="6097464" cy="5078313"/>
          </a:xfrm>
          <a:prstGeom prst="rect">
            <a:avLst/>
          </a:prstGeom>
          <a:noFill/>
        </p:spPr>
        <p:txBody>
          <a:bodyPr wrap="square">
            <a:spAutoFit/>
          </a:bodyPr>
          <a:lstStyle/>
          <a:p>
            <a:r>
              <a:rPr lang="en-US" b="1" dirty="0"/>
              <a:t>Control Signals –</a:t>
            </a:r>
          </a:p>
          <a:p>
            <a:endParaRPr lang="en-US" b="1" dirty="0"/>
          </a:p>
          <a:p>
            <a:pPr>
              <a:buFont typeface="Arial" panose="020B0604020202020204" pitchFamily="34" charset="0"/>
              <a:buChar char="•"/>
            </a:pPr>
            <a:r>
              <a:rPr lang="en-US" b="1" dirty="0"/>
              <a:t>RESET IN/OUT:</a:t>
            </a:r>
            <a:endParaRPr lang="en-US" dirty="0"/>
          </a:p>
          <a:p>
            <a:pPr marL="742950" lvl="1" indent="-285750">
              <a:buFont typeface="Arial" panose="020B0604020202020204" pitchFamily="34" charset="0"/>
              <a:buChar char="•"/>
            </a:pPr>
            <a:r>
              <a:rPr lang="en-US" b="1" dirty="0"/>
              <a:t>RESET IN:</a:t>
            </a:r>
            <a:r>
              <a:rPr lang="en-US" dirty="0"/>
              <a:t> This input signal is used to reset the microprocessor. When a high signal is applied to the RESET IN pin, the microprocessor's internal state is cleared, all registers are set to zero, and the program counter (PC) is set to zero, which means that the microprocessor will start executing instructions from the memory location 0000H once the reset is removed.</a:t>
            </a:r>
          </a:p>
          <a:p>
            <a:pPr marL="742950" lvl="1" indent="-285750">
              <a:buFont typeface="Arial" panose="020B0604020202020204" pitchFamily="34" charset="0"/>
              <a:buChar char="•"/>
            </a:pPr>
            <a:r>
              <a:rPr lang="en-US" b="1" dirty="0"/>
              <a:t>RESET OUT:</a:t>
            </a:r>
            <a:r>
              <a:rPr lang="en-US" dirty="0"/>
              <a:t> This output signal indicates that the microprocessor is being reset. It can be used to reset other devices in the system to ensure that they are in sync with the microprocessor. When the microprocessor is reset by the RESET IN signal, it sends out a RESET OUT signal to other peripherals to reset them as well.</a:t>
            </a:r>
          </a:p>
        </p:txBody>
      </p:sp>
    </p:spTree>
    <p:extLst>
      <p:ext uri="{BB962C8B-B14F-4D97-AF65-F5344CB8AC3E}">
        <p14:creationId xmlns:p14="http://schemas.microsoft.com/office/powerpoint/2010/main" val="17337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710FBB6-B9FF-68E8-934F-234A9A16A8DB}"/>
              </a:ext>
            </a:extLst>
          </p:cNvPr>
          <p:cNvSpPr>
            <a:spLocks noChangeArrowheads="1"/>
          </p:cNvSpPr>
          <p:nvPr/>
        </p:nvSpPr>
        <p:spPr bwMode="auto">
          <a:xfrm>
            <a:off x="1243585" y="798421"/>
            <a:ext cx="1011326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RD (Read):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RD signal is an active-low output signal, which means it is active when it is low (0). It is used to indicate that the microprocessor is performing a read operation. When RD is activated, the microprocessor is reading data from memory or an I/O device. The data is then placed on the data bus for the microprocessor to use.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WR (Write):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Similar to RD, the WR signal is also an active-low output signal. When WR is low, it indicates that the microprocessor is performing a write operation, meaning that the data on the data bus is being written to a memory location or an I/O device.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0780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E916A6-FBFE-2ED3-446F-323CDAC08C5F}"/>
              </a:ext>
            </a:extLst>
          </p:cNvPr>
          <p:cNvSpPr>
            <a:spLocks noChangeArrowheads="1"/>
          </p:cNvSpPr>
          <p:nvPr/>
        </p:nvSpPr>
        <p:spPr bwMode="auto">
          <a:xfrm rot="10800000" flipV="1">
            <a:off x="2542031" y="898730"/>
            <a:ext cx="821131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IO/M (Input/Output or Memory):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IO/M signal is an output signal used to differentiate between memory and I/O operations. When IO/M is high (1), the microprocessor is performing an I/O operation (reading from or writing to an I/O port). When IO/M is low (0), it indicates that the operation involves memory (reading from or writing to memory).</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S0, S1 (Status Signals):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These are status signals that are output by the microprocessor to indicate the current operation being performed. They help external devices understand the microprocessor's current state.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S0 = 0, S1 = 0:</a:t>
            </a:r>
            <a:r>
              <a:rPr kumimoji="0" lang="en-US" altLang="en-US" sz="1800" b="0" i="0" u="none" strike="noStrike" cap="none" normalizeH="0" baseline="0" dirty="0">
                <a:ln>
                  <a:noFill/>
                </a:ln>
                <a:solidFill>
                  <a:schemeClr val="tx1"/>
                </a:solidFill>
                <a:effectLst/>
                <a:latin typeface="Arial" panose="020B0604020202020204" pitchFamily="34" charset="0"/>
              </a:rPr>
              <a:t> Indicates a halt state (Halt).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S0 = 0, S1 = 1:</a:t>
            </a:r>
            <a:r>
              <a:rPr kumimoji="0" lang="en-US" altLang="en-US" sz="1800" b="0" i="0" u="none" strike="noStrike" cap="none" normalizeH="0" baseline="0" dirty="0">
                <a:ln>
                  <a:noFill/>
                </a:ln>
                <a:solidFill>
                  <a:schemeClr val="tx1"/>
                </a:solidFill>
                <a:effectLst/>
                <a:latin typeface="Arial" panose="020B0604020202020204" pitchFamily="34" charset="0"/>
              </a:rPr>
              <a:t> Indicates a write operation (WR).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S0 = 1, S1 = 0:</a:t>
            </a:r>
            <a:r>
              <a:rPr kumimoji="0" lang="en-US" altLang="en-US" sz="1800" b="0" i="0" u="none" strike="noStrike" cap="none" normalizeH="0" baseline="0" dirty="0">
                <a:ln>
                  <a:noFill/>
                </a:ln>
                <a:solidFill>
                  <a:schemeClr val="tx1"/>
                </a:solidFill>
                <a:effectLst/>
                <a:latin typeface="Arial" panose="020B0604020202020204" pitchFamily="34" charset="0"/>
              </a:rPr>
              <a:t> Indicates a read operation (RD).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S0 = 1, S1 = 1:</a:t>
            </a:r>
            <a:r>
              <a:rPr kumimoji="0" lang="en-US" altLang="en-US" sz="1800" b="0" i="0" u="none" strike="noStrike" cap="none" normalizeH="0" baseline="0" dirty="0">
                <a:ln>
                  <a:noFill/>
                </a:ln>
                <a:solidFill>
                  <a:schemeClr val="tx1"/>
                </a:solidFill>
                <a:effectLst/>
                <a:latin typeface="Arial" panose="020B0604020202020204" pitchFamily="34" charset="0"/>
              </a:rPr>
              <a:t> Indicates an opcode fetch operation (the microprocessor is fetching the next instruction to execute).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660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2F4FD4-0F9B-EFC1-E7CC-08BD9EFC323C}"/>
              </a:ext>
            </a:extLst>
          </p:cNvPr>
          <p:cNvSpPr>
            <a:spLocks noChangeArrowheads="1"/>
          </p:cNvSpPr>
          <p:nvPr/>
        </p:nvSpPr>
        <p:spPr bwMode="auto">
          <a:xfrm rot="10800000" flipV="1">
            <a:off x="2558562" y="944085"/>
            <a:ext cx="880989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HOLD: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HOLD signal is an input to the microprocessor that indicates that another device (like a DMA controller) is requesting control of the system bus (address bus, data bus, and control bus). When the HOLD signal is high, the microprocessor finishes its current operation, places the buses in a high-impedance state (effectively disconnecting itself from the buses), and then asserts the HLDA (Hold Acknowledge) signal.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HLDA (Hold Acknowledge):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HLDA is an output signal from the microprocessor that acknowledges the HOLD request. When HLDA is high, it means that the microprocessor has granted control of the buses to the requesting device. The microprocessor will only regain control of the buses once the HOLD signal is </a:t>
            </a:r>
            <a:r>
              <a:rPr kumimoji="0" lang="en-US" altLang="en-US" sz="1800" b="0" i="0" u="none" strike="noStrike" cap="none" normalizeH="0" baseline="0" dirty="0" err="1">
                <a:ln>
                  <a:noFill/>
                </a:ln>
                <a:solidFill>
                  <a:schemeClr val="tx1"/>
                </a:solidFill>
                <a:effectLst/>
                <a:latin typeface="Arial" panose="020B0604020202020204" pitchFamily="34" charset="0"/>
              </a:rPr>
              <a:t>deasserted</a:t>
            </a:r>
            <a:r>
              <a:rPr kumimoji="0" lang="en-US" altLang="en-US" sz="1800" b="0" i="0" u="none" strike="noStrike" cap="none" normalizeH="0" baseline="0" dirty="0">
                <a:ln>
                  <a:noFill/>
                </a:ln>
                <a:solidFill>
                  <a:schemeClr val="tx1"/>
                </a:solidFill>
                <a:effectLst/>
                <a:latin typeface="Arial" panose="020B0604020202020204" pitchFamily="34" charset="0"/>
              </a:rPr>
              <a:t> (goes 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22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1587A-BE04-34A4-825B-354F6E92D118}"/>
              </a:ext>
            </a:extLst>
          </p:cNvPr>
          <p:cNvSpPr txBox="1"/>
          <p:nvPr/>
        </p:nvSpPr>
        <p:spPr>
          <a:xfrm>
            <a:off x="3048733" y="1028343"/>
            <a:ext cx="6097464" cy="4247317"/>
          </a:xfrm>
          <a:prstGeom prst="rect">
            <a:avLst/>
          </a:prstGeom>
          <a:noFill/>
        </p:spPr>
        <p:txBody>
          <a:bodyPr wrap="square">
            <a:spAutoFit/>
          </a:bodyPr>
          <a:lstStyle/>
          <a:p>
            <a:r>
              <a:rPr lang="en-US" b="1" dirty="0"/>
              <a:t>Uses of the 8085 Microprocessor –</a:t>
            </a:r>
          </a:p>
          <a:p>
            <a:endParaRPr lang="en-US" b="1" dirty="0"/>
          </a:p>
          <a:p>
            <a:pPr marL="285750" indent="-285750">
              <a:buFont typeface="Wingdings" panose="05000000000000000000" pitchFamily="2" charset="2"/>
              <a:buChar char="§"/>
            </a:pPr>
            <a:r>
              <a:rPr lang="en-US" b="1" dirty="0"/>
              <a:t>Embedded Systems</a:t>
            </a:r>
            <a:r>
              <a:rPr lang="en-US" dirty="0"/>
              <a:t>: The 8085 microprocessor is often used in small electronic devices like industrial machines, car electronics, and medical devices to control their operations.</a:t>
            </a:r>
          </a:p>
          <a:p>
            <a:endParaRPr lang="en-US" dirty="0"/>
          </a:p>
          <a:p>
            <a:pPr marL="285750" indent="-285750">
              <a:buFont typeface="Wingdings" panose="05000000000000000000" pitchFamily="2" charset="2"/>
              <a:buChar char="§"/>
            </a:pPr>
            <a:r>
              <a:rPr lang="en-US" b="1" dirty="0"/>
              <a:t>Computer Accessories</a:t>
            </a:r>
            <a:r>
              <a:rPr lang="en-US" dirty="0"/>
              <a:t>: It's used in gadgets connected to computers, like printers and disk drives, to help them work properly.</a:t>
            </a:r>
          </a:p>
          <a:p>
            <a:endParaRPr lang="en-US" dirty="0"/>
          </a:p>
          <a:p>
            <a:pPr marL="285750" indent="-285750">
              <a:buFont typeface="Wingdings" panose="05000000000000000000" pitchFamily="2" charset="2"/>
              <a:buChar char="§"/>
            </a:pPr>
            <a:r>
              <a:rPr lang="en-US" b="1" dirty="0"/>
              <a:t>Communication Devices</a:t>
            </a:r>
            <a:r>
              <a:rPr lang="en-US" dirty="0"/>
              <a:t>: The 8085 is found in devices that help computers and phones communicate, like modems.</a:t>
            </a:r>
          </a:p>
          <a:p>
            <a:endParaRPr lang="en-US" dirty="0"/>
          </a:p>
        </p:txBody>
      </p:sp>
    </p:spTree>
    <p:extLst>
      <p:ext uri="{BB962C8B-B14F-4D97-AF65-F5344CB8AC3E}">
        <p14:creationId xmlns:p14="http://schemas.microsoft.com/office/powerpoint/2010/main" val="3004732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30280-D8AB-22B6-9F31-632426AA97E7}"/>
              </a:ext>
            </a:extLst>
          </p:cNvPr>
          <p:cNvSpPr txBox="1"/>
          <p:nvPr/>
        </p:nvSpPr>
        <p:spPr>
          <a:xfrm>
            <a:off x="3163033" y="1375804"/>
            <a:ext cx="6097464" cy="3693319"/>
          </a:xfrm>
          <a:prstGeom prst="rect">
            <a:avLst/>
          </a:prstGeom>
          <a:noFill/>
        </p:spPr>
        <p:txBody>
          <a:bodyPr wrap="square">
            <a:spAutoFit/>
          </a:bodyPr>
          <a:lstStyle/>
          <a:p>
            <a:r>
              <a:rPr lang="en-US" b="1" dirty="0"/>
              <a:t>Uses of the 8085 Microprocessor -</a:t>
            </a:r>
          </a:p>
          <a:p>
            <a:endParaRPr lang="en-US" b="1" dirty="0"/>
          </a:p>
          <a:p>
            <a:pPr marL="285750" indent="-285750">
              <a:buFont typeface="Wingdings" panose="05000000000000000000" pitchFamily="2" charset="2"/>
              <a:buChar char="§"/>
            </a:pPr>
            <a:r>
              <a:rPr lang="en-US" b="1" dirty="0"/>
              <a:t>Measurement and Control Devices</a:t>
            </a:r>
            <a:r>
              <a:rPr lang="en-US" dirty="0"/>
              <a:t>: It controls instruments that measure things like temperature and pressure.</a:t>
            </a:r>
          </a:p>
          <a:p>
            <a:endParaRPr lang="en-US" dirty="0"/>
          </a:p>
          <a:p>
            <a:pPr marL="285750" indent="-285750">
              <a:buFont typeface="Wingdings" panose="05000000000000000000" pitchFamily="2" charset="2"/>
              <a:buChar char="§"/>
            </a:pPr>
            <a:r>
              <a:rPr lang="en-US" b="1" dirty="0"/>
              <a:t>Home Appliances</a:t>
            </a:r>
            <a:r>
              <a:rPr lang="en-US" dirty="0"/>
              <a:t>: Common household devices, such as washing machines and microwaves, use the 8085 microprocessor for their functions.</a:t>
            </a:r>
          </a:p>
          <a:p>
            <a:endParaRPr lang="en-US" dirty="0"/>
          </a:p>
          <a:p>
            <a:pPr marL="285750" indent="-285750">
              <a:buFont typeface="Wingdings" panose="05000000000000000000" pitchFamily="2" charset="2"/>
              <a:buChar char="§"/>
            </a:pPr>
            <a:r>
              <a:rPr lang="en-US" b="1" dirty="0"/>
              <a:t>Education</a:t>
            </a:r>
            <a:r>
              <a:rPr lang="en-US" dirty="0"/>
              <a:t>: Because it’s simple and affordable, the 8085 is popular in schools and universities for teaching about microprocessors.</a:t>
            </a:r>
          </a:p>
        </p:txBody>
      </p:sp>
    </p:spTree>
    <p:extLst>
      <p:ext uri="{BB962C8B-B14F-4D97-AF65-F5344CB8AC3E}">
        <p14:creationId xmlns:p14="http://schemas.microsoft.com/office/powerpoint/2010/main" val="1977850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2B8FF7-59A9-F094-B2D3-250F440FDC1A}"/>
              </a:ext>
            </a:extLst>
          </p:cNvPr>
          <p:cNvSpPr txBox="1"/>
          <p:nvPr/>
        </p:nvSpPr>
        <p:spPr>
          <a:xfrm>
            <a:off x="3154240" y="759930"/>
            <a:ext cx="6097464" cy="5078313"/>
          </a:xfrm>
          <a:prstGeom prst="rect">
            <a:avLst/>
          </a:prstGeom>
          <a:noFill/>
        </p:spPr>
        <p:txBody>
          <a:bodyPr wrap="square">
            <a:spAutoFit/>
          </a:bodyPr>
          <a:lstStyle/>
          <a:p>
            <a:endParaRPr lang="en-US" b="1" dirty="0"/>
          </a:p>
          <a:p>
            <a:r>
              <a:rPr lang="en-US" b="1" dirty="0"/>
              <a:t>Advantages of the 8085 Microprocessor</a:t>
            </a:r>
          </a:p>
          <a:p>
            <a:endParaRPr lang="en-US" b="1" dirty="0"/>
          </a:p>
          <a:p>
            <a:pPr marL="285750" indent="-285750">
              <a:buFont typeface="Wingdings" panose="05000000000000000000" pitchFamily="2" charset="2"/>
              <a:buChar char="§"/>
            </a:pPr>
            <a:r>
              <a:rPr lang="en-US" b="1" dirty="0"/>
              <a:t>Simple Architecture</a:t>
            </a:r>
            <a:r>
              <a:rPr lang="en-US" dirty="0"/>
              <a:t>: The 8085 microprocessor has a straightforward design, making it easy to understand and work with, especially for beginners in microprocessor programming and design.</a:t>
            </a:r>
          </a:p>
          <a:p>
            <a:endParaRPr lang="en-US" dirty="0"/>
          </a:p>
          <a:p>
            <a:pPr marL="285750" indent="-285750">
              <a:buFont typeface="Wingdings" panose="05000000000000000000" pitchFamily="2" charset="2"/>
              <a:buChar char="§"/>
            </a:pPr>
            <a:r>
              <a:rPr lang="en-US" b="1" dirty="0"/>
              <a:t>Low Cost</a:t>
            </a:r>
            <a:r>
              <a:rPr lang="en-US" dirty="0"/>
              <a:t>: Due to its simplicity and the widespread availability of its components, the 8085 is relatively inexpensive, making it a cost-effective solution for various applications.</a:t>
            </a:r>
          </a:p>
          <a:p>
            <a:endParaRPr lang="en-US" dirty="0"/>
          </a:p>
          <a:p>
            <a:pPr marL="285750" indent="-285750">
              <a:buFont typeface="Wingdings" panose="05000000000000000000" pitchFamily="2" charset="2"/>
              <a:buChar char="§"/>
            </a:pPr>
            <a:r>
              <a:rPr lang="en-US" b="1" dirty="0"/>
              <a:t>Easy to Interface</a:t>
            </a:r>
            <a:r>
              <a:rPr lang="en-US" dirty="0"/>
              <a:t>: The 8085 microprocessor can easily be interfaced with other peripherals and devices, thanks to its well-documented architecture and widespread use.</a:t>
            </a:r>
          </a:p>
        </p:txBody>
      </p:sp>
    </p:spTree>
    <p:extLst>
      <p:ext uri="{BB962C8B-B14F-4D97-AF65-F5344CB8AC3E}">
        <p14:creationId xmlns:p14="http://schemas.microsoft.com/office/powerpoint/2010/main" val="2936235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B3FCD-D81E-4352-5AA7-7F46CC74516E}"/>
              </a:ext>
            </a:extLst>
          </p:cNvPr>
          <p:cNvSpPr txBox="1"/>
          <p:nvPr/>
        </p:nvSpPr>
        <p:spPr>
          <a:xfrm>
            <a:off x="3470764" y="1063636"/>
            <a:ext cx="6097464" cy="4524315"/>
          </a:xfrm>
          <a:prstGeom prst="rect">
            <a:avLst/>
          </a:prstGeom>
          <a:noFill/>
        </p:spPr>
        <p:txBody>
          <a:bodyPr wrap="square">
            <a:spAutoFit/>
          </a:bodyPr>
          <a:lstStyle/>
          <a:p>
            <a:r>
              <a:rPr lang="en-US" b="1" dirty="0"/>
              <a:t>Advantages of the 8085 Microprocessor</a:t>
            </a:r>
          </a:p>
          <a:p>
            <a:endParaRPr lang="en-US" b="1" dirty="0"/>
          </a:p>
          <a:p>
            <a:pPr marL="285750" indent="-285750">
              <a:buFont typeface="Wingdings" panose="05000000000000000000" pitchFamily="2" charset="2"/>
              <a:buChar char="§"/>
            </a:pPr>
            <a:r>
              <a:rPr lang="en-US" b="1" dirty="0"/>
              <a:t>Adequate for Basic Applications</a:t>
            </a:r>
            <a:r>
              <a:rPr lang="en-US" dirty="0"/>
              <a:t>:  For simple control tasks and basic processing needs, the 8085 provides sufficient computing power, making it suitable for small-scale embedded systems.</a:t>
            </a:r>
          </a:p>
          <a:p>
            <a:endParaRPr lang="en-US" dirty="0"/>
          </a:p>
          <a:p>
            <a:pPr marL="285750" indent="-285750">
              <a:buFont typeface="Wingdings" panose="05000000000000000000" pitchFamily="2" charset="2"/>
              <a:buChar char="§"/>
            </a:pPr>
            <a:r>
              <a:rPr lang="en-US" b="1" dirty="0"/>
              <a:t>Wide Educational Use</a:t>
            </a:r>
            <a:r>
              <a:rPr lang="en-US" dirty="0"/>
              <a:t>: Its simplicity and availability make it a popular choice for teaching microprocessor fundamentals in educational institutions.</a:t>
            </a:r>
          </a:p>
          <a:p>
            <a:endParaRPr lang="en-US" dirty="0"/>
          </a:p>
          <a:p>
            <a:pPr marL="285750" indent="-285750">
              <a:buFont typeface="Wingdings" panose="05000000000000000000" pitchFamily="2" charset="2"/>
              <a:buChar char="§"/>
            </a:pPr>
            <a:r>
              <a:rPr lang="en-US" b="1" dirty="0"/>
              <a:t>Reliable and Robust</a:t>
            </a:r>
            <a:r>
              <a:rPr lang="en-US" dirty="0"/>
              <a:t>: The 8085 microprocessor is known for its reliability and durability, performing well under various operating conditions.</a:t>
            </a:r>
          </a:p>
          <a:p>
            <a:endParaRPr lang="en-US" dirty="0"/>
          </a:p>
        </p:txBody>
      </p:sp>
    </p:spTree>
    <p:extLst>
      <p:ext uri="{BB962C8B-B14F-4D97-AF65-F5344CB8AC3E}">
        <p14:creationId xmlns:p14="http://schemas.microsoft.com/office/powerpoint/2010/main" val="2722535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34059B-BC29-8681-AAB2-B42C82C67BF4}"/>
              </a:ext>
            </a:extLst>
          </p:cNvPr>
          <p:cNvSpPr txBox="1"/>
          <p:nvPr/>
        </p:nvSpPr>
        <p:spPr>
          <a:xfrm>
            <a:off x="3119072" y="968685"/>
            <a:ext cx="6097464" cy="4801314"/>
          </a:xfrm>
          <a:prstGeom prst="rect">
            <a:avLst/>
          </a:prstGeom>
          <a:noFill/>
        </p:spPr>
        <p:txBody>
          <a:bodyPr wrap="square">
            <a:spAutoFit/>
          </a:bodyPr>
          <a:lstStyle/>
          <a:p>
            <a:r>
              <a:rPr lang="en-US" b="1" dirty="0"/>
              <a:t>Disadvantages of the 8085 Microprocessor</a:t>
            </a:r>
          </a:p>
          <a:p>
            <a:endParaRPr lang="en-US" b="1" dirty="0"/>
          </a:p>
          <a:p>
            <a:pPr marL="285750" indent="-285750">
              <a:buFont typeface="Wingdings" panose="05000000000000000000" pitchFamily="2" charset="2"/>
              <a:buChar char="§"/>
            </a:pPr>
            <a:r>
              <a:rPr lang="en-US" b="1" dirty="0"/>
              <a:t>Limited Processing Power</a:t>
            </a:r>
            <a:r>
              <a:rPr lang="en-US" dirty="0"/>
              <a:t>:</a:t>
            </a:r>
          </a:p>
          <a:p>
            <a:pPr lvl="1"/>
            <a:r>
              <a:rPr lang="en-US" dirty="0"/>
              <a:t>Being an 8-bit microprocessor, the 8085 has limited processing capabilities, which makes it unsuitable for more complex and high-speed computing tasks.</a:t>
            </a:r>
          </a:p>
          <a:p>
            <a:pPr marL="285750" indent="-285750">
              <a:buFont typeface="Wingdings" panose="05000000000000000000" pitchFamily="2" charset="2"/>
              <a:buChar char="§"/>
            </a:pPr>
            <a:r>
              <a:rPr lang="en-US" b="1" dirty="0"/>
              <a:t>Limited Memory Addressing</a:t>
            </a:r>
            <a:r>
              <a:rPr lang="en-US" dirty="0"/>
              <a:t>:</a:t>
            </a:r>
          </a:p>
          <a:p>
            <a:pPr lvl="1"/>
            <a:r>
              <a:rPr lang="en-US" dirty="0"/>
              <a:t>The 8085 can only address up to 64KB of memory, which is a significant limitation for applications requiring larger memory spaces.</a:t>
            </a:r>
          </a:p>
          <a:p>
            <a:pPr lvl="1"/>
            <a:endParaRPr lang="en-US" dirty="0"/>
          </a:p>
          <a:p>
            <a:pPr marL="285750" indent="-285750">
              <a:buFont typeface="Wingdings" panose="05000000000000000000" pitchFamily="2" charset="2"/>
              <a:buChar char="§"/>
            </a:pPr>
            <a:r>
              <a:rPr lang="en-US" b="1" dirty="0"/>
              <a:t>Lack of Modern Features</a:t>
            </a:r>
            <a:r>
              <a:rPr lang="en-US" dirty="0"/>
              <a:t>:</a:t>
            </a:r>
          </a:p>
          <a:p>
            <a:pPr lvl="1"/>
            <a:r>
              <a:rPr lang="en-US" dirty="0"/>
              <a:t>The 8085 lacks advanced features found in more modern microprocessors, such as floating-point arithmetic, advanced interrupt handling, and multi-core processing.</a:t>
            </a:r>
          </a:p>
        </p:txBody>
      </p:sp>
    </p:spTree>
    <p:extLst>
      <p:ext uri="{BB962C8B-B14F-4D97-AF65-F5344CB8AC3E}">
        <p14:creationId xmlns:p14="http://schemas.microsoft.com/office/powerpoint/2010/main" val="204798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A334F-0CD8-9F01-6FEE-447D20AA813E}"/>
              </a:ext>
            </a:extLst>
          </p:cNvPr>
          <p:cNvSpPr txBox="1"/>
          <p:nvPr/>
        </p:nvSpPr>
        <p:spPr>
          <a:xfrm>
            <a:off x="3338879" y="1951823"/>
            <a:ext cx="6097464" cy="1938992"/>
          </a:xfrm>
          <a:prstGeom prst="rect">
            <a:avLst/>
          </a:prstGeom>
          <a:noFill/>
        </p:spPr>
        <p:txBody>
          <a:bodyPr wrap="square">
            <a:spAutoFit/>
          </a:bodyPr>
          <a:lstStyle/>
          <a:p>
            <a:pPr algn="ctr"/>
            <a:r>
              <a:rPr lang="en-US" sz="4000" dirty="0"/>
              <a:t>Pin Diagram </a:t>
            </a:r>
          </a:p>
          <a:p>
            <a:pPr algn="ctr"/>
            <a:r>
              <a:rPr lang="en-US" sz="4000" dirty="0"/>
              <a:t>of </a:t>
            </a:r>
          </a:p>
          <a:p>
            <a:pPr algn="ctr"/>
            <a:r>
              <a:rPr lang="en-US" sz="4000" dirty="0"/>
              <a:t>8085 Processor</a:t>
            </a:r>
            <a:endParaRPr lang="en-IN" sz="4000" dirty="0"/>
          </a:p>
        </p:txBody>
      </p:sp>
    </p:spTree>
    <p:extLst>
      <p:ext uri="{BB962C8B-B14F-4D97-AF65-F5344CB8AC3E}">
        <p14:creationId xmlns:p14="http://schemas.microsoft.com/office/powerpoint/2010/main" val="3407997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BCFF2-56C3-8CF4-15B3-445E2CA425E8}"/>
              </a:ext>
            </a:extLst>
          </p:cNvPr>
          <p:cNvSpPr txBox="1"/>
          <p:nvPr/>
        </p:nvSpPr>
        <p:spPr>
          <a:xfrm>
            <a:off x="3048733" y="1032739"/>
            <a:ext cx="6097464" cy="5632311"/>
          </a:xfrm>
          <a:prstGeom prst="rect">
            <a:avLst/>
          </a:prstGeom>
          <a:noFill/>
        </p:spPr>
        <p:txBody>
          <a:bodyPr wrap="square">
            <a:spAutoFit/>
          </a:bodyPr>
          <a:lstStyle/>
          <a:p>
            <a:r>
              <a:rPr lang="en-US" b="1" dirty="0"/>
              <a:t>Disadvantages of the 8085 Microprocessor</a:t>
            </a:r>
          </a:p>
          <a:p>
            <a:endParaRPr lang="en-US" b="1" dirty="0"/>
          </a:p>
          <a:p>
            <a:pPr marL="285750" indent="-285750">
              <a:buFont typeface="Wingdings" panose="05000000000000000000" pitchFamily="2" charset="2"/>
              <a:buChar char="§"/>
            </a:pPr>
            <a:r>
              <a:rPr lang="en-US" b="1" dirty="0"/>
              <a:t>Low Clock Speed</a:t>
            </a:r>
            <a:r>
              <a:rPr lang="en-US" dirty="0"/>
              <a:t>:</a:t>
            </a:r>
          </a:p>
          <a:p>
            <a:pPr lvl="1"/>
            <a:r>
              <a:rPr lang="en-US" dirty="0"/>
              <a:t>The 8085 operates at a lower clock speed compared to modern microprocessors, which limits its performance in time-critical applications.</a:t>
            </a:r>
          </a:p>
          <a:p>
            <a:pPr lvl="1"/>
            <a:endParaRPr lang="en-US" dirty="0"/>
          </a:p>
          <a:p>
            <a:pPr marL="285750" indent="-285750">
              <a:buFont typeface="Wingdings" panose="05000000000000000000" pitchFamily="2" charset="2"/>
              <a:buChar char="§"/>
            </a:pPr>
            <a:r>
              <a:rPr lang="en-US" b="1" dirty="0"/>
              <a:t>Outdated Technology</a:t>
            </a:r>
            <a:r>
              <a:rPr lang="en-US" dirty="0"/>
              <a:t>:</a:t>
            </a:r>
          </a:p>
          <a:p>
            <a:pPr lvl="1"/>
            <a:r>
              <a:rPr lang="en-US" dirty="0"/>
              <a:t>The 8085 is based on older technology, and while it’s excellent for learning and basic applications, it’s not suitable for modern computing needs that require high efficiency and advanced processing capabilities.</a:t>
            </a:r>
          </a:p>
          <a:p>
            <a:pPr lvl="1"/>
            <a:endParaRPr lang="en-US" dirty="0"/>
          </a:p>
          <a:p>
            <a:pPr marL="285750" indent="-285750">
              <a:buFont typeface="Wingdings" panose="05000000000000000000" pitchFamily="2" charset="2"/>
              <a:buChar char="§"/>
            </a:pPr>
            <a:r>
              <a:rPr lang="en-US" b="1" dirty="0"/>
              <a:t>Limited Instruction Set</a:t>
            </a:r>
            <a:r>
              <a:rPr lang="en-US" dirty="0"/>
              <a:t>:</a:t>
            </a:r>
          </a:p>
          <a:p>
            <a:pPr lvl="1"/>
            <a:r>
              <a:rPr lang="en-US" dirty="0"/>
              <a:t>The instruction set of the 8085 is relatively small and lacks the complexity and versatility of those found in newer microprocessors, limiting its ability to perform complex operations efficiently.</a:t>
            </a:r>
          </a:p>
          <a:p>
            <a:pPr lvl="1"/>
            <a:endParaRPr lang="en-US" dirty="0"/>
          </a:p>
        </p:txBody>
      </p:sp>
    </p:spTree>
    <p:extLst>
      <p:ext uri="{BB962C8B-B14F-4D97-AF65-F5344CB8AC3E}">
        <p14:creationId xmlns:p14="http://schemas.microsoft.com/office/powerpoint/2010/main" val="3096647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22990-C26C-5A29-9478-655343310BB9}"/>
              </a:ext>
            </a:extLst>
          </p:cNvPr>
          <p:cNvSpPr txBox="1"/>
          <p:nvPr/>
        </p:nvSpPr>
        <p:spPr>
          <a:xfrm>
            <a:off x="4156566" y="2132106"/>
            <a:ext cx="4108204" cy="1015663"/>
          </a:xfrm>
          <a:prstGeom prst="rect">
            <a:avLst/>
          </a:prstGeom>
          <a:noFill/>
        </p:spPr>
        <p:txBody>
          <a:bodyPr wrap="square">
            <a:spAutoFit/>
          </a:bodyPr>
          <a:lstStyle/>
          <a:p>
            <a:r>
              <a:rPr lang="en-US" sz="6000" b="1" dirty="0"/>
              <a:t>Thank you </a:t>
            </a:r>
          </a:p>
        </p:txBody>
      </p:sp>
    </p:spTree>
    <p:extLst>
      <p:ext uri="{BB962C8B-B14F-4D97-AF65-F5344CB8AC3E}">
        <p14:creationId xmlns:p14="http://schemas.microsoft.com/office/powerpoint/2010/main" val="248789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processor Architecture">
            <a:extLst>
              <a:ext uri="{FF2B5EF4-FFF2-40B4-BE49-F238E27FC236}">
                <a16:creationId xmlns:a16="http://schemas.microsoft.com/office/drawing/2014/main" id="{AA918FA3-5895-392E-51FF-30025A2F0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792" y="694592"/>
            <a:ext cx="6057899" cy="530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47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D9998-F180-312C-BB6B-89A363AF6A74}"/>
              </a:ext>
            </a:extLst>
          </p:cNvPr>
          <p:cNvSpPr txBox="1"/>
          <p:nvPr/>
        </p:nvSpPr>
        <p:spPr>
          <a:xfrm>
            <a:off x="3354999" y="830768"/>
            <a:ext cx="6097464" cy="4801314"/>
          </a:xfrm>
          <a:prstGeom prst="rect">
            <a:avLst/>
          </a:prstGeom>
          <a:noFill/>
        </p:spPr>
        <p:txBody>
          <a:bodyPr wrap="square">
            <a:spAutoFit/>
          </a:bodyPr>
          <a:lstStyle/>
          <a:p>
            <a:r>
              <a:rPr lang="en-US" b="1" dirty="0"/>
              <a:t>Power Supply and Clock Pins – </a:t>
            </a:r>
          </a:p>
          <a:p>
            <a:endParaRPr lang="en-US" b="1" dirty="0"/>
          </a:p>
          <a:p>
            <a:pPr>
              <a:buFont typeface="Arial" panose="020B0604020202020204" pitchFamily="34" charset="0"/>
              <a:buChar char="•"/>
            </a:pPr>
            <a:r>
              <a:rPr lang="en-US" b="1" dirty="0" err="1"/>
              <a:t>Vcc</a:t>
            </a:r>
            <a:r>
              <a:rPr lang="en-US" b="1" dirty="0"/>
              <a:t> (Pin 40)</a:t>
            </a:r>
            <a:r>
              <a:rPr lang="en-US" dirty="0"/>
              <a:t>: This pin is the +5V power supply input for the microprocessor.</a:t>
            </a:r>
          </a:p>
          <a:p>
            <a:endParaRPr lang="en-US" dirty="0"/>
          </a:p>
          <a:p>
            <a:pPr>
              <a:buFont typeface="Arial" panose="020B0604020202020204" pitchFamily="34" charset="0"/>
              <a:buChar char="•"/>
            </a:pPr>
            <a:r>
              <a:rPr lang="en-US" b="1" dirty="0" err="1"/>
              <a:t>Vss</a:t>
            </a:r>
            <a:r>
              <a:rPr lang="en-US" b="1" dirty="0"/>
              <a:t> (Pin 20)</a:t>
            </a:r>
            <a:r>
              <a:rPr lang="en-US" dirty="0"/>
              <a:t>: This is the ground pin, used as the reference for all voltages in the system.</a:t>
            </a:r>
          </a:p>
          <a:p>
            <a:endParaRPr lang="en-US" dirty="0"/>
          </a:p>
          <a:p>
            <a:pPr>
              <a:buFont typeface="Arial" panose="020B0604020202020204" pitchFamily="34" charset="0"/>
              <a:buChar char="•"/>
            </a:pPr>
            <a:r>
              <a:rPr lang="en-US" b="1" dirty="0"/>
              <a:t>X1 and X2 (Pins 1, 2)</a:t>
            </a:r>
            <a:r>
              <a:rPr lang="en-US" dirty="0"/>
              <a:t>: These pins are connected to an external crystal oscillator to generate the clock signal. X1 and X2 are the input and output pins for the oscillator, respectively. The clock frequency is internally divided by 2 to get the operating frequency of the microprocessor.</a:t>
            </a:r>
          </a:p>
          <a:p>
            <a:endParaRPr lang="en-US" dirty="0"/>
          </a:p>
          <a:p>
            <a:pPr>
              <a:buFont typeface="Arial" panose="020B0604020202020204" pitchFamily="34" charset="0"/>
              <a:buChar char="•"/>
            </a:pPr>
            <a:r>
              <a:rPr lang="en-US" b="1" dirty="0"/>
              <a:t>CLK (OUT) (Pin 37)</a:t>
            </a:r>
            <a:r>
              <a:rPr lang="en-US" dirty="0"/>
              <a:t>: This pin provides the clock output signal to synchronize other peripherals in the system</a:t>
            </a:r>
            <a:r>
              <a:rPr lang="en-US" sz="1200" dirty="0"/>
              <a:t>.</a:t>
            </a:r>
          </a:p>
        </p:txBody>
      </p:sp>
    </p:spTree>
    <p:extLst>
      <p:ext uri="{BB962C8B-B14F-4D97-AF65-F5344CB8AC3E}">
        <p14:creationId xmlns:p14="http://schemas.microsoft.com/office/powerpoint/2010/main" val="208919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CA2FF6-8D99-4C45-7C66-FB3526E36EA0}"/>
              </a:ext>
            </a:extLst>
          </p:cNvPr>
          <p:cNvSpPr txBox="1"/>
          <p:nvPr/>
        </p:nvSpPr>
        <p:spPr>
          <a:xfrm>
            <a:off x="3171825" y="1191084"/>
            <a:ext cx="6097464" cy="3970318"/>
          </a:xfrm>
          <a:prstGeom prst="rect">
            <a:avLst/>
          </a:prstGeom>
          <a:noFill/>
        </p:spPr>
        <p:txBody>
          <a:bodyPr wrap="square">
            <a:spAutoFit/>
          </a:bodyPr>
          <a:lstStyle/>
          <a:p>
            <a:r>
              <a:rPr lang="en-US" b="1" dirty="0"/>
              <a:t>Address and Data Buses- </a:t>
            </a:r>
          </a:p>
          <a:p>
            <a:endParaRPr lang="en-US" b="1" dirty="0"/>
          </a:p>
          <a:p>
            <a:pPr>
              <a:buFont typeface="Arial" panose="020B0604020202020204" pitchFamily="34" charset="0"/>
              <a:buChar char="•"/>
            </a:pPr>
            <a:r>
              <a:rPr lang="en-US" b="1" dirty="0"/>
              <a:t>A15 - A8 (Pins 21 to 28)</a:t>
            </a:r>
            <a:r>
              <a:rPr lang="en-US" dirty="0"/>
              <a:t>: These are the higher-order address lines. They are used to address memory locations and I/O ports in the system. These pins carry the most significant 8 bits of the memory address or the I/O port address.</a:t>
            </a:r>
          </a:p>
          <a:p>
            <a:pPr>
              <a:buFont typeface="Arial" panose="020B0604020202020204" pitchFamily="34" charset="0"/>
              <a:buChar char="•"/>
            </a:pPr>
            <a:r>
              <a:rPr lang="en-US" b="1" dirty="0"/>
              <a:t>AD7 - AD0 (Pins 12 to 19)</a:t>
            </a:r>
            <a:r>
              <a:rPr lang="en-US" dirty="0"/>
              <a:t>: These pins are multiplexed to serve as both the lower-order address bus and the data bus. During the first part of the machine cycle, they carry the lower 8 bits of the address (A7 - A0). During the second part, they are used as the data bus to transfer data between the microprocessor and memory or I/O devices.</a:t>
            </a:r>
          </a:p>
        </p:txBody>
      </p:sp>
    </p:spTree>
    <p:extLst>
      <p:ext uri="{BB962C8B-B14F-4D97-AF65-F5344CB8AC3E}">
        <p14:creationId xmlns:p14="http://schemas.microsoft.com/office/powerpoint/2010/main" val="183982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DF512-5A12-E4F7-DD9B-EE760CA95C10}"/>
              </a:ext>
            </a:extLst>
          </p:cNvPr>
          <p:cNvSpPr txBox="1"/>
          <p:nvPr/>
        </p:nvSpPr>
        <p:spPr>
          <a:xfrm>
            <a:off x="3143984" y="971109"/>
            <a:ext cx="6097464" cy="4801314"/>
          </a:xfrm>
          <a:prstGeom prst="rect">
            <a:avLst/>
          </a:prstGeom>
          <a:noFill/>
        </p:spPr>
        <p:txBody>
          <a:bodyPr wrap="square">
            <a:spAutoFit/>
          </a:bodyPr>
          <a:lstStyle/>
          <a:p>
            <a:r>
              <a:rPr lang="en-US" b="1" dirty="0"/>
              <a:t>Control and Status Signals-</a:t>
            </a:r>
          </a:p>
          <a:p>
            <a:endParaRPr lang="en-US" b="1" dirty="0"/>
          </a:p>
          <a:p>
            <a:pPr>
              <a:buFont typeface="Arial" panose="020B0604020202020204" pitchFamily="34" charset="0"/>
              <a:buChar char="•"/>
            </a:pPr>
            <a:r>
              <a:rPr lang="en-US" b="1" dirty="0"/>
              <a:t>ALE (Address Latch Enable) (Pin 30)</a:t>
            </a:r>
            <a:r>
              <a:rPr lang="en-US" dirty="0"/>
              <a:t>: ALE is a control signal that is used to demultiplex the lower-order address bus and data bus. It indicates that the AD7 - AD0 lines are carrying the lower-order address during the first part of the machine cycle.</a:t>
            </a:r>
          </a:p>
          <a:p>
            <a:endParaRPr lang="en-US" dirty="0"/>
          </a:p>
          <a:p>
            <a:pPr>
              <a:buFont typeface="Arial" panose="020B0604020202020204" pitchFamily="34" charset="0"/>
              <a:buChar char="•"/>
            </a:pPr>
            <a:r>
              <a:rPr lang="en-US" b="1" dirty="0"/>
              <a:t>IO/M (Pin 34)</a:t>
            </a:r>
            <a:r>
              <a:rPr lang="en-US" dirty="0"/>
              <a:t>: This signal differentiates between memory and I/O operations. When IO/M = 0, it indicates a memory operation, and when IO/M = 1, it indicates an I/O operation.</a:t>
            </a:r>
          </a:p>
          <a:p>
            <a:endParaRPr lang="en-US" dirty="0"/>
          </a:p>
          <a:p>
            <a:pPr>
              <a:buFont typeface="Arial" panose="020B0604020202020204" pitchFamily="34" charset="0"/>
              <a:buChar char="•"/>
            </a:pPr>
            <a:r>
              <a:rPr lang="en-US" b="1" dirty="0"/>
              <a:t>RD (Read) (Pin 32)</a:t>
            </a:r>
            <a:r>
              <a:rPr lang="en-US" dirty="0"/>
              <a:t>: This is an active low signal that indicates the microprocessor is performing a read operation. It signals the selected memory or I/O device to place data on the data bus.</a:t>
            </a:r>
          </a:p>
        </p:txBody>
      </p:sp>
    </p:spTree>
    <p:extLst>
      <p:ext uri="{BB962C8B-B14F-4D97-AF65-F5344CB8AC3E}">
        <p14:creationId xmlns:p14="http://schemas.microsoft.com/office/powerpoint/2010/main" val="331344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1FA387-E83E-8E13-6083-A379BD719B85}"/>
              </a:ext>
            </a:extLst>
          </p:cNvPr>
          <p:cNvSpPr txBox="1"/>
          <p:nvPr/>
        </p:nvSpPr>
        <p:spPr>
          <a:xfrm>
            <a:off x="3259749" y="1705557"/>
            <a:ext cx="6097464" cy="2862322"/>
          </a:xfrm>
          <a:prstGeom prst="rect">
            <a:avLst/>
          </a:prstGeom>
          <a:noFill/>
        </p:spPr>
        <p:txBody>
          <a:bodyPr wrap="square">
            <a:spAutoFit/>
          </a:bodyPr>
          <a:lstStyle/>
          <a:p>
            <a:r>
              <a:rPr lang="en-US" b="1" dirty="0"/>
              <a:t>Control and Status Signals-</a:t>
            </a:r>
          </a:p>
          <a:p>
            <a:endParaRPr lang="en-US" b="1" dirty="0"/>
          </a:p>
          <a:p>
            <a:pPr>
              <a:buFont typeface="Arial" panose="020B0604020202020204" pitchFamily="34" charset="0"/>
              <a:buChar char="•"/>
            </a:pPr>
            <a:r>
              <a:rPr lang="en-US" b="1" dirty="0"/>
              <a:t>WR (Write) (Pin 31)</a:t>
            </a:r>
            <a:r>
              <a:rPr lang="en-US" dirty="0"/>
              <a:t>: This is an active low signal that indicates the microprocessor is performing a write operation. It signals the selected memory or I/O device to capture the data on the data bus.</a:t>
            </a:r>
          </a:p>
          <a:p>
            <a:endParaRPr lang="en-US" dirty="0"/>
          </a:p>
          <a:p>
            <a:pPr>
              <a:buFont typeface="Arial" panose="020B0604020202020204" pitchFamily="34" charset="0"/>
              <a:buChar char="•"/>
            </a:pPr>
            <a:r>
              <a:rPr lang="en-US" b="1" dirty="0"/>
              <a:t>S0, S1 (Pins 33, 29)</a:t>
            </a:r>
            <a:r>
              <a:rPr lang="en-US" dirty="0"/>
              <a:t>: These are status signals used to indicate the type of operation being performed (fetch, memory read/write, I/O read/write, etc.).</a:t>
            </a:r>
          </a:p>
        </p:txBody>
      </p:sp>
    </p:spTree>
    <p:extLst>
      <p:ext uri="{BB962C8B-B14F-4D97-AF65-F5344CB8AC3E}">
        <p14:creationId xmlns:p14="http://schemas.microsoft.com/office/powerpoint/2010/main" val="23062275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86</TotalTime>
  <Words>3675</Words>
  <Application>Microsoft Office PowerPoint</Application>
  <PresentationFormat>Widescreen</PresentationFormat>
  <Paragraphs>234</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2</cp:revision>
  <dcterms:created xsi:type="dcterms:W3CDTF">2024-08-08T13:55:17Z</dcterms:created>
  <dcterms:modified xsi:type="dcterms:W3CDTF">2024-08-08T15:23:51Z</dcterms:modified>
</cp:coreProperties>
</file>