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2" r:id="rId4"/>
    <p:sldId id="273" r:id="rId5"/>
    <p:sldId id="274" r:id="rId6"/>
    <p:sldId id="283" r:id="rId7"/>
    <p:sldId id="275" r:id="rId8"/>
    <p:sldId id="276" r:id="rId9"/>
    <p:sldId id="277" r:id="rId10"/>
    <p:sldId id="278" r:id="rId11"/>
    <p:sldId id="279" r:id="rId12"/>
    <p:sldId id="260" r:id="rId13"/>
    <p:sldId id="280" r:id="rId14"/>
    <p:sldId id="261" r:id="rId15"/>
    <p:sldId id="281" r:id="rId16"/>
    <p:sldId id="282" r:id="rId17"/>
    <p:sldId id="284" r:id="rId18"/>
    <p:sldId id="262" r:id="rId19"/>
    <p:sldId id="285" r:id="rId20"/>
    <p:sldId id="264" r:id="rId21"/>
    <p:sldId id="263" r:id="rId22"/>
    <p:sldId id="286" r:id="rId23"/>
    <p:sldId id="287" r:id="rId24"/>
    <p:sldId id="288" r:id="rId25"/>
    <p:sldId id="289" r:id="rId26"/>
    <p:sldId id="290" r:id="rId27"/>
    <p:sldId id="265"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1CA7-09BB-BC3D-0DD9-9D8028BA4B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7C2AFB-F124-4A83-E6EC-9F0E0F8573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A94AAD-4A2E-923C-C181-49DDF85CAB00}"/>
              </a:ext>
            </a:extLst>
          </p:cNvPr>
          <p:cNvSpPr>
            <a:spLocks noGrp="1"/>
          </p:cNvSpPr>
          <p:nvPr>
            <p:ph type="dt" sz="half" idx="10"/>
          </p:nvPr>
        </p:nvSpPr>
        <p:spPr/>
        <p:txBody>
          <a:bodyPr/>
          <a:lstStyle/>
          <a:p>
            <a:fld id="{EAC2C7D6-125A-4661-A714-A728088D10DE}" type="datetimeFigureOut">
              <a:rPr lang="en-IN" smtClean="0"/>
              <a:t>29-09-2024</a:t>
            </a:fld>
            <a:endParaRPr lang="en-IN"/>
          </a:p>
        </p:txBody>
      </p:sp>
      <p:sp>
        <p:nvSpPr>
          <p:cNvPr id="5" name="Footer Placeholder 4">
            <a:extLst>
              <a:ext uri="{FF2B5EF4-FFF2-40B4-BE49-F238E27FC236}">
                <a16:creationId xmlns:a16="http://schemas.microsoft.com/office/drawing/2014/main" id="{54CF3F75-999D-808A-9DD8-7BE0F6D918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560763-C499-C1D1-0716-71932FD1C576}"/>
              </a:ext>
            </a:extLst>
          </p:cNvPr>
          <p:cNvSpPr>
            <a:spLocks noGrp="1"/>
          </p:cNvSpPr>
          <p:nvPr>
            <p:ph type="sldNum" sz="quarter" idx="12"/>
          </p:nvPr>
        </p:nvSpPr>
        <p:spPr/>
        <p:txBody>
          <a:bodyPr/>
          <a:lstStyle/>
          <a:p>
            <a:fld id="{6B980E01-5DC2-4835-BFAC-460D701C2EAE}" type="slidenum">
              <a:rPr lang="en-IN" smtClean="0"/>
              <a:t>‹#›</a:t>
            </a:fld>
            <a:endParaRPr lang="en-IN"/>
          </a:p>
        </p:txBody>
      </p:sp>
    </p:spTree>
    <p:extLst>
      <p:ext uri="{BB962C8B-B14F-4D97-AF65-F5344CB8AC3E}">
        <p14:creationId xmlns:p14="http://schemas.microsoft.com/office/powerpoint/2010/main" val="427956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0E8E3-8EFC-B7D3-F0F2-F3356B1AA9C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A48742-41F8-B835-C7D2-495FF2A87F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29AE02-CD28-D1F9-E82A-C9ED88A5EE70}"/>
              </a:ext>
            </a:extLst>
          </p:cNvPr>
          <p:cNvSpPr>
            <a:spLocks noGrp="1"/>
          </p:cNvSpPr>
          <p:nvPr>
            <p:ph type="dt" sz="half" idx="10"/>
          </p:nvPr>
        </p:nvSpPr>
        <p:spPr/>
        <p:txBody>
          <a:bodyPr/>
          <a:lstStyle/>
          <a:p>
            <a:fld id="{EAC2C7D6-125A-4661-A714-A728088D10DE}" type="datetimeFigureOut">
              <a:rPr lang="en-IN" smtClean="0"/>
              <a:t>29-09-2024</a:t>
            </a:fld>
            <a:endParaRPr lang="en-IN"/>
          </a:p>
        </p:txBody>
      </p:sp>
      <p:sp>
        <p:nvSpPr>
          <p:cNvPr id="5" name="Footer Placeholder 4">
            <a:extLst>
              <a:ext uri="{FF2B5EF4-FFF2-40B4-BE49-F238E27FC236}">
                <a16:creationId xmlns:a16="http://schemas.microsoft.com/office/drawing/2014/main" id="{AB232B2A-7CC2-0DFD-AF54-BCBAA777FD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DA1F86-A22C-EEA0-376B-FEC90E537FE6}"/>
              </a:ext>
            </a:extLst>
          </p:cNvPr>
          <p:cNvSpPr>
            <a:spLocks noGrp="1"/>
          </p:cNvSpPr>
          <p:nvPr>
            <p:ph type="sldNum" sz="quarter" idx="12"/>
          </p:nvPr>
        </p:nvSpPr>
        <p:spPr/>
        <p:txBody>
          <a:bodyPr/>
          <a:lstStyle/>
          <a:p>
            <a:fld id="{6B980E01-5DC2-4835-BFAC-460D701C2EAE}" type="slidenum">
              <a:rPr lang="en-IN" smtClean="0"/>
              <a:t>‹#›</a:t>
            </a:fld>
            <a:endParaRPr lang="en-IN"/>
          </a:p>
        </p:txBody>
      </p:sp>
    </p:spTree>
    <p:extLst>
      <p:ext uri="{BB962C8B-B14F-4D97-AF65-F5344CB8AC3E}">
        <p14:creationId xmlns:p14="http://schemas.microsoft.com/office/powerpoint/2010/main" val="1933763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62F5C6-6998-99EE-AF8F-1AEFF64ED0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4D7AF5-F87C-C67E-3BDA-A3FC36E7FF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58C8E2-F2E6-B063-A377-97830BF52A3A}"/>
              </a:ext>
            </a:extLst>
          </p:cNvPr>
          <p:cNvSpPr>
            <a:spLocks noGrp="1"/>
          </p:cNvSpPr>
          <p:nvPr>
            <p:ph type="dt" sz="half" idx="10"/>
          </p:nvPr>
        </p:nvSpPr>
        <p:spPr/>
        <p:txBody>
          <a:bodyPr/>
          <a:lstStyle/>
          <a:p>
            <a:fld id="{EAC2C7D6-125A-4661-A714-A728088D10DE}" type="datetimeFigureOut">
              <a:rPr lang="en-IN" smtClean="0"/>
              <a:t>29-09-2024</a:t>
            </a:fld>
            <a:endParaRPr lang="en-IN"/>
          </a:p>
        </p:txBody>
      </p:sp>
      <p:sp>
        <p:nvSpPr>
          <p:cNvPr id="5" name="Footer Placeholder 4">
            <a:extLst>
              <a:ext uri="{FF2B5EF4-FFF2-40B4-BE49-F238E27FC236}">
                <a16:creationId xmlns:a16="http://schemas.microsoft.com/office/drawing/2014/main" id="{3E9E7D79-ABAE-1E51-62C2-A12CE4CA21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6F0EFB-AE0B-7DFC-9A95-B5BAFCE306F3}"/>
              </a:ext>
            </a:extLst>
          </p:cNvPr>
          <p:cNvSpPr>
            <a:spLocks noGrp="1"/>
          </p:cNvSpPr>
          <p:nvPr>
            <p:ph type="sldNum" sz="quarter" idx="12"/>
          </p:nvPr>
        </p:nvSpPr>
        <p:spPr/>
        <p:txBody>
          <a:bodyPr/>
          <a:lstStyle/>
          <a:p>
            <a:fld id="{6B980E01-5DC2-4835-BFAC-460D701C2EAE}" type="slidenum">
              <a:rPr lang="en-IN" smtClean="0"/>
              <a:t>‹#›</a:t>
            </a:fld>
            <a:endParaRPr lang="en-IN"/>
          </a:p>
        </p:txBody>
      </p:sp>
    </p:spTree>
    <p:extLst>
      <p:ext uri="{BB962C8B-B14F-4D97-AF65-F5344CB8AC3E}">
        <p14:creationId xmlns:p14="http://schemas.microsoft.com/office/powerpoint/2010/main" val="359207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2C831-DB51-C391-5B68-7C08B6FE40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A65169-A9BF-B45C-F75D-0A0D79BF8E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2940DD-C143-74B4-3F59-B8C4A8144A82}"/>
              </a:ext>
            </a:extLst>
          </p:cNvPr>
          <p:cNvSpPr>
            <a:spLocks noGrp="1"/>
          </p:cNvSpPr>
          <p:nvPr>
            <p:ph type="dt" sz="half" idx="10"/>
          </p:nvPr>
        </p:nvSpPr>
        <p:spPr/>
        <p:txBody>
          <a:bodyPr/>
          <a:lstStyle/>
          <a:p>
            <a:fld id="{EAC2C7D6-125A-4661-A714-A728088D10DE}" type="datetimeFigureOut">
              <a:rPr lang="en-IN" smtClean="0"/>
              <a:t>29-09-2024</a:t>
            </a:fld>
            <a:endParaRPr lang="en-IN"/>
          </a:p>
        </p:txBody>
      </p:sp>
      <p:sp>
        <p:nvSpPr>
          <p:cNvPr id="5" name="Footer Placeholder 4">
            <a:extLst>
              <a:ext uri="{FF2B5EF4-FFF2-40B4-BE49-F238E27FC236}">
                <a16:creationId xmlns:a16="http://schemas.microsoft.com/office/drawing/2014/main" id="{D1993A33-89F1-91CE-592C-AE64623F01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B9AD48-554A-D9D0-B6A5-8CA887241C70}"/>
              </a:ext>
            </a:extLst>
          </p:cNvPr>
          <p:cNvSpPr>
            <a:spLocks noGrp="1"/>
          </p:cNvSpPr>
          <p:nvPr>
            <p:ph type="sldNum" sz="quarter" idx="12"/>
          </p:nvPr>
        </p:nvSpPr>
        <p:spPr/>
        <p:txBody>
          <a:bodyPr/>
          <a:lstStyle/>
          <a:p>
            <a:fld id="{6B980E01-5DC2-4835-BFAC-460D701C2EAE}" type="slidenum">
              <a:rPr lang="en-IN" smtClean="0"/>
              <a:t>‹#›</a:t>
            </a:fld>
            <a:endParaRPr lang="en-IN"/>
          </a:p>
        </p:txBody>
      </p:sp>
    </p:spTree>
    <p:extLst>
      <p:ext uri="{BB962C8B-B14F-4D97-AF65-F5344CB8AC3E}">
        <p14:creationId xmlns:p14="http://schemas.microsoft.com/office/powerpoint/2010/main" val="217021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E1F1-AD7C-2B08-5FD5-F06D114F95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447CD9-B7A7-1E3F-1F52-DDA2C6A1BF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8DCD69-0FA6-C801-53B0-0F0CA1C25880}"/>
              </a:ext>
            </a:extLst>
          </p:cNvPr>
          <p:cNvSpPr>
            <a:spLocks noGrp="1"/>
          </p:cNvSpPr>
          <p:nvPr>
            <p:ph type="dt" sz="half" idx="10"/>
          </p:nvPr>
        </p:nvSpPr>
        <p:spPr/>
        <p:txBody>
          <a:bodyPr/>
          <a:lstStyle/>
          <a:p>
            <a:fld id="{EAC2C7D6-125A-4661-A714-A728088D10DE}" type="datetimeFigureOut">
              <a:rPr lang="en-IN" smtClean="0"/>
              <a:t>29-09-2024</a:t>
            </a:fld>
            <a:endParaRPr lang="en-IN"/>
          </a:p>
        </p:txBody>
      </p:sp>
      <p:sp>
        <p:nvSpPr>
          <p:cNvPr id="5" name="Footer Placeholder 4">
            <a:extLst>
              <a:ext uri="{FF2B5EF4-FFF2-40B4-BE49-F238E27FC236}">
                <a16:creationId xmlns:a16="http://schemas.microsoft.com/office/drawing/2014/main" id="{5B732629-F9F5-A0F1-F06C-6BFB3795F5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D673EB-EC1C-518D-723F-BB6496EABC33}"/>
              </a:ext>
            </a:extLst>
          </p:cNvPr>
          <p:cNvSpPr>
            <a:spLocks noGrp="1"/>
          </p:cNvSpPr>
          <p:nvPr>
            <p:ph type="sldNum" sz="quarter" idx="12"/>
          </p:nvPr>
        </p:nvSpPr>
        <p:spPr/>
        <p:txBody>
          <a:bodyPr/>
          <a:lstStyle/>
          <a:p>
            <a:fld id="{6B980E01-5DC2-4835-BFAC-460D701C2EAE}" type="slidenum">
              <a:rPr lang="en-IN" smtClean="0"/>
              <a:t>‹#›</a:t>
            </a:fld>
            <a:endParaRPr lang="en-IN"/>
          </a:p>
        </p:txBody>
      </p:sp>
    </p:spTree>
    <p:extLst>
      <p:ext uri="{BB962C8B-B14F-4D97-AF65-F5344CB8AC3E}">
        <p14:creationId xmlns:p14="http://schemas.microsoft.com/office/powerpoint/2010/main" val="2022483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FA1CF-0583-6A76-20EC-F88B014144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3F3750-23B2-25AA-7BA6-822EA5F916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52AFDB-B5E8-F12B-371B-E5F2AF7926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AEFBBB-8865-64AA-B76D-FFF4AF53CAF7}"/>
              </a:ext>
            </a:extLst>
          </p:cNvPr>
          <p:cNvSpPr>
            <a:spLocks noGrp="1"/>
          </p:cNvSpPr>
          <p:nvPr>
            <p:ph type="dt" sz="half" idx="10"/>
          </p:nvPr>
        </p:nvSpPr>
        <p:spPr/>
        <p:txBody>
          <a:bodyPr/>
          <a:lstStyle/>
          <a:p>
            <a:fld id="{EAC2C7D6-125A-4661-A714-A728088D10DE}" type="datetimeFigureOut">
              <a:rPr lang="en-IN" smtClean="0"/>
              <a:t>29-09-2024</a:t>
            </a:fld>
            <a:endParaRPr lang="en-IN"/>
          </a:p>
        </p:txBody>
      </p:sp>
      <p:sp>
        <p:nvSpPr>
          <p:cNvPr id="6" name="Footer Placeholder 5">
            <a:extLst>
              <a:ext uri="{FF2B5EF4-FFF2-40B4-BE49-F238E27FC236}">
                <a16:creationId xmlns:a16="http://schemas.microsoft.com/office/drawing/2014/main" id="{D9CCD18F-3A21-B2DB-C06C-CC96356FB9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FDFEAE-D6D4-1BAF-F234-A08B7F38C559}"/>
              </a:ext>
            </a:extLst>
          </p:cNvPr>
          <p:cNvSpPr>
            <a:spLocks noGrp="1"/>
          </p:cNvSpPr>
          <p:nvPr>
            <p:ph type="sldNum" sz="quarter" idx="12"/>
          </p:nvPr>
        </p:nvSpPr>
        <p:spPr/>
        <p:txBody>
          <a:bodyPr/>
          <a:lstStyle/>
          <a:p>
            <a:fld id="{6B980E01-5DC2-4835-BFAC-460D701C2EAE}" type="slidenum">
              <a:rPr lang="en-IN" smtClean="0"/>
              <a:t>‹#›</a:t>
            </a:fld>
            <a:endParaRPr lang="en-IN"/>
          </a:p>
        </p:txBody>
      </p:sp>
    </p:spTree>
    <p:extLst>
      <p:ext uri="{BB962C8B-B14F-4D97-AF65-F5344CB8AC3E}">
        <p14:creationId xmlns:p14="http://schemas.microsoft.com/office/powerpoint/2010/main" val="748141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225F4-20C1-37A5-5B9C-FFF676039E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E4FB46-0565-5DA7-58A5-944403015F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676020-9A85-2976-3189-E55253F269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342638-AFF9-3817-0320-2053363126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3C058E-14F1-9375-11BD-03AB743F8C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9E0259-FC2B-7E45-E820-54FFCC80CADB}"/>
              </a:ext>
            </a:extLst>
          </p:cNvPr>
          <p:cNvSpPr>
            <a:spLocks noGrp="1"/>
          </p:cNvSpPr>
          <p:nvPr>
            <p:ph type="dt" sz="half" idx="10"/>
          </p:nvPr>
        </p:nvSpPr>
        <p:spPr/>
        <p:txBody>
          <a:bodyPr/>
          <a:lstStyle/>
          <a:p>
            <a:fld id="{EAC2C7D6-125A-4661-A714-A728088D10DE}" type="datetimeFigureOut">
              <a:rPr lang="en-IN" smtClean="0"/>
              <a:t>29-09-2024</a:t>
            </a:fld>
            <a:endParaRPr lang="en-IN"/>
          </a:p>
        </p:txBody>
      </p:sp>
      <p:sp>
        <p:nvSpPr>
          <p:cNvPr id="8" name="Footer Placeholder 7">
            <a:extLst>
              <a:ext uri="{FF2B5EF4-FFF2-40B4-BE49-F238E27FC236}">
                <a16:creationId xmlns:a16="http://schemas.microsoft.com/office/drawing/2014/main" id="{356000A4-202D-D1FC-9C13-CD3187D51F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5A10FF-3B29-4E0D-1276-F6157759C0A6}"/>
              </a:ext>
            </a:extLst>
          </p:cNvPr>
          <p:cNvSpPr>
            <a:spLocks noGrp="1"/>
          </p:cNvSpPr>
          <p:nvPr>
            <p:ph type="sldNum" sz="quarter" idx="12"/>
          </p:nvPr>
        </p:nvSpPr>
        <p:spPr/>
        <p:txBody>
          <a:bodyPr/>
          <a:lstStyle/>
          <a:p>
            <a:fld id="{6B980E01-5DC2-4835-BFAC-460D701C2EAE}" type="slidenum">
              <a:rPr lang="en-IN" smtClean="0"/>
              <a:t>‹#›</a:t>
            </a:fld>
            <a:endParaRPr lang="en-IN"/>
          </a:p>
        </p:txBody>
      </p:sp>
    </p:spTree>
    <p:extLst>
      <p:ext uri="{BB962C8B-B14F-4D97-AF65-F5344CB8AC3E}">
        <p14:creationId xmlns:p14="http://schemas.microsoft.com/office/powerpoint/2010/main" val="2063058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4B531-3B5C-891E-7BA0-DCAB4D7D9D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0D3F97-0BD3-5736-3263-F33447896D9C}"/>
              </a:ext>
            </a:extLst>
          </p:cNvPr>
          <p:cNvSpPr>
            <a:spLocks noGrp="1"/>
          </p:cNvSpPr>
          <p:nvPr>
            <p:ph type="dt" sz="half" idx="10"/>
          </p:nvPr>
        </p:nvSpPr>
        <p:spPr/>
        <p:txBody>
          <a:bodyPr/>
          <a:lstStyle/>
          <a:p>
            <a:fld id="{EAC2C7D6-125A-4661-A714-A728088D10DE}" type="datetimeFigureOut">
              <a:rPr lang="en-IN" smtClean="0"/>
              <a:t>29-09-2024</a:t>
            </a:fld>
            <a:endParaRPr lang="en-IN"/>
          </a:p>
        </p:txBody>
      </p:sp>
      <p:sp>
        <p:nvSpPr>
          <p:cNvPr id="4" name="Footer Placeholder 3">
            <a:extLst>
              <a:ext uri="{FF2B5EF4-FFF2-40B4-BE49-F238E27FC236}">
                <a16:creationId xmlns:a16="http://schemas.microsoft.com/office/drawing/2014/main" id="{B13838D4-A09D-58FB-5663-DAB78C7D59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2492DA-06DB-B982-7B33-84AF5C447752}"/>
              </a:ext>
            </a:extLst>
          </p:cNvPr>
          <p:cNvSpPr>
            <a:spLocks noGrp="1"/>
          </p:cNvSpPr>
          <p:nvPr>
            <p:ph type="sldNum" sz="quarter" idx="12"/>
          </p:nvPr>
        </p:nvSpPr>
        <p:spPr/>
        <p:txBody>
          <a:bodyPr/>
          <a:lstStyle/>
          <a:p>
            <a:fld id="{6B980E01-5DC2-4835-BFAC-460D701C2EAE}" type="slidenum">
              <a:rPr lang="en-IN" smtClean="0"/>
              <a:t>‹#›</a:t>
            </a:fld>
            <a:endParaRPr lang="en-IN"/>
          </a:p>
        </p:txBody>
      </p:sp>
    </p:spTree>
    <p:extLst>
      <p:ext uri="{BB962C8B-B14F-4D97-AF65-F5344CB8AC3E}">
        <p14:creationId xmlns:p14="http://schemas.microsoft.com/office/powerpoint/2010/main" val="2515044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DD0ED6-34E1-49F0-AE0B-09067774F13F}"/>
              </a:ext>
            </a:extLst>
          </p:cNvPr>
          <p:cNvSpPr>
            <a:spLocks noGrp="1"/>
          </p:cNvSpPr>
          <p:nvPr>
            <p:ph type="dt" sz="half" idx="10"/>
          </p:nvPr>
        </p:nvSpPr>
        <p:spPr/>
        <p:txBody>
          <a:bodyPr/>
          <a:lstStyle/>
          <a:p>
            <a:fld id="{EAC2C7D6-125A-4661-A714-A728088D10DE}" type="datetimeFigureOut">
              <a:rPr lang="en-IN" smtClean="0"/>
              <a:t>29-09-2024</a:t>
            </a:fld>
            <a:endParaRPr lang="en-IN"/>
          </a:p>
        </p:txBody>
      </p:sp>
      <p:sp>
        <p:nvSpPr>
          <p:cNvPr id="3" name="Footer Placeholder 2">
            <a:extLst>
              <a:ext uri="{FF2B5EF4-FFF2-40B4-BE49-F238E27FC236}">
                <a16:creationId xmlns:a16="http://schemas.microsoft.com/office/drawing/2014/main" id="{B9F1206E-E26F-5AFE-531C-20ADF2D096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331247-8F4A-30BE-8523-0EC45B96536D}"/>
              </a:ext>
            </a:extLst>
          </p:cNvPr>
          <p:cNvSpPr>
            <a:spLocks noGrp="1"/>
          </p:cNvSpPr>
          <p:nvPr>
            <p:ph type="sldNum" sz="quarter" idx="12"/>
          </p:nvPr>
        </p:nvSpPr>
        <p:spPr/>
        <p:txBody>
          <a:bodyPr/>
          <a:lstStyle/>
          <a:p>
            <a:fld id="{6B980E01-5DC2-4835-BFAC-460D701C2EAE}" type="slidenum">
              <a:rPr lang="en-IN" smtClean="0"/>
              <a:t>‹#›</a:t>
            </a:fld>
            <a:endParaRPr lang="en-IN"/>
          </a:p>
        </p:txBody>
      </p:sp>
    </p:spTree>
    <p:extLst>
      <p:ext uri="{BB962C8B-B14F-4D97-AF65-F5344CB8AC3E}">
        <p14:creationId xmlns:p14="http://schemas.microsoft.com/office/powerpoint/2010/main" val="94549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91677-CDB0-9B30-9C70-E20352C73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87EC98-7238-E1B3-DB4C-C602FE9D62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C281CF-FBA1-9C5B-FF84-1E1A40AD69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DEB14-A166-5530-B55B-F9C6A7148A97}"/>
              </a:ext>
            </a:extLst>
          </p:cNvPr>
          <p:cNvSpPr>
            <a:spLocks noGrp="1"/>
          </p:cNvSpPr>
          <p:nvPr>
            <p:ph type="dt" sz="half" idx="10"/>
          </p:nvPr>
        </p:nvSpPr>
        <p:spPr/>
        <p:txBody>
          <a:bodyPr/>
          <a:lstStyle/>
          <a:p>
            <a:fld id="{EAC2C7D6-125A-4661-A714-A728088D10DE}" type="datetimeFigureOut">
              <a:rPr lang="en-IN" smtClean="0"/>
              <a:t>29-09-2024</a:t>
            </a:fld>
            <a:endParaRPr lang="en-IN"/>
          </a:p>
        </p:txBody>
      </p:sp>
      <p:sp>
        <p:nvSpPr>
          <p:cNvPr id="6" name="Footer Placeholder 5">
            <a:extLst>
              <a:ext uri="{FF2B5EF4-FFF2-40B4-BE49-F238E27FC236}">
                <a16:creationId xmlns:a16="http://schemas.microsoft.com/office/drawing/2014/main" id="{60329764-A9F2-699D-A402-7AC85995BA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54E178-A366-BEC4-5820-74CA5B714EB0}"/>
              </a:ext>
            </a:extLst>
          </p:cNvPr>
          <p:cNvSpPr>
            <a:spLocks noGrp="1"/>
          </p:cNvSpPr>
          <p:nvPr>
            <p:ph type="sldNum" sz="quarter" idx="12"/>
          </p:nvPr>
        </p:nvSpPr>
        <p:spPr/>
        <p:txBody>
          <a:bodyPr/>
          <a:lstStyle/>
          <a:p>
            <a:fld id="{6B980E01-5DC2-4835-BFAC-460D701C2EAE}" type="slidenum">
              <a:rPr lang="en-IN" smtClean="0"/>
              <a:t>‹#›</a:t>
            </a:fld>
            <a:endParaRPr lang="en-IN"/>
          </a:p>
        </p:txBody>
      </p:sp>
    </p:spTree>
    <p:extLst>
      <p:ext uri="{BB962C8B-B14F-4D97-AF65-F5344CB8AC3E}">
        <p14:creationId xmlns:p14="http://schemas.microsoft.com/office/powerpoint/2010/main" val="3297310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235BC-A32F-96AF-CF54-9664C83EF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8B724A-5BEC-7A08-6F17-306190F9B4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5D709E-42D5-33F8-CD90-3A0F51A7FE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A9ED61-6EAF-0EE3-E482-3AC3E3B90D88}"/>
              </a:ext>
            </a:extLst>
          </p:cNvPr>
          <p:cNvSpPr>
            <a:spLocks noGrp="1"/>
          </p:cNvSpPr>
          <p:nvPr>
            <p:ph type="dt" sz="half" idx="10"/>
          </p:nvPr>
        </p:nvSpPr>
        <p:spPr/>
        <p:txBody>
          <a:bodyPr/>
          <a:lstStyle/>
          <a:p>
            <a:fld id="{EAC2C7D6-125A-4661-A714-A728088D10DE}" type="datetimeFigureOut">
              <a:rPr lang="en-IN" smtClean="0"/>
              <a:t>29-09-2024</a:t>
            </a:fld>
            <a:endParaRPr lang="en-IN"/>
          </a:p>
        </p:txBody>
      </p:sp>
      <p:sp>
        <p:nvSpPr>
          <p:cNvPr id="6" name="Footer Placeholder 5">
            <a:extLst>
              <a:ext uri="{FF2B5EF4-FFF2-40B4-BE49-F238E27FC236}">
                <a16:creationId xmlns:a16="http://schemas.microsoft.com/office/drawing/2014/main" id="{CAEB45FA-4DB5-C532-DABC-7DAE268BC6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4C53D7-C5C4-1771-F4F4-78C93C7F0EB4}"/>
              </a:ext>
            </a:extLst>
          </p:cNvPr>
          <p:cNvSpPr>
            <a:spLocks noGrp="1"/>
          </p:cNvSpPr>
          <p:nvPr>
            <p:ph type="sldNum" sz="quarter" idx="12"/>
          </p:nvPr>
        </p:nvSpPr>
        <p:spPr/>
        <p:txBody>
          <a:bodyPr/>
          <a:lstStyle/>
          <a:p>
            <a:fld id="{6B980E01-5DC2-4835-BFAC-460D701C2EAE}" type="slidenum">
              <a:rPr lang="en-IN" smtClean="0"/>
              <a:t>‹#›</a:t>
            </a:fld>
            <a:endParaRPr lang="en-IN"/>
          </a:p>
        </p:txBody>
      </p:sp>
    </p:spTree>
    <p:extLst>
      <p:ext uri="{BB962C8B-B14F-4D97-AF65-F5344CB8AC3E}">
        <p14:creationId xmlns:p14="http://schemas.microsoft.com/office/powerpoint/2010/main" val="2181014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0CE0F9-464D-CBCA-8446-7FD72BBC42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C56AED-0318-DA4A-0C04-983982B27A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F2540E-1CB2-0C17-402E-2721B14C57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C2C7D6-125A-4661-A714-A728088D10DE}" type="datetimeFigureOut">
              <a:rPr lang="en-IN" smtClean="0"/>
              <a:t>29-09-2024</a:t>
            </a:fld>
            <a:endParaRPr lang="en-IN"/>
          </a:p>
        </p:txBody>
      </p:sp>
      <p:sp>
        <p:nvSpPr>
          <p:cNvPr id="5" name="Footer Placeholder 4">
            <a:extLst>
              <a:ext uri="{FF2B5EF4-FFF2-40B4-BE49-F238E27FC236}">
                <a16:creationId xmlns:a16="http://schemas.microsoft.com/office/drawing/2014/main" id="{769945BA-FD11-AC82-6257-93C40B45C5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F4CD8D-2A5F-7627-3A2E-06B7B6DE50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980E01-5DC2-4835-BFAC-460D701C2EAE}" type="slidenum">
              <a:rPr lang="en-IN" smtClean="0"/>
              <a:t>‹#›</a:t>
            </a:fld>
            <a:endParaRPr lang="en-IN"/>
          </a:p>
        </p:txBody>
      </p:sp>
    </p:spTree>
    <p:extLst>
      <p:ext uri="{BB962C8B-B14F-4D97-AF65-F5344CB8AC3E}">
        <p14:creationId xmlns:p14="http://schemas.microsoft.com/office/powerpoint/2010/main" val="1128951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84F793-C596-724A-E2C4-F1E0B56D8143}"/>
              </a:ext>
            </a:extLst>
          </p:cNvPr>
          <p:cNvSpPr txBox="1"/>
          <p:nvPr/>
        </p:nvSpPr>
        <p:spPr>
          <a:xfrm>
            <a:off x="3047268" y="2110127"/>
            <a:ext cx="6097464" cy="1200329"/>
          </a:xfrm>
          <a:prstGeom prst="rect">
            <a:avLst/>
          </a:prstGeom>
          <a:noFill/>
        </p:spPr>
        <p:txBody>
          <a:bodyPr wrap="square">
            <a:spAutoFit/>
          </a:bodyPr>
          <a:lstStyle/>
          <a:p>
            <a:pPr algn="ctr"/>
            <a:r>
              <a:rPr lang="en-IN" b="0" i="0" dirty="0">
                <a:solidFill>
                  <a:srgbClr val="1D1D27"/>
                </a:solidFill>
                <a:effectLst/>
                <a:latin typeface="Montserrat" panose="00000500000000000000" pitchFamily="2" charset="0"/>
              </a:rPr>
              <a:t>Unit 3 </a:t>
            </a:r>
          </a:p>
          <a:p>
            <a:pPr algn="ctr"/>
            <a:r>
              <a:rPr lang="en-IN" dirty="0">
                <a:solidFill>
                  <a:srgbClr val="1D1D27"/>
                </a:solidFill>
                <a:latin typeface="Montserrat" panose="00000500000000000000" pitchFamily="2" charset="0"/>
              </a:rPr>
              <a:t>Data warehousing and mining</a:t>
            </a:r>
          </a:p>
          <a:p>
            <a:pPr algn="ctr"/>
            <a:endParaRPr lang="en-IN" dirty="0">
              <a:solidFill>
                <a:srgbClr val="1D1D27"/>
              </a:solidFill>
              <a:latin typeface="Montserrat" panose="00000500000000000000" pitchFamily="2" charset="0"/>
            </a:endParaRPr>
          </a:p>
          <a:p>
            <a:pPr algn="ctr"/>
            <a:r>
              <a:rPr lang="en-IN" b="0" i="0" dirty="0">
                <a:solidFill>
                  <a:srgbClr val="1D1D27"/>
                </a:solidFill>
                <a:effectLst/>
                <a:latin typeface="Montserrat" panose="00000500000000000000" pitchFamily="2" charset="0"/>
              </a:rPr>
              <a:t>Search Engines</a:t>
            </a:r>
          </a:p>
        </p:txBody>
      </p:sp>
    </p:spTree>
    <p:extLst>
      <p:ext uri="{BB962C8B-B14F-4D97-AF65-F5344CB8AC3E}">
        <p14:creationId xmlns:p14="http://schemas.microsoft.com/office/powerpoint/2010/main" val="3384741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87019C-9F25-812C-9BDE-43481351E0A5}"/>
              </a:ext>
            </a:extLst>
          </p:cNvPr>
          <p:cNvSpPr>
            <a:spLocks noChangeArrowheads="1"/>
          </p:cNvSpPr>
          <p:nvPr/>
        </p:nvSpPr>
        <p:spPr bwMode="auto">
          <a:xfrm>
            <a:off x="1345223" y="1408753"/>
            <a:ext cx="996901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7. Security and Access Control: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privacy and security:</a:t>
            </a:r>
            <a:r>
              <a:rPr kumimoji="0" lang="en-US" altLang="en-US" sz="1800" b="0" i="0" u="none" strike="noStrike" cap="none" normalizeH="0" baseline="0" dirty="0">
                <a:ln>
                  <a:noFill/>
                </a:ln>
                <a:solidFill>
                  <a:schemeClr val="tx1"/>
                </a:solidFill>
                <a:effectLst/>
                <a:latin typeface="Arial" panose="020B0604020202020204" pitchFamily="34" charset="0"/>
              </a:rPr>
              <a:t> Search engines should implement robust security measures to protect sensitive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Access control:</a:t>
            </a:r>
            <a:r>
              <a:rPr kumimoji="0" lang="en-US" altLang="en-US" sz="1800" b="0" i="0" u="none" strike="noStrike" cap="none" normalizeH="0" baseline="0" dirty="0">
                <a:ln>
                  <a:noFill/>
                </a:ln>
                <a:solidFill>
                  <a:schemeClr val="tx1"/>
                </a:solidFill>
                <a:effectLst/>
                <a:latin typeface="Arial" panose="020B0604020202020204" pitchFamily="34" charset="0"/>
              </a:rPr>
              <a:t> They should support fine-grained access controls to restrict access to specific data subsets.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8. User Interface: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Intuitive interface:</a:t>
            </a:r>
            <a:r>
              <a:rPr kumimoji="0" lang="en-US" altLang="en-US" sz="1800" b="0" i="0" u="none" strike="noStrike" cap="none" normalizeH="0" baseline="0" dirty="0">
                <a:ln>
                  <a:noFill/>
                </a:ln>
                <a:solidFill>
                  <a:schemeClr val="tx1"/>
                </a:solidFill>
                <a:effectLst/>
                <a:latin typeface="Arial" panose="020B0604020202020204" pitchFamily="34" charset="0"/>
              </a:rPr>
              <a:t> A user-friendly interface is essential for easy interaction and navigation.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Query language:</a:t>
            </a:r>
            <a:r>
              <a:rPr kumimoji="0" lang="en-US" altLang="en-US" sz="1800" b="0" i="0" u="none" strike="noStrike" cap="none" normalizeH="0" baseline="0" dirty="0">
                <a:ln>
                  <a:noFill/>
                </a:ln>
                <a:solidFill>
                  <a:schemeClr val="tx1"/>
                </a:solidFill>
                <a:effectLst/>
                <a:latin typeface="Arial" panose="020B0604020202020204" pitchFamily="34" charset="0"/>
              </a:rPr>
              <a:t> They should support a query language that is easy to learn and use.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3841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E32865-D78F-33ED-D8C4-EAFB678BCF18}"/>
              </a:ext>
            </a:extLst>
          </p:cNvPr>
          <p:cNvSpPr txBox="1"/>
          <p:nvPr/>
        </p:nvSpPr>
        <p:spPr>
          <a:xfrm>
            <a:off x="2549768" y="1720840"/>
            <a:ext cx="7965831" cy="2585323"/>
          </a:xfrm>
          <a:prstGeom prst="rect">
            <a:avLst/>
          </a:prstGeom>
          <a:noFill/>
        </p:spPr>
        <p:txBody>
          <a:bodyPr wrap="square">
            <a:spAutoFit/>
          </a:bodyPr>
          <a:lstStyle/>
          <a:p>
            <a:r>
              <a:rPr lang="en-US" b="1" dirty="0"/>
              <a:t>Examples of Popular Search Engines in Data Warehousing and Mining:</a:t>
            </a:r>
          </a:p>
          <a:p>
            <a:endParaRPr lang="en-US" dirty="0"/>
          </a:p>
          <a:p>
            <a:pPr>
              <a:buFont typeface="Arial" panose="020B0604020202020204" pitchFamily="34" charset="0"/>
              <a:buChar char="•"/>
            </a:pPr>
            <a:r>
              <a:rPr lang="en-US" b="1" dirty="0"/>
              <a:t>Apache Lucene:</a:t>
            </a:r>
            <a:r>
              <a:rPr lang="en-US" dirty="0"/>
              <a:t> A high-performance, full-text search engine library.</a:t>
            </a:r>
          </a:p>
          <a:p>
            <a:pPr>
              <a:buFont typeface="Arial" panose="020B0604020202020204" pitchFamily="34" charset="0"/>
              <a:buChar char="•"/>
            </a:pPr>
            <a:r>
              <a:rPr lang="en-US" b="1" dirty="0"/>
              <a:t>Elasticsearch:</a:t>
            </a:r>
            <a:r>
              <a:rPr lang="en-US" dirty="0"/>
              <a:t> A popular open-source search engine known for its scalability and speed.</a:t>
            </a:r>
          </a:p>
          <a:p>
            <a:pPr>
              <a:buFont typeface="Arial" panose="020B0604020202020204" pitchFamily="34" charset="0"/>
              <a:buChar char="•"/>
            </a:pPr>
            <a:r>
              <a:rPr lang="en-US" b="1" dirty="0" err="1"/>
              <a:t>Solr</a:t>
            </a:r>
            <a:r>
              <a:rPr lang="en-US" b="1" dirty="0"/>
              <a:t>:</a:t>
            </a:r>
            <a:r>
              <a:rPr lang="en-US" dirty="0"/>
              <a:t> Another popular open-source search engine developed by Apache.</a:t>
            </a:r>
          </a:p>
          <a:p>
            <a:pPr>
              <a:buFont typeface="Arial" panose="020B0604020202020204" pitchFamily="34" charset="0"/>
              <a:buChar char="•"/>
            </a:pPr>
            <a:r>
              <a:rPr lang="en-US" b="1" dirty="0"/>
              <a:t>Oracle Text:</a:t>
            </a:r>
            <a:r>
              <a:rPr lang="en-US" dirty="0"/>
              <a:t> A search engine component available in Oracle Database.</a:t>
            </a:r>
          </a:p>
          <a:p>
            <a:pPr>
              <a:buFont typeface="Arial" panose="020B0604020202020204" pitchFamily="34" charset="0"/>
              <a:buChar char="•"/>
            </a:pPr>
            <a:r>
              <a:rPr lang="en-US" b="1" dirty="0"/>
              <a:t>Microsoft SQL Server Full-Text Search:</a:t>
            </a:r>
            <a:r>
              <a:rPr lang="en-US" dirty="0"/>
              <a:t> A full-text search engine integrated into Microsoft SQL Server.</a:t>
            </a:r>
          </a:p>
        </p:txBody>
      </p:sp>
    </p:spTree>
    <p:extLst>
      <p:ext uri="{BB962C8B-B14F-4D97-AF65-F5344CB8AC3E}">
        <p14:creationId xmlns:p14="http://schemas.microsoft.com/office/powerpoint/2010/main" val="3398484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310FA1-070E-FBC7-487C-11F115254300}"/>
              </a:ext>
            </a:extLst>
          </p:cNvPr>
          <p:cNvSpPr txBox="1"/>
          <p:nvPr/>
        </p:nvSpPr>
        <p:spPr>
          <a:xfrm>
            <a:off x="3365255" y="1828771"/>
            <a:ext cx="6097464" cy="2185214"/>
          </a:xfrm>
          <a:prstGeom prst="rect">
            <a:avLst/>
          </a:prstGeom>
          <a:noFill/>
        </p:spPr>
        <p:txBody>
          <a:bodyPr wrap="square">
            <a:spAutoFit/>
          </a:bodyPr>
          <a:lstStyle/>
          <a:p>
            <a:pPr algn="l"/>
            <a:r>
              <a:rPr lang="en-IN" sz="2800" b="0" i="0" dirty="0">
                <a:solidFill>
                  <a:srgbClr val="1D1D27"/>
                </a:solidFill>
                <a:effectLst/>
                <a:latin typeface="Montserrat" panose="00000500000000000000" pitchFamily="2" charset="0"/>
              </a:rPr>
              <a:t>Search Engines functionalities</a:t>
            </a:r>
          </a:p>
          <a:p>
            <a:pPr algn="l"/>
            <a:endParaRPr lang="en-IN" sz="2800" dirty="0">
              <a:solidFill>
                <a:srgbClr val="1D1D27"/>
              </a:solidFill>
              <a:latin typeface="Montserrat" panose="00000500000000000000" pitchFamily="2" charset="0"/>
            </a:endParaRPr>
          </a:p>
          <a:p>
            <a:pPr algn="l"/>
            <a:r>
              <a:rPr lang="en-US" sz="2000" dirty="0"/>
              <a:t>A search engine is a software application that helps users find information on the World Wide Web. It works by crawling the web, indexing web pages, and then processing user queries to return relevant search results.</a:t>
            </a:r>
            <a:endParaRPr lang="en-IN" sz="2000" i="0" dirty="0">
              <a:solidFill>
                <a:srgbClr val="1D1D27"/>
              </a:solidFill>
              <a:effectLst/>
              <a:latin typeface="Montserrat" panose="00000500000000000000" pitchFamily="2" charset="0"/>
            </a:endParaRPr>
          </a:p>
        </p:txBody>
      </p:sp>
    </p:spTree>
    <p:extLst>
      <p:ext uri="{BB962C8B-B14F-4D97-AF65-F5344CB8AC3E}">
        <p14:creationId xmlns:p14="http://schemas.microsoft.com/office/powerpoint/2010/main" val="1929242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B53183-3DD9-5183-E702-AEE5A9580757}"/>
              </a:ext>
            </a:extLst>
          </p:cNvPr>
          <p:cNvSpPr txBox="1"/>
          <p:nvPr/>
        </p:nvSpPr>
        <p:spPr>
          <a:xfrm>
            <a:off x="1037492" y="366496"/>
            <a:ext cx="9706708" cy="5909310"/>
          </a:xfrm>
          <a:prstGeom prst="rect">
            <a:avLst/>
          </a:prstGeom>
          <a:noFill/>
        </p:spPr>
        <p:txBody>
          <a:bodyPr wrap="square">
            <a:spAutoFit/>
          </a:bodyPr>
          <a:lstStyle/>
          <a:p>
            <a:r>
              <a:rPr lang="en-US" b="1" dirty="0"/>
              <a:t>Key functionalities of a search engine:</a:t>
            </a:r>
            <a:endParaRPr lang="en-US" dirty="0"/>
          </a:p>
          <a:p>
            <a:pPr>
              <a:buFont typeface="+mj-lt"/>
              <a:buAutoNum type="arabicPeriod"/>
            </a:pPr>
            <a:r>
              <a:rPr lang="en-US" b="1" dirty="0"/>
              <a:t>Crawling:</a:t>
            </a:r>
            <a:endParaRPr lang="en-US" dirty="0"/>
          </a:p>
          <a:p>
            <a:pPr marL="742950" lvl="1" indent="-285750">
              <a:buFont typeface="+mj-lt"/>
              <a:buAutoNum type="arabicPeriod"/>
            </a:pPr>
            <a:r>
              <a:rPr lang="en-US" b="1" dirty="0"/>
              <a:t>Web crawlers (spiders):</a:t>
            </a:r>
            <a:r>
              <a:rPr lang="en-US" dirty="0"/>
              <a:t> These automated programs systematically explore the web, following links from one page to another.</a:t>
            </a:r>
          </a:p>
          <a:p>
            <a:pPr marL="742950" lvl="1" indent="-285750">
              <a:buFont typeface="+mj-lt"/>
              <a:buAutoNum type="arabicPeriod"/>
            </a:pPr>
            <a:r>
              <a:rPr lang="en-US" b="1" dirty="0"/>
              <a:t>Indexing:</a:t>
            </a:r>
            <a:r>
              <a:rPr lang="en-US" dirty="0"/>
              <a:t> As web crawlers discover new pages, they index their content, creating a searchable database.</a:t>
            </a:r>
          </a:p>
          <a:p>
            <a:pPr>
              <a:buFont typeface="+mj-lt"/>
              <a:buAutoNum type="arabicPeriod"/>
            </a:pPr>
            <a:r>
              <a:rPr lang="en-US" b="1" dirty="0"/>
              <a:t>Indexing:</a:t>
            </a:r>
            <a:endParaRPr lang="en-US" dirty="0"/>
          </a:p>
          <a:p>
            <a:pPr marL="742950" lvl="1" indent="-285750">
              <a:buFont typeface="+mj-lt"/>
              <a:buAutoNum type="arabicPeriod"/>
            </a:pPr>
            <a:r>
              <a:rPr lang="en-US" b="1" dirty="0"/>
              <a:t>Creating an index:</a:t>
            </a:r>
            <a:r>
              <a:rPr lang="en-US" dirty="0"/>
              <a:t> Search engines create an index, which is a structured database that stores information about each web page, including keywords, metadata, and links to other pages.</a:t>
            </a:r>
          </a:p>
          <a:p>
            <a:pPr>
              <a:buFont typeface="+mj-lt"/>
              <a:buAutoNum type="arabicPeriod"/>
            </a:pPr>
            <a:r>
              <a:rPr lang="en-US" b="1" dirty="0"/>
              <a:t>Query Processing:</a:t>
            </a:r>
            <a:endParaRPr lang="en-US" dirty="0"/>
          </a:p>
          <a:p>
            <a:pPr marL="742950" lvl="1" indent="-285750">
              <a:buFont typeface="+mj-lt"/>
              <a:buAutoNum type="arabicPeriod"/>
            </a:pPr>
            <a:r>
              <a:rPr lang="en-US" b="1" dirty="0"/>
              <a:t>User query:</a:t>
            </a:r>
            <a:r>
              <a:rPr lang="en-US" dirty="0"/>
              <a:t> When a user enters a search query, the search engine processes it to understand the user's intent.</a:t>
            </a:r>
          </a:p>
          <a:p>
            <a:pPr marL="742950" lvl="1" indent="-285750">
              <a:buFont typeface="+mj-lt"/>
              <a:buAutoNum type="arabicPeriod"/>
            </a:pPr>
            <a:r>
              <a:rPr lang="en-US" b="1" dirty="0"/>
              <a:t>Matching:</a:t>
            </a:r>
            <a:r>
              <a:rPr lang="en-US" dirty="0"/>
              <a:t> The search engine then matches the query to relevant indexed web pages based on keywords, metadata, and other factors.</a:t>
            </a:r>
          </a:p>
          <a:p>
            <a:pPr>
              <a:buFont typeface="+mj-lt"/>
              <a:buAutoNum type="arabicPeriod"/>
            </a:pPr>
            <a:r>
              <a:rPr lang="en-US" b="1" dirty="0"/>
              <a:t>Ranking:</a:t>
            </a:r>
            <a:endParaRPr lang="en-US" dirty="0"/>
          </a:p>
          <a:p>
            <a:pPr marL="742950" lvl="1" indent="-285750">
              <a:buFont typeface="+mj-lt"/>
              <a:buAutoNum type="arabicPeriod"/>
            </a:pPr>
            <a:r>
              <a:rPr lang="en-US" b="1" dirty="0"/>
              <a:t>Ranking algorithms:</a:t>
            </a:r>
            <a:r>
              <a:rPr lang="en-US" dirty="0"/>
              <a:t> Search engines use complex algorithms to rank the search results based on their relevance to the query and other factors, such as page authority, link popularity, and user behavior.</a:t>
            </a:r>
          </a:p>
          <a:p>
            <a:pPr>
              <a:buFont typeface="+mj-lt"/>
              <a:buAutoNum type="arabicPeriod"/>
            </a:pPr>
            <a:r>
              <a:rPr lang="en-US" b="1" dirty="0"/>
              <a:t>Result Presentation:</a:t>
            </a:r>
            <a:endParaRPr lang="en-US" dirty="0"/>
          </a:p>
          <a:p>
            <a:pPr marL="742950" lvl="1" indent="-285750">
              <a:buFont typeface="+mj-lt"/>
              <a:buAutoNum type="arabicPeriod"/>
            </a:pPr>
            <a:r>
              <a:rPr lang="en-US" b="1" dirty="0"/>
              <a:t>Displaying results:</a:t>
            </a:r>
            <a:r>
              <a:rPr lang="en-US" dirty="0"/>
              <a:t> The search engine presents the top-ranked results to the user in a list format, often with snippets of the content from each page.</a:t>
            </a:r>
          </a:p>
        </p:txBody>
      </p:sp>
    </p:spTree>
    <p:extLst>
      <p:ext uri="{BB962C8B-B14F-4D97-AF65-F5344CB8AC3E}">
        <p14:creationId xmlns:p14="http://schemas.microsoft.com/office/powerpoint/2010/main" val="939462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609DD-D6F7-3AB8-4596-B08D40EBA31B}"/>
              </a:ext>
            </a:extLst>
          </p:cNvPr>
          <p:cNvSpPr txBox="1"/>
          <p:nvPr/>
        </p:nvSpPr>
        <p:spPr>
          <a:xfrm>
            <a:off x="3655402" y="2558535"/>
            <a:ext cx="6097464" cy="1015663"/>
          </a:xfrm>
          <a:prstGeom prst="rect">
            <a:avLst/>
          </a:prstGeom>
          <a:noFill/>
        </p:spPr>
        <p:txBody>
          <a:bodyPr wrap="square">
            <a:spAutoFit/>
          </a:bodyPr>
          <a:lstStyle/>
          <a:p>
            <a:pPr algn="l"/>
            <a:r>
              <a:rPr lang="en-IN" sz="2400" b="0" i="0" dirty="0">
                <a:solidFill>
                  <a:srgbClr val="1D1D27"/>
                </a:solidFill>
                <a:effectLst/>
                <a:latin typeface="Montserrat" panose="00000500000000000000" pitchFamily="2" charset="0"/>
              </a:rPr>
              <a:t>Search Engines Architecture</a:t>
            </a:r>
          </a:p>
          <a:p>
            <a:pPr algn="l"/>
            <a:endParaRPr lang="en-IN" dirty="0">
              <a:solidFill>
                <a:srgbClr val="1D1D27"/>
              </a:solidFill>
              <a:latin typeface="Montserrat" panose="00000500000000000000" pitchFamily="2" charset="0"/>
            </a:endParaRPr>
          </a:p>
          <a:p>
            <a:pPr algn="l"/>
            <a:r>
              <a:rPr lang="en-IN" b="0" i="0" dirty="0">
                <a:solidFill>
                  <a:srgbClr val="1D1D27"/>
                </a:solidFill>
                <a:effectLst/>
                <a:latin typeface="Montserrat" panose="00000500000000000000" pitchFamily="2" charset="0"/>
              </a:rPr>
              <a:t>  </a:t>
            </a:r>
          </a:p>
        </p:txBody>
      </p:sp>
    </p:spTree>
    <p:extLst>
      <p:ext uri="{BB962C8B-B14F-4D97-AF65-F5344CB8AC3E}">
        <p14:creationId xmlns:p14="http://schemas.microsoft.com/office/powerpoint/2010/main" val="2411306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73D595-761D-321F-B5D0-9ADBA85D01AC}"/>
              </a:ext>
            </a:extLst>
          </p:cNvPr>
          <p:cNvPicPr>
            <a:picLocks noChangeAspect="1"/>
          </p:cNvPicPr>
          <p:nvPr/>
        </p:nvPicPr>
        <p:blipFill>
          <a:blip r:embed="rId2"/>
          <a:stretch>
            <a:fillRect/>
          </a:stretch>
        </p:blipFill>
        <p:spPr>
          <a:xfrm>
            <a:off x="2533650" y="1047750"/>
            <a:ext cx="7124700" cy="4762500"/>
          </a:xfrm>
          <a:prstGeom prst="rect">
            <a:avLst/>
          </a:prstGeom>
        </p:spPr>
      </p:pic>
    </p:spTree>
    <p:extLst>
      <p:ext uri="{BB962C8B-B14F-4D97-AF65-F5344CB8AC3E}">
        <p14:creationId xmlns:p14="http://schemas.microsoft.com/office/powerpoint/2010/main" val="1026908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596DB9-34C2-0809-2BA1-9581C309247F}"/>
              </a:ext>
            </a:extLst>
          </p:cNvPr>
          <p:cNvSpPr txBox="1"/>
          <p:nvPr/>
        </p:nvSpPr>
        <p:spPr>
          <a:xfrm>
            <a:off x="2303585" y="1375763"/>
            <a:ext cx="6948120" cy="3139321"/>
          </a:xfrm>
          <a:prstGeom prst="rect">
            <a:avLst/>
          </a:prstGeom>
          <a:noFill/>
        </p:spPr>
        <p:txBody>
          <a:bodyPr wrap="square">
            <a:spAutoFit/>
          </a:bodyPr>
          <a:lstStyle/>
          <a:p>
            <a:pPr algn="l" rtl="0" fontAlgn="base"/>
            <a:r>
              <a:rPr lang="en-US" b="0" i="0" dirty="0">
                <a:solidFill>
                  <a:srgbClr val="273239"/>
                </a:solidFill>
                <a:effectLst/>
                <a:latin typeface="Nunito" pitchFamily="2" charset="0"/>
              </a:rPr>
              <a:t>• </a:t>
            </a:r>
            <a:r>
              <a:rPr lang="en-US" b="1" i="0" dirty="0">
                <a:solidFill>
                  <a:srgbClr val="273239"/>
                </a:solidFill>
                <a:effectLst/>
                <a:latin typeface="Nunito" pitchFamily="2" charset="0"/>
              </a:rPr>
              <a:t>Web crawlers</a:t>
            </a:r>
            <a:r>
              <a:rPr lang="en-US" b="0" i="0" dirty="0">
                <a:solidFill>
                  <a:srgbClr val="273239"/>
                </a:solidFill>
                <a:effectLst/>
                <a:latin typeface="Nunito" pitchFamily="2" charset="0"/>
              </a:rPr>
              <a:t> – As the name suggests these acts as spiders which crawl all over the web to collect required information. These are special bots that search throughout the internet and accumulates data using various links.</a:t>
            </a:r>
          </a:p>
          <a:p>
            <a:pPr algn="l" rtl="0" fontAlgn="base"/>
            <a:endParaRPr lang="en-US" b="0" i="0" dirty="0">
              <a:solidFill>
                <a:srgbClr val="273239"/>
              </a:solidFill>
              <a:effectLst/>
              <a:latin typeface="Nunito" pitchFamily="2" charset="0"/>
            </a:endParaRPr>
          </a:p>
          <a:p>
            <a:pPr algn="l" rtl="0" fontAlgn="base"/>
            <a:r>
              <a:rPr lang="en-US" b="0" i="0" dirty="0">
                <a:solidFill>
                  <a:srgbClr val="273239"/>
                </a:solidFill>
                <a:effectLst/>
                <a:latin typeface="Nunito" pitchFamily="2" charset="0"/>
              </a:rPr>
              <a:t>• </a:t>
            </a:r>
            <a:r>
              <a:rPr lang="en-US" b="1" i="0" dirty="0">
                <a:solidFill>
                  <a:srgbClr val="273239"/>
                </a:solidFill>
                <a:effectLst/>
                <a:latin typeface="Nunito" pitchFamily="2" charset="0"/>
              </a:rPr>
              <a:t>Database</a:t>
            </a:r>
            <a:r>
              <a:rPr lang="en-US" b="0" i="0" dirty="0">
                <a:solidFill>
                  <a:srgbClr val="273239"/>
                </a:solidFill>
                <a:effectLst/>
                <a:latin typeface="Nunito" pitchFamily="2" charset="0"/>
              </a:rPr>
              <a:t> – It is a collection of data which is gathered by the web crawlers after searching throughout the world wide web.</a:t>
            </a:r>
          </a:p>
          <a:p>
            <a:pPr algn="l" rtl="0" fontAlgn="base"/>
            <a:endParaRPr lang="en-US" b="0" i="0" dirty="0">
              <a:solidFill>
                <a:srgbClr val="273239"/>
              </a:solidFill>
              <a:effectLst/>
              <a:latin typeface="Nunito" pitchFamily="2" charset="0"/>
            </a:endParaRPr>
          </a:p>
          <a:p>
            <a:pPr algn="l" rtl="0" fontAlgn="base"/>
            <a:r>
              <a:rPr lang="en-US" b="0" i="0" dirty="0">
                <a:solidFill>
                  <a:srgbClr val="273239"/>
                </a:solidFill>
                <a:effectLst/>
                <a:latin typeface="Nunito" pitchFamily="2" charset="0"/>
              </a:rPr>
              <a:t>• </a:t>
            </a:r>
            <a:r>
              <a:rPr lang="en-US" b="1" i="0" dirty="0">
                <a:solidFill>
                  <a:srgbClr val="273239"/>
                </a:solidFill>
                <a:effectLst/>
                <a:latin typeface="Nunito" pitchFamily="2" charset="0"/>
              </a:rPr>
              <a:t>Search Interface</a:t>
            </a:r>
            <a:r>
              <a:rPr lang="en-US" b="0" i="0" dirty="0">
                <a:solidFill>
                  <a:srgbClr val="273239"/>
                </a:solidFill>
                <a:effectLst/>
                <a:latin typeface="Nunito" pitchFamily="2" charset="0"/>
              </a:rPr>
              <a:t> – It provides a medium or interface for users so that they can access and search on the database for required information.</a:t>
            </a:r>
          </a:p>
        </p:txBody>
      </p:sp>
    </p:spTree>
    <p:extLst>
      <p:ext uri="{BB962C8B-B14F-4D97-AF65-F5344CB8AC3E}">
        <p14:creationId xmlns:p14="http://schemas.microsoft.com/office/powerpoint/2010/main" val="1979454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782092-1DCA-90E2-384F-00E1205C4FBE}"/>
              </a:ext>
            </a:extLst>
          </p:cNvPr>
          <p:cNvSpPr txBox="1"/>
          <p:nvPr/>
        </p:nvSpPr>
        <p:spPr>
          <a:xfrm>
            <a:off x="993530" y="612844"/>
            <a:ext cx="10515600" cy="5632311"/>
          </a:xfrm>
          <a:prstGeom prst="rect">
            <a:avLst/>
          </a:prstGeom>
          <a:noFill/>
        </p:spPr>
        <p:txBody>
          <a:bodyPr wrap="square">
            <a:spAutoFit/>
          </a:bodyPr>
          <a:lstStyle/>
          <a:p>
            <a:pPr algn="l" fontAlgn="base"/>
            <a:r>
              <a:rPr lang="en-US" b="1" i="0" dirty="0">
                <a:solidFill>
                  <a:srgbClr val="273239"/>
                </a:solidFill>
                <a:effectLst/>
                <a:latin typeface="Nunito" pitchFamily="2" charset="0"/>
              </a:rPr>
              <a:t>How queries are processed in search engine?</a:t>
            </a:r>
          </a:p>
          <a:p>
            <a:pPr algn="l" rtl="0" fontAlgn="base"/>
            <a:r>
              <a:rPr lang="en-US" b="0" i="0" dirty="0">
                <a:solidFill>
                  <a:srgbClr val="273239"/>
                </a:solidFill>
                <a:effectLst/>
                <a:latin typeface="Nunito" pitchFamily="2" charset="0"/>
              </a:rPr>
              <a:t>Whenever we search anything on the search engine, it only takes a second or two for the output generation. However, a lot goes on in the backend. Indexing and Querying are two essential components behind the processing of a search engine. They are like the building blocks of search engines. Let’s take a look at these processes –</a:t>
            </a:r>
          </a:p>
          <a:p>
            <a:pPr algn="l" fontAlgn="base"/>
            <a:r>
              <a:rPr lang="en-US" b="1" i="0" dirty="0">
                <a:solidFill>
                  <a:srgbClr val="273239"/>
                </a:solidFill>
                <a:effectLst/>
                <a:latin typeface="Nunito" pitchFamily="2" charset="0"/>
              </a:rPr>
              <a:t>Indexing</a:t>
            </a:r>
          </a:p>
          <a:p>
            <a:pPr algn="l" rtl="0" fontAlgn="base"/>
            <a:r>
              <a:rPr lang="en-US" b="0" i="0" dirty="0">
                <a:solidFill>
                  <a:srgbClr val="273239"/>
                </a:solidFill>
                <a:effectLst/>
                <a:latin typeface="Nunito" pitchFamily="2" charset="0"/>
              </a:rPr>
              <a:t>• The indexing process begins with web crawling where the so-called spiders crawl across the world wide web and collect data.</a:t>
            </a:r>
          </a:p>
          <a:p>
            <a:pPr algn="l" rtl="0" fontAlgn="base"/>
            <a:r>
              <a:rPr lang="en-US" b="0" i="0" dirty="0">
                <a:solidFill>
                  <a:srgbClr val="273239"/>
                </a:solidFill>
                <a:effectLst/>
                <a:latin typeface="Nunito" pitchFamily="2" charset="0"/>
              </a:rPr>
              <a:t>• The data collected is stored in the form of a database for the process of indexing. This is also termed as text acquisition.</a:t>
            </a:r>
          </a:p>
          <a:p>
            <a:pPr algn="l" rtl="0" fontAlgn="base"/>
            <a:r>
              <a:rPr lang="en-US" b="0" i="0" dirty="0">
                <a:solidFill>
                  <a:srgbClr val="273239"/>
                </a:solidFill>
                <a:effectLst/>
                <a:latin typeface="Nunito" pitchFamily="2" charset="0"/>
              </a:rPr>
              <a:t>• Then the collected data is broken down into tokens or keywords. These tokens are used by the search engine in creating indexes. Each keyword is associated to a particular document and through indexing the data becomes organized and it helps the search engine to quickly retrieve a particular information.</a:t>
            </a:r>
          </a:p>
          <a:p>
            <a:pPr algn="l" fontAlgn="base"/>
            <a:r>
              <a:rPr lang="en-US" b="1" i="0" dirty="0">
                <a:solidFill>
                  <a:srgbClr val="273239"/>
                </a:solidFill>
                <a:effectLst/>
                <a:latin typeface="Nunito" pitchFamily="2" charset="0"/>
              </a:rPr>
              <a:t>Querying</a:t>
            </a:r>
          </a:p>
          <a:p>
            <a:pPr algn="l" rtl="0" fontAlgn="base"/>
            <a:r>
              <a:rPr lang="en-US" b="0" i="0" dirty="0">
                <a:solidFill>
                  <a:srgbClr val="273239"/>
                </a:solidFill>
                <a:effectLst/>
                <a:latin typeface="Nunito" pitchFamily="2" charset="0"/>
              </a:rPr>
              <a:t>• When a user searches something on the search engine a query input is generated.</a:t>
            </a:r>
          </a:p>
          <a:p>
            <a:pPr algn="l" rtl="0" fontAlgn="base"/>
            <a:r>
              <a:rPr lang="en-US" b="0" i="0" dirty="0">
                <a:solidFill>
                  <a:srgbClr val="273239"/>
                </a:solidFill>
                <a:effectLst/>
                <a:latin typeface="Nunito" pitchFamily="2" charset="0"/>
              </a:rPr>
              <a:t>• Then the search engine parses the generated query and searches at the indexes for the matching documents.</a:t>
            </a:r>
          </a:p>
          <a:p>
            <a:pPr algn="l" rtl="0" fontAlgn="base"/>
            <a:r>
              <a:rPr lang="en-US" b="0" i="0" dirty="0">
                <a:solidFill>
                  <a:srgbClr val="273239"/>
                </a:solidFill>
                <a:effectLst/>
                <a:latin typeface="Nunito" pitchFamily="2" charset="0"/>
              </a:rPr>
              <a:t>• Using a ranking algorithm, the search engine ranks the documents based on their relevance. Finally, the generated list is presented to the user with most relevant results on the top.</a:t>
            </a:r>
          </a:p>
        </p:txBody>
      </p:sp>
    </p:spTree>
    <p:extLst>
      <p:ext uri="{BB962C8B-B14F-4D97-AF65-F5344CB8AC3E}">
        <p14:creationId xmlns:p14="http://schemas.microsoft.com/office/powerpoint/2010/main" val="3079468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CBEB34-0423-6EBA-8096-67886C78B7CC}"/>
              </a:ext>
            </a:extLst>
          </p:cNvPr>
          <p:cNvSpPr txBox="1"/>
          <p:nvPr/>
        </p:nvSpPr>
        <p:spPr>
          <a:xfrm>
            <a:off x="1897673" y="773697"/>
            <a:ext cx="8396654" cy="5355312"/>
          </a:xfrm>
          <a:prstGeom prst="rect">
            <a:avLst/>
          </a:prstGeom>
          <a:noFill/>
        </p:spPr>
        <p:txBody>
          <a:bodyPr wrap="square">
            <a:spAutoFit/>
          </a:bodyPr>
          <a:lstStyle/>
          <a:p>
            <a:pPr algn="l"/>
            <a:r>
              <a:rPr lang="en-US" dirty="0">
                <a:solidFill>
                  <a:srgbClr val="1D1D27"/>
                </a:solidFill>
                <a:latin typeface="Montserrat" panose="00000500000000000000" pitchFamily="2" charset="0"/>
              </a:rPr>
              <a:t>R</a:t>
            </a:r>
            <a:r>
              <a:rPr lang="en-IN" dirty="0" err="1">
                <a:solidFill>
                  <a:srgbClr val="1D1D27"/>
                </a:solidFill>
                <a:latin typeface="Montserrat" panose="00000500000000000000" pitchFamily="2" charset="0"/>
              </a:rPr>
              <a:t>anking</a:t>
            </a:r>
            <a:r>
              <a:rPr lang="en-IN" dirty="0">
                <a:solidFill>
                  <a:srgbClr val="1D1D27"/>
                </a:solidFill>
                <a:latin typeface="Montserrat" panose="00000500000000000000" pitchFamily="2" charset="0"/>
              </a:rPr>
              <a:t> of web pages</a:t>
            </a:r>
            <a:br>
              <a:rPr lang="en-IN" dirty="0">
                <a:solidFill>
                  <a:srgbClr val="1D1D27"/>
                </a:solidFill>
                <a:latin typeface="Montserrat" panose="00000500000000000000" pitchFamily="2" charset="0"/>
              </a:rPr>
            </a:br>
            <a:endParaRPr lang="en-IN" dirty="0">
              <a:solidFill>
                <a:srgbClr val="1D1D27"/>
              </a:solidFill>
              <a:latin typeface="Montserrat" panose="00000500000000000000" pitchFamily="2" charset="0"/>
            </a:endParaRPr>
          </a:p>
          <a:p>
            <a:r>
              <a:rPr lang="en-US" dirty="0"/>
              <a:t>The ranking of web pages in the context of </a:t>
            </a:r>
            <a:r>
              <a:rPr lang="en-US" b="1" dirty="0"/>
              <a:t>data warehousing and mining</a:t>
            </a:r>
            <a:r>
              <a:rPr lang="en-US" dirty="0"/>
              <a:t> generally follows algorithms and methodologies similar to those used in search engines but adapted to large datasets. Here are some key techniques:</a:t>
            </a:r>
          </a:p>
          <a:p>
            <a:endParaRPr lang="en-US" dirty="0"/>
          </a:p>
          <a:p>
            <a:r>
              <a:rPr lang="en-US" b="1" dirty="0"/>
              <a:t>1. PageRank (Google's Algorithm):</a:t>
            </a:r>
          </a:p>
          <a:p>
            <a:pPr>
              <a:buFont typeface="Arial" panose="020B0604020202020204" pitchFamily="34" charset="0"/>
              <a:buChar char="•"/>
            </a:pPr>
            <a:r>
              <a:rPr lang="en-US" b="1" dirty="0"/>
              <a:t>Concept</a:t>
            </a:r>
            <a:r>
              <a:rPr lang="en-US" dirty="0"/>
              <a:t>: Pages are ranked based on their importance, determined by the number and quality of links pointing to them. The idea is that important pages are likely to be linked to by other important pages.</a:t>
            </a:r>
          </a:p>
          <a:p>
            <a:pPr>
              <a:buFont typeface="Arial" panose="020B0604020202020204" pitchFamily="34" charset="0"/>
              <a:buChar char="•"/>
            </a:pPr>
            <a:r>
              <a:rPr lang="en-US" b="1" dirty="0"/>
              <a:t>Relevance to Data Warehousing</a:t>
            </a:r>
            <a:r>
              <a:rPr lang="en-US" dirty="0"/>
              <a:t>: This algorithm can be adapted to rank the importance of different records or entities within a data warehouse.</a:t>
            </a:r>
          </a:p>
          <a:p>
            <a:r>
              <a:rPr lang="en-US" b="1" dirty="0"/>
              <a:t>2. HITS (Hyperlink-Induced Topic Search):</a:t>
            </a:r>
          </a:p>
          <a:p>
            <a:pPr>
              <a:buFont typeface="Arial" panose="020B0604020202020204" pitchFamily="34" charset="0"/>
              <a:buChar char="•"/>
            </a:pPr>
            <a:r>
              <a:rPr lang="en-US" b="1" dirty="0"/>
              <a:t>Concept</a:t>
            </a:r>
            <a:r>
              <a:rPr lang="en-US" dirty="0"/>
              <a:t>: This algorithm divides web pages into two categories: hubs and authorities. A hub is a page that links to many authoritative pages, and an authority is a page that is linked to by many hubs.</a:t>
            </a:r>
          </a:p>
          <a:p>
            <a:pPr>
              <a:buFont typeface="Arial" panose="020B0604020202020204" pitchFamily="34" charset="0"/>
              <a:buChar char="•"/>
            </a:pPr>
            <a:r>
              <a:rPr lang="en-US" b="1" dirty="0"/>
              <a:t>Application in Data Mining</a:t>
            </a:r>
            <a:r>
              <a:rPr lang="en-US" dirty="0"/>
              <a:t>: HITS can be useful in mining for relationships between entities or transactions in a warehouse, identifying clusters of related data points.</a:t>
            </a:r>
          </a:p>
          <a:p>
            <a:pPr algn="l"/>
            <a:endParaRPr lang="en-IN" b="0" i="0" dirty="0">
              <a:solidFill>
                <a:srgbClr val="1D1D27"/>
              </a:solidFill>
              <a:effectLst/>
              <a:latin typeface="Montserrat" panose="00000500000000000000" pitchFamily="2" charset="0"/>
            </a:endParaRPr>
          </a:p>
        </p:txBody>
      </p:sp>
    </p:spTree>
    <p:extLst>
      <p:ext uri="{BB962C8B-B14F-4D97-AF65-F5344CB8AC3E}">
        <p14:creationId xmlns:p14="http://schemas.microsoft.com/office/powerpoint/2010/main" val="816354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8B8A43-A039-2E0D-B3D5-B6B2EEE8B4D7}"/>
              </a:ext>
            </a:extLst>
          </p:cNvPr>
          <p:cNvSpPr txBox="1"/>
          <p:nvPr/>
        </p:nvSpPr>
        <p:spPr>
          <a:xfrm>
            <a:off x="2007577" y="553475"/>
            <a:ext cx="8176846" cy="5078313"/>
          </a:xfrm>
          <a:prstGeom prst="rect">
            <a:avLst/>
          </a:prstGeom>
          <a:noFill/>
        </p:spPr>
        <p:txBody>
          <a:bodyPr wrap="square">
            <a:spAutoFit/>
          </a:bodyPr>
          <a:lstStyle/>
          <a:p>
            <a:r>
              <a:rPr lang="en-US" b="1" dirty="0"/>
              <a:t>3. TF-IDF (Term Frequency-Inverse Document Frequency):</a:t>
            </a:r>
          </a:p>
          <a:p>
            <a:pPr>
              <a:buFont typeface="Arial" panose="020B0604020202020204" pitchFamily="34" charset="0"/>
              <a:buChar char="•"/>
            </a:pPr>
            <a:r>
              <a:rPr lang="en-US" b="1" dirty="0"/>
              <a:t>Concept</a:t>
            </a:r>
            <a:r>
              <a:rPr lang="en-US" dirty="0"/>
              <a:t>: This algorithm ranks documents (or web pages) based on the frequency of relevant keywords. It adjusts rankings by downplaying commonly used terms.</a:t>
            </a:r>
          </a:p>
          <a:p>
            <a:pPr>
              <a:buFont typeface="Arial" panose="020B0604020202020204" pitchFamily="34" charset="0"/>
              <a:buChar char="•"/>
            </a:pPr>
            <a:r>
              <a:rPr lang="en-US" b="1" dirty="0"/>
              <a:t>Usage in Mining</a:t>
            </a:r>
            <a:r>
              <a:rPr lang="en-US" dirty="0"/>
              <a:t>: TF-IDF is commonly used to rank documents within large datasets by relevance to a specific query.</a:t>
            </a:r>
          </a:p>
          <a:p>
            <a:pPr>
              <a:buFont typeface="Arial" panose="020B0604020202020204" pitchFamily="34" charset="0"/>
              <a:buChar char="•"/>
            </a:pPr>
            <a:endParaRPr lang="en-US" dirty="0"/>
          </a:p>
          <a:p>
            <a:r>
              <a:rPr lang="en-US" b="1" dirty="0"/>
              <a:t>4. Click-Through Data (User Behavior-Based Ranking):</a:t>
            </a:r>
          </a:p>
          <a:p>
            <a:pPr>
              <a:buFont typeface="Arial" panose="020B0604020202020204" pitchFamily="34" charset="0"/>
              <a:buChar char="•"/>
            </a:pPr>
            <a:r>
              <a:rPr lang="en-US" b="1" dirty="0"/>
              <a:t>Concept</a:t>
            </a:r>
            <a:r>
              <a:rPr lang="en-US" dirty="0"/>
              <a:t>: Pages are ranked based on user interaction metrics such as click-through rates, time spent on page, and bounce rates.</a:t>
            </a:r>
          </a:p>
          <a:p>
            <a:pPr>
              <a:buFont typeface="Arial" panose="020B0604020202020204" pitchFamily="34" charset="0"/>
              <a:buChar char="•"/>
            </a:pPr>
            <a:r>
              <a:rPr lang="en-US" b="1" dirty="0"/>
              <a:t>Data Mining Application</a:t>
            </a:r>
            <a:r>
              <a:rPr lang="en-US" dirty="0"/>
              <a:t>: In a warehouse, mining user behavior data can help optimize the ranking of records or entities by relevance or importance.</a:t>
            </a:r>
          </a:p>
          <a:p>
            <a:pPr>
              <a:buFont typeface="Arial" panose="020B0604020202020204" pitchFamily="34" charset="0"/>
              <a:buChar char="•"/>
            </a:pPr>
            <a:endParaRPr lang="en-US" dirty="0"/>
          </a:p>
          <a:p>
            <a:r>
              <a:rPr lang="en-US" b="1" dirty="0"/>
              <a:t>5. Machine Learning-Based Ranking:</a:t>
            </a:r>
          </a:p>
          <a:p>
            <a:pPr>
              <a:buFont typeface="Arial" panose="020B0604020202020204" pitchFamily="34" charset="0"/>
              <a:buChar char="•"/>
            </a:pPr>
            <a:r>
              <a:rPr lang="en-US" b="1" dirty="0"/>
              <a:t>Concept</a:t>
            </a:r>
            <a:r>
              <a:rPr lang="en-US" dirty="0"/>
              <a:t>: Modern ranking techniques use machine learning models trained on large datasets to predict the relevance of pages based on multiple features (like content, structure, and user behavior).</a:t>
            </a:r>
          </a:p>
          <a:p>
            <a:pPr>
              <a:buFont typeface="Arial" panose="020B0604020202020204" pitchFamily="34" charset="0"/>
              <a:buChar char="•"/>
            </a:pPr>
            <a:r>
              <a:rPr lang="en-US" b="1" dirty="0"/>
              <a:t>Application in Data Mining</a:t>
            </a:r>
            <a:r>
              <a:rPr lang="en-US" dirty="0"/>
              <a:t>: These methods can be used to dynamically rank data within a warehouse, learning from historical queries and usage patterns.</a:t>
            </a:r>
          </a:p>
        </p:txBody>
      </p:sp>
    </p:spTree>
    <p:extLst>
      <p:ext uri="{BB962C8B-B14F-4D97-AF65-F5344CB8AC3E}">
        <p14:creationId xmlns:p14="http://schemas.microsoft.com/office/powerpoint/2010/main" val="189505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48D1CF-DD9E-BFCC-454F-21891654527E}"/>
              </a:ext>
            </a:extLst>
          </p:cNvPr>
          <p:cNvSpPr txBox="1"/>
          <p:nvPr/>
        </p:nvSpPr>
        <p:spPr>
          <a:xfrm>
            <a:off x="3330087" y="1855149"/>
            <a:ext cx="6097464" cy="2523768"/>
          </a:xfrm>
          <a:prstGeom prst="rect">
            <a:avLst/>
          </a:prstGeom>
          <a:noFill/>
        </p:spPr>
        <p:txBody>
          <a:bodyPr wrap="square">
            <a:spAutoFit/>
          </a:bodyPr>
          <a:lstStyle/>
          <a:p>
            <a:pPr algn="l"/>
            <a:r>
              <a:rPr lang="en-IN" sz="3200" b="0" i="0" dirty="0">
                <a:solidFill>
                  <a:srgbClr val="1D1D27"/>
                </a:solidFill>
                <a:effectLst/>
                <a:latin typeface="Montserrat" panose="00000500000000000000" pitchFamily="2" charset="0"/>
              </a:rPr>
              <a:t>Search Engines</a:t>
            </a:r>
          </a:p>
          <a:p>
            <a:pPr algn="l"/>
            <a:endParaRPr lang="en-IN" dirty="0">
              <a:solidFill>
                <a:srgbClr val="1D1D27"/>
              </a:solidFill>
              <a:latin typeface="Montserrat" panose="00000500000000000000" pitchFamily="2" charset="0"/>
            </a:endParaRPr>
          </a:p>
          <a:p>
            <a:pPr algn="l"/>
            <a:r>
              <a:rPr lang="en-US" dirty="0"/>
              <a:t>A </a:t>
            </a:r>
            <a:r>
              <a:rPr lang="en-US" b="1" dirty="0"/>
              <a:t>search engine</a:t>
            </a:r>
            <a:r>
              <a:rPr lang="en-US" dirty="0"/>
              <a:t> is a software system designed to search and retrieve information from a vast database of content, typically from the internet or other large repositories of data. When a user enters a query or a keyword, the search engine scans its index of data, processes the query, and returns a list of relevant results ranked by relevance or importance.</a:t>
            </a:r>
            <a:endParaRPr lang="en-IN" b="0" i="0" dirty="0">
              <a:solidFill>
                <a:srgbClr val="1D1D27"/>
              </a:solidFill>
              <a:effectLst/>
              <a:latin typeface="Montserrat" panose="00000500000000000000" pitchFamily="2" charset="0"/>
            </a:endParaRPr>
          </a:p>
        </p:txBody>
      </p:sp>
    </p:spTree>
    <p:extLst>
      <p:ext uri="{BB962C8B-B14F-4D97-AF65-F5344CB8AC3E}">
        <p14:creationId xmlns:p14="http://schemas.microsoft.com/office/powerpoint/2010/main" val="2648752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402C6C-96FF-35C2-037A-E74A8E72C505}"/>
              </a:ext>
            </a:extLst>
          </p:cNvPr>
          <p:cNvSpPr txBox="1"/>
          <p:nvPr/>
        </p:nvSpPr>
        <p:spPr>
          <a:xfrm>
            <a:off x="4024680" y="2567327"/>
            <a:ext cx="6097464" cy="523220"/>
          </a:xfrm>
          <a:prstGeom prst="rect">
            <a:avLst/>
          </a:prstGeom>
          <a:noFill/>
        </p:spPr>
        <p:txBody>
          <a:bodyPr wrap="square">
            <a:spAutoFit/>
          </a:bodyPr>
          <a:lstStyle/>
          <a:p>
            <a:pPr algn="l"/>
            <a:r>
              <a:rPr lang="en-US" sz="2800" dirty="0">
                <a:solidFill>
                  <a:srgbClr val="1D1D27"/>
                </a:solidFill>
                <a:latin typeface="Montserrat" panose="00000500000000000000" pitchFamily="2" charset="0"/>
              </a:rPr>
              <a:t>E</a:t>
            </a:r>
            <a:r>
              <a:rPr lang="en-IN" sz="2800" dirty="0" err="1">
                <a:solidFill>
                  <a:srgbClr val="1D1D27"/>
                </a:solidFill>
                <a:latin typeface="Montserrat" panose="00000500000000000000" pitchFamily="2" charset="0"/>
              </a:rPr>
              <a:t>nterprises</a:t>
            </a:r>
            <a:r>
              <a:rPr lang="en-IN" sz="2800" dirty="0">
                <a:solidFill>
                  <a:srgbClr val="1D1D27"/>
                </a:solidFill>
                <a:latin typeface="Montserrat" panose="00000500000000000000" pitchFamily="2" charset="0"/>
              </a:rPr>
              <a:t> Search </a:t>
            </a:r>
            <a:endParaRPr lang="en-IN" sz="2800" b="0" i="0" dirty="0">
              <a:solidFill>
                <a:srgbClr val="1D1D27"/>
              </a:solidFill>
              <a:effectLst/>
              <a:latin typeface="Montserrat" panose="00000500000000000000" pitchFamily="2" charset="0"/>
            </a:endParaRPr>
          </a:p>
        </p:txBody>
      </p:sp>
    </p:spTree>
    <p:extLst>
      <p:ext uri="{BB962C8B-B14F-4D97-AF65-F5344CB8AC3E}">
        <p14:creationId xmlns:p14="http://schemas.microsoft.com/office/powerpoint/2010/main" val="3794197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DE46F2-5BE4-4F0B-F7D6-330B6968FEB0}"/>
              </a:ext>
            </a:extLst>
          </p:cNvPr>
          <p:cNvSpPr txBox="1"/>
          <p:nvPr/>
        </p:nvSpPr>
        <p:spPr>
          <a:xfrm>
            <a:off x="2534016" y="1235169"/>
            <a:ext cx="7123967" cy="3693319"/>
          </a:xfrm>
          <a:prstGeom prst="rect">
            <a:avLst/>
          </a:prstGeom>
          <a:noFill/>
        </p:spPr>
        <p:txBody>
          <a:bodyPr wrap="square">
            <a:spAutoFit/>
          </a:bodyPr>
          <a:lstStyle/>
          <a:p>
            <a:pPr marL="285750" indent="-285750">
              <a:buFont typeface="Arial" panose="020B0604020202020204" pitchFamily="34" charset="0"/>
              <a:buChar char="•"/>
            </a:pPr>
            <a:r>
              <a:rPr lang="en-US" dirty="0"/>
              <a:t>Enterprise search refers to the technology and systems that allow users within an organization to search, retrieve, and analyze data across various internal sources. These sources can include databases, documents, emails, intranets, cloud platforms, and more. It differs from regular web search engines (like Google) as it focuses on internal, often confidential, organizational data.</a:t>
            </a:r>
          </a:p>
          <a:p>
            <a:endParaRPr lang="en-US" dirty="0"/>
          </a:p>
          <a:p>
            <a:pPr marL="285750" indent="-285750">
              <a:buFont typeface="Arial" panose="020B0604020202020204" pitchFamily="34" charset="0"/>
              <a:buChar char="•"/>
            </a:pPr>
            <a:r>
              <a:rPr lang="en-US" dirty="0"/>
              <a:t>Enterprise search in the context of data warehousing and mining refers to the ability to search, access, and analyze large volumes of structured and unstructured data stored across various systems within an organization. This enables users to find relevant information quickly and efficiently, leveraging technologies like search engines, indexing, and data mining techniques.</a:t>
            </a:r>
            <a:endParaRPr lang="en-IN" dirty="0"/>
          </a:p>
        </p:txBody>
      </p:sp>
    </p:spTree>
    <p:extLst>
      <p:ext uri="{BB962C8B-B14F-4D97-AF65-F5344CB8AC3E}">
        <p14:creationId xmlns:p14="http://schemas.microsoft.com/office/powerpoint/2010/main" val="2237851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A88755-83B1-4880-01B9-1B4930FB51D5}"/>
              </a:ext>
            </a:extLst>
          </p:cNvPr>
          <p:cNvSpPr txBox="1"/>
          <p:nvPr/>
        </p:nvSpPr>
        <p:spPr>
          <a:xfrm>
            <a:off x="3047268" y="1221938"/>
            <a:ext cx="6097464" cy="3693319"/>
          </a:xfrm>
          <a:prstGeom prst="rect">
            <a:avLst/>
          </a:prstGeom>
          <a:noFill/>
        </p:spPr>
        <p:txBody>
          <a:bodyPr wrap="square">
            <a:spAutoFit/>
          </a:bodyPr>
          <a:lstStyle/>
          <a:p>
            <a:r>
              <a:rPr lang="en-US" b="1" dirty="0"/>
              <a:t>Key Features of Enterprise Search:</a:t>
            </a:r>
          </a:p>
          <a:p>
            <a:endParaRPr lang="en-US" b="1" dirty="0"/>
          </a:p>
          <a:p>
            <a:pPr>
              <a:buFont typeface="+mj-lt"/>
              <a:buAutoNum type="arabicPeriod"/>
            </a:pPr>
            <a:r>
              <a:rPr lang="en-US" b="1" dirty="0"/>
              <a:t>Indexing Multiple Data Sources</a:t>
            </a:r>
            <a:r>
              <a:rPr lang="en-US" dirty="0"/>
              <a:t>: Integrates various structured and unstructured data sources (files, emails, databases, etc.).</a:t>
            </a:r>
          </a:p>
          <a:p>
            <a:pPr>
              <a:buFont typeface="+mj-lt"/>
              <a:buAutoNum type="arabicPeriod"/>
            </a:pPr>
            <a:endParaRPr lang="en-US" dirty="0"/>
          </a:p>
          <a:p>
            <a:pPr>
              <a:buFont typeface="+mj-lt"/>
              <a:buAutoNum type="arabicPeriod"/>
            </a:pPr>
            <a:r>
              <a:rPr lang="en-US" b="1" dirty="0"/>
              <a:t>Relevance Ranking</a:t>
            </a:r>
            <a:r>
              <a:rPr lang="en-US" dirty="0"/>
              <a:t>: Uses algorithms to rank search results based on relevance to the query.</a:t>
            </a:r>
          </a:p>
          <a:p>
            <a:pPr>
              <a:buFont typeface="+mj-lt"/>
              <a:buAutoNum type="arabicPeriod"/>
            </a:pPr>
            <a:endParaRPr lang="en-US" dirty="0"/>
          </a:p>
          <a:p>
            <a:pPr>
              <a:buFont typeface="+mj-lt"/>
              <a:buAutoNum type="arabicPeriod"/>
            </a:pPr>
            <a:r>
              <a:rPr lang="en-US" b="1" dirty="0"/>
              <a:t>Security and Permissions</a:t>
            </a:r>
            <a:r>
              <a:rPr lang="en-US" dirty="0"/>
              <a:t>: Ensures that users can only access data they are authorized to see.</a:t>
            </a:r>
          </a:p>
          <a:p>
            <a:pPr>
              <a:buFont typeface="+mj-lt"/>
              <a:buAutoNum type="arabicPeriod"/>
            </a:pPr>
            <a:endParaRPr lang="en-US" dirty="0"/>
          </a:p>
          <a:p>
            <a:pPr>
              <a:buFont typeface="+mj-lt"/>
              <a:buAutoNum type="arabicPeriod"/>
            </a:pPr>
            <a:r>
              <a:rPr lang="en-US" b="1" dirty="0"/>
              <a:t>Advanced Search Capabilities</a:t>
            </a:r>
            <a:r>
              <a:rPr lang="en-US" dirty="0"/>
              <a:t>: Supports filters, keywords, metadata, and natural language processing to refine searches.</a:t>
            </a:r>
          </a:p>
        </p:txBody>
      </p:sp>
    </p:spTree>
    <p:extLst>
      <p:ext uri="{BB962C8B-B14F-4D97-AF65-F5344CB8AC3E}">
        <p14:creationId xmlns:p14="http://schemas.microsoft.com/office/powerpoint/2010/main" val="2728879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35FEEB-5765-77DB-EC24-B61A4574C67D}"/>
              </a:ext>
            </a:extLst>
          </p:cNvPr>
          <p:cNvSpPr txBox="1"/>
          <p:nvPr/>
        </p:nvSpPr>
        <p:spPr>
          <a:xfrm>
            <a:off x="2373923" y="940420"/>
            <a:ext cx="7229474" cy="4247317"/>
          </a:xfrm>
          <a:prstGeom prst="rect">
            <a:avLst/>
          </a:prstGeom>
          <a:noFill/>
        </p:spPr>
        <p:txBody>
          <a:bodyPr wrap="square">
            <a:spAutoFit/>
          </a:bodyPr>
          <a:lstStyle/>
          <a:p>
            <a:r>
              <a:rPr lang="en-US" b="1" dirty="0"/>
              <a:t>Key characteristics of enterprise search in data warehousing and mining:</a:t>
            </a:r>
          </a:p>
          <a:p>
            <a:endParaRPr lang="en-US" dirty="0"/>
          </a:p>
          <a:p>
            <a:pPr>
              <a:buFont typeface="Arial" panose="020B0604020202020204" pitchFamily="34" charset="0"/>
              <a:buChar char="•"/>
            </a:pPr>
            <a:r>
              <a:rPr lang="en-US" b="1" dirty="0"/>
              <a:t>Scalability:</a:t>
            </a:r>
            <a:r>
              <a:rPr lang="en-US" dirty="0"/>
              <a:t> Ability to handle large volumes of data, including structured, semi-structured, and unstructured data.</a:t>
            </a:r>
          </a:p>
          <a:p>
            <a:pPr>
              <a:buFont typeface="Arial" panose="020B0604020202020204" pitchFamily="34" charset="0"/>
              <a:buChar char="•"/>
            </a:pPr>
            <a:r>
              <a:rPr lang="en-US" b="1" dirty="0"/>
              <a:t>Heterogeneous data sources:</a:t>
            </a:r>
            <a:r>
              <a:rPr lang="en-US" dirty="0"/>
              <a:t> Can integrate data from various sources, such as relational databases, NoSQL databases, and content management systems.</a:t>
            </a:r>
          </a:p>
          <a:p>
            <a:pPr>
              <a:buFont typeface="Arial" panose="020B0604020202020204" pitchFamily="34" charset="0"/>
              <a:buChar char="•"/>
            </a:pPr>
            <a:r>
              <a:rPr lang="en-US" b="1" dirty="0"/>
              <a:t>Natural language processing:</a:t>
            </a:r>
            <a:r>
              <a:rPr lang="en-US" dirty="0"/>
              <a:t> Can understand and process natural language queries, allowing users to search using everyday language.</a:t>
            </a:r>
          </a:p>
          <a:p>
            <a:pPr>
              <a:buFont typeface="Arial" panose="020B0604020202020204" pitchFamily="34" charset="0"/>
              <a:buChar char="•"/>
            </a:pPr>
            <a:r>
              <a:rPr lang="en-US" b="1" dirty="0"/>
              <a:t>Semantic search:</a:t>
            </a:r>
            <a:r>
              <a:rPr lang="en-US" dirty="0"/>
              <a:t> Can understand the semantic meaning of queries and return relevant results even if the exact keywords are not present.</a:t>
            </a:r>
          </a:p>
          <a:p>
            <a:pPr>
              <a:buFont typeface="Arial" panose="020B0604020202020204" pitchFamily="34" charset="0"/>
              <a:buChar char="•"/>
            </a:pPr>
            <a:r>
              <a:rPr lang="en-US" b="1" dirty="0"/>
              <a:t>Faceting:</a:t>
            </a:r>
            <a:r>
              <a:rPr lang="en-US" dirty="0"/>
              <a:t> Can present search results with facets or filters to help users refine their searches.</a:t>
            </a:r>
          </a:p>
          <a:p>
            <a:pPr>
              <a:buFont typeface="Arial" panose="020B0604020202020204" pitchFamily="34" charset="0"/>
              <a:buChar char="•"/>
            </a:pPr>
            <a:r>
              <a:rPr lang="en-US" b="1" dirty="0"/>
              <a:t>Data mining integration:</a:t>
            </a:r>
            <a:r>
              <a:rPr lang="en-US" dirty="0"/>
              <a:t> Can be integrated with data mining tools to provide advanced analytics capabilities.</a:t>
            </a:r>
          </a:p>
        </p:txBody>
      </p:sp>
    </p:spTree>
    <p:extLst>
      <p:ext uri="{BB962C8B-B14F-4D97-AF65-F5344CB8AC3E}">
        <p14:creationId xmlns:p14="http://schemas.microsoft.com/office/powerpoint/2010/main" val="559968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231BD9-D689-0D3C-C9B6-69F104193526}"/>
              </a:ext>
            </a:extLst>
          </p:cNvPr>
          <p:cNvSpPr txBox="1"/>
          <p:nvPr/>
        </p:nvSpPr>
        <p:spPr>
          <a:xfrm>
            <a:off x="3047268" y="1063595"/>
            <a:ext cx="6097464" cy="3970318"/>
          </a:xfrm>
          <a:prstGeom prst="rect">
            <a:avLst/>
          </a:prstGeom>
          <a:noFill/>
        </p:spPr>
        <p:txBody>
          <a:bodyPr wrap="square">
            <a:spAutoFit/>
          </a:bodyPr>
          <a:lstStyle/>
          <a:p>
            <a:r>
              <a:rPr lang="en-US" b="1" dirty="0"/>
              <a:t>Applications of enterprise search in data warehousing and mining:</a:t>
            </a:r>
          </a:p>
          <a:p>
            <a:endParaRPr lang="en-US" dirty="0"/>
          </a:p>
          <a:p>
            <a:pPr>
              <a:buFont typeface="Arial" panose="020B0604020202020204" pitchFamily="34" charset="0"/>
              <a:buChar char="•"/>
            </a:pPr>
            <a:r>
              <a:rPr lang="en-US" b="1" dirty="0"/>
              <a:t>Knowledge management:</a:t>
            </a:r>
            <a:r>
              <a:rPr lang="en-US" dirty="0"/>
              <a:t> Helping organizations manage and access their knowledge assets.</a:t>
            </a:r>
          </a:p>
          <a:p>
            <a:pPr>
              <a:buFont typeface="Arial" panose="020B0604020202020204" pitchFamily="34" charset="0"/>
              <a:buChar char="•"/>
            </a:pPr>
            <a:r>
              <a:rPr lang="en-US" b="1" dirty="0"/>
              <a:t>Customer service:</a:t>
            </a:r>
            <a:r>
              <a:rPr lang="en-US" dirty="0"/>
              <a:t> Providing customer service representatives with quick access to relevant information.</a:t>
            </a:r>
          </a:p>
          <a:p>
            <a:pPr>
              <a:buFont typeface="Arial" panose="020B0604020202020204" pitchFamily="34" charset="0"/>
              <a:buChar char="•"/>
            </a:pPr>
            <a:r>
              <a:rPr lang="en-US" b="1" dirty="0"/>
              <a:t>Compliance and risk management:</a:t>
            </a:r>
            <a:r>
              <a:rPr lang="en-US" dirty="0"/>
              <a:t> Identifying and addressing compliance issues and risks.</a:t>
            </a:r>
          </a:p>
          <a:p>
            <a:pPr>
              <a:buFont typeface="Arial" panose="020B0604020202020204" pitchFamily="34" charset="0"/>
              <a:buChar char="•"/>
            </a:pPr>
            <a:r>
              <a:rPr lang="en-US" b="1" dirty="0"/>
              <a:t>Business intelligence:</a:t>
            </a:r>
            <a:r>
              <a:rPr lang="en-US" dirty="0"/>
              <a:t> Supporting business intelligence initiatives by providing easy access to data.</a:t>
            </a:r>
          </a:p>
          <a:p>
            <a:pPr>
              <a:buFont typeface="Arial" panose="020B0604020202020204" pitchFamily="34" charset="0"/>
              <a:buChar char="•"/>
            </a:pPr>
            <a:r>
              <a:rPr lang="en-US" b="1" dirty="0"/>
              <a:t>Research and development:</a:t>
            </a:r>
            <a:r>
              <a:rPr lang="en-US" dirty="0"/>
              <a:t> Facilitating research and development activities by providing access to relevant information.</a:t>
            </a:r>
          </a:p>
        </p:txBody>
      </p:sp>
    </p:spTree>
    <p:extLst>
      <p:ext uri="{BB962C8B-B14F-4D97-AF65-F5344CB8AC3E}">
        <p14:creationId xmlns:p14="http://schemas.microsoft.com/office/powerpoint/2010/main" val="2630038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88C72F-D1B0-702D-D0BC-FFD29F18F396}"/>
              </a:ext>
            </a:extLst>
          </p:cNvPr>
          <p:cNvSpPr txBox="1"/>
          <p:nvPr/>
        </p:nvSpPr>
        <p:spPr>
          <a:xfrm>
            <a:off x="3047268" y="1681315"/>
            <a:ext cx="6097464" cy="3139321"/>
          </a:xfrm>
          <a:prstGeom prst="rect">
            <a:avLst/>
          </a:prstGeom>
          <a:noFill/>
        </p:spPr>
        <p:txBody>
          <a:bodyPr wrap="square">
            <a:spAutoFit/>
          </a:bodyPr>
          <a:lstStyle/>
          <a:p>
            <a:r>
              <a:rPr lang="en-US" b="1" dirty="0"/>
              <a:t>Challenges of enterprise search:</a:t>
            </a:r>
          </a:p>
          <a:p>
            <a:endParaRPr lang="en-US" dirty="0"/>
          </a:p>
          <a:p>
            <a:pPr>
              <a:buFont typeface="Arial" panose="020B0604020202020204" pitchFamily="34" charset="0"/>
              <a:buChar char="•"/>
            </a:pPr>
            <a:r>
              <a:rPr lang="en-US" b="1" dirty="0"/>
              <a:t>Data quality:</a:t>
            </a:r>
            <a:r>
              <a:rPr lang="en-US" dirty="0"/>
              <a:t> Ensuring data quality and consistency can be challenging, especially when dealing with heterogeneous data sources.</a:t>
            </a:r>
          </a:p>
          <a:p>
            <a:pPr>
              <a:buFont typeface="Arial" panose="020B0604020202020204" pitchFamily="34" charset="0"/>
              <a:buChar char="•"/>
            </a:pPr>
            <a:r>
              <a:rPr lang="en-US" b="1" dirty="0"/>
              <a:t>Security and privacy:</a:t>
            </a:r>
            <a:r>
              <a:rPr lang="en-US" dirty="0"/>
              <a:t> Protecting sensitive data is a major concern, especially in regulated industries.</a:t>
            </a:r>
          </a:p>
          <a:p>
            <a:pPr>
              <a:buFont typeface="Arial" panose="020B0604020202020204" pitchFamily="34" charset="0"/>
              <a:buChar char="•"/>
            </a:pPr>
            <a:r>
              <a:rPr lang="en-US" b="1" dirty="0"/>
              <a:t>Performance:</a:t>
            </a:r>
            <a:r>
              <a:rPr lang="en-US" dirty="0"/>
              <a:t> Maintaining high performance as data volumes grow can be challenging.</a:t>
            </a:r>
          </a:p>
          <a:p>
            <a:pPr>
              <a:buFont typeface="Arial" panose="020B0604020202020204" pitchFamily="34" charset="0"/>
              <a:buChar char="•"/>
            </a:pPr>
            <a:r>
              <a:rPr lang="en-US" b="1" dirty="0"/>
              <a:t>User experience:</a:t>
            </a:r>
            <a:r>
              <a:rPr lang="en-US" dirty="0"/>
              <a:t> Designing a user-friendly interface that meets the needs of diverse users can be difficult.</a:t>
            </a:r>
          </a:p>
        </p:txBody>
      </p:sp>
    </p:spTree>
    <p:extLst>
      <p:ext uri="{BB962C8B-B14F-4D97-AF65-F5344CB8AC3E}">
        <p14:creationId xmlns:p14="http://schemas.microsoft.com/office/powerpoint/2010/main" val="3790714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D5E9E5-FE60-A55C-42BF-A4478E204E3A}"/>
              </a:ext>
            </a:extLst>
          </p:cNvPr>
          <p:cNvSpPr txBox="1"/>
          <p:nvPr/>
        </p:nvSpPr>
        <p:spPr>
          <a:xfrm>
            <a:off x="3047268" y="1879185"/>
            <a:ext cx="6097464" cy="2585323"/>
          </a:xfrm>
          <a:prstGeom prst="rect">
            <a:avLst/>
          </a:prstGeom>
          <a:noFill/>
        </p:spPr>
        <p:txBody>
          <a:bodyPr wrap="square">
            <a:spAutoFit/>
          </a:bodyPr>
          <a:lstStyle/>
          <a:p>
            <a:r>
              <a:rPr lang="en-IN" b="1" dirty="0"/>
              <a:t>Enterprise search tools:</a:t>
            </a:r>
          </a:p>
          <a:p>
            <a:endParaRPr lang="en-IN" dirty="0"/>
          </a:p>
          <a:p>
            <a:pPr>
              <a:buFont typeface="Arial" panose="020B0604020202020204" pitchFamily="34" charset="0"/>
              <a:buChar char="•"/>
            </a:pPr>
            <a:r>
              <a:rPr lang="en-IN" b="1" dirty="0"/>
              <a:t>Apache </a:t>
            </a:r>
            <a:r>
              <a:rPr lang="en-IN" b="1" dirty="0" err="1"/>
              <a:t>Solr</a:t>
            </a:r>
            <a:r>
              <a:rPr lang="en-IN" b="1" dirty="0"/>
              <a:t>:</a:t>
            </a:r>
            <a:r>
              <a:rPr lang="en-IN" dirty="0"/>
              <a:t> A popular open-source enterprise search engine.</a:t>
            </a:r>
          </a:p>
          <a:p>
            <a:pPr>
              <a:buFont typeface="Arial" panose="020B0604020202020204" pitchFamily="34" charset="0"/>
              <a:buChar char="•"/>
            </a:pPr>
            <a:r>
              <a:rPr lang="en-IN" b="1" dirty="0"/>
              <a:t>Elasticsearch:</a:t>
            </a:r>
            <a:r>
              <a:rPr lang="en-IN" dirty="0"/>
              <a:t> Another popular open-source search engine known for its scalability and speed.</a:t>
            </a:r>
          </a:p>
          <a:p>
            <a:pPr>
              <a:buFont typeface="Arial" panose="020B0604020202020204" pitchFamily="34" charset="0"/>
              <a:buChar char="•"/>
            </a:pPr>
            <a:r>
              <a:rPr lang="en-IN" b="1" dirty="0"/>
              <a:t>Microsoft Azure Search:</a:t>
            </a:r>
            <a:r>
              <a:rPr lang="en-IN" dirty="0"/>
              <a:t> A cloud-based enterprise search service from Microsoft.</a:t>
            </a:r>
          </a:p>
          <a:p>
            <a:pPr>
              <a:buFont typeface="Arial" panose="020B0604020202020204" pitchFamily="34" charset="0"/>
              <a:buChar char="•"/>
            </a:pPr>
            <a:r>
              <a:rPr lang="en-IN" b="1" dirty="0"/>
              <a:t>IBM Watson Discovery:</a:t>
            </a:r>
            <a:r>
              <a:rPr lang="en-IN" dirty="0"/>
              <a:t> A cognitive search service that uses AI to understand and </a:t>
            </a:r>
            <a:r>
              <a:rPr lang="en-IN" dirty="0" err="1"/>
              <a:t>analyze</a:t>
            </a:r>
            <a:r>
              <a:rPr lang="en-IN" dirty="0"/>
              <a:t> content.</a:t>
            </a:r>
          </a:p>
        </p:txBody>
      </p:sp>
    </p:spTree>
    <p:extLst>
      <p:ext uri="{BB962C8B-B14F-4D97-AF65-F5344CB8AC3E}">
        <p14:creationId xmlns:p14="http://schemas.microsoft.com/office/powerpoint/2010/main" val="1175545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293AF9-9EC7-D52C-B381-31E426163903}"/>
              </a:ext>
            </a:extLst>
          </p:cNvPr>
          <p:cNvSpPr txBox="1"/>
          <p:nvPr/>
        </p:nvSpPr>
        <p:spPr>
          <a:xfrm>
            <a:off x="3047268" y="1683567"/>
            <a:ext cx="6097464" cy="2062103"/>
          </a:xfrm>
          <a:prstGeom prst="rect">
            <a:avLst/>
          </a:prstGeom>
          <a:noFill/>
        </p:spPr>
        <p:txBody>
          <a:bodyPr wrap="square">
            <a:spAutoFit/>
          </a:bodyPr>
          <a:lstStyle/>
          <a:p>
            <a:pPr algn="ctr"/>
            <a:r>
              <a:rPr lang="en-US" sz="3200" dirty="0">
                <a:solidFill>
                  <a:srgbClr val="1D1D27"/>
                </a:solidFill>
                <a:latin typeface="Montserrat" panose="00000500000000000000" pitchFamily="2" charset="0"/>
              </a:rPr>
              <a:t>E</a:t>
            </a:r>
            <a:r>
              <a:rPr lang="en-IN" sz="3200" dirty="0" err="1">
                <a:solidFill>
                  <a:srgbClr val="1D1D27"/>
                </a:solidFill>
                <a:latin typeface="Montserrat" panose="00000500000000000000" pitchFamily="2" charset="0"/>
              </a:rPr>
              <a:t>nterprises</a:t>
            </a:r>
            <a:r>
              <a:rPr lang="en-IN" sz="3200" dirty="0">
                <a:solidFill>
                  <a:srgbClr val="1D1D27"/>
                </a:solidFill>
                <a:latin typeface="Montserrat" panose="00000500000000000000" pitchFamily="2" charset="0"/>
              </a:rPr>
              <a:t> </a:t>
            </a:r>
          </a:p>
          <a:p>
            <a:pPr algn="ctr"/>
            <a:r>
              <a:rPr lang="en-IN" sz="3200" dirty="0">
                <a:solidFill>
                  <a:srgbClr val="1D1D27"/>
                </a:solidFill>
                <a:latin typeface="Montserrat" panose="00000500000000000000" pitchFamily="2" charset="0"/>
              </a:rPr>
              <a:t>Search  </a:t>
            </a:r>
          </a:p>
          <a:p>
            <a:pPr algn="ctr"/>
            <a:r>
              <a:rPr lang="en-IN" sz="3200" dirty="0">
                <a:solidFill>
                  <a:srgbClr val="1D1D27"/>
                </a:solidFill>
                <a:latin typeface="Montserrat" panose="00000500000000000000" pitchFamily="2" charset="0"/>
              </a:rPr>
              <a:t>Engine </a:t>
            </a:r>
          </a:p>
          <a:p>
            <a:pPr algn="ctr"/>
            <a:r>
              <a:rPr lang="en-IN" sz="3200" dirty="0">
                <a:solidFill>
                  <a:srgbClr val="1D1D27"/>
                </a:solidFill>
                <a:latin typeface="Montserrat" panose="00000500000000000000" pitchFamily="2" charset="0"/>
              </a:rPr>
              <a:t>Software </a:t>
            </a:r>
            <a:endParaRPr lang="en-IN" sz="3200" b="0" i="0" dirty="0">
              <a:solidFill>
                <a:srgbClr val="1D1D27"/>
              </a:solidFill>
              <a:effectLst/>
              <a:latin typeface="Montserrat" panose="00000500000000000000" pitchFamily="2" charset="0"/>
            </a:endParaRPr>
          </a:p>
        </p:txBody>
      </p:sp>
    </p:spTree>
    <p:extLst>
      <p:ext uri="{BB962C8B-B14F-4D97-AF65-F5344CB8AC3E}">
        <p14:creationId xmlns:p14="http://schemas.microsoft.com/office/powerpoint/2010/main" val="2738237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9E78C2-5093-9CC4-68F8-6BE44D184C31}"/>
              </a:ext>
            </a:extLst>
          </p:cNvPr>
          <p:cNvSpPr txBox="1"/>
          <p:nvPr/>
        </p:nvSpPr>
        <p:spPr>
          <a:xfrm>
            <a:off x="3127864" y="1470301"/>
            <a:ext cx="6097464" cy="3139321"/>
          </a:xfrm>
          <a:prstGeom prst="rect">
            <a:avLst/>
          </a:prstGeom>
          <a:noFill/>
        </p:spPr>
        <p:txBody>
          <a:bodyPr wrap="square">
            <a:spAutoFit/>
          </a:bodyPr>
          <a:lstStyle/>
          <a:p>
            <a:r>
              <a:rPr lang="en-IN" b="1" dirty="0"/>
              <a:t>Popular Enterprise Search Software</a:t>
            </a:r>
          </a:p>
          <a:p>
            <a:endParaRPr lang="en-IN" b="1" dirty="0"/>
          </a:p>
          <a:p>
            <a:pPr>
              <a:buFont typeface="Arial" panose="020B0604020202020204" pitchFamily="34" charset="0"/>
              <a:buChar char="•"/>
            </a:pPr>
            <a:r>
              <a:rPr lang="en-IN" b="1" dirty="0"/>
              <a:t>Apache </a:t>
            </a:r>
            <a:r>
              <a:rPr lang="en-IN" b="1" dirty="0" err="1"/>
              <a:t>Solr</a:t>
            </a:r>
            <a:r>
              <a:rPr lang="en-IN" b="1" dirty="0"/>
              <a:t>:</a:t>
            </a:r>
            <a:r>
              <a:rPr lang="en-IN" dirty="0"/>
              <a:t> A popular open-source enterprise search engine.</a:t>
            </a:r>
          </a:p>
          <a:p>
            <a:pPr>
              <a:buFont typeface="Arial" panose="020B0604020202020204" pitchFamily="34" charset="0"/>
              <a:buChar char="•"/>
            </a:pPr>
            <a:r>
              <a:rPr lang="en-IN" b="1" dirty="0"/>
              <a:t>Elasticsearch:</a:t>
            </a:r>
            <a:r>
              <a:rPr lang="en-IN" dirty="0"/>
              <a:t> Another popular open-source search engine known for its scalability and speed.</a:t>
            </a:r>
          </a:p>
          <a:p>
            <a:pPr>
              <a:buFont typeface="Arial" panose="020B0604020202020204" pitchFamily="34" charset="0"/>
              <a:buChar char="•"/>
            </a:pPr>
            <a:r>
              <a:rPr lang="en-IN" b="1" dirty="0"/>
              <a:t>Microsoft Azure Search:</a:t>
            </a:r>
            <a:r>
              <a:rPr lang="en-IN" dirty="0"/>
              <a:t> A cloud-based enterprise search service from Microsoft.</a:t>
            </a:r>
          </a:p>
          <a:p>
            <a:pPr>
              <a:buFont typeface="Arial" panose="020B0604020202020204" pitchFamily="34" charset="0"/>
              <a:buChar char="•"/>
            </a:pPr>
            <a:r>
              <a:rPr lang="en-IN" b="1" dirty="0"/>
              <a:t>IBM Watson Discovery:</a:t>
            </a:r>
            <a:r>
              <a:rPr lang="en-IN" dirty="0"/>
              <a:t> A cognitive search service that uses AI to understand and </a:t>
            </a:r>
            <a:r>
              <a:rPr lang="en-IN" dirty="0" err="1"/>
              <a:t>analyze</a:t>
            </a:r>
            <a:r>
              <a:rPr lang="en-IN" dirty="0"/>
              <a:t> content.</a:t>
            </a:r>
          </a:p>
          <a:p>
            <a:pPr>
              <a:buFont typeface="Arial" panose="020B0604020202020204" pitchFamily="34" charset="0"/>
              <a:buChar char="•"/>
            </a:pPr>
            <a:r>
              <a:rPr lang="en-IN" b="1" dirty="0"/>
              <a:t>Google Search Appliance:</a:t>
            </a:r>
            <a:r>
              <a:rPr lang="en-IN" dirty="0"/>
              <a:t> A hardware-based enterprise search solution from Google.</a:t>
            </a:r>
          </a:p>
        </p:txBody>
      </p:sp>
    </p:spTree>
    <p:extLst>
      <p:ext uri="{BB962C8B-B14F-4D97-AF65-F5344CB8AC3E}">
        <p14:creationId xmlns:p14="http://schemas.microsoft.com/office/powerpoint/2010/main" val="3024062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AAC165-F1CD-C566-7CC5-8509DD1C01F5}"/>
              </a:ext>
            </a:extLst>
          </p:cNvPr>
          <p:cNvSpPr txBox="1"/>
          <p:nvPr/>
        </p:nvSpPr>
        <p:spPr>
          <a:xfrm>
            <a:off x="2206870" y="474345"/>
            <a:ext cx="7543800" cy="5909310"/>
          </a:xfrm>
          <a:prstGeom prst="rect">
            <a:avLst/>
          </a:prstGeom>
          <a:noFill/>
        </p:spPr>
        <p:txBody>
          <a:bodyPr wrap="square">
            <a:spAutoFit/>
          </a:bodyPr>
          <a:lstStyle/>
          <a:p>
            <a:r>
              <a:rPr lang="en-US" b="1" dirty="0"/>
              <a:t>Key Components of a Search Engine:</a:t>
            </a:r>
          </a:p>
          <a:p>
            <a:endParaRPr lang="en-US" b="1" dirty="0"/>
          </a:p>
          <a:p>
            <a:pPr>
              <a:buFont typeface="+mj-lt"/>
              <a:buAutoNum type="arabicPeriod"/>
            </a:pPr>
            <a:r>
              <a:rPr lang="en-US" b="1" dirty="0"/>
              <a:t>Crawling</a:t>
            </a:r>
            <a:r>
              <a:rPr lang="en-US" dirty="0"/>
              <a:t>: The process of automatically browsing the web to discover and collect data from websites. Search engines use programs called </a:t>
            </a:r>
            <a:r>
              <a:rPr lang="en-US" b="1" dirty="0"/>
              <a:t>crawlers</a:t>
            </a:r>
            <a:r>
              <a:rPr lang="en-US" dirty="0"/>
              <a:t> or </a:t>
            </a:r>
            <a:r>
              <a:rPr lang="en-US" b="1" dirty="0"/>
              <a:t>spiders</a:t>
            </a:r>
            <a:r>
              <a:rPr lang="en-US" dirty="0"/>
              <a:t> for this task.</a:t>
            </a:r>
          </a:p>
          <a:p>
            <a:pPr>
              <a:buFont typeface="+mj-lt"/>
              <a:buAutoNum type="arabicPeriod"/>
            </a:pPr>
            <a:r>
              <a:rPr lang="en-US" b="1" dirty="0"/>
              <a:t>Indexing</a:t>
            </a:r>
            <a:r>
              <a:rPr lang="en-US" dirty="0"/>
              <a:t>: After crawling, the search engine organizes and stores the collected data in an </a:t>
            </a:r>
            <a:r>
              <a:rPr lang="en-US" b="1" dirty="0"/>
              <a:t>index</a:t>
            </a:r>
            <a:r>
              <a:rPr lang="en-US" dirty="0"/>
              <a:t>, which allows quick access to the content when a search query is made.</a:t>
            </a:r>
          </a:p>
          <a:p>
            <a:pPr>
              <a:buFont typeface="+mj-lt"/>
              <a:buAutoNum type="arabicPeriod"/>
            </a:pPr>
            <a:r>
              <a:rPr lang="en-US" b="1" dirty="0"/>
              <a:t>Ranking Algorithm</a:t>
            </a:r>
            <a:r>
              <a:rPr lang="en-US" dirty="0"/>
              <a:t>: Once a user makes a query, the search engine uses algorithms to rank the results based on factors such as relevance, quality, and user behavior.</a:t>
            </a:r>
          </a:p>
          <a:p>
            <a:pPr>
              <a:buFont typeface="+mj-lt"/>
              <a:buAutoNum type="arabicPeriod"/>
            </a:pPr>
            <a:r>
              <a:rPr lang="en-US" b="1" dirty="0"/>
              <a:t>Query Processor</a:t>
            </a:r>
            <a:r>
              <a:rPr lang="en-US" dirty="0"/>
              <a:t>: This component interprets the user’s search query and matches it with the indexed data to retrieve relevant results.</a:t>
            </a:r>
          </a:p>
          <a:p>
            <a:pPr>
              <a:buFont typeface="+mj-lt"/>
              <a:buAutoNum type="arabicPeriod"/>
            </a:pPr>
            <a:endParaRPr lang="en-US" dirty="0"/>
          </a:p>
          <a:p>
            <a:endParaRPr lang="en-US" dirty="0"/>
          </a:p>
          <a:p>
            <a:r>
              <a:rPr lang="en-US" b="1" dirty="0"/>
              <a:t>Examples of Search Engines:</a:t>
            </a:r>
          </a:p>
          <a:p>
            <a:endParaRPr lang="en-US" b="1" dirty="0"/>
          </a:p>
          <a:p>
            <a:pPr>
              <a:buFont typeface="Arial" panose="020B0604020202020204" pitchFamily="34" charset="0"/>
              <a:buChar char="•"/>
            </a:pPr>
            <a:r>
              <a:rPr lang="en-US" dirty="0"/>
              <a:t>Google</a:t>
            </a:r>
          </a:p>
          <a:p>
            <a:pPr>
              <a:buFont typeface="Arial" panose="020B0604020202020204" pitchFamily="34" charset="0"/>
              <a:buChar char="•"/>
            </a:pPr>
            <a:r>
              <a:rPr lang="en-US" dirty="0"/>
              <a:t>Bing</a:t>
            </a:r>
          </a:p>
          <a:p>
            <a:pPr>
              <a:buFont typeface="Arial" panose="020B0604020202020204" pitchFamily="34" charset="0"/>
              <a:buChar char="•"/>
            </a:pPr>
            <a:r>
              <a:rPr lang="en-US" dirty="0"/>
              <a:t>Yahoo!</a:t>
            </a:r>
          </a:p>
          <a:p>
            <a:pPr>
              <a:buFont typeface="Arial" panose="020B0604020202020204" pitchFamily="34" charset="0"/>
              <a:buChar char="•"/>
            </a:pPr>
            <a:r>
              <a:rPr lang="en-US" dirty="0"/>
              <a:t>DuckDuckGo</a:t>
            </a:r>
          </a:p>
        </p:txBody>
      </p:sp>
    </p:spTree>
    <p:extLst>
      <p:ext uri="{BB962C8B-B14F-4D97-AF65-F5344CB8AC3E}">
        <p14:creationId xmlns:p14="http://schemas.microsoft.com/office/powerpoint/2010/main" val="2396264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8F4B77-E524-EFBF-A2CE-9F09E05FEA99}"/>
              </a:ext>
            </a:extLst>
          </p:cNvPr>
          <p:cNvSpPr txBox="1"/>
          <p:nvPr/>
        </p:nvSpPr>
        <p:spPr>
          <a:xfrm>
            <a:off x="2978395" y="1604363"/>
            <a:ext cx="6097464" cy="3970318"/>
          </a:xfrm>
          <a:prstGeom prst="rect">
            <a:avLst/>
          </a:prstGeom>
          <a:noFill/>
        </p:spPr>
        <p:txBody>
          <a:bodyPr wrap="square">
            <a:spAutoFit/>
          </a:bodyPr>
          <a:lstStyle/>
          <a:p>
            <a:pPr marL="342900" indent="-342900">
              <a:buAutoNum type="arabicPeriod"/>
            </a:pPr>
            <a:r>
              <a:rPr lang="en-US" b="1" dirty="0"/>
              <a:t>In Data Warehousing</a:t>
            </a:r>
          </a:p>
          <a:p>
            <a:endParaRPr lang="en-US" b="1" dirty="0"/>
          </a:p>
          <a:p>
            <a:pPr>
              <a:buFont typeface="Arial" panose="020B0604020202020204" pitchFamily="34" charset="0"/>
              <a:buChar char="•"/>
            </a:pPr>
            <a:r>
              <a:rPr lang="en-US" b="1" dirty="0"/>
              <a:t>Search Engine</a:t>
            </a:r>
            <a:r>
              <a:rPr lang="en-US" dirty="0"/>
              <a:t>: A tool that indexes and organizes large amounts of data stored in a data warehouse, enabling fast and efficient search and retrieval of data.</a:t>
            </a:r>
          </a:p>
          <a:p>
            <a:pPr>
              <a:buFont typeface="Arial" panose="020B0604020202020204" pitchFamily="34" charset="0"/>
              <a:buChar char="•"/>
            </a:pPr>
            <a:endParaRPr lang="en-US" dirty="0"/>
          </a:p>
          <a:p>
            <a:pPr>
              <a:buFont typeface="Arial" panose="020B0604020202020204" pitchFamily="34" charset="0"/>
              <a:buChar char="•"/>
            </a:pPr>
            <a:r>
              <a:rPr lang="en-US" b="1" dirty="0"/>
              <a:t>Functionality</a:t>
            </a:r>
            <a:r>
              <a:rPr lang="en-US" dirty="0"/>
              <a:t>: Users can perform queries across vast datasets using keywords or filters, without needing complex SQL queries. The search engine retrieves relevant information quickly.</a:t>
            </a:r>
          </a:p>
          <a:p>
            <a:endParaRPr lang="en-US" dirty="0"/>
          </a:p>
          <a:p>
            <a:pPr>
              <a:buFont typeface="Arial" panose="020B0604020202020204" pitchFamily="34" charset="0"/>
              <a:buChar char="•"/>
            </a:pPr>
            <a:r>
              <a:rPr lang="en-US" b="1" dirty="0"/>
              <a:t>Example</a:t>
            </a:r>
            <a:r>
              <a:rPr lang="en-US" dirty="0"/>
              <a:t>: A business analyst searching for sales data from a specific region can use a search engine to quickly find the relevant records.</a:t>
            </a:r>
          </a:p>
        </p:txBody>
      </p:sp>
    </p:spTree>
    <p:extLst>
      <p:ext uri="{BB962C8B-B14F-4D97-AF65-F5344CB8AC3E}">
        <p14:creationId xmlns:p14="http://schemas.microsoft.com/office/powerpoint/2010/main" val="2786527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A9A81A-DAAF-08FB-F098-F07D52357761}"/>
              </a:ext>
            </a:extLst>
          </p:cNvPr>
          <p:cNvSpPr txBox="1"/>
          <p:nvPr/>
        </p:nvSpPr>
        <p:spPr>
          <a:xfrm>
            <a:off x="3154240" y="1600008"/>
            <a:ext cx="6097464" cy="3416320"/>
          </a:xfrm>
          <a:prstGeom prst="rect">
            <a:avLst/>
          </a:prstGeom>
          <a:noFill/>
        </p:spPr>
        <p:txBody>
          <a:bodyPr wrap="square">
            <a:spAutoFit/>
          </a:bodyPr>
          <a:lstStyle/>
          <a:p>
            <a:r>
              <a:rPr lang="en-US" b="1" dirty="0"/>
              <a:t>2. In Data Mining</a:t>
            </a:r>
          </a:p>
          <a:p>
            <a:endParaRPr lang="en-US" b="1" dirty="0"/>
          </a:p>
          <a:p>
            <a:pPr>
              <a:buFont typeface="Arial" panose="020B0604020202020204" pitchFamily="34" charset="0"/>
              <a:buChar char="•"/>
            </a:pPr>
            <a:r>
              <a:rPr lang="en-US" b="1" dirty="0"/>
              <a:t>Search Engine</a:t>
            </a:r>
            <a:r>
              <a:rPr lang="en-US" dirty="0"/>
              <a:t>: Helps users discover patterns, relationships, and trends in large datasets by providing search and analysis capabilities.</a:t>
            </a:r>
          </a:p>
          <a:p>
            <a:pPr>
              <a:buFont typeface="Arial" panose="020B0604020202020204" pitchFamily="34" charset="0"/>
              <a:buChar char="•"/>
            </a:pPr>
            <a:endParaRPr lang="en-US" dirty="0"/>
          </a:p>
          <a:p>
            <a:pPr>
              <a:buFont typeface="Arial" panose="020B0604020202020204" pitchFamily="34" charset="0"/>
              <a:buChar char="•"/>
            </a:pPr>
            <a:r>
              <a:rPr lang="en-US" b="1" dirty="0"/>
              <a:t>Functionality</a:t>
            </a:r>
            <a:r>
              <a:rPr lang="en-US" dirty="0"/>
              <a:t>: It facilitates exploratory data analysis, allowing users to search for specific attributes, data patterns, or clusters that may not be immediately apparent.</a:t>
            </a:r>
          </a:p>
          <a:p>
            <a:endParaRPr lang="en-US" dirty="0"/>
          </a:p>
          <a:p>
            <a:pPr>
              <a:buFont typeface="Arial" panose="020B0604020202020204" pitchFamily="34" charset="0"/>
              <a:buChar char="•"/>
            </a:pPr>
            <a:r>
              <a:rPr lang="en-US" b="1" dirty="0"/>
              <a:t>Example</a:t>
            </a:r>
            <a:r>
              <a:rPr lang="en-US" dirty="0"/>
              <a:t>: A data scientist searching for trends in customer behavior data to identify purchasing patterns or anomalies.</a:t>
            </a:r>
          </a:p>
        </p:txBody>
      </p:sp>
    </p:spTree>
    <p:extLst>
      <p:ext uri="{BB962C8B-B14F-4D97-AF65-F5344CB8AC3E}">
        <p14:creationId xmlns:p14="http://schemas.microsoft.com/office/powerpoint/2010/main" val="1752062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47ABAF-0076-9AB3-BDA0-CC98B880F7D7}"/>
              </a:ext>
            </a:extLst>
          </p:cNvPr>
          <p:cNvSpPr txBox="1"/>
          <p:nvPr/>
        </p:nvSpPr>
        <p:spPr>
          <a:xfrm>
            <a:off x="1872762" y="889844"/>
            <a:ext cx="7675684" cy="4401205"/>
          </a:xfrm>
          <a:prstGeom prst="rect">
            <a:avLst/>
          </a:prstGeom>
          <a:noFill/>
        </p:spPr>
        <p:txBody>
          <a:bodyPr wrap="square">
            <a:spAutoFit/>
          </a:bodyPr>
          <a:lstStyle/>
          <a:p>
            <a:pPr algn="l" fontAlgn="base"/>
            <a:r>
              <a:rPr lang="en-US" sz="2800" b="1" i="0" dirty="0">
                <a:solidFill>
                  <a:srgbClr val="273239"/>
                </a:solidFill>
                <a:effectLst/>
                <a:latin typeface="Nunito" pitchFamily="2" charset="0"/>
              </a:rPr>
              <a:t>History of search engines</a:t>
            </a:r>
          </a:p>
          <a:p>
            <a:pPr algn="l" fontAlgn="base">
              <a:buFont typeface="Arial" panose="020B0604020202020204" pitchFamily="34" charset="0"/>
              <a:buChar char="•"/>
            </a:pPr>
            <a:r>
              <a:rPr lang="en-US" b="1" i="0" dirty="0">
                <a:solidFill>
                  <a:srgbClr val="273239"/>
                </a:solidFill>
                <a:effectLst/>
                <a:latin typeface="Nunito" pitchFamily="2" charset="0"/>
              </a:rPr>
              <a:t>Archie</a:t>
            </a:r>
            <a:r>
              <a:rPr lang="en-US" b="0" i="0" dirty="0">
                <a:solidFill>
                  <a:srgbClr val="273239"/>
                </a:solidFill>
                <a:effectLst/>
                <a:latin typeface="Nunito" pitchFamily="2" charset="0"/>
              </a:rPr>
              <a:t> was the first well developed search engine in the year 1990. It used to search files by matching their names and indexing on FTP server.</a:t>
            </a:r>
          </a:p>
          <a:p>
            <a:pPr algn="l" fontAlgn="base">
              <a:buFont typeface="Arial" panose="020B0604020202020204" pitchFamily="34" charset="0"/>
              <a:buChar char="•"/>
            </a:pPr>
            <a:r>
              <a:rPr lang="en-US" b="0" i="0" dirty="0">
                <a:solidFill>
                  <a:srgbClr val="273239"/>
                </a:solidFill>
                <a:effectLst/>
                <a:latin typeface="Nunito" pitchFamily="2" charset="0"/>
              </a:rPr>
              <a:t>In 1992 </a:t>
            </a:r>
            <a:r>
              <a:rPr lang="en-US" b="1" i="0" dirty="0">
                <a:solidFill>
                  <a:srgbClr val="273239"/>
                </a:solidFill>
                <a:effectLst/>
                <a:latin typeface="Nunito" pitchFamily="2" charset="0"/>
              </a:rPr>
              <a:t>Veronica</a:t>
            </a:r>
            <a:r>
              <a:rPr lang="en-US" b="0" i="0" dirty="0">
                <a:solidFill>
                  <a:srgbClr val="273239"/>
                </a:solidFill>
                <a:effectLst/>
                <a:latin typeface="Nunito" pitchFamily="2" charset="0"/>
              </a:rPr>
              <a:t> search engine was developed for </a:t>
            </a:r>
            <a:r>
              <a:rPr lang="en-US" b="1" i="0" dirty="0">
                <a:solidFill>
                  <a:srgbClr val="273239"/>
                </a:solidFill>
                <a:effectLst/>
                <a:latin typeface="Nunito" pitchFamily="2" charset="0"/>
              </a:rPr>
              <a:t>Gopher</a:t>
            </a:r>
            <a:r>
              <a:rPr lang="en-US" b="0" i="0" dirty="0">
                <a:solidFill>
                  <a:srgbClr val="273239"/>
                </a:solidFill>
                <a:effectLst/>
                <a:latin typeface="Nunito" pitchFamily="2" charset="0"/>
              </a:rPr>
              <a:t> based websites.</a:t>
            </a:r>
          </a:p>
          <a:p>
            <a:pPr algn="l" fontAlgn="base">
              <a:buFont typeface="Arial" panose="020B0604020202020204" pitchFamily="34" charset="0"/>
              <a:buChar char="•"/>
            </a:pPr>
            <a:r>
              <a:rPr lang="en-US" b="0" i="0" dirty="0">
                <a:solidFill>
                  <a:srgbClr val="273239"/>
                </a:solidFill>
                <a:effectLst/>
                <a:latin typeface="Nunito" pitchFamily="2" charset="0"/>
              </a:rPr>
              <a:t>Later in 1993 </a:t>
            </a:r>
            <a:r>
              <a:rPr lang="en-US" b="1" i="0" dirty="0">
                <a:solidFill>
                  <a:srgbClr val="273239"/>
                </a:solidFill>
                <a:effectLst/>
                <a:latin typeface="Nunito" pitchFamily="2" charset="0"/>
              </a:rPr>
              <a:t>W3Catalog</a:t>
            </a:r>
            <a:r>
              <a:rPr lang="en-US" b="0" i="0" dirty="0">
                <a:solidFill>
                  <a:srgbClr val="273239"/>
                </a:solidFill>
                <a:effectLst/>
                <a:latin typeface="Nunito" pitchFamily="2" charset="0"/>
              </a:rPr>
              <a:t> and </a:t>
            </a:r>
            <a:r>
              <a:rPr lang="en-US" b="1" i="0" dirty="0" err="1">
                <a:solidFill>
                  <a:srgbClr val="273239"/>
                </a:solidFill>
                <a:effectLst/>
                <a:latin typeface="Nunito" pitchFamily="2" charset="0"/>
              </a:rPr>
              <a:t>Aliweb</a:t>
            </a:r>
            <a:r>
              <a:rPr lang="en-US" b="0" i="0" dirty="0">
                <a:solidFill>
                  <a:srgbClr val="273239"/>
                </a:solidFill>
                <a:effectLst/>
                <a:latin typeface="Nunito" pitchFamily="2" charset="0"/>
              </a:rPr>
              <a:t> were formed which were web search engines. </a:t>
            </a:r>
            <a:r>
              <a:rPr lang="en-US" b="1" i="0" dirty="0">
                <a:solidFill>
                  <a:srgbClr val="273239"/>
                </a:solidFill>
                <a:effectLst/>
                <a:latin typeface="Nunito" pitchFamily="2" charset="0"/>
              </a:rPr>
              <a:t>WebCrawler</a:t>
            </a:r>
            <a:r>
              <a:rPr lang="en-US" b="0" i="0" dirty="0">
                <a:solidFill>
                  <a:srgbClr val="273239"/>
                </a:solidFill>
                <a:effectLst/>
                <a:latin typeface="Nunito" pitchFamily="2" charset="0"/>
              </a:rPr>
              <a:t> search engine was the first to allow users search keywords.</a:t>
            </a:r>
          </a:p>
          <a:p>
            <a:pPr algn="l" fontAlgn="base">
              <a:buFont typeface="Arial" panose="020B0604020202020204" pitchFamily="34" charset="0"/>
              <a:buChar char="•"/>
            </a:pPr>
            <a:r>
              <a:rPr lang="en-US" b="0" i="0" dirty="0">
                <a:solidFill>
                  <a:srgbClr val="273239"/>
                </a:solidFill>
                <a:effectLst/>
                <a:latin typeface="Nunito" pitchFamily="2" charset="0"/>
              </a:rPr>
              <a:t>Finally in 1994, the search engine </a:t>
            </a:r>
            <a:r>
              <a:rPr lang="en-US" b="1" i="0" dirty="0">
                <a:solidFill>
                  <a:srgbClr val="273239"/>
                </a:solidFill>
                <a:effectLst/>
                <a:latin typeface="Nunito" pitchFamily="2" charset="0"/>
              </a:rPr>
              <a:t>Yahoo!</a:t>
            </a:r>
            <a:r>
              <a:rPr lang="en-US" b="0" i="0" dirty="0">
                <a:solidFill>
                  <a:srgbClr val="273239"/>
                </a:solidFill>
                <a:effectLst/>
                <a:latin typeface="Nunito" pitchFamily="2" charset="0"/>
              </a:rPr>
              <a:t> was developed which gained immense popularity. Earlier it was just a directory but in 1995 search feature was also added.</a:t>
            </a:r>
          </a:p>
          <a:p>
            <a:pPr algn="l" fontAlgn="base">
              <a:buFont typeface="Arial" panose="020B0604020202020204" pitchFamily="34" charset="0"/>
              <a:buChar char="•"/>
            </a:pPr>
            <a:r>
              <a:rPr lang="en-US" b="0" i="0" dirty="0">
                <a:solidFill>
                  <a:srgbClr val="273239"/>
                </a:solidFill>
                <a:effectLst/>
                <a:latin typeface="Nunito" pitchFamily="2" charset="0"/>
              </a:rPr>
              <a:t>In 1998 when </a:t>
            </a:r>
            <a:r>
              <a:rPr lang="en-US" b="1" i="0" dirty="0">
                <a:solidFill>
                  <a:srgbClr val="273239"/>
                </a:solidFill>
                <a:effectLst/>
                <a:latin typeface="Nunito" pitchFamily="2" charset="0"/>
              </a:rPr>
              <a:t>Google</a:t>
            </a:r>
            <a:r>
              <a:rPr lang="en-US" b="0" i="0" dirty="0">
                <a:solidFill>
                  <a:srgbClr val="273239"/>
                </a:solidFill>
                <a:effectLst/>
                <a:latin typeface="Nunito" pitchFamily="2" charset="0"/>
              </a:rPr>
              <a:t> was founded as till now is the most used and preferred browser all across the globe. However, there have been other frequently used search engines formed after google like, </a:t>
            </a:r>
            <a:r>
              <a:rPr lang="en-US" b="1" i="0" dirty="0">
                <a:solidFill>
                  <a:srgbClr val="273239"/>
                </a:solidFill>
                <a:effectLst/>
                <a:latin typeface="Nunito" pitchFamily="2" charset="0"/>
              </a:rPr>
              <a:t>Baidu, Bing, Yandex,</a:t>
            </a:r>
            <a:r>
              <a:rPr lang="en-US" b="0" i="0" dirty="0">
                <a:solidFill>
                  <a:srgbClr val="273239"/>
                </a:solidFill>
                <a:effectLst/>
                <a:latin typeface="Nunito" pitchFamily="2" charset="0"/>
              </a:rPr>
              <a:t> etc.</a:t>
            </a:r>
          </a:p>
        </p:txBody>
      </p:sp>
    </p:spTree>
    <p:extLst>
      <p:ext uri="{BB962C8B-B14F-4D97-AF65-F5344CB8AC3E}">
        <p14:creationId xmlns:p14="http://schemas.microsoft.com/office/powerpoint/2010/main" val="2898075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265776-D456-C941-9258-F3B606BB1562}"/>
              </a:ext>
            </a:extLst>
          </p:cNvPr>
          <p:cNvSpPr txBox="1"/>
          <p:nvPr/>
        </p:nvSpPr>
        <p:spPr>
          <a:xfrm>
            <a:off x="3338880" y="2373895"/>
            <a:ext cx="6097464" cy="584775"/>
          </a:xfrm>
          <a:prstGeom prst="rect">
            <a:avLst/>
          </a:prstGeom>
          <a:noFill/>
        </p:spPr>
        <p:txBody>
          <a:bodyPr wrap="square">
            <a:spAutoFit/>
          </a:bodyPr>
          <a:lstStyle/>
          <a:p>
            <a:r>
              <a:rPr lang="en-IN" sz="3200" dirty="0"/>
              <a:t>Characteristics of Search Engines</a:t>
            </a:r>
          </a:p>
        </p:txBody>
      </p:sp>
    </p:spTree>
    <p:extLst>
      <p:ext uri="{BB962C8B-B14F-4D97-AF65-F5344CB8AC3E}">
        <p14:creationId xmlns:p14="http://schemas.microsoft.com/office/powerpoint/2010/main" val="1775952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C47AFB-64F4-6265-11B8-1C51B7F88FC6}"/>
              </a:ext>
            </a:extLst>
          </p:cNvPr>
          <p:cNvSpPr>
            <a:spLocks noChangeArrowheads="1"/>
          </p:cNvSpPr>
          <p:nvPr/>
        </p:nvSpPr>
        <p:spPr bwMode="auto">
          <a:xfrm>
            <a:off x="1002792" y="518173"/>
            <a:ext cx="10186416"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1. Scalability: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Ability to handle large datasets:</a:t>
            </a:r>
            <a:r>
              <a:rPr kumimoji="0" lang="en-US" altLang="en-US" sz="1800" b="0" i="0" u="none" strike="noStrike" cap="none" normalizeH="0" baseline="0" dirty="0">
                <a:ln>
                  <a:noFill/>
                </a:ln>
                <a:solidFill>
                  <a:schemeClr val="tx1"/>
                </a:solidFill>
                <a:effectLst/>
                <a:latin typeface="Arial" panose="020B0604020202020204" pitchFamily="34" charset="0"/>
              </a:rPr>
              <a:t> Search engines must be able to efficiently process and index massive amounts of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Horizontal and vertical scalability:</a:t>
            </a:r>
            <a:r>
              <a:rPr kumimoji="0" lang="en-US" altLang="en-US" sz="1800" b="0" i="0" u="none" strike="noStrike" cap="none" normalizeH="0" baseline="0" dirty="0">
                <a:ln>
                  <a:noFill/>
                </a:ln>
                <a:solidFill>
                  <a:schemeClr val="tx1"/>
                </a:solidFill>
                <a:effectLst/>
                <a:latin typeface="Arial" panose="020B0604020202020204" pitchFamily="34" charset="0"/>
              </a:rPr>
              <a:t> They should be able to scale both horizontally (by adding more hardware) and vertically (by upgrading existing hardware) to accommodate growing data volumes.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 Performance: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Fast query execution:</a:t>
            </a:r>
            <a:r>
              <a:rPr kumimoji="0" lang="en-US" altLang="en-US" sz="1800" b="0" i="0" u="none" strike="noStrike" cap="none" normalizeH="0" baseline="0" dirty="0">
                <a:ln>
                  <a:noFill/>
                </a:ln>
                <a:solidFill>
                  <a:schemeClr val="tx1"/>
                </a:solidFill>
                <a:effectLst/>
                <a:latin typeface="Arial" panose="020B0604020202020204" pitchFamily="34" charset="0"/>
              </a:rPr>
              <a:t> Search engines need to provide quick response times for complex queries, even when dealing with large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Query optimization:</a:t>
            </a:r>
            <a:r>
              <a:rPr kumimoji="0" lang="en-US" altLang="en-US" sz="1800" b="0" i="0" u="none" strike="noStrike" cap="none" normalizeH="0" baseline="0" dirty="0">
                <a:ln>
                  <a:noFill/>
                </a:ln>
                <a:solidFill>
                  <a:schemeClr val="tx1"/>
                </a:solidFill>
                <a:effectLst/>
                <a:latin typeface="Arial" panose="020B0604020202020204" pitchFamily="34" charset="0"/>
              </a:rPr>
              <a:t> They should employ techniques to optimize query execution and minimize response times.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 Indexing and Retrieval: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Efficient indexing:</a:t>
            </a:r>
            <a:r>
              <a:rPr kumimoji="0" lang="en-US" altLang="en-US" sz="1800" b="0" i="0" u="none" strike="noStrike" cap="none" normalizeH="0" baseline="0" dirty="0">
                <a:ln>
                  <a:noFill/>
                </a:ln>
                <a:solidFill>
                  <a:schemeClr val="tx1"/>
                </a:solidFill>
                <a:effectLst/>
                <a:latin typeface="Arial" panose="020B0604020202020204" pitchFamily="34" charset="0"/>
              </a:rPr>
              <a:t> Search engines use indexing techniques to create data structures that facilitate rapid data retrieval.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Full-text search:</a:t>
            </a:r>
            <a:r>
              <a:rPr kumimoji="0" lang="en-US" altLang="en-US" sz="1800" b="0" i="0" u="none" strike="noStrike" cap="none" normalizeH="0" baseline="0" dirty="0">
                <a:ln>
                  <a:noFill/>
                </a:ln>
                <a:solidFill>
                  <a:schemeClr val="tx1"/>
                </a:solidFill>
                <a:effectLst/>
                <a:latin typeface="Arial" panose="020B0604020202020204" pitchFamily="34" charset="0"/>
              </a:rPr>
              <a:t> They support full-text search capabilities, allowing users to search for specific terms or phrases within text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0540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CF899C-CBE3-B578-B830-F80CF47AA105}"/>
              </a:ext>
            </a:extLst>
          </p:cNvPr>
          <p:cNvSpPr>
            <a:spLocks noChangeArrowheads="1"/>
          </p:cNvSpPr>
          <p:nvPr/>
        </p:nvSpPr>
        <p:spPr bwMode="auto">
          <a:xfrm>
            <a:off x="1107831" y="889844"/>
            <a:ext cx="10268712"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4. Data Integration: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Heterogeneous data sources:</a:t>
            </a:r>
            <a:r>
              <a:rPr kumimoji="0" lang="en-US" altLang="en-US" sz="1800" b="0" i="0" u="none" strike="noStrike" cap="none" normalizeH="0" baseline="0" dirty="0">
                <a:ln>
                  <a:noFill/>
                </a:ln>
                <a:solidFill>
                  <a:schemeClr val="tx1"/>
                </a:solidFill>
                <a:effectLst/>
                <a:latin typeface="Arial" panose="020B0604020202020204" pitchFamily="34" charset="0"/>
              </a:rPr>
              <a:t> Search engines should be able to integrate data from various sources, including relational databases, NoSQL databases, and unstructured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cleansing and transformation:</a:t>
            </a:r>
            <a:r>
              <a:rPr kumimoji="0" lang="en-US" altLang="en-US" sz="1800" b="0" i="0" u="none" strike="noStrike" cap="none" normalizeH="0" baseline="0" dirty="0">
                <a:ln>
                  <a:noFill/>
                </a:ln>
                <a:solidFill>
                  <a:schemeClr val="tx1"/>
                </a:solidFill>
                <a:effectLst/>
                <a:latin typeface="Arial" panose="020B0604020202020204" pitchFamily="34" charset="0"/>
              </a:rPr>
              <a:t> They may need to preprocess data to ensure consistency and quality before indexing.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5. Analytics and Mining Capabilities: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mining algorithms:</a:t>
            </a:r>
            <a:r>
              <a:rPr kumimoji="0" lang="en-US" altLang="en-US" sz="1800" b="0" i="0" u="none" strike="noStrike" cap="none" normalizeH="0" baseline="0" dirty="0">
                <a:ln>
                  <a:noFill/>
                </a:ln>
                <a:solidFill>
                  <a:schemeClr val="tx1"/>
                </a:solidFill>
                <a:effectLst/>
                <a:latin typeface="Arial" panose="020B0604020202020204" pitchFamily="34" charset="0"/>
              </a:rPr>
              <a:t> Search engines often incorporate data mining algorithms to extract patterns, trends, and insights from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Visualization tools:</a:t>
            </a:r>
            <a:r>
              <a:rPr kumimoji="0" lang="en-US" altLang="en-US" sz="1800" b="0" i="0" u="none" strike="noStrike" cap="none" normalizeH="0" baseline="0" dirty="0">
                <a:ln>
                  <a:noFill/>
                </a:ln>
                <a:solidFill>
                  <a:schemeClr val="tx1"/>
                </a:solidFill>
                <a:effectLst/>
                <a:latin typeface="Arial" panose="020B0604020202020204" pitchFamily="34" charset="0"/>
              </a:rPr>
              <a:t> They may provide visualization tools to help users interpret and understand the results of data mining operations.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6. Natural Language Processing (NLP):</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Semantic search:</a:t>
            </a:r>
            <a:r>
              <a:rPr kumimoji="0" lang="en-US" altLang="en-US" sz="1800" b="0" i="0" u="none" strike="noStrike" cap="none" normalizeH="0" baseline="0" dirty="0">
                <a:ln>
                  <a:noFill/>
                </a:ln>
                <a:solidFill>
                  <a:schemeClr val="tx1"/>
                </a:solidFill>
                <a:effectLst/>
                <a:latin typeface="Arial" panose="020B0604020202020204" pitchFamily="34" charset="0"/>
              </a:rPr>
              <a:t> Some search engines leverage NLP techniques to understand the semantic meaning of queries and provide more relevant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Text analytics:</a:t>
            </a:r>
            <a:r>
              <a:rPr kumimoji="0" lang="en-US" altLang="en-US" sz="1800" b="0" i="0" u="none" strike="noStrike" cap="none" normalizeH="0" baseline="0" dirty="0">
                <a:ln>
                  <a:noFill/>
                </a:ln>
                <a:solidFill>
                  <a:schemeClr val="tx1"/>
                </a:solidFill>
                <a:effectLst/>
                <a:latin typeface="Arial" panose="020B0604020202020204" pitchFamily="34" charset="0"/>
              </a:rPr>
              <a:t> They may incorporate text analytics capabilities to extract information from unstructured text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2828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2545</Words>
  <Application>Microsoft Office PowerPoint</Application>
  <PresentationFormat>Widescreen</PresentationFormat>
  <Paragraphs>183</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Montserrat</vt:lpstr>
      <vt:lpstr>Nunito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lubna aggarwal</dc:creator>
  <cp:lastModifiedBy>lubna aggarwal</cp:lastModifiedBy>
  <cp:revision>1</cp:revision>
  <dcterms:created xsi:type="dcterms:W3CDTF">2024-09-29T13:26:22Z</dcterms:created>
  <dcterms:modified xsi:type="dcterms:W3CDTF">2024-09-29T14:47:05Z</dcterms:modified>
</cp:coreProperties>
</file>