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70" r:id="rId11"/>
    <p:sldId id="268" r:id="rId12"/>
    <p:sldId id="274" r:id="rId13"/>
    <p:sldId id="275" r:id="rId14"/>
    <p:sldId id="276" r:id="rId15"/>
    <p:sldId id="277" r:id="rId16"/>
    <p:sldId id="269" r:id="rId17"/>
    <p:sldId id="273" r:id="rId18"/>
    <p:sldId id="271" r:id="rId19"/>
    <p:sldId id="278" r:id="rId20"/>
    <p:sldId id="266" r:id="rId21"/>
    <p:sldId id="26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bna aggarwal" userId="8599e9daa93b4e97" providerId="LiveId" clId="{938FF5E4-0E59-4530-9467-07038B206A18}"/>
    <pc:docChg chg="undo custSel addSld delSld modSld">
      <pc:chgData name="lubna aggarwal" userId="8599e9daa93b4e97" providerId="LiveId" clId="{938FF5E4-0E59-4530-9467-07038B206A18}" dt="2024-09-23T14:54:50.798" v="253" actId="20577"/>
      <pc:docMkLst>
        <pc:docMk/>
      </pc:docMkLst>
      <pc:sldChg chg="addSp modSp new mod">
        <pc:chgData name="lubna aggarwal" userId="8599e9daa93b4e97" providerId="LiveId" clId="{938FF5E4-0E59-4530-9467-07038B206A18}" dt="2024-09-23T14:33:39.971" v="64" actId="113"/>
        <pc:sldMkLst>
          <pc:docMk/>
          <pc:sldMk cId="2771839708" sldId="284"/>
        </pc:sldMkLst>
        <pc:spChg chg="add mod">
          <ac:chgData name="lubna aggarwal" userId="8599e9daa93b4e97" providerId="LiveId" clId="{938FF5E4-0E59-4530-9467-07038B206A18}" dt="2024-09-23T14:33:39.971" v="64" actId="113"/>
          <ac:spMkLst>
            <pc:docMk/>
            <pc:sldMk cId="2771839708" sldId="284"/>
            <ac:spMk id="3" creationId="{7A4A370C-0734-E135-17CF-2B6B64B1CBC4}"/>
          </ac:spMkLst>
        </pc:spChg>
      </pc:sldChg>
      <pc:sldChg chg="addSp new mod">
        <pc:chgData name="lubna aggarwal" userId="8599e9daa93b4e97" providerId="LiveId" clId="{938FF5E4-0E59-4530-9467-07038B206A18}" dt="2024-09-23T14:34:04.786" v="65" actId="22"/>
        <pc:sldMkLst>
          <pc:docMk/>
          <pc:sldMk cId="1530940471" sldId="285"/>
        </pc:sldMkLst>
        <pc:spChg chg="add">
          <ac:chgData name="lubna aggarwal" userId="8599e9daa93b4e97" providerId="LiveId" clId="{938FF5E4-0E59-4530-9467-07038B206A18}" dt="2024-09-23T14:34:04.786" v="65" actId="22"/>
          <ac:spMkLst>
            <pc:docMk/>
            <pc:sldMk cId="1530940471" sldId="285"/>
            <ac:spMk id="3" creationId="{A3DAEE70-3DA7-A43B-F9D5-97DBE572C328}"/>
          </ac:spMkLst>
        </pc:spChg>
      </pc:sldChg>
      <pc:sldChg chg="addSp modSp new mod">
        <pc:chgData name="lubna aggarwal" userId="8599e9daa93b4e97" providerId="LiveId" clId="{938FF5E4-0E59-4530-9467-07038B206A18}" dt="2024-09-23T14:35:02.889" v="72" actId="1076"/>
        <pc:sldMkLst>
          <pc:docMk/>
          <pc:sldMk cId="1304344851" sldId="286"/>
        </pc:sldMkLst>
        <pc:spChg chg="add mod">
          <ac:chgData name="lubna aggarwal" userId="8599e9daa93b4e97" providerId="LiveId" clId="{938FF5E4-0E59-4530-9467-07038B206A18}" dt="2024-09-23T14:35:02.889" v="72" actId="1076"/>
          <ac:spMkLst>
            <pc:docMk/>
            <pc:sldMk cId="1304344851" sldId="286"/>
            <ac:spMk id="3" creationId="{2A6AC896-F70F-A1F5-33C4-4F7004898C99}"/>
          </ac:spMkLst>
        </pc:spChg>
      </pc:sldChg>
      <pc:sldChg chg="addSp modSp new mod">
        <pc:chgData name="lubna aggarwal" userId="8599e9daa93b4e97" providerId="LiveId" clId="{938FF5E4-0E59-4530-9467-07038B206A18}" dt="2024-09-23T14:35:18.222" v="76" actId="14100"/>
        <pc:sldMkLst>
          <pc:docMk/>
          <pc:sldMk cId="675647448" sldId="287"/>
        </pc:sldMkLst>
        <pc:spChg chg="add mod">
          <ac:chgData name="lubna aggarwal" userId="8599e9daa93b4e97" providerId="LiveId" clId="{938FF5E4-0E59-4530-9467-07038B206A18}" dt="2024-09-23T14:35:18.222" v="76" actId="14100"/>
          <ac:spMkLst>
            <pc:docMk/>
            <pc:sldMk cId="675647448" sldId="287"/>
            <ac:spMk id="3" creationId="{37F4A733-6813-EF70-8354-0CE18EB979AC}"/>
          </ac:spMkLst>
        </pc:spChg>
      </pc:sldChg>
      <pc:sldChg chg="addSp modSp new mod">
        <pc:chgData name="lubna aggarwal" userId="8599e9daa93b4e97" providerId="LiveId" clId="{938FF5E4-0E59-4530-9467-07038B206A18}" dt="2024-09-23T14:36:34.113" v="83" actId="5793"/>
        <pc:sldMkLst>
          <pc:docMk/>
          <pc:sldMk cId="2825329551" sldId="288"/>
        </pc:sldMkLst>
        <pc:spChg chg="add mod">
          <ac:chgData name="lubna aggarwal" userId="8599e9daa93b4e97" providerId="LiveId" clId="{938FF5E4-0E59-4530-9467-07038B206A18}" dt="2024-09-23T14:36:34.113" v="83" actId="5793"/>
          <ac:spMkLst>
            <pc:docMk/>
            <pc:sldMk cId="2825329551" sldId="288"/>
            <ac:spMk id="3" creationId="{A26C6DED-0D92-078B-41FB-E11B3AC80C50}"/>
          </ac:spMkLst>
        </pc:spChg>
      </pc:sldChg>
      <pc:sldChg chg="addSp modSp new mod">
        <pc:chgData name="lubna aggarwal" userId="8599e9daa93b4e97" providerId="LiveId" clId="{938FF5E4-0E59-4530-9467-07038B206A18}" dt="2024-09-23T14:37:02.009" v="87" actId="1076"/>
        <pc:sldMkLst>
          <pc:docMk/>
          <pc:sldMk cId="339176387" sldId="289"/>
        </pc:sldMkLst>
        <pc:spChg chg="add mod">
          <ac:chgData name="lubna aggarwal" userId="8599e9daa93b4e97" providerId="LiveId" clId="{938FF5E4-0E59-4530-9467-07038B206A18}" dt="2024-09-23T14:37:02.009" v="87" actId="1076"/>
          <ac:spMkLst>
            <pc:docMk/>
            <pc:sldMk cId="339176387" sldId="289"/>
            <ac:spMk id="3" creationId="{B288AAA4-0192-A429-078D-18EC26BA3319}"/>
          </ac:spMkLst>
        </pc:spChg>
      </pc:sldChg>
      <pc:sldChg chg="addSp modSp new mod">
        <pc:chgData name="lubna aggarwal" userId="8599e9daa93b4e97" providerId="LiveId" clId="{938FF5E4-0E59-4530-9467-07038B206A18}" dt="2024-09-23T14:37:24.525" v="91" actId="20577"/>
        <pc:sldMkLst>
          <pc:docMk/>
          <pc:sldMk cId="1778274956" sldId="290"/>
        </pc:sldMkLst>
        <pc:spChg chg="add mod">
          <ac:chgData name="lubna aggarwal" userId="8599e9daa93b4e97" providerId="LiveId" clId="{938FF5E4-0E59-4530-9467-07038B206A18}" dt="2024-09-23T14:37:24.525" v="91" actId="20577"/>
          <ac:spMkLst>
            <pc:docMk/>
            <pc:sldMk cId="1778274956" sldId="290"/>
            <ac:spMk id="3" creationId="{281424C4-0608-83FB-0568-D07F35B6E732}"/>
          </ac:spMkLst>
        </pc:spChg>
      </pc:sldChg>
      <pc:sldChg chg="addSp modSp new mod">
        <pc:chgData name="lubna aggarwal" userId="8599e9daa93b4e97" providerId="LiveId" clId="{938FF5E4-0E59-4530-9467-07038B206A18}" dt="2024-09-23T14:37:50.947" v="96" actId="14100"/>
        <pc:sldMkLst>
          <pc:docMk/>
          <pc:sldMk cId="166008707" sldId="291"/>
        </pc:sldMkLst>
        <pc:spChg chg="add mod">
          <ac:chgData name="lubna aggarwal" userId="8599e9daa93b4e97" providerId="LiveId" clId="{938FF5E4-0E59-4530-9467-07038B206A18}" dt="2024-09-23T14:37:50.947" v="96" actId="14100"/>
          <ac:spMkLst>
            <pc:docMk/>
            <pc:sldMk cId="166008707" sldId="291"/>
            <ac:spMk id="3" creationId="{D5BB6960-D88E-D366-953D-0DF6818BD127}"/>
          </ac:spMkLst>
        </pc:spChg>
      </pc:sldChg>
      <pc:sldChg chg="addSp modSp new mod">
        <pc:chgData name="lubna aggarwal" userId="8599e9daa93b4e97" providerId="LiveId" clId="{938FF5E4-0E59-4530-9467-07038B206A18}" dt="2024-09-23T14:38:18.911" v="103" actId="1076"/>
        <pc:sldMkLst>
          <pc:docMk/>
          <pc:sldMk cId="3670680336" sldId="292"/>
        </pc:sldMkLst>
        <pc:spChg chg="add mod">
          <ac:chgData name="lubna aggarwal" userId="8599e9daa93b4e97" providerId="LiveId" clId="{938FF5E4-0E59-4530-9467-07038B206A18}" dt="2024-09-23T14:38:18.911" v="103" actId="1076"/>
          <ac:spMkLst>
            <pc:docMk/>
            <pc:sldMk cId="3670680336" sldId="292"/>
            <ac:spMk id="3" creationId="{5DC97E39-157C-655E-A07D-98A5BEDEB3C1}"/>
          </ac:spMkLst>
        </pc:spChg>
      </pc:sldChg>
      <pc:sldChg chg="addSp modSp new del">
        <pc:chgData name="lubna aggarwal" userId="8599e9daa93b4e97" providerId="LiveId" clId="{938FF5E4-0E59-4530-9467-07038B206A18}" dt="2024-09-23T14:38:53.778" v="108" actId="47"/>
        <pc:sldMkLst>
          <pc:docMk/>
          <pc:sldMk cId="427045465" sldId="293"/>
        </pc:sldMkLst>
        <pc:spChg chg="add mod">
          <ac:chgData name="lubna aggarwal" userId="8599e9daa93b4e97" providerId="LiveId" clId="{938FF5E4-0E59-4530-9467-07038B206A18}" dt="2024-09-23T14:38:47.421" v="106" actId="1076"/>
          <ac:spMkLst>
            <pc:docMk/>
            <pc:sldMk cId="427045465" sldId="293"/>
            <ac:spMk id="2" creationId="{80C9D9DD-4B5D-96B2-049A-2366F18168F6}"/>
          </ac:spMkLst>
        </pc:spChg>
      </pc:sldChg>
      <pc:sldChg chg="addSp modSp new mod">
        <pc:chgData name="lubna aggarwal" userId="8599e9daa93b4e97" providerId="LiveId" clId="{938FF5E4-0E59-4530-9467-07038B206A18}" dt="2024-09-23T14:39:39.418" v="116" actId="1076"/>
        <pc:sldMkLst>
          <pc:docMk/>
          <pc:sldMk cId="2629713324" sldId="294"/>
        </pc:sldMkLst>
        <pc:spChg chg="add mod">
          <ac:chgData name="lubna aggarwal" userId="8599e9daa93b4e97" providerId="LiveId" clId="{938FF5E4-0E59-4530-9467-07038B206A18}" dt="2024-09-23T14:39:39.418" v="116" actId="1076"/>
          <ac:spMkLst>
            <pc:docMk/>
            <pc:sldMk cId="2629713324" sldId="294"/>
            <ac:spMk id="2" creationId="{C9D2CBF9-3FE7-8A9B-6531-7B7140936699}"/>
          </ac:spMkLst>
        </pc:spChg>
      </pc:sldChg>
      <pc:sldChg chg="addSp modSp new mod">
        <pc:chgData name="lubna aggarwal" userId="8599e9daa93b4e97" providerId="LiveId" clId="{938FF5E4-0E59-4530-9467-07038B206A18}" dt="2024-09-23T14:41:46.122" v="125" actId="20577"/>
        <pc:sldMkLst>
          <pc:docMk/>
          <pc:sldMk cId="2023012461" sldId="295"/>
        </pc:sldMkLst>
        <pc:spChg chg="add mod">
          <ac:chgData name="lubna aggarwal" userId="8599e9daa93b4e97" providerId="LiveId" clId="{938FF5E4-0E59-4530-9467-07038B206A18}" dt="2024-09-23T14:41:46.122" v="125" actId="20577"/>
          <ac:spMkLst>
            <pc:docMk/>
            <pc:sldMk cId="2023012461" sldId="295"/>
            <ac:spMk id="3" creationId="{9E1AD359-92F7-D521-778B-E2A46D274B18}"/>
          </ac:spMkLst>
        </pc:spChg>
      </pc:sldChg>
      <pc:sldChg chg="addSp modSp new mod">
        <pc:chgData name="lubna aggarwal" userId="8599e9daa93b4e97" providerId="LiveId" clId="{938FF5E4-0E59-4530-9467-07038B206A18}" dt="2024-09-23T14:42:11.683" v="131" actId="20577"/>
        <pc:sldMkLst>
          <pc:docMk/>
          <pc:sldMk cId="3835668620" sldId="296"/>
        </pc:sldMkLst>
        <pc:spChg chg="add mod">
          <ac:chgData name="lubna aggarwal" userId="8599e9daa93b4e97" providerId="LiveId" clId="{938FF5E4-0E59-4530-9467-07038B206A18}" dt="2024-09-23T14:42:11.683" v="131" actId="20577"/>
          <ac:spMkLst>
            <pc:docMk/>
            <pc:sldMk cId="3835668620" sldId="296"/>
            <ac:spMk id="3" creationId="{9827E7BF-36E8-FF61-54FD-91065D6021B5}"/>
          </ac:spMkLst>
        </pc:spChg>
      </pc:sldChg>
      <pc:sldChg chg="addSp modSp new mod">
        <pc:chgData name="lubna aggarwal" userId="8599e9daa93b4e97" providerId="LiveId" clId="{938FF5E4-0E59-4530-9467-07038B206A18}" dt="2024-09-23T14:42:40.811" v="137" actId="20577"/>
        <pc:sldMkLst>
          <pc:docMk/>
          <pc:sldMk cId="1512249917" sldId="297"/>
        </pc:sldMkLst>
        <pc:spChg chg="add mod">
          <ac:chgData name="lubna aggarwal" userId="8599e9daa93b4e97" providerId="LiveId" clId="{938FF5E4-0E59-4530-9467-07038B206A18}" dt="2024-09-23T14:42:40.811" v="137" actId="20577"/>
          <ac:spMkLst>
            <pc:docMk/>
            <pc:sldMk cId="1512249917" sldId="297"/>
            <ac:spMk id="3" creationId="{DEB4F16D-59A7-6B4B-2463-306847ABE147}"/>
          </ac:spMkLst>
        </pc:spChg>
      </pc:sldChg>
      <pc:sldChg chg="addSp modSp new mod">
        <pc:chgData name="lubna aggarwal" userId="8599e9daa93b4e97" providerId="LiveId" clId="{938FF5E4-0E59-4530-9467-07038B206A18}" dt="2024-09-23T14:43:20.963" v="144" actId="1076"/>
        <pc:sldMkLst>
          <pc:docMk/>
          <pc:sldMk cId="893322854" sldId="298"/>
        </pc:sldMkLst>
        <pc:spChg chg="add mod">
          <ac:chgData name="lubna aggarwal" userId="8599e9daa93b4e97" providerId="LiveId" clId="{938FF5E4-0E59-4530-9467-07038B206A18}" dt="2024-09-23T14:43:20.963" v="144" actId="1076"/>
          <ac:spMkLst>
            <pc:docMk/>
            <pc:sldMk cId="893322854" sldId="298"/>
            <ac:spMk id="3" creationId="{75ABD9C2-7E10-FBE5-5069-CC6F5386A9B0}"/>
          </ac:spMkLst>
        </pc:spChg>
      </pc:sldChg>
      <pc:sldChg chg="addSp modSp new mod">
        <pc:chgData name="lubna aggarwal" userId="8599e9daa93b4e97" providerId="LiveId" clId="{938FF5E4-0E59-4530-9467-07038B206A18}" dt="2024-09-23T14:44:03.617" v="154" actId="20577"/>
        <pc:sldMkLst>
          <pc:docMk/>
          <pc:sldMk cId="677167827" sldId="299"/>
        </pc:sldMkLst>
        <pc:spChg chg="add mod">
          <ac:chgData name="lubna aggarwal" userId="8599e9daa93b4e97" providerId="LiveId" clId="{938FF5E4-0E59-4530-9467-07038B206A18}" dt="2024-09-23T14:44:03.617" v="154" actId="20577"/>
          <ac:spMkLst>
            <pc:docMk/>
            <pc:sldMk cId="677167827" sldId="299"/>
            <ac:spMk id="3" creationId="{506DDAF3-8AF3-125C-DC98-6B972C12E2EB}"/>
          </ac:spMkLst>
        </pc:spChg>
      </pc:sldChg>
      <pc:sldChg chg="addSp modSp new mod">
        <pc:chgData name="lubna aggarwal" userId="8599e9daa93b4e97" providerId="LiveId" clId="{938FF5E4-0E59-4530-9467-07038B206A18}" dt="2024-09-23T14:44:32.519" v="158" actId="1076"/>
        <pc:sldMkLst>
          <pc:docMk/>
          <pc:sldMk cId="3398630576" sldId="300"/>
        </pc:sldMkLst>
        <pc:spChg chg="add mod">
          <ac:chgData name="lubna aggarwal" userId="8599e9daa93b4e97" providerId="LiveId" clId="{938FF5E4-0E59-4530-9467-07038B206A18}" dt="2024-09-23T14:44:32.519" v="158" actId="1076"/>
          <ac:spMkLst>
            <pc:docMk/>
            <pc:sldMk cId="3398630576" sldId="300"/>
            <ac:spMk id="3" creationId="{B30A6821-3396-99EF-3285-276431356720}"/>
          </ac:spMkLst>
        </pc:spChg>
      </pc:sldChg>
      <pc:sldChg chg="addSp modSp new mod">
        <pc:chgData name="lubna aggarwal" userId="8599e9daa93b4e97" providerId="LiveId" clId="{938FF5E4-0E59-4530-9467-07038B206A18}" dt="2024-09-23T14:45:05.599" v="163" actId="1076"/>
        <pc:sldMkLst>
          <pc:docMk/>
          <pc:sldMk cId="2522550012" sldId="301"/>
        </pc:sldMkLst>
        <pc:spChg chg="add mod">
          <ac:chgData name="lubna aggarwal" userId="8599e9daa93b4e97" providerId="LiveId" clId="{938FF5E4-0E59-4530-9467-07038B206A18}" dt="2024-09-23T14:45:05.599" v="163" actId="1076"/>
          <ac:spMkLst>
            <pc:docMk/>
            <pc:sldMk cId="2522550012" sldId="301"/>
            <ac:spMk id="3" creationId="{FDE584D6-6384-3659-BCC8-38B26B717996}"/>
          </ac:spMkLst>
        </pc:spChg>
      </pc:sldChg>
      <pc:sldChg chg="addSp modSp new mod">
        <pc:chgData name="lubna aggarwal" userId="8599e9daa93b4e97" providerId="LiveId" clId="{938FF5E4-0E59-4530-9467-07038B206A18}" dt="2024-09-23T14:45:32.200" v="167" actId="1076"/>
        <pc:sldMkLst>
          <pc:docMk/>
          <pc:sldMk cId="2934315324" sldId="302"/>
        </pc:sldMkLst>
        <pc:spChg chg="add mod">
          <ac:chgData name="lubna aggarwal" userId="8599e9daa93b4e97" providerId="LiveId" clId="{938FF5E4-0E59-4530-9467-07038B206A18}" dt="2024-09-23T14:45:32.200" v="167" actId="1076"/>
          <ac:spMkLst>
            <pc:docMk/>
            <pc:sldMk cId="2934315324" sldId="302"/>
            <ac:spMk id="3" creationId="{50E1BF6B-3940-F1D5-4F57-094B7DE0587B}"/>
          </ac:spMkLst>
        </pc:spChg>
      </pc:sldChg>
      <pc:sldChg chg="addSp modSp new mod">
        <pc:chgData name="lubna aggarwal" userId="8599e9daa93b4e97" providerId="LiveId" clId="{938FF5E4-0E59-4530-9467-07038B206A18}" dt="2024-09-23T14:46:03.112" v="170" actId="14100"/>
        <pc:sldMkLst>
          <pc:docMk/>
          <pc:sldMk cId="3379268550" sldId="303"/>
        </pc:sldMkLst>
        <pc:spChg chg="add mod">
          <ac:chgData name="lubna aggarwal" userId="8599e9daa93b4e97" providerId="LiveId" clId="{938FF5E4-0E59-4530-9467-07038B206A18}" dt="2024-09-23T14:46:03.112" v="170" actId="14100"/>
          <ac:spMkLst>
            <pc:docMk/>
            <pc:sldMk cId="3379268550" sldId="303"/>
            <ac:spMk id="3" creationId="{7FAA5FEA-DD50-0A2C-4A5F-BD66CCDF4E2D}"/>
          </ac:spMkLst>
        </pc:spChg>
      </pc:sldChg>
      <pc:sldChg chg="addSp modSp new mod">
        <pc:chgData name="lubna aggarwal" userId="8599e9daa93b4e97" providerId="LiveId" clId="{938FF5E4-0E59-4530-9467-07038B206A18}" dt="2024-09-23T14:46:42.743" v="178" actId="1076"/>
        <pc:sldMkLst>
          <pc:docMk/>
          <pc:sldMk cId="1818749507" sldId="304"/>
        </pc:sldMkLst>
        <pc:spChg chg="add mod">
          <ac:chgData name="lubna aggarwal" userId="8599e9daa93b4e97" providerId="LiveId" clId="{938FF5E4-0E59-4530-9467-07038B206A18}" dt="2024-09-23T14:46:42.743" v="178" actId="1076"/>
          <ac:spMkLst>
            <pc:docMk/>
            <pc:sldMk cId="1818749507" sldId="304"/>
            <ac:spMk id="3" creationId="{CB1C3D6B-C73A-AF34-607D-CADC3503A2B3}"/>
          </ac:spMkLst>
        </pc:spChg>
      </pc:sldChg>
      <pc:sldChg chg="addSp modSp new mod">
        <pc:chgData name="lubna aggarwal" userId="8599e9daa93b4e97" providerId="LiveId" clId="{938FF5E4-0E59-4530-9467-07038B206A18}" dt="2024-09-23T14:48:49.232" v="185" actId="14100"/>
        <pc:sldMkLst>
          <pc:docMk/>
          <pc:sldMk cId="3390028245" sldId="305"/>
        </pc:sldMkLst>
        <pc:spChg chg="add mod">
          <ac:chgData name="lubna aggarwal" userId="8599e9daa93b4e97" providerId="LiveId" clId="{938FF5E4-0E59-4530-9467-07038B206A18}" dt="2024-09-23T14:48:49.232" v="185" actId="14100"/>
          <ac:spMkLst>
            <pc:docMk/>
            <pc:sldMk cId="3390028245" sldId="305"/>
            <ac:spMk id="3" creationId="{16F51946-68D4-ED9F-7F28-CD513FFE4280}"/>
          </ac:spMkLst>
        </pc:spChg>
      </pc:sldChg>
      <pc:sldChg chg="addSp modSp new mod">
        <pc:chgData name="lubna aggarwal" userId="8599e9daa93b4e97" providerId="LiveId" clId="{938FF5E4-0E59-4530-9467-07038B206A18}" dt="2024-09-23T14:50:12.255" v="202" actId="5793"/>
        <pc:sldMkLst>
          <pc:docMk/>
          <pc:sldMk cId="500547355" sldId="306"/>
        </pc:sldMkLst>
        <pc:spChg chg="add mod">
          <ac:chgData name="lubna aggarwal" userId="8599e9daa93b4e97" providerId="LiveId" clId="{938FF5E4-0E59-4530-9467-07038B206A18}" dt="2024-09-23T14:50:12.255" v="202" actId="5793"/>
          <ac:spMkLst>
            <pc:docMk/>
            <pc:sldMk cId="500547355" sldId="306"/>
            <ac:spMk id="3" creationId="{408C032C-E3F3-079C-B9FD-DE020E0593CF}"/>
          </ac:spMkLst>
        </pc:spChg>
      </pc:sldChg>
      <pc:sldChg chg="addSp modSp new mod">
        <pc:chgData name="lubna aggarwal" userId="8599e9daa93b4e97" providerId="LiveId" clId="{938FF5E4-0E59-4530-9467-07038B206A18}" dt="2024-09-23T14:50:17.920" v="204" actId="5793"/>
        <pc:sldMkLst>
          <pc:docMk/>
          <pc:sldMk cId="3824232270" sldId="307"/>
        </pc:sldMkLst>
        <pc:spChg chg="add mod">
          <ac:chgData name="lubna aggarwal" userId="8599e9daa93b4e97" providerId="LiveId" clId="{938FF5E4-0E59-4530-9467-07038B206A18}" dt="2024-09-23T14:50:17.920" v="204" actId="5793"/>
          <ac:spMkLst>
            <pc:docMk/>
            <pc:sldMk cId="3824232270" sldId="307"/>
            <ac:spMk id="3" creationId="{E8F17379-3D8C-B507-5309-3263E8710CD6}"/>
          </ac:spMkLst>
        </pc:spChg>
      </pc:sldChg>
      <pc:sldChg chg="addSp modSp new mod">
        <pc:chgData name="lubna aggarwal" userId="8599e9daa93b4e97" providerId="LiveId" clId="{938FF5E4-0E59-4530-9467-07038B206A18}" dt="2024-09-23T14:51:30.486" v="214" actId="20577"/>
        <pc:sldMkLst>
          <pc:docMk/>
          <pc:sldMk cId="3894325740" sldId="308"/>
        </pc:sldMkLst>
        <pc:spChg chg="add mod">
          <ac:chgData name="lubna aggarwal" userId="8599e9daa93b4e97" providerId="LiveId" clId="{938FF5E4-0E59-4530-9467-07038B206A18}" dt="2024-09-23T14:51:30.486" v="214" actId="20577"/>
          <ac:spMkLst>
            <pc:docMk/>
            <pc:sldMk cId="3894325740" sldId="308"/>
            <ac:spMk id="2" creationId="{828D13D5-2EBB-912F-0D84-8DBF166DE368}"/>
          </ac:spMkLst>
        </pc:spChg>
      </pc:sldChg>
      <pc:sldChg chg="addSp modSp new mod">
        <pc:chgData name="lubna aggarwal" userId="8599e9daa93b4e97" providerId="LiveId" clId="{938FF5E4-0E59-4530-9467-07038B206A18}" dt="2024-09-23T14:51:59.527" v="219" actId="5793"/>
        <pc:sldMkLst>
          <pc:docMk/>
          <pc:sldMk cId="404168599" sldId="309"/>
        </pc:sldMkLst>
        <pc:spChg chg="add mod">
          <ac:chgData name="lubna aggarwal" userId="8599e9daa93b4e97" providerId="LiveId" clId="{938FF5E4-0E59-4530-9467-07038B206A18}" dt="2024-09-23T14:51:59.527" v="219" actId="5793"/>
          <ac:spMkLst>
            <pc:docMk/>
            <pc:sldMk cId="404168599" sldId="309"/>
            <ac:spMk id="3" creationId="{359568D9-8016-8EF4-B39B-80C4FB871CB6}"/>
          </ac:spMkLst>
        </pc:spChg>
      </pc:sldChg>
      <pc:sldChg chg="addSp modSp new mod">
        <pc:chgData name="lubna aggarwal" userId="8599e9daa93b4e97" providerId="LiveId" clId="{938FF5E4-0E59-4530-9467-07038B206A18}" dt="2024-09-23T14:52:22.759" v="224" actId="20577"/>
        <pc:sldMkLst>
          <pc:docMk/>
          <pc:sldMk cId="2765865667" sldId="310"/>
        </pc:sldMkLst>
        <pc:spChg chg="add mod">
          <ac:chgData name="lubna aggarwal" userId="8599e9daa93b4e97" providerId="LiveId" clId="{938FF5E4-0E59-4530-9467-07038B206A18}" dt="2024-09-23T14:52:22.759" v="224" actId="20577"/>
          <ac:spMkLst>
            <pc:docMk/>
            <pc:sldMk cId="2765865667" sldId="310"/>
            <ac:spMk id="3" creationId="{F739410E-568F-4A04-4D28-314598FBB3C5}"/>
          </ac:spMkLst>
        </pc:spChg>
      </pc:sldChg>
      <pc:sldChg chg="addSp modSp new mod">
        <pc:chgData name="lubna aggarwal" userId="8599e9daa93b4e97" providerId="LiveId" clId="{938FF5E4-0E59-4530-9467-07038B206A18}" dt="2024-09-23T14:52:55.054" v="231" actId="20577"/>
        <pc:sldMkLst>
          <pc:docMk/>
          <pc:sldMk cId="1195311922" sldId="311"/>
        </pc:sldMkLst>
        <pc:spChg chg="add mod">
          <ac:chgData name="lubna aggarwal" userId="8599e9daa93b4e97" providerId="LiveId" clId="{938FF5E4-0E59-4530-9467-07038B206A18}" dt="2024-09-23T14:52:55.054" v="231" actId="20577"/>
          <ac:spMkLst>
            <pc:docMk/>
            <pc:sldMk cId="1195311922" sldId="311"/>
            <ac:spMk id="3" creationId="{5A9DC8F3-901C-C979-0863-2F3670977C84}"/>
          </ac:spMkLst>
        </pc:spChg>
      </pc:sldChg>
      <pc:sldChg chg="addSp modSp new mod">
        <pc:chgData name="lubna aggarwal" userId="8599e9daa93b4e97" providerId="LiveId" clId="{938FF5E4-0E59-4530-9467-07038B206A18}" dt="2024-09-23T14:53:19.640" v="235" actId="20577"/>
        <pc:sldMkLst>
          <pc:docMk/>
          <pc:sldMk cId="4287626023" sldId="312"/>
        </pc:sldMkLst>
        <pc:spChg chg="add mod">
          <ac:chgData name="lubna aggarwal" userId="8599e9daa93b4e97" providerId="LiveId" clId="{938FF5E4-0E59-4530-9467-07038B206A18}" dt="2024-09-23T14:53:19.640" v="235" actId="20577"/>
          <ac:spMkLst>
            <pc:docMk/>
            <pc:sldMk cId="4287626023" sldId="312"/>
            <ac:spMk id="3" creationId="{1A9C8C06-CB6E-DF62-B286-368A52F89646}"/>
          </ac:spMkLst>
        </pc:spChg>
      </pc:sldChg>
      <pc:sldChg chg="addSp modSp new mod">
        <pc:chgData name="lubna aggarwal" userId="8599e9daa93b4e97" providerId="LiveId" clId="{938FF5E4-0E59-4530-9467-07038B206A18}" dt="2024-09-23T14:53:48.401" v="240" actId="1076"/>
        <pc:sldMkLst>
          <pc:docMk/>
          <pc:sldMk cId="4123731451" sldId="313"/>
        </pc:sldMkLst>
        <pc:spChg chg="add mod">
          <ac:chgData name="lubna aggarwal" userId="8599e9daa93b4e97" providerId="LiveId" clId="{938FF5E4-0E59-4530-9467-07038B206A18}" dt="2024-09-23T14:53:48.401" v="240" actId="1076"/>
          <ac:spMkLst>
            <pc:docMk/>
            <pc:sldMk cId="4123731451" sldId="313"/>
            <ac:spMk id="3" creationId="{09FEB582-00DF-E8E3-38DE-A0AFEE5766A4}"/>
          </ac:spMkLst>
        </pc:spChg>
      </pc:sldChg>
      <pc:sldChg chg="addSp modSp new mod">
        <pc:chgData name="lubna aggarwal" userId="8599e9daa93b4e97" providerId="LiveId" clId="{938FF5E4-0E59-4530-9467-07038B206A18}" dt="2024-09-23T14:54:16.724" v="248" actId="20577"/>
        <pc:sldMkLst>
          <pc:docMk/>
          <pc:sldMk cId="457642090" sldId="314"/>
        </pc:sldMkLst>
        <pc:spChg chg="add mod">
          <ac:chgData name="lubna aggarwal" userId="8599e9daa93b4e97" providerId="LiveId" clId="{938FF5E4-0E59-4530-9467-07038B206A18}" dt="2024-09-23T14:54:16.724" v="248" actId="20577"/>
          <ac:spMkLst>
            <pc:docMk/>
            <pc:sldMk cId="457642090" sldId="314"/>
            <ac:spMk id="3" creationId="{3BEDD3F6-C780-C45D-67FE-80719428DB0A}"/>
          </ac:spMkLst>
        </pc:spChg>
      </pc:sldChg>
      <pc:sldChg chg="addSp modSp new mod">
        <pc:chgData name="lubna aggarwal" userId="8599e9daa93b4e97" providerId="LiveId" clId="{938FF5E4-0E59-4530-9467-07038B206A18}" dt="2024-09-23T14:54:50.798" v="253" actId="20577"/>
        <pc:sldMkLst>
          <pc:docMk/>
          <pc:sldMk cId="1525409432" sldId="315"/>
        </pc:sldMkLst>
        <pc:spChg chg="add mod">
          <ac:chgData name="lubna aggarwal" userId="8599e9daa93b4e97" providerId="LiveId" clId="{938FF5E4-0E59-4530-9467-07038B206A18}" dt="2024-09-23T14:54:50.798" v="253" actId="20577"/>
          <ac:spMkLst>
            <pc:docMk/>
            <pc:sldMk cId="1525409432" sldId="315"/>
            <ac:spMk id="3" creationId="{A7D8B598-1798-4156-0C4F-4E8431CB73AD}"/>
          </ac:spMkLst>
        </pc:spChg>
      </pc:sldChg>
      <pc:sldChg chg="addSp new del mod">
        <pc:chgData name="lubna aggarwal" userId="8599e9daa93b4e97" providerId="LiveId" clId="{938FF5E4-0E59-4530-9467-07038B206A18}" dt="2024-09-23T14:54:41.473" v="250" actId="47"/>
        <pc:sldMkLst>
          <pc:docMk/>
          <pc:sldMk cId="2742442413" sldId="316"/>
        </pc:sldMkLst>
        <pc:spChg chg="add">
          <ac:chgData name="lubna aggarwal" userId="8599e9daa93b4e97" providerId="LiveId" clId="{938FF5E4-0E59-4530-9467-07038B206A18}" dt="2024-09-23T14:54:06.452" v="244" actId="22"/>
          <ac:spMkLst>
            <pc:docMk/>
            <pc:sldMk cId="2742442413" sldId="316"/>
            <ac:spMk id="3" creationId="{CDEE7021-BDF6-0169-CB11-E3D3F60939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51B19BD-9297-4EA8-B004-B2A6BEB71B35}"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A4010-68DA-434C-BEE2-C5FCDFB4317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1B19BD-9297-4EA8-B004-B2A6BEB71B35}"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A4010-68DA-434C-BEE2-C5FCDFB4317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1B19BD-9297-4EA8-B004-B2A6BEB71B35}"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A4010-68DA-434C-BEE2-C5FCDFB4317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1B19BD-9297-4EA8-B004-B2A6BEB71B35}"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A4010-68DA-434C-BEE2-C5FCDFB4317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1B19BD-9297-4EA8-B004-B2A6BEB71B35}"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A4010-68DA-434C-BEE2-C5FCDFB4317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1B19BD-9297-4EA8-B004-B2A6BEB71B35}"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A4010-68DA-434C-BEE2-C5FCDFB4317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1B19BD-9297-4EA8-B004-B2A6BEB71B35}" type="datetimeFigureOut">
              <a:rPr lang="en-US" smtClean="0"/>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A4010-68DA-434C-BEE2-C5FCDFB4317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1B19BD-9297-4EA8-B004-B2A6BEB71B35}" type="datetimeFigureOut">
              <a:rPr lang="en-US" smtClean="0"/>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A4010-68DA-434C-BEE2-C5FCDFB4317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B19BD-9297-4EA8-B004-B2A6BEB71B35}" type="datetimeFigureOut">
              <a:rPr lang="en-US" smtClean="0"/>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A4010-68DA-434C-BEE2-C5FCDFB4317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1B19BD-9297-4EA8-B004-B2A6BEB71B35}"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A4010-68DA-434C-BEE2-C5FCDFB4317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1B19BD-9297-4EA8-B004-B2A6BEB71B35}"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A4010-68DA-434C-BEE2-C5FCDFB4317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1B19BD-9297-4EA8-B004-B2A6BEB71B35}" type="datetimeFigureOut">
              <a:rPr lang="en-US" smtClean="0"/>
              <a:t>9/23/2024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A4010-68DA-434C-BEE2-C5FCDFB4317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447800"/>
            <a:ext cx="5715000" cy="3170099"/>
          </a:xfrm>
          <a:prstGeom prst="rect">
            <a:avLst/>
          </a:prstGeom>
        </p:spPr>
        <p:txBody>
          <a:bodyPr wrap="square">
            <a:spAutoFit/>
          </a:bodyPr>
          <a:lstStyle/>
          <a:p>
            <a:pPr algn="ctr"/>
            <a:r>
              <a:rPr lang="en-US" sz="2800" dirty="0"/>
              <a:t>clustering </a:t>
            </a:r>
          </a:p>
          <a:p>
            <a:pPr algn="ctr"/>
            <a:endParaRPr lang="en-US" sz="2800" dirty="0"/>
          </a:p>
          <a:p>
            <a:r>
              <a:rPr lang="en-US" dirty="0"/>
              <a:t>clustering refers to a method of grouping data to improve performance, manageability, and analysis. Clustering can be applied to different aspects of data warehousing, including database design, data storage, and query performance.</a:t>
            </a:r>
          </a:p>
          <a:p>
            <a:endParaRPr lang="en-US" dirty="0"/>
          </a:p>
          <a:p>
            <a:r>
              <a:rPr lang="en-US" dirty="0"/>
              <a:t>The process of making a group of abstract objects into classes of similar objects is known as clustering.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990600"/>
            <a:ext cx="7010400" cy="4247317"/>
          </a:xfrm>
          <a:prstGeom prst="rect">
            <a:avLst/>
          </a:prstGeom>
        </p:spPr>
        <p:txBody>
          <a:bodyPr wrap="square">
            <a:spAutoFit/>
          </a:bodyPr>
          <a:lstStyle/>
          <a:p>
            <a:r>
              <a:rPr lang="en-US" dirty="0"/>
              <a:t>This clustering method classifies the information into multiple groups based on the characteristics and similarity of the data.</a:t>
            </a:r>
          </a:p>
          <a:p>
            <a:r>
              <a:rPr lang="en-US" dirty="0"/>
              <a:t> </a:t>
            </a:r>
          </a:p>
          <a:p>
            <a:r>
              <a:rPr lang="en-US" dirty="0"/>
              <a:t>Its the data analysts to specify the number of clusters that has to be generated for the clustering methods.</a:t>
            </a:r>
          </a:p>
          <a:p>
            <a:endParaRPr lang="en-US" dirty="0"/>
          </a:p>
          <a:p>
            <a:r>
              <a:rPr lang="en-US" dirty="0"/>
              <a:t> In the partitioning method when database(D) that contains multiple(N) objects then the partitioning method constructs user-specified(K) partitions of the data in which each partition represents a cluster and a particular region.</a:t>
            </a:r>
          </a:p>
          <a:p>
            <a:endParaRPr lang="en-US" dirty="0"/>
          </a:p>
          <a:p>
            <a:r>
              <a:rPr lang="en-US" dirty="0"/>
              <a:t> There are many algorithms that come under partitioning method some of the popular ones are K-Mean, PAM(K-</a:t>
            </a:r>
            <a:r>
              <a:rPr lang="en-US" dirty="0" err="1"/>
              <a:t>Medoids</a:t>
            </a:r>
            <a:r>
              <a:rPr lang="en-US" dirty="0"/>
              <a:t>), CLARA algorithm (Clustering Large Applications) etc.</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7467600" cy="5355312"/>
          </a:xfrm>
          <a:prstGeom prst="rect">
            <a:avLst/>
          </a:prstGeom>
        </p:spPr>
        <p:txBody>
          <a:bodyPr wrap="square">
            <a:spAutoFit/>
          </a:bodyPr>
          <a:lstStyle/>
          <a:p>
            <a:pPr fontAlgn="ctr"/>
            <a:r>
              <a:rPr lang="en-US" dirty="0"/>
              <a:t>Here are some partitioning methods and examples for data warehouses: </a:t>
            </a:r>
          </a:p>
          <a:p>
            <a:pPr fontAlgn="ctr"/>
            <a:endParaRPr lang="en-US" dirty="0"/>
          </a:p>
          <a:p>
            <a:r>
              <a:rPr lang="en-US" dirty="0"/>
              <a:t>Range partitioning</a:t>
            </a:r>
          </a:p>
          <a:p>
            <a:pPr fontAlgn="ctr"/>
            <a:r>
              <a:rPr lang="en-US" dirty="0"/>
              <a:t>This method is useful when you need to periodically load and purge data, or maintain a rolling window of data. For example, you can add new data to a range-partitioned table using the EXCHANGE PARTITION statement, while keeping the original table online. </a:t>
            </a:r>
          </a:p>
          <a:p>
            <a:pPr fontAlgn="ctr"/>
            <a:endParaRPr lang="en-US" dirty="0"/>
          </a:p>
          <a:p>
            <a:r>
              <a:rPr lang="en-US" dirty="0"/>
              <a:t>Horizontal partitioning</a:t>
            </a:r>
          </a:p>
          <a:p>
            <a:pPr fontAlgn="ctr"/>
            <a:r>
              <a:rPr lang="en-US" dirty="0"/>
              <a:t>This method is used when a dataset is too large to fit on a single system, or when you need to distribute data processing. For example, you can partition a customer database based on geographical regions. </a:t>
            </a:r>
          </a:p>
          <a:p>
            <a:pPr fontAlgn="ctr"/>
            <a:endParaRPr lang="en-US" dirty="0"/>
          </a:p>
          <a:p>
            <a:r>
              <a:rPr lang="en-US" dirty="0"/>
              <a:t>Partition-wise joins</a:t>
            </a:r>
          </a:p>
          <a:p>
            <a:pPr fontAlgn="ctr"/>
            <a:r>
              <a:rPr lang="en-US" dirty="0"/>
              <a:t>This method is used to reduce query response time by minimizing the amount of data exchanged between parallel execution servers. It can be used to process large joins efficiently. </a:t>
            </a:r>
          </a:p>
          <a:p>
            <a:br>
              <a:rPr lang="en-US" dirty="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00"/>
            <a:ext cx="5943600" cy="4524315"/>
          </a:xfrm>
          <a:prstGeom prst="rect">
            <a:avLst/>
          </a:prstGeom>
        </p:spPr>
        <p:txBody>
          <a:bodyPr wrap="square">
            <a:spAutoFit/>
          </a:bodyPr>
          <a:lstStyle/>
          <a:p>
            <a:r>
              <a:rPr lang="en-US" b="1" dirty="0"/>
              <a:t>Partitioning Methods Overview</a:t>
            </a:r>
          </a:p>
          <a:p>
            <a:endParaRPr lang="en-US" b="1" dirty="0"/>
          </a:p>
          <a:p>
            <a:r>
              <a:rPr lang="en-US" b="1" dirty="0"/>
              <a:t>Characteristics</a:t>
            </a:r>
          </a:p>
          <a:p>
            <a:endParaRPr lang="en-US" b="1" dirty="0"/>
          </a:p>
          <a:p>
            <a:r>
              <a:rPr lang="en-US" b="1" dirty="0"/>
              <a:t>Predefined Number of Clusters:</a:t>
            </a:r>
            <a:endParaRPr lang="en-US" dirty="0"/>
          </a:p>
          <a:p>
            <a:pPr lvl="1"/>
            <a:r>
              <a:rPr lang="en-US" dirty="0"/>
              <a:t>You must specify the number of clusters (K) before running the algorithm. The algorithm then partitions the data into exactly K clusters.</a:t>
            </a:r>
          </a:p>
          <a:p>
            <a:pPr lvl="1"/>
            <a:endParaRPr lang="en-US" dirty="0"/>
          </a:p>
          <a:p>
            <a:r>
              <a:rPr lang="en-US" b="1" dirty="0"/>
              <a:t>Iterative Optimization:</a:t>
            </a:r>
            <a:endParaRPr lang="en-US" dirty="0"/>
          </a:p>
          <a:p>
            <a:pPr lvl="1"/>
            <a:r>
              <a:rPr lang="en-US" dirty="0"/>
              <a:t>The algorithm iteratively updates cluster assignments and cluster centers to minimize a criterion function.</a:t>
            </a:r>
          </a:p>
          <a:p>
            <a:pPr lvl="1"/>
            <a:endParaRPr lang="en-US" dirty="0"/>
          </a:p>
          <a:p>
            <a:r>
              <a:rPr lang="en-US" b="1" dirty="0"/>
              <a:t>Assignment-Based:</a:t>
            </a:r>
            <a:endParaRPr lang="en-US" dirty="0"/>
          </a:p>
          <a:p>
            <a:pPr lvl="1"/>
            <a:r>
              <a:rPr lang="en-US" dirty="0"/>
              <a:t>Each data point is assigned to one cluster based on its similarity to the cluster centers.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143001"/>
            <a:ext cx="5029200" cy="2308324"/>
          </a:xfrm>
          <a:prstGeom prst="rect">
            <a:avLst/>
          </a:prstGeom>
        </p:spPr>
        <p:txBody>
          <a:bodyPr wrap="square">
            <a:spAutoFit/>
          </a:bodyPr>
          <a:lstStyle/>
          <a:p>
            <a:r>
              <a:rPr lang="en-US" b="1" dirty="0"/>
              <a:t>Common Criteria</a:t>
            </a:r>
          </a:p>
          <a:p>
            <a:endParaRPr lang="en-US" b="1" dirty="0"/>
          </a:p>
          <a:p>
            <a:r>
              <a:rPr lang="en-US" b="1" dirty="0"/>
              <a:t>Objective Function (K-Means):</a:t>
            </a:r>
            <a:r>
              <a:rPr lang="en-US" dirty="0"/>
              <a:t> The most common criterion for partitioning methods is to minimize the within-cluster variance or sum of squared distances from each point to the cluster center. </a:t>
            </a:r>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0"/>
            <a:ext cx="7848600" cy="5632311"/>
          </a:xfrm>
          <a:prstGeom prst="rect">
            <a:avLst/>
          </a:prstGeom>
        </p:spPr>
        <p:txBody>
          <a:bodyPr wrap="square">
            <a:spAutoFit/>
          </a:bodyPr>
          <a:lstStyle/>
          <a:p>
            <a:r>
              <a:rPr lang="en-US" b="1" dirty="0"/>
              <a:t>K-Means Clustering</a:t>
            </a:r>
          </a:p>
          <a:p>
            <a:endParaRPr lang="en-US" b="1" dirty="0"/>
          </a:p>
          <a:p>
            <a:r>
              <a:rPr lang="en-US" b="1" dirty="0"/>
              <a:t>1. Initialization:</a:t>
            </a:r>
            <a:endParaRPr lang="en-US" dirty="0"/>
          </a:p>
          <a:p>
            <a:r>
              <a:rPr lang="en-US" b="1" dirty="0"/>
              <a:t>Choose K initial </a:t>
            </a:r>
            <a:r>
              <a:rPr lang="en-US" b="1" dirty="0" err="1"/>
              <a:t>centroids</a:t>
            </a:r>
            <a:r>
              <a:rPr lang="en-US" b="1" dirty="0"/>
              <a:t>:</a:t>
            </a:r>
            <a:r>
              <a:rPr lang="en-US" dirty="0"/>
              <a:t> These can be selected randomly or using specific techniques like the K-Means++ algorithm, which improves the initialization by spreading out the initial </a:t>
            </a:r>
            <a:r>
              <a:rPr lang="en-US" dirty="0" err="1"/>
              <a:t>centroids</a:t>
            </a:r>
            <a:r>
              <a:rPr lang="en-US" dirty="0"/>
              <a:t>.</a:t>
            </a:r>
          </a:p>
          <a:p>
            <a:r>
              <a:rPr lang="en-US" b="1" dirty="0"/>
              <a:t>2. Assignment Step:</a:t>
            </a:r>
            <a:endParaRPr lang="en-US" dirty="0"/>
          </a:p>
          <a:p>
            <a:r>
              <a:rPr lang="en-US" b="1" dirty="0"/>
              <a:t>Assign each data point to the nearest </a:t>
            </a:r>
            <a:r>
              <a:rPr lang="en-US" b="1" dirty="0" err="1"/>
              <a:t>centroid</a:t>
            </a:r>
            <a:r>
              <a:rPr lang="en-US" b="1" dirty="0"/>
              <a:t>:</a:t>
            </a:r>
            <a:r>
              <a:rPr lang="en-US" dirty="0"/>
              <a:t> Each point is assigned to the cluster whose </a:t>
            </a:r>
            <a:r>
              <a:rPr lang="en-US" dirty="0" err="1"/>
              <a:t>centroid</a:t>
            </a:r>
            <a:r>
              <a:rPr lang="en-US" dirty="0"/>
              <a:t> is closest, usually measured by Euclidean distance.</a:t>
            </a:r>
          </a:p>
          <a:p>
            <a:r>
              <a:rPr lang="en-US" b="1" dirty="0"/>
              <a:t>3. Update Step:</a:t>
            </a:r>
            <a:endParaRPr lang="en-US" dirty="0"/>
          </a:p>
          <a:p>
            <a:r>
              <a:rPr lang="en-US" b="1" dirty="0"/>
              <a:t>Recalculate the </a:t>
            </a:r>
            <a:r>
              <a:rPr lang="en-US" b="1" dirty="0" err="1"/>
              <a:t>centroids</a:t>
            </a:r>
            <a:r>
              <a:rPr lang="en-US" b="1" dirty="0"/>
              <a:t>:</a:t>
            </a:r>
            <a:r>
              <a:rPr lang="en-US" dirty="0"/>
              <a:t> Compute the mean of all data points assigned to each cluster and update the </a:t>
            </a:r>
            <a:r>
              <a:rPr lang="en-US" dirty="0" err="1"/>
              <a:t>centroid</a:t>
            </a:r>
            <a:r>
              <a:rPr lang="en-US" dirty="0"/>
              <a:t> to this mean.</a:t>
            </a:r>
          </a:p>
          <a:p>
            <a:r>
              <a:rPr lang="en-US" b="1" dirty="0"/>
              <a:t>4. Repeat:</a:t>
            </a:r>
            <a:endParaRPr lang="en-US" dirty="0"/>
          </a:p>
          <a:p>
            <a:r>
              <a:rPr lang="en-US" dirty="0"/>
              <a:t>Repeat the assignment and update steps until convergence is achieved, which means the assignments no longer change or change very little, or a maximum number of iterations is reached.</a:t>
            </a:r>
          </a:p>
          <a:p>
            <a:r>
              <a:rPr lang="en-US" b="1" dirty="0"/>
              <a:t>5. Termination:</a:t>
            </a:r>
            <a:endParaRPr lang="en-US" dirty="0"/>
          </a:p>
          <a:p>
            <a:r>
              <a:rPr lang="en-US" dirty="0"/>
              <a:t>The algorithm terminates when the cluster assignments do not change significantly, indicating that a local minimum of the objective function has been reached.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990600"/>
            <a:ext cx="6324600" cy="2308324"/>
          </a:xfrm>
          <a:prstGeom prst="rect">
            <a:avLst/>
          </a:prstGeom>
        </p:spPr>
        <p:txBody>
          <a:bodyPr wrap="square">
            <a:spAutoFit/>
          </a:bodyPr>
          <a:lstStyle/>
          <a:p>
            <a:r>
              <a:rPr lang="en-US" b="1" dirty="0"/>
              <a:t>Advantages of K-Means</a:t>
            </a:r>
          </a:p>
          <a:p>
            <a:r>
              <a:rPr lang="en-US" b="1" dirty="0"/>
              <a:t>Simplicity:</a:t>
            </a:r>
            <a:r>
              <a:rPr lang="en-US" dirty="0"/>
              <a:t> K-Means is straightforward to implement and understand.</a:t>
            </a:r>
          </a:p>
          <a:p>
            <a:endParaRPr lang="en-US" dirty="0"/>
          </a:p>
          <a:p>
            <a:r>
              <a:rPr lang="en-US" b="1" dirty="0"/>
              <a:t>Efficiency:</a:t>
            </a:r>
            <a:r>
              <a:rPr lang="en-US" dirty="0"/>
              <a:t> It is computationally efficient, especially with large datasets, as it has a time complexity.</a:t>
            </a:r>
          </a:p>
          <a:p>
            <a:endParaRPr lang="en-US" dirty="0"/>
          </a:p>
          <a:p>
            <a:r>
              <a:rPr lang="en-US" b="1" dirty="0"/>
              <a:t>Scalability:</a:t>
            </a:r>
            <a:r>
              <a:rPr lang="en-US" dirty="0"/>
              <a:t> It can handle large datasets well.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889844"/>
            <a:ext cx="4572000" cy="369332"/>
          </a:xfrm>
          <a:prstGeom prst="rect">
            <a:avLst/>
          </a:prstGeom>
        </p:spPr>
        <p:txBody>
          <a:bodyPr>
            <a:spAutoFit/>
          </a:bodyPr>
          <a:lstStyle/>
          <a:p>
            <a:r>
              <a:rPr lang="en-US" b="1" dirty="0"/>
              <a:t> </a:t>
            </a:r>
            <a:endParaRPr lang="en-US" dirty="0"/>
          </a:p>
        </p:txBody>
      </p:sp>
      <p:sp>
        <p:nvSpPr>
          <p:cNvPr id="3" name="Rectangle 2"/>
          <p:cNvSpPr/>
          <p:nvPr/>
        </p:nvSpPr>
        <p:spPr>
          <a:xfrm>
            <a:off x="1066800" y="762000"/>
            <a:ext cx="6477000" cy="4524315"/>
          </a:xfrm>
          <a:prstGeom prst="rect">
            <a:avLst/>
          </a:prstGeom>
        </p:spPr>
        <p:txBody>
          <a:bodyPr wrap="square">
            <a:spAutoFit/>
          </a:bodyPr>
          <a:lstStyle/>
          <a:p>
            <a:r>
              <a:rPr lang="en-US" b="1" dirty="0"/>
              <a:t>Limitations of K-Means</a:t>
            </a:r>
          </a:p>
          <a:p>
            <a:endParaRPr lang="en-US" b="1" dirty="0"/>
          </a:p>
          <a:p>
            <a:r>
              <a:rPr lang="en-US" b="1" dirty="0"/>
              <a:t>Number of Clusters (K) Must Be Specified:</a:t>
            </a:r>
            <a:r>
              <a:rPr lang="en-US" dirty="0"/>
              <a:t> You need to predefine the number of clusters, which might not be known beforehand.</a:t>
            </a:r>
          </a:p>
          <a:p>
            <a:endParaRPr lang="en-US" dirty="0"/>
          </a:p>
          <a:p>
            <a:r>
              <a:rPr lang="en-US" b="1" dirty="0"/>
              <a:t>Sensitivity to Initialization:</a:t>
            </a:r>
            <a:r>
              <a:rPr lang="en-US" dirty="0"/>
              <a:t> The final clusters can be sensitive to the initial choice of </a:t>
            </a:r>
            <a:r>
              <a:rPr lang="en-US" dirty="0" err="1"/>
              <a:t>centroids</a:t>
            </a:r>
            <a:r>
              <a:rPr lang="en-US" dirty="0"/>
              <a:t>. Poor initialization can lead to suboptimal clustering.</a:t>
            </a:r>
          </a:p>
          <a:p>
            <a:endParaRPr lang="en-US" dirty="0"/>
          </a:p>
          <a:p>
            <a:r>
              <a:rPr lang="en-US" b="1" dirty="0"/>
              <a:t>Assumes Spherical Clusters:</a:t>
            </a:r>
            <a:r>
              <a:rPr lang="en-US" dirty="0"/>
              <a:t> K-Means assumes clusters are spherical and equally sized, which can be a limitation if the actual clusters are of different shapes or sizes.</a:t>
            </a:r>
          </a:p>
          <a:p>
            <a:endParaRPr lang="en-US" dirty="0"/>
          </a:p>
          <a:p>
            <a:r>
              <a:rPr lang="en-US" b="1" dirty="0"/>
              <a:t>Sensitive to Outliers:</a:t>
            </a:r>
            <a:r>
              <a:rPr lang="en-US" dirty="0"/>
              <a:t> Outliers can disproportionately affect the placement of </a:t>
            </a:r>
            <a:r>
              <a:rPr lang="en-US" dirty="0" err="1"/>
              <a:t>centroids</a:t>
            </a:r>
            <a:r>
              <a:rPr lang="en-US" dirty="0"/>
              <a:t>, leading to poor clustering results.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Lightbox"/>
          <p:cNvPicPr>
            <a:picLocks noChangeAspect="1" noChangeArrowheads="1"/>
          </p:cNvPicPr>
          <p:nvPr/>
        </p:nvPicPr>
        <p:blipFill>
          <a:blip r:embed="rId2"/>
          <a:srcRect/>
          <a:stretch>
            <a:fillRect/>
          </a:stretch>
        </p:blipFill>
        <p:spPr bwMode="auto">
          <a:xfrm>
            <a:off x="1295400" y="990600"/>
            <a:ext cx="6248400" cy="41148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ox"/>
          <p:cNvPicPr>
            <a:picLocks noChangeAspect="1" noChangeArrowheads="1"/>
          </p:cNvPicPr>
          <p:nvPr/>
        </p:nvPicPr>
        <p:blipFill>
          <a:blip r:embed="rId2"/>
          <a:srcRect/>
          <a:stretch>
            <a:fillRect/>
          </a:stretch>
        </p:blipFill>
        <p:spPr bwMode="auto">
          <a:xfrm>
            <a:off x="762000" y="1143000"/>
            <a:ext cx="7543800" cy="45720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762000"/>
            <a:ext cx="6858000" cy="3416320"/>
          </a:xfrm>
          <a:prstGeom prst="rect">
            <a:avLst/>
          </a:prstGeom>
        </p:spPr>
        <p:txBody>
          <a:bodyPr wrap="square">
            <a:spAutoFit/>
          </a:bodyPr>
          <a:lstStyle/>
          <a:p>
            <a:r>
              <a:rPr lang="en-US" b="1" dirty="0"/>
              <a:t>Variants and Extensions</a:t>
            </a:r>
          </a:p>
          <a:p>
            <a:endParaRPr lang="en-US" b="1" dirty="0"/>
          </a:p>
          <a:p>
            <a:r>
              <a:rPr lang="en-US" b="1" dirty="0"/>
              <a:t>K-Medians:</a:t>
            </a:r>
            <a:r>
              <a:rPr lang="en-US" dirty="0"/>
              <a:t> Uses the median instead of the mean to update </a:t>
            </a:r>
            <a:r>
              <a:rPr lang="en-US" dirty="0" err="1"/>
              <a:t>centroids</a:t>
            </a:r>
            <a:r>
              <a:rPr lang="en-US" dirty="0"/>
              <a:t>, which is more robust to outliers.</a:t>
            </a:r>
          </a:p>
          <a:p>
            <a:endParaRPr lang="en-US" dirty="0"/>
          </a:p>
          <a:p>
            <a:r>
              <a:rPr lang="en-US" b="1" dirty="0"/>
              <a:t>K-</a:t>
            </a:r>
            <a:r>
              <a:rPr lang="en-US" b="1" dirty="0" err="1"/>
              <a:t>Medoids</a:t>
            </a:r>
            <a:r>
              <a:rPr lang="en-US" b="1" dirty="0"/>
              <a:t> (PAM - Partitioning Around </a:t>
            </a:r>
            <a:r>
              <a:rPr lang="en-US" b="1" dirty="0" err="1"/>
              <a:t>Medoids</a:t>
            </a:r>
            <a:r>
              <a:rPr lang="en-US" b="1" dirty="0"/>
              <a:t>):</a:t>
            </a:r>
            <a:r>
              <a:rPr lang="en-US" dirty="0"/>
              <a:t> Uses actual data points as centers (</a:t>
            </a:r>
            <a:r>
              <a:rPr lang="en-US" dirty="0" err="1"/>
              <a:t>medoids</a:t>
            </a:r>
            <a:r>
              <a:rPr lang="en-US" dirty="0"/>
              <a:t>) rather than means, which is more robust to outliers and non-spherical clusters.</a:t>
            </a:r>
          </a:p>
          <a:p>
            <a:endParaRPr lang="en-US" dirty="0"/>
          </a:p>
          <a:p>
            <a:r>
              <a:rPr lang="en-US" b="1" dirty="0"/>
              <a:t>Fuzzy K-Means:</a:t>
            </a:r>
            <a:r>
              <a:rPr lang="en-US" dirty="0"/>
              <a:t> Allows each point to belong to multiple clusters with varying degrees of membership, rather than assigning it to a single cluster.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143000"/>
            <a:ext cx="6400800" cy="3970318"/>
          </a:xfrm>
          <a:prstGeom prst="rect">
            <a:avLst/>
          </a:prstGeom>
        </p:spPr>
        <p:txBody>
          <a:bodyPr wrap="square">
            <a:spAutoFit/>
          </a:bodyPr>
          <a:lstStyle/>
          <a:p>
            <a:pPr fontAlgn="base"/>
            <a:r>
              <a:rPr lang="en-US" b="1" dirty="0"/>
              <a:t>Applications of cluster analysis :</a:t>
            </a:r>
          </a:p>
          <a:p>
            <a:pPr fontAlgn="base"/>
            <a:endParaRPr lang="en-US" dirty="0"/>
          </a:p>
          <a:p>
            <a:pPr fontAlgn="base"/>
            <a:r>
              <a:rPr lang="en-US" dirty="0"/>
              <a:t>It is widely used in many applications such as image processing, data analysis, and pattern recognition.</a:t>
            </a:r>
          </a:p>
          <a:p>
            <a:pPr fontAlgn="base"/>
            <a:endParaRPr lang="en-US" dirty="0"/>
          </a:p>
          <a:p>
            <a:pPr fontAlgn="base"/>
            <a:r>
              <a:rPr lang="en-US" dirty="0"/>
              <a:t>It helps marketers to find the distinct groups in their customer base and they can characterize their customer groups by using purchasing patterns.</a:t>
            </a:r>
          </a:p>
          <a:p>
            <a:pPr fontAlgn="base"/>
            <a:endParaRPr lang="en-US" dirty="0"/>
          </a:p>
          <a:p>
            <a:pPr fontAlgn="base"/>
            <a:r>
              <a:rPr lang="en-US" dirty="0"/>
              <a:t>It can be used in the field of biology, by deriving animal and plant taxonomies and identifying genes with the same capabilities.</a:t>
            </a:r>
          </a:p>
          <a:p>
            <a:pPr fontAlgn="base"/>
            <a:endParaRPr lang="en-US" dirty="0"/>
          </a:p>
          <a:p>
            <a:pPr fontAlgn="base"/>
            <a:r>
              <a:rPr lang="en-US" dirty="0"/>
              <a:t>It also helps in information discovery by classifying documents on the web.</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066800"/>
            <a:ext cx="6096000" cy="3693319"/>
          </a:xfrm>
          <a:prstGeom prst="rect">
            <a:avLst/>
          </a:prstGeom>
        </p:spPr>
        <p:txBody>
          <a:bodyPr wrap="square">
            <a:spAutoFit/>
          </a:bodyPr>
          <a:lstStyle/>
          <a:p>
            <a:r>
              <a:rPr lang="en-US" b="1" dirty="0"/>
              <a:t>6. Density-Based Method</a:t>
            </a:r>
          </a:p>
          <a:p>
            <a:endParaRPr lang="en-US" b="1" dirty="0"/>
          </a:p>
          <a:p>
            <a:r>
              <a:rPr lang="en-US" dirty="0"/>
              <a:t>Density-based clustering methods identify clusters based on the density of data points in a region. These methods are particularly useful for finding clusters of arbitrary shapes and handling noise in the data.</a:t>
            </a:r>
          </a:p>
          <a:p>
            <a:endParaRPr lang="en-US" dirty="0"/>
          </a:p>
          <a:p>
            <a:r>
              <a:rPr lang="en-US" b="1" dirty="0"/>
              <a:t>Example:</a:t>
            </a:r>
            <a:r>
              <a:rPr lang="en-US" dirty="0"/>
              <a:t> </a:t>
            </a:r>
            <a:r>
              <a:rPr lang="en-US" b="1" dirty="0"/>
              <a:t>DBSCAN (Density-Based Spatial Clustering of Applications with Noise)</a:t>
            </a:r>
            <a:r>
              <a:rPr lang="en-US" dirty="0"/>
              <a:t> identifies clusters as areas of high density separated by areas of low density. Points in dense regions are considered part of the same cluster, while points in low-density areas are labeled as noise.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219200"/>
            <a:ext cx="4572000" cy="3416320"/>
          </a:xfrm>
          <a:prstGeom prst="rect">
            <a:avLst/>
          </a:prstGeom>
        </p:spPr>
        <p:txBody>
          <a:bodyPr wrap="square">
            <a:spAutoFit/>
          </a:bodyPr>
          <a:lstStyle/>
          <a:p>
            <a:pPr fontAlgn="ctr"/>
            <a:r>
              <a:rPr lang="en-US" dirty="0"/>
              <a:t>Density-based clustering is an unsupervised machine learning method that identifies clusters in data by finding areas of high point density, separated by areas of low density. </a:t>
            </a:r>
          </a:p>
          <a:p>
            <a:pPr fontAlgn="ctr"/>
            <a:endParaRPr lang="en-US" dirty="0"/>
          </a:p>
          <a:p>
            <a:pPr fontAlgn="ctr"/>
            <a:r>
              <a:rPr lang="en-US" dirty="0"/>
              <a:t>Density-based clustering is used in a variety of applications, including: Identifying malfunctioning servers, Grouping genes with similar expression patterns, and Identifying anomalies in biomedical images. </a:t>
            </a:r>
          </a:p>
          <a:p>
            <a:br>
              <a:rPr lang="en-US" dirty="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12845"/>
            <a:ext cx="7162800" cy="5078313"/>
          </a:xfrm>
          <a:prstGeom prst="rect">
            <a:avLst/>
          </a:prstGeom>
        </p:spPr>
        <p:txBody>
          <a:bodyPr wrap="square">
            <a:spAutoFit/>
          </a:bodyPr>
          <a:lstStyle/>
          <a:p>
            <a:r>
              <a:rPr lang="en-US" b="1" dirty="0"/>
              <a:t>Key Concepts</a:t>
            </a:r>
          </a:p>
          <a:p>
            <a:endParaRPr lang="en-US" b="1" dirty="0"/>
          </a:p>
          <a:p>
            <a:r>
              <a:rPr lang="en-US" b="1" dirty="0"/>
              <a:t>Density:</a:t>
            </a:r>
            <a:r>
              <a:rPr lang="en-US" dirty="0"/>
              <a:t> Density-based methods consider the number of data points in a local region. Clusters are defined as regions with a high density of points compared to the surrounding area.</a:t>
            </a:r>
          </a:p>
          <a:p>
            <a:endParaRPr lang="en-US" dirty="0"/>
          </a:p>
          <a:p>
            <a:r>
              <a:rPr lang="en-US" b="1" dirty="0"/>
              <a:t>Core Points, Border Points, and Noise:</a:t>
            </a:r>
          </a:p>
          <a:p>
            <a:endParaRPr lang="en-US" dirty="0"/>
          </a:p>
          <a:p>
            <a:pPr lvl="1"/>
            <a:r>
              <a:rPr lang="en-US" b="1" dirty="0"/>
              <a:t>Core Point:</a:t>
            </a:r>
            <a:r>
              <a:rPr lang="en-US" dirty="0"/>
              <a:t> A point is a core point if it has at least a minimum number of neighboring points (within a specified distance, ε). These points are central to a cluster.</a:t>
            </a:r>
          </a:p>
          <a:p>
            <a:pPr lvl="1"/>
            <a:endParaRPr lang="en-US" dirty="0"/>
          </a:p>
          <a:p>
            <a:pPr lvl="1"/>
            <a:r>
              <a:rPr lang="en-US" b="1" dirty="0"/>
              <a:t>Border Point:</a:t>
            </a:r>
            <a:r>
              <a:rPr lang="en-US" dirty="0"/>
              <a:t> A border point has fewer than the minimum number of neighbors to be a core point but lies within the ε distance of a core point. It is part of the cluster but not central to it.</a:t>
            </a:r>
          </a:p>
          <a:p>
            <a:pPr lvl="1"/>
            <a:endParaRPr lang="en-US" dirty="0"/>
          </a:p>
          <a:p>
            <a:pPr lvl="1"/>
            <a:r>
              <a:rPr lang="en-US" b="1" dirty="0"/>
              <a:t>Noise Point:</a:t>
            </a:r>
            <a:r>
              <a:rPr lang="en-US" dirty="0"/>
              <a:t> A point that is neither a core point nor a border point. It does not belong to any cluster.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8600"/>
            <a:ext cx="8229600" cy="5693866"/>
          </a:xfrm>
          <a:prstGeom prst="rect">
            <a:avLst/>
          </a:prstGeom>
        </p:spPr>
        <p:txBody>
          <a:bodyPr wrap="square">
            <a:spAutoFit/>
          </a:bodyPr>
          <a:lstStyle/>
          <a:p>
            <a:r>
              <a:rPr lang="en-US" sz="1600" b="1" dirty="0"/>
              <a:t>DBSCAN (Density-Based Spatial Clustering of Applications with Noise)</a:t>
            </a:r>
          </a:p>
          <a:p>
            <a:r>
              <a:rPr lang="en-US" sz="1600" b="1" dirty="0"/>
              <a:t>1. Parameters:</a:t>
            </a:r>
            <a:endParaRPr lang="en-US" sz="1600" dirty="0"/>
          </a:p>
          <a:p>
            <a:r>
              <a:rPr lang="en-US" sz="1600" b="1" dirty="0"/>
              <a:t>ε (Epsilon):</a:t>
            </a:r>
            <a:r>
              <a:rPr lang="en-US" sz="1600" dirty="0"/>
              <a:t> The maximum distance between two points for one to be considered as a neighbor of the other. It defines the radius of the neighborhood around a point.</a:t>
            </a:r>
          </a:p>
          <a:p>
            <a:r>
              <a:rPr lang="en-US" sz="1600" b="1" dirty="0" err="1"/>
              <a:t>MinPts</a:t>
            </a:r>
            <a:r>
              <a:rPr lang="en-US" sz="1600" b="1" dirty="0"/>
              <a:t> (Minimum Points):</a:t>
            </a:r>
            <a:r>
              <a:rPr lang="en-US" sz="1600" dirty="0"/>
              <a:t> The minimum number of points required to form a dense region. It determines the minimum size of a cluster.</a:t>
            </a:r>
          </a:p>
          <a:p>
            <a:r>
              <a:rPr lang="en-US" sz="1600" b="1" dirty="0"/>
              <a:t>2. Steps of DBSCAN:</a:t>
            </a:r>
            <a:endParaRPr lang="en-US" sz="1600" dirty="0"/>
          </a:p>
          <a:p>
            <a:r>
              <a:rPr lang="en-US" sz="1600" b="1" dirty="0"/>
              <a:t>Identify Core Points:</a:t>
            </a:r>
            <a:endParaRPr lang="en-US" sz="1600" dirty="0"/>
          </a:p>
          <a:p>
            <a:pPr lvl="1"/>
            <a:r>
              <a:rPr lang="en-US" sz="1600" dirty="0"/>
              <a:t>For each data point, find all neighboring points within distance ε.</a:t>
            </a:r>
          </a:p>
          <a:p>
            <a:pPr lvl="1"/>
            <a:r>
              <a:rPr lang="en-US" sz="1600" dirty="0"/>
              <a:t>If the number of neighbors is greater than or equal to </a:t>
            </a:r>
            <a:r>
              <a:rPr lang="en-US" sz="1600" dirty="0" err="1"/>
              <a:t>MinPts</a:t>
            </a:r>
            <a:r>
              <a:rPr lang="en-US" sz="1600" dirty="0"/>
              <a:t>, the point is classified as a core point.</a:t>
            </a:r>
          </a:p>
          <a:p>
            <a:r>
              <a:rPr lang="en-US" sz="1600" b="1" dirty="0"/>
              <a:t>Form Clusters:</a:t>
            </a:r>
            <a:endParaRPr lang="en-US" sz="1600" dirty="0"/>
          </a:p>
          <a:p>
            <a:pPr lvl="1"/>
            <a:r>
              <a:rPr lang="en-US" sz="1600" dirty="0"/>
              <a:t>Start with an arbitrary core point and create a cluster by including all reachable points (core points and border points) within ε.</a:t>
            </a:r>
          </a:p>
          <a:p>
            <a:pPr lvl="1"/>
            <a:r>
              <a:rPr lang="en-US" sz="1600" dirty="0"/>
              <a:t>Expand the cluster by iteratively adding all points that are reachable from the core points already in the cluster.</a:t>
            </a:r>
          </a:p>
          <a:p>
            <a:pPr lvl="1"/>
            <a:r>
              <a:rPr lang="en-US" sz="1600" dirty="0"/>
              <a:t>Continue this process until no more points can be added to the cluster.</a:t>
            </a:r>
          </a:p>
          <a:p>
            <a:r>
              <a:rPr lang="en-US" sz="1600" b="1" dirty="0"/>
              <a:t>Classify Points:</a:t>
            </a:r>
            <a:endParaRPr lang="en-US" sz="1600" dirty="0"/>
          </a:p>
          <a:p>
            <a:pPr lvl="1"/>
            <a:r>
              <a:rPr lang="en-US" sz="1600" dirty="0"/>
              <a:t>Points that are not reachable from any core point are labeled as noise.</a:t>
            </a:r>
          </a:p>
          <a:p>
            <a:r>
              <a:rPr lang="en-US" sz="1600" b="1" dirty="0"/>
              <a:t>3. Termination:</a:t>
            </a:r>
            <a:endParaRPr lang="en-US" sz="1600" dirty="0"/>
          </a:p>
          <a:p>
            <a:r>
              <a:rPr lang="en-US" sz="1600" dirty="0"/>
              <a:t>The algorithm terminates when all points have been processed and assigned to a cluster or labeled as noise.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762001"/>
            <a:ext cx="6781800" cy="3416320"/>
          </a:xfrm>
          <a:prstGeom prst="rect">
            <a:avLst/>
          </a:prstGeom>
        </p:spPr>
        <p:txBody>
          <a:bodyPr wrap="square">
            <a:spAutoFit/>
          </a:bodyPr>
          <a:lstStyle/>
          <a:p>
            <a:r>
              <a:rPr lang="en-US" b="1" dirty="0"/>
              <a:t>Advantages of DBSCAN</a:t>
            </a:r>
          </a:p>
          <a:p>
            <a:endParaRPr lang="en-US" b="1" dirty="0"/>
          </a:p>
          <a:p>
            <a:r>
              <a:rPr lang="en-US" b="1" dirty="0"/>
              <a:t>Finds Arbitrary-Shaped Clusters:</a:t>
            </a:r>
            <a:r>
              <a:rPr lang="en-US" dirty="0"/>
              <a:t> Unlike methods like K-Means that assume spherical clusters, DBSCAN can find clusters of any shape.</a:t>
            </a:r>
          </a:p>
          <a:p>
            <a:endParaRPr lang="en-US" dirty="0"/>
          </a:p>
          <a:p>
            <a:r>
              <a:rPr lang="en-US" b="1" dirty="0"/>
              <a:t>Handles Noise:</a:t>
            </a:r>
            <a:r>
              <a:rPr lang="en-US" dirty="0"/>
              <a:t> DBSCAN explicitly identifies noise points, which can be useful for datasets with outliers.</a:t>
            </a:r>
          </a:p>
          <a:p>
            <a:endParaRPr lang="en-US" dirty="0"/>
          </a:p>
          <a:p>
            <a:r>
              <a:rPr lang="en-US" b="1" dirty="0"/>
              <a:t>No Need to Specify Number of Clusters:</a:t>
            </a:r>
            <a:r>
              <a:rPr lang="en-US" dirty="0"/>
              <a:t> Unlike K-Means, you do not need to predefine the number of clusters. Instead, clusters are determined based on the density and distance parameters.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85800"/>
            <a:ext cx="7391400" cy="3693319"/>
          </a:xfrm>
          <a:prstGeom prst="rect">
            <a:avLst/>
          </a:prstGeom>
        </p:spPr>
        <p:txBody>
          <a:bodyPr wrap="square">
            <a:spAutoFit/>
          </a:bodyPr>
          <a:lstStyle/>
          <a:p>
            <a:r>
              <a:rPr lang="en-US" b="1" dirty="0"/>
              <a:t>Limitations of DBSCAN</a:t>
            </a:r>
          </a:p>
          <a:p>
            <a:endParaRPr lang="en-US" b="1" dirty="0"/>
          </a:p>
          <a:p>
            <a:r>
              <a:rPr lang="en-US" b="1" dirty="0"/>
              <a:t>Parameter Sensitivity:</a:t>
            </a:r>
            <a:r>
              <a:rPr lang="en-US" dirty="0"/>
              <a:t> The choice of ε and </a:t>
            </a:r>
            <a:r>
              <a:rPr lang="en-US" dirty="0" err="1"/>
              <a:t>MinPts</a:t>
            </a:r>
            <a:r>
              <a:rPr lang="en-US" dirty="0"/>
              <a:t> can significantly affect the clustering results. Finding optimal parameters often requires domain knowledge or experimentation.</a:t>
            </a:r>
          </a:p>
          <a:p>
            <a:endParaRPr lang="en-US" dirty="0"/>
          </a:p>
          <a:p>
            <a:r>
              <a:rPr lang="en-US" b="1" dirty="0"/>
              <a:t>Varied Density Issues:</a:t>
            </a:r>
            <a:r>
              <a:rPr lang="en-US" dirty="0"/>
              <a:t> DBSCAN struggles with clusters of varying densities. If the density of clusters varies significantly, DBSCAN may not perform well in identifying all clusters accurately.</a:t>
            </a:r>
          </a:p>
          <a:p>
            <a:endParaRPr lang="en-US" dirty="0"/>
          </a:p>
          <a:p>
            <a:r>
              <a:rPr lang="en-US" b="1" dirty="0"/>
              <a:t>High-Dimensional Data:</a:t>
            </a:r>
            <a:r>
              <a:rPr lang="en-US" dirty="0"/>
              <a:t> In high-dimensional spaces, the notion of distance becomes less meaningful due to the curse of dimensionality, making density-based clustering less effective.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990600"/>
            <a:ext cx="6477000" cy="2862322"/>
          </a:xfrm>
          <a:prstGeom prst="rect">
            <a:avLst/>
          </a:prstGeom>
        </p:spPr>
        <p:txBody>
          <a:bodyPr wrap="square">
            <a:spAutoFit/>
          </a:bodyPr>
          <a:lstStyle/>
          <a:p>
            <a:r>
              <a:rPr lang="en-US" b="1" dirty="0"/>
              <a:t>Variants and Extensions</a:t>
            </a:r>
          </a:p>
          <a:p>
            <a:endParaRPr lang="en-US" b="1" dirty="0"/>
          </a:p>
          <a:p>
            <a:r>
              <a:rPr lang="en-US" b="1" dirty="0"/>
              <a:t>OPTICS (Ordering Points To Identify the Clustering Structure):</a:t>
            </a:r>
            <a:r>
              <a:rPr lang="en-US" dirty="0"/>
              <a:t> An extension of DBSCAN that addresses the issue of varying density by producing an ordering of points that captures the clustering structure in different density levels.</a:t>
            </a:r>
          </a:p>
          <a:p>
            <a:endParaRPr lang="en-US" dirty="0"/>
          </a:p>
          <a:p>
            <a:r>
              <a:rPr lang="en-US" b="1" dirty="0"/>
              <a:t>HDBSCAN (Hierarchical DBSCAN):</a:t>
            </a:r>
            <a:r>
              <a:rPr lang="en-US" dirty="0"/>
              <a:t> An extension that incorporates hierarchical clustering into DBSCAN to handle varying densities more effectively and provide a more robust clustering structure.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4A370C-0734-E135-17CF-2B6B64B1CBC4}"/>
              </a:ext>
            </a:extLst>
          </p:cNvPr>
          <p:cNvSpPr txBox="1"/>
          <p:nvPr/>
        </p:nvSpPr>
        <p:spPr>
          <a:xfrm>
            <a:off x="1524000" y="566678"/>
            <a:ext cx="6096000" cy="4893647"/>
          </a:xfrm>
          <a:prstGeom prst="rect">
            <a:avLst/>
          </a:prstGeom>
          <a:noFill/>
        </p:spPr>
        <p:txBody>
          <a:bodyPr wrap="square">
            <a:spAutoFit/>
          </a:bodyPr>
          <a:lstStyle/>
          <a:p>
            <a:r>
              <a:rPr lang="en-US" sz="2400" b="1" dirty="0"/>
              <a:t>Hierarchical method</a:t>
            </a:r>
          </a:p>
          <a:p>
            <a:endParaRPr lang="en-US" dirty="0"/>
          </a:p>
          <a:p>
            <a:r>
              <a:rPr lang="en-US" dirty="0"/>
              <a:t>Hierarchical clustering is a method of cluster analysis that builds a hierarchy of clusters. It's commonly used in data warehousing and mining for finding natural groupings within large datasets. </a:t>
            </a:r>
          </a:p>
          <a:p>
            <a:r>
              <a:rPr lang="en-US" dirty="0"/>
              <a:t>The method does not require a pre-specified number of clusters and creates a nested structure where each object is initially treated as its own cluster, which are then progressively merged or split.</a:t>
            </a:r>
          </a:p>
          <a:p>
            <a:endParaRPr lang="en-US" dirty="0"/>
          </a:p>
          <a:p>
            <a:r>
              <a:rPr lang="en-US" dirty="0"/>
              <a:t>Hierarchical clustering can be divided into two main types:</a:t>
            </a:r>
          </a:p>
          <a:p>
            <a:pPr>
              <a:buFont typeface="Arial" panose="020B0604020202020204" pitchFamily="34" charset="0"/>
              <a:buChar char="•"/>
            </a:pPr>
            <a:r>
              <a:rPr lang="en-US" b="1" dirty="0"/>
              <a:t>Agglomerative (Bottom-Up)</a:t>
            </a:r>
            <a:r>
              <a:rPr lang="en-US" dirty="0"/>
              <a:t>: Starts with each data point as its own cluster and iteratively merges them based on similarity.</a:t>
            </a:r>
          </a:p>
          <a:p>
            <a:pPr>
              <a:buFont typeface="Arial" panose="020B0604020202020204" pitchFamily="34" charset="0"/>
              <a:buChar char="•"/>
            </a:pPr>
            <a:r>
              <a:rPr lang="en-US" b="1" dirty="0"/>
              <a:t>Divisive (Top-Down)</a:t>
            </a:r>
            <a:r>
              <a:rPr lang="en-US" dirty="0"/>
              <a:t>: Starts with one large cluster containing all data points and iteratively splits it into smaller clusters.</a:t>
            </a:r>
          </a:p>
          <a:p>
            <a:endParaRPr lang="en-US" dirty="0"/>
          </a:p>
        </p:txBody>
      </p:sp>
    </p:spTree>
    <p:extLst>
      <p:ext uri="{BB962C8B-B14F-4D97-AF65-F5344CB8AC3E}">
        <p14:creationId xmlns:p14="http://schemas.microsoft.com/office/powerpoint/2010/main" val="2771839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DAEE70-3DA7-A43B-F9D5-97DBE572C328}"/>
              </a:ext>
            </a:extLst>
          </p:cNvPr>
          <p:cNvSpPr txBox="1"/>
          <p:nvPr/>
        </p:nvSpPr>
        <p:spPr>
          <a:xfrm>
            <a:off x="2286000" y="889844"/>
            <a:ext cx="4572000" cy="5078313"/>
          </a:xfrm>
          <a:prstGeom prst="rect">
            <a:avLst/>
          </a:prstGeom>
          <a:noFill/>
        </p:spPr>
        <p:txBody>
          <a:bodyPr wrap="square">
            <a:spAutoFit/>
          </a:bodyPr>
          <a:lstStyle/>
          <a:p>
            <a:r>
              <a:rPr lang="en-US" b="1" dirty="0"/>
              <a:t>1. Agglomerative Hierarchical Clustering (AHC)</a:t>
            </a:r>
          </a:p>
          <a:p>
            <a:r>
              <a:rPr lang="en-US" b="1" dirty="0"/>
              <a:t>Definition:</a:t>
            </a:r>
          </a:p>
          <a:p>
            <a:r>
              <a:rPr lang="en-US" dirty="0"/>
              <a:t>Agglomerative clustering starts with each point as its own cluster and merges clusters in a bottom-up fashion until all data points are combined into a single cluster.</a:t>
            </a:r>
          </a:p>
          <a:p>
            <a:r>
              <a:rPr lang="en-US" b="1" dirty="0"/>
              <a:t>Algorithm Steps:</a:t>
            </a:r>
          </a:p>
          <a:p>
            <a:pPr>
              <a:buFont typeface="+mj-lt"/>
              <a:buAutoNum type="arabicPeriod"/>
            </a:pPr>
            <a:r>
              <a:rPr lang="en-US" b="1" dirty="0"/>
              <a:t>Initialization</a:t>
            </a:r>
            <a:r>
              <a:rPr lang="en-US" dirty="0"/>
              <a:t>: Treat each data point as an individual cluster.</a:t>
            </a:r>
          </a:p>
          <a:p>
            <a:pPr>
              <a:buFont typeface="+mj-lt"/>
              <a:buAutoNum type="arabicPeriod"/>
            </a:pPr>
            <a:r>
              <a:rPr lang="en-US" b="1" dirty="0"/>
              <a:t>Merge Clusters</a:t>
            </a:r>
            <a:r>
              <a:rPr lang="en-US" dirty="0"/>
              <a:t>: At each step, combine the two clusters that are closest to each other based on a similarity metric (distance).</a:t>
            </a:r>
          </a:p>
          <a:p>
            <a:pPr>
              <a:buFont typeface="+mj-lt"/>
              <a:buAutoNum type="arabicPeriod"/>
            </a:pPr>
            <a:r>
              <a:rPr lang="en-US" b="1" dirty="0"/>
              <a:t>Repeat</a:t>
            </a:r>
            <a:r>
              <a:rPr lang="en-US" dirty="0"/>
              <a:t>: Continue merging until only one cluster remains, or a stopping criterion is met (e.g., number of clusters).</a:t>
            </a:r>
          </a:p>
          <a:p>
            <a:pPr>
              <a:buFont typeface="+mj-lt"/>
              <a:buAutoNum type="arabicPeriod"/>
            </a:pPr>
            <a:r>
              <a:rPr lang="en-US" b="1" dirty="0"/>
              <a:t>Dendrogram Creation</a:t>
            </a:r>
            <a:r>
              <a:rPr lang="en-US" dirty="0"/>
              <a:t>: A tree-like diagram (dendrogram) is generated to show how clusters are merged at each step.</a:t>
            </a:r>
          </a:p>
        </p:txBody>
      </p:sp>
    </p:spTree>
    <p:extLst>
      <p:ext uri="{BB962C8B-B14F-4D97-AF65-F5344CB8AC3E}">
        <p14:creationId xmlns:p14="http://schemas.microsoft.com/office/powerpoint/2010/main" val="1530940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6AC896-F70F-A1F5-33C4-4F7004898C99}"/>
              </a:ext>
            </a:extLst>
          </p:cNvPr>
          <p:cNvSpPr txBox="1"/>
          <p:nvPr/>
        </p:nvSpPr>
        <p:spPr>
          <a:xfrm>
            <a:off x="762000" y="1066800"/>
            <a:ext cx="7620000" cy="4247317"/>
          </a:xfrm>
          <a:prstGeom prst="rect">
            <a:avLst/>
          </a:prstGeom>
          <a:noFill/>
        </p:spPr>
        <p:txBody>
          <a:bodyPr wrap="square">
            <a:spAutoFit/>
          </a:bodyPr>
          <a:lstStyle/>
          <a:p>
            <a:r>
              <a:rPr lang="en-US" b="1" dirty="0"/>
              <a:t>Common Distance Metrics:</a:t>
            </a:r>
          </a:p>
          <a:p>
            <a:pPr>
              <a:buFont typeface="Arial" panose="020B0604020202020204" pitchFamily="34" charset="0"/>
              <a:buChar char="•"/>
            </a:pPr>
            <a:r>
              <a:rPr lang="en-US" b="1" dirty="0"/>
              <a:t>Euclidean Distance</a:t>
            </a:r>
            <a:r>
              <a:rPr lang="en-US" dirty="0"/>
              <a:t>: Measures straight-line distance between two points.</a:t>
            </a:r>
          </a:p>
          <a:p>
            <a:pPr>
              <a:buFont typeface="Arial" panose="020B0604020202020204" pitchFamily="34" charset="0"/>
              <a:buChar char="•"/>
            </a:pPr>
            <a:r>
              <a:rPr lang="en-US" b="1" dirty="0"/>
              <a:t>Manhattan Distance</a:t>
            </a:r>
            <a:r>
              <a:rPr lang="en-US" dirty="0"/>
              <a:t>: Measures distance by summing absolute differences along each dimension.</a:t>
            </a:r>
          </a:p>
          <a:p>
            <a:pPr>
              <a:buFont typeface="Arial" panose="020B0604020202020204" pitchFamily="34" charset="0"/>
              <a:buChar char="•"/>
            </a:pPr>
            <a:r>
              <a:rPr lang="en-US" b="1" dirty="0"/>
              <a:t>Cosine Similarity</a:t>
            </a:r>
            <a:r>
              <a:rPr lang="en-US" dirty="0"/>
              <a:t>: Measures angle between two vectors (good for high-dimensional data).</a:t>
            </a:r>
          </a:p>
          <a:p>
            <a:r>
              <a:rPr lang="en-US" b="1" dirty="0"/>
              <a:t>Linkage Criteria:</a:t>
            </a:r>
          </a:p>
          <a:p>
            <a:pPr>
              <a:buFont typeface="Arial" panose="020B0604020202020204" pitchFamily="34" charset="0"/>
              <a:buChar char="•"/>
            </a:pPr>
            <a:r>
              <a:rPr lang="en-US" b="1" dirty="0"/>
              <a:t>Single Linkage</a:t>
            </a:r>
            <a:r>
              <a:rPr lang="en-US" dirty="0"/>
              <a:t>: Merges clusters based on the shortest distance between any two points in the clusters.</a:t>
            </a:r>
          </a:p>
          <a:p>
            <a:pPr>
              <a:buFont typeface="Arial" panose="020B0604020202020204" pitchFamily="34" charset="0"/>
              <a:buChar char="•"/>
            </a:pPr>
            <a:r>
              <a:rPr lang="en-US" b="1" dirty="0"/>
              <a:t>Complete Linkage</a:t>
            </a:r>
            <a:r>
              <a:rPr lang="en-US" dirty="0"/>
              <a:t>: Merges clusters based on the farthest distance between any two points.</a:t>
            </a:r>
          </a:p>
          <a:p>
            <a:pPr>
              <a:buFont typeface="Arial" panose="020B0604020202020204" pitchFamily="34" charset="0"/>
              <a:buChar char="•"/>
            </a:pPr>
            <a:r>
              <a:rPr lang="en-US" b="1" dirty="0"/>
              <a:t>Average Linkage</a:t>
            </a:r>
            <a:r>
              <a:rPr lang="en-US" dirty="0"/>
              <a:t>: Merges clusters based on the average distance between all points.</a:t>
            </a:r>
          </a:p>
          <a:p>
            <a:pPr>
              <a:buFont typeface="Arial" panose="020B0604020202020204" pitchFamily="34" charset="0"/>
              <a:buChar char="•"/>
            </a:pPr>
            <a:r>
              <a:rPr lang="en-US" b="1" dirty="0"/>
              <a:t>Ward’s Method</a:t>
            </a:r>
            <a:r>
              <a:rPr lang="en-US" dirty="0"/>
              <a:t>: Merges clusters based on the minimum increase in total variance.</a:t>
            </a:r>
          </a:p>
        </p:txBody>
      </p:sp>
    </p:spTree>
    <p:extLst>
      <p:ext uri="{BB962C8B-B14F-4D97-AF65-F5344CB8AC3E}">
        <p14:creationId xmlns:p14="http://schemas.microsoft.com/office/powerpoint/2010/main" val="130434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474345"/>
            <a:ext cx="6934200" cy="5355312"/>
          </a:xfrm>
          <a:prstGeom prst="rect">
            <a:avLst/>
          </a:prstGeom>
        </p:spPr>
        <p:txBody>
          <a:bodyPr wrap="square">
            <a:spAutoFit/>
          </a:bodyPr>
          <a:lstStyle/>
          <a:p>
            <a:pPr fontAlgn="base"/>
            <a:r>
              <a:rPr lang="en-US" b="1" dirty="0"/>
              <a:t>Requirements of clustering in data mining:</a:t>
            </a:r>
            <a:r>
              <a:rPr lang="en-US" dirty="0"/>
              <a:t> </a:t>
            </a:r>
          </a:p>
          <a:p>
            <a:pPr fontAlgn="base"/>
            <a:endParaRPr lang="en-US" dirty="0"/>
          </a:p>
          <a:p>
            <a:pPr fontAlgn="base"/>
            <a:r>
              <a:rPr lang="en-US" b="1" dirty="0"/>
              <a:t>Scalability –</a:t>
            </a:r>
            <a:r>
              <a:rPr lang="en-US" dirty="0"/>
              <a:t> we require highly scalable clustering algorithms to work with large databases.</a:t>
            </a:r>
          </a:p>
          <a:p>
            <a:pPr fontAlgn="base"/>
            <a:endParaRPr lang="en-US" dirty="0"/>
          </a:p>
          <a:p>
            <a:pPr fontAlgn="base"/>
            <a:r>
              <a:rPr lang="en-US" b="1" dirty="0"/>
              <a:t>Ability to deal with different kinds of attributes –</a:t>
            </a:r>
            <a:r>
              <a:rPr lang="en-US" dirty="0"/>
              <a:t> Algorithms should be able to work with the type of data such as categorical, numerical, and binary data.</a:t>
            </a:r>
          </a:p>
          <a:p>
            <a:pPr fontAlgn="base"/>
            <a:endParaRPr lang="en-US" dirty="0"/>
          </a:p>
          <a:p>
            <a:pPr fontAlgn="base"/>
            <a:r>
              <a:rPr lang="en-US" b="1" dirty="0"/>
              <a:t>Discovery of clusters with attribute shape –</a:t>
            </a:r>
            <a:r>
              <a:rPr lang="en-US" dirty="0"/>
              <a:t> The algorithm should be able to detect clusters in arbitrary shapes and it should not be bounded to distance measures.</a:t>
            </a:r>
          </a:p>
          <a:p>
            <a:pPr fontAlgn="base"/>
            <a:endParaRPr lang="en-US" dirty="0"/>
          </a:p>
          <a:p>
            <a:pPr fontAlgn="base"/>
            <a:r>
              <a:rPr lang="en-US" b="1" dirty="0"/>
              <a:t>Interpretability –</a:t>
            </a:r>
            <a:r>
              <a:rPr lang="en-US" dirty="0"/>
              <a:t> The results should be comprehensive, usable, and interpretable.</a:t>
            </a:r>
          </a:p>
          <a:p>
            <a:pPr fontAlgn="base"/>
            <a:endParaRPr lang="en-US" dirty="0"/>
          </a:p>
          <a:p>
            <a:pPr fontAlgn="base"/>
            <a:r>
              <a:rPr lang="en-US" b="1" dirty="0"/>
              <a:t>High dimensionality –</a:t>
            </a:r>
            <a:r>
              <a:rPr lang="en-US" dirty="0"/>
              <a:t> The algorithm should be able to handle high dimensional space instead of only handling low dimensional data.</a:t>
            </a:r>
          </a:p>
          <a:p>
            <a:pPr fontAlgn="base"/>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F4A733-6813-EF70-8354-0CE18EB979AC}"/>
              </a:ext>
            </a:extLst>
          </p:cNvPr>
          <p:cNvSpPr txBox="1"/>
          <p:nvPr/>
        </p:nvSpPr>
        <p:spPr>
          <a:xfrm>
            <a:off x="1600200" y="2057400"/>
            <a:ext cx="5638800" cy="2308324"/>
          </a:xfrm>
          <a:prstGeom prst="rect">
            <a:avLst/>
          </a:prstGeom>
          <a:noFill/>
        </p:spPr>
        <p:txBody>
          <a:bodyPr wrap="square">
            <a:spAutoFit/>
          </a:bodyPr>
          <a:lstStyle/>
          <a:p>
            <a:r>
              <a:rPr lang="en-US" b="1" dirty="0"/>
              <a:t>Example:</a:t>
            </a:r>
          </a:p>
          <a:p>
            <a:endParaRPr lang="en-US" b="1" dirty="0"/>
          </a:p>
          <a:p>
            <a:r>
              <a:rPr lang="en-US" dirty="0"/>
              <a:t>If you're clustering customer data in a retail database, agglomerative clustering might first group customers who have the most similar shopping habits (e.g., those who buy similar products). As you go higher in the hierarchy, these groups are merged into larger clusters based on broader shopping behaviors.</a:t>
            </a:r>
          </a:p>
        </p:txBody>
      </p:sp>
    </p:spTree>
    <p:extLst>
      <p:ext uri="{BB962C8B-B14F-4D97-AF65-F5344CB8AC3E}">
        <p14:creationId xmlns:p14="http://schemas.microsoft.com/office/powerpoint/2010/main" val="675647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6C6DED-0D92-078B-41FB-E11B3AC80C50}"/>
              </a:ext>
            </a:extLst>
          </p:cNvPr>
          <p:cNvSpPr txBox="1"/>
          <p:nvPr/>
        </p:nvSpPr>
        <p:spPr>
          <a:xfrm>
            <a:off x="800100" y="304800"/>
            <a:ext cx="7543800" cy="5632311"/>
          </a:xfrm>
          <a:prstGeom prst="rect">
            <a:avLst/>
          </a:prstGeom>
          <a:noFill/>
        </p:spPr>
        <p:txBody>
          <a:bodyPr wrap="square">
            <a:spAutoFit/>
          </a:bodyPr>
          <a:lstStyle/>
          <a:p>
            <a:r>
              <a:rPr lang="en-US" b="1" dirty="0"/>
              <a:t>2. Divisive Hierarchical Clustering (DHC)</a:t>
            </a:r>
          </a:p>
          <a:p>
            <a:r>
              <a:rPr lang="en-US" b="1" dirty="0"/>
              <a:t>Definition:</a:t>
            </a:r>
          </a:p>
          <a:p>
            <a:r>
              <a:rPr lang="en-US" dirty="0"/>
              <a:t>Divisive clustering starts with all data points in a single cluster and splits them in a top-down approach until each data point is its own cluster or until a stopping criterion is reached.</a:t>
            </a:r>
          </a:p>
          <a:p>
            <a:endParaRPr lang="en-US" dirty="0"/>
          </a:p>
          <a:p>
            <a:r>
              <a:rPr lang="en-US" b="1" dirty="0"/>
              <a:t>Algorithm Steps:</a:t>
            </a:r>
          </a:p>
          <a:p>
            <a:pPr>
              <a:buFont typeface="+mj-lt"/>
              <a:buAutoNum type="arabicPeriod"/>
            </a:pPr>
            <a:r>
              <a:rPr lang="en-US" b="1" dirty="0"/>
              <a:t>Start with One Cluster</a:t>
            </a:r>
            <a:r>
              <a:rPr lang="en-US" dirty="0"/>
              <a:t>: All data points are placed in a single cluster.</a:t>
            </a:r>
          </a:p>
          <a:p>
            <a:pPr>
              <a:buFont typeface="+mj-lt"/>
              <a:buAutoNum type="arabicPeriod"/>
            </a:pPr>
            <a:r>
              <a:rPr lang="en-US" b="1" dirty="0"/>
              <a:t>Split the Cluster</a:t>
            </a:r>
            <a:r>
              <a:rPr lang="en-US" dirty="0"/>
              <a:t>: At each step, the cluster is divided into smaller clusters by maximizing dissimilarity between points.</a:t>
            </a:r>
          </a:p>
          <a:p>
            <a:pPr>
              <a:buFont typeface="+mj-lt"/>
              <a:buAutoNum type="arabicPeriod"/>
            </a:pPr>
            <a:r>
              <a:rPr lang="en-US" b="1" dirty="0"/>
              <a:t>Repeat</a:t>
            </a:r>
            <a:r>
              <a:rPr lang="en-US" dirty="0"/>
              <a:t>: The process continues until each data point is its own cluster or the desired number of clusters is achieved.</a:t>
            </a:r>
          </a:p>
          <a:p>
            <a:pPr>
              <a:buFont typeface="+mj-lt"/>
              <a:buAutoNum type="arabicPeriod"/>
            </a:pPr>
            <a:r>
              <a:rPr lang="en-US" b="1" dirty="0"/>
              <a:t>Dendrogram</a:t>
            </a:r>
            <a:r>
              <a:rPr lang="en-US" dirty="0"/>
              <a:t>: Like agglomerative clustering, a dendrogram is built to represent the splits.</a:t>
            </a:r>
          </a:p>
          <a:p>
            <a:endParaRPr lang="en-US" dirty="0"/>
          </a:p>
          <a:p>
            <a:r>
              <a:rPr lang="en-US" b="1" dirty="0"/>
              <a:t>Example:</a:t>
            </a:r>
          </a:p>
          <a:p>
            <a:r>
              <a:rPr lang="en-US" dirty="0"/>
              <a:t>For a document clustering system, divisive clustering might first split the entire document set into broad categories (e.g., sports, technology). Then, within each category, it further splits into more specific topics (e.g., football, basketball, etc.).</a:t>
            </a:r>
          </a:p>
        </p:txBody>
      </p:sp>
    </p:spTree>
    <p:extLst>
      <p:ext uri="{BB962C8B-B14F-4D97-AF65-F5344CB8AC3E}">
        <p14:creationId xmlns:p14="http://schemas.microsoft.com/office/powerpoint/2010/main" val="2825329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88AAA4-0192-A429-078D-18EC26BA3319}"/>
              </a:ext>
            </a:extLst>
          </p:cNvPr>
          <p:cNvSpPr txBox="1"/>
          <p:nvPr/>
        </p:nvSpPr>
        <p:spPr>
          <a:xfrm>
            <a:off x="1371600" y="1371600"/>
            <a:ext cx="6705600" cy="3139321"/>
          </a:xfrm>
          <a:prstGeom prst="rect">
            <a:avLst/>
          </a:prstGeom>
          <a:noFill/>
        </p:spPr>
        <p:txBody>
          <a:bodyPr wrap="square">
            <a:spAutoFit/>
          </a:bodyPr>
          <a:lstStyle/>
          <a:p>
            <a:r>
              <a:rPr lang="en-US" b="1" dirty="0"/>
              <a:t>Advantages of Hierarchical Clustering</a:t>
            </a:r>
          </a:p>
          <a:p>
            <a:pPr>
              <a:buFont typeface="+mj-lt"/>
              <a:buAutoNum type="arabicPeriod"/>
            </a:pPr>
            <a:r>
              <a:rPr lang="en-US" b="1" dirty="0"/>
              <a:t>No Need for Predefined Number of Clusters</a:t>
            </a:r>
            <a:r>
              <a:rPr lang="en-US" dirty="0"/>
              <a:t>: Unlike K-means, you don’t need to specify the number of clusters upfront.</a:t>
            </a:r>
          </a:p>
          <a:p>
            <a:pPr>
              <a:buFont typeface="+mj-lt"/>
              <a:buAutoNum type="arabicPeriod"/>
            </a:pPr>
            <a:r>
              <a:rPr lang="en-US" b="1" dirty="0"/>
              <a:t>Dendrogram</a:t>
            </a:r>
            <a:r>
              <a:rPr lang="en-US" dirty="0"/>
              <a:t>: The hierarchical structure (dendrogram) provides an intuitive way to visualize how data points are grouped at different levels.</a:t>
            </a:r>
          </a:p>
          <a:p>
            <a:pPr>
              <a:buFont typeface="+mj-lt"/>
              <a:buAutoNum type="arabicPeriod"/>
            </a:pPr>
            <a:r>
              <a:rPr lang="en-US" b="1" dirty="0"/>
              <a:t>Versatility</a:t>
            </a:r>
            <a:r>
              <a:rPr lang="en-US" dirty="0"/>
              <a:t>: Can handle different types of distance or similarity measures.</a:t>
            </a:r>
          </a:p>
          <a:p>
            <a:pPr>
              <a:buFont typeface="+mj-lt"/>
              <a:buAutoNum type="arabicPeriod"/>
            </a:pPr>
            <a:r>
              <a:rPr lang="en-US" b="1" dirty="0"/>
              <a:t>Works for Various Types of Data</a:t>
            </a:r>
            <a:r>
              <a:rPr lang="en-US" dirty="0"/>
              <a:t>: Can be applied to data with different sizes, shapes, or even non-numeric features (with appropriate distance measures).</a:t>
            </a:r>
          </a:p>
        </p:txBody>
      </p:sp>
    </p:spTree>
    <p:extLst>
      <p:ext uri="{BB962C8B-B14F-4D97-AF65-F5344CB8AC3E}">
        <p14:creationId xmlns:p14="http://schemas.microsoft.com/office/powerpoint/2010/main" val="339176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1424C4-0608-83FB-0568-D07F35B6E732}"/>
              </a:ext>
            </a:extLst>
          </p:cNvPr>
          <p:cNvSpPr txBox="1"/>
          <p:nvPr/>
        </p:nvSpPr>
        <p:spPr>
          <a:xfrm>
            <a:off x="1143000" y="1582341"/>
            <a:ext cx="6934200" cy="2862322"/>
          </a:xfrm>
          <a:prstGeom prst="rect">
            <a:avLst/>
          </a:prstGeom>
          <a:noFill/>
        </p:spPr>
        <p:txBody>
          <a:bodyPr wrap="square">
            <a:spAutoFit/>
          </a:bodyPr>
          <a:lstStyle/>
          <a:p>
            <a:r>
              <a:rPr lang="en-US" b="1" dirty="0"/>
              <a:t>Disadvantages of Hierarchical Clustering</a:t>
            </a:r>
          </a:p>
          <a:p>
            <a:endParaRPr lang="en-US" b="1" dirty="0"/>
          </a:p>
          <a:p>
            <a:pPr>
              <a:buFont typeface="+mj-lt"/>
              <a:buAutoNum type="arabicPeriod"/>
            </a:pPr>
            <a:r>
              <a:rPr lang="en-US" b="1" dirty="0"/>
              <a:t>Scalability</a:t>
            </a:r>
            <a:r>
              <a:rPr lang="en-US" dirty="0"/>
              <a:t>: Hierarchical clustering has high time complexity (usually O(n²)), which makes it inefficient for very large datasets.</a:t>
            </a:r>
          </a:p>
          <a:p>
            <a:pPr>
              <a:buFont typeface="+mj-lt"/>
              <a:buAutoNum type="arabicPeriod"/>
            </a:pPr>
            <a:r>
              <a:rPr lang="en-US" b="1" dirty="0"/>
              <a:t>Lack of Flexibility</a:t>
            </a:r>
            <a:r>
              <a:rPr lang="en-US" dirty="0"/>
              <a:t>: Once a merge or split is done, it cannot be undone, which may result in suboptimal clustering.</a:t>
            </a:r>
          </a:p>
          <a:p>
            <a:pPr>
              <a:buFont typeface="+mj-lt"/>
              <a:buAutoNum type="arabicPeriod"/>
            </a:pPr>
            <a:r>
              <a:rPr lang="en-US" b="1" dirty="0"/>
              <a:t>Sensitive to Noise and Outliers</a:t>
            </a:r>
            <a:r>
              <a:rPr lang="en-US" dirty="0"/>
              <a:t>: Noisy data can distort the hierarchical structure, especially when using distance-based metrics.</a:t>
            </a:r>
          </a:p>
          <a:p>
            <a:pPr>
              <a:buFont typeface="+mj-lt"/>
              <a:buAutoNum type="arabicPeriod"/>
            </a:pPr>
            <a:r>
              <a:rPr lang="en-US" b="1" dirty="0"/>
              <a:t>Interpretability</a:t>
            </a:r>
            <a:r>
              <a:rPr lang="en-US" dirty="0"/>
              <a:t>: The resulting dendrogram might be complex and difficult to interpret for large datasets.</a:t>
            </a:r>
          </a:p>
        </p:txBody>
      </p:sp>
    </p:spTree>
    <p:extLst>
      <p:ext uri="{BB962C8B-B14F-4D97-AF65-F5344CB8AC3E}">
        <p14:creationId xmlns:p14="http://schemas.microsoft.com/office/powerpoint/2010/main" val="1778274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BB6960-D88E-D366-953D-0DF6818BD127}"/>
              </a:ext>
            </a:extLst>
          </p:cNvPr>
          <p:cNvSpPr txBox="1"/>
          <p:nvPr/>
        </p:nvSpPr>
        <p:spPr>
          <a:xfrm>
            <a:off x="1866900" y="1524000"/>
            <a:ext cx="5753100" cy="2862322"/>
          </a:xfrm>
          <a:prstGeom prst="rect">
            <a:avLst/>
          </a:prstGeom>
          <a:noFill/>
        </p:spPr>
        <p:txBody>
          <a:bodyPr wrap="square">
            <a:spAutoFit/>
          </a:bodyPr>
          <a:lstStyle/>
          <a:p>
            <a:r>
              <a:rPr lang="en-US" b="1" dirty="0"/>
              <a:t>Limitations of Hierarchical Clustering</a:t>
            </a:r>
          </a:p>
          <a:p>
            <a:endParaRPr lang="en-US" b="1" dirty="0"/>
          </a:p>
          <a:p>
            <a:pPr>
              <a:buFont typeface="Arial" panose="020B0604020202020204" pitchFamily="34" charset="0"/>
              <a:buChar char="•"/>
            </a:pPr>
            <a:r>
              <a:rPr lang="en-US" b="1" dirty="0"/>
              <a:t>Large Datasets</a:t>
            </a:r>
            <a:r>
              <a:rPr lang="en-US" dirty="0"/>
              <a:t>: Not suitable for very large datasets due to high memory and time complexity.</a:t>
            </a:r>
          </a:p>
          <a:p>
            <a:pPr>
              <a:buFont typeface="Arial" panose="020B0604020202020204" pitchFamily="34" charset="0"/>
              <a:buChar char="•"/>
            </a:pPr>
            <a:r>
              <a:rPr lang="en-US" b="1" dirty="0"/>
              <a:t>Cluster Shape</a:t>
            </a:r>
            <a:r>
              <a:rPr lang="en-US" dirty="0"/>
              <a:t>: Assumes that clusters have a spherical or well-separated shape, which may not be true for complex data structures.</a:t>
            </a:r>
          </a:p>
          <a:p>
            <a:pPr>
              <a:buFont typeface="Arial" panose="020B0604020202020204" pitchFamily="34" charset="0"/>
              <a:buChar char="•"/>
            </a:pPr>
            <a:r>
              <a:rPr lang="en-US" b="1" dirty="0"/>
              <a:t>Computational Cost</a:t>
            </a:r>
            <a:r>
              <a:rPr lang="en-US" dirty="0"/>
              <a:t>: Since each step involves calculating distances between clusters, it can become computationally expensive for larger datasets.</a:t>
            </a:r>
          </a:p>
        </p:txBody>
      </p:sp>
    </p:spTree>
    <p:extLst>
      <p:ext uri="{BB962C8B-B14F-4D97-AF65-F5344CB8AC3E}">
        <p14:creationId xmlns:p14="http://schemas.microsoft.com/office/powerpoint/2010/main" val="166008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C97E39-157C-655E-A07D-98A5BEDEB3C1}"/>
              </a:ext>
            </a:extLst>
          </p:cNvPr>
          <p:cNvSpPr txBox="1"/>
          <p:nvPr/>
        </p:nvSpPr>
        <p:spPr>
          <a:xfrm>
            <a:off x="1676400" y="1447800"/>
            <a:ext cx="6477000" cy="2862322"/>
          </a:xfrm>
          <a:prstGeom prst="rect">
            <a:avLst/>
          </a:prstGeom>
          <a:noFill/>
        </p:spPr>
        <p:txBody>
          <a:bodyPr wrap="square">
            <a:spAutoFit/>
          </a:bodyPr>
          <a:lstStyle/>
          <a:p>
            <a:r>
              <a:rPr lang="en-US" b="1" dirty="0"/>
              <a:t>Applications in Data Warehousing and Mining</a:t>
            </a:r>
          </a:p>
          <a:p>
            <a:endParaRPr lang="en-US" b="1" dirty="0"/>
          </a:p>
          <a:p>
            <a:pPr>
              <a:buFont typeface="Arial" panose="020B0604020202020204" pitchFamily="34" charset="0"/>
              <a:buChar char="•"/>
            </a:pPr>
            <a:r>
              <a:rPr lang="en-US" b="1" dirty="0"/>
              <a:t>Customer Segmentation</a:t>
            </a:r>
            <a:r>
              <a:rPr lang="en-US" dirty="0"/>
              <a:t>: Identifying customer groups based on purchasing behavior.</a:t>
            </a:r>
          </a:p>
          <a:p>
            <a:pPr>
              <a:buFont typeface="Arial" panose="020B0604020202020204" pitchFamily="34" charset="0"/>
              <a:buChar char="•"/>
            </a:pPr>
            <a:r>
              <a:rPr lang="en-US" b="1" dirty="0"/>
              <a:t>Document Clustering</a:t>
            </a:r>
            <a:r>
              <a:rPr lang="en-US" dirty="0"/>
              <a:t>: Grouping similar documents in large text datasets for search engines.</a:t>
            </a:r>
          </a:p>
          <a:p>
            <a:pPr>
              <a:buFont typeface="Arial" panose="020B0604020202020204" pitchFamily="34" charset="0"/>
              <a:buChar char="•"/>
            </a:pPr>
            <a:r>
              <a:rPr lang="en-US" b="1" dirty="0"/>
              <a:t>Market Basket Analysis</a:t>
            </a:r>
            <a:r>
              <a:rPr lang="en-US" dirty="0"/>
              <a:t>: Clustering products that are frequently bought together.</a:t>
            </a:r>
          </a:p>
          <a:p>
            <a:pPr>
              <a:buFont typeface="Arial" panose="020B0604020202020204" pitchFamily="34" charset="0"/>
              <a:buChar char="•"/>
            </a:pPr>
            <a:r>
              <a:rPr lang="en-US" b="1" dirty="0"/>
              <a:t>Image Compression</a:t>
            </a:r>
            <a:r>
              <a:rPr lang="en-US" dirty="0"/>
              <a:t>: Reducing image complexity by grouping similar pixels together.</a:t>
            </a:r>
          </a:p>
        </p:txBody>
      </p:sp>
    </p:spTree>
    <p:extLst>
      <p:ext uri="{BB962C8B-B14F-4D97-AF65-F5344CB8AC3E}">
        <p14:creationId xmlns:p14="http://schemas.microsoft.com/office/powerpoint/2010/main" val="3670680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D2CBF9-3FE7-8A9B-6531-7B7140936699}"/>
              </a:ext>
            </a:extLst>
          </p:cNvPr>
          <p:cNvSpPr>
            <a:spLocks noChangeArrowheads="1"/>
          </p:cNvSpPr>
          <p:nvPr/>
        </p:nvSpPr>
        <p:spPr bwMode="auto">
          <a:xfrm>
            <a:off x="1600200" y="1905000"/>
            <a:ext cx="62484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Tools and Techniques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Scikit-learn (Python)</a:t>
            </a:r>
            <a:r>
              <a:rPr kumimoji="0" lang="en-US" altLang="en-US" b="0" i="0" u="none" strike="noStrike" cap="none" normalizeH="0" baseline="0" dirty="0">
                <a:ln>
                  <a:noFill/>
                </a:ln>
                <a:solidFill>
                  <a:schemeClr val="tx1"/>
                </a:solidFill>
                <a:effectLst/>
                <a:latin typeface="Arial" panose="020B0604020202020204" pitchFamily="34" charset="0"/>
              </a:rPr>
              <a:t>: Provides functions for both agglomerative and divisive hierarchical clustering.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a:t>
            </a:r>
            <a:r>
              <a:rPr kumimoji="0" lang="en-US" altLang="en-US" b="0" i="0" u="none" strike="noStrike" cap="none" normalizeH="0" baseline="0" dirty="0">
                <a:ln>
                  <a:noFill/>
                </a:ln>
                <a:solidFill>
                  <a:schemeClr val="tx1"/>
                </a:solidFill>
                <a:effectLst/>
                <a:latin typeface="Arial" panose="020B0604020202020204" pitchFamily="34" charset="0"/>
              </a:rPr>
              <a:t>: Packages like </a:t>
            </a:r>
            <a:r>
              <a:rPr kumimoji="0" lang="en-US" altLang="en-US" b="0" i="0" u="none" strike="noStrike" cap="none" normalizeH="0" baseline="0" dirty="0" err="1">
                <a:ln>
                  <a:noFill/>
                </a:ln>
                <a:solidFill>
                  <a:schemeClr val="tx1"/>
                </a:solidFill>
                <a:effectLst/>
                <a:latin typeface="Arial Unicode MS" panose="020B0604020202020204" pitchFamily="34" charset="-128"/>
              </a:rPr>
              <a:t>hclust</a:t>
            </a:r>
            <a:r>
              <a:rPr kumimoji="0" lang="en-US" altLang="en-US" b="0" i="0" u="none" strike="noStrike" cap="none" normalizeH="0" baseline="0" dirty="0">
                <a:ln>
                  <a:noFill/>
                </a:ln>
                <a:solidFill>
                  <a:schemeClr val="tx1"/>
                </a:solidFill>
                <a:effectLst/>
              </a:rPr>
              <a:t> allow hierarchical clustering with multiple linkage methods.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RapidMiner</a:t>
            </a:r>
            <a:r>
              <a:rPr kumimoji="0" lang="en-US" altLang="en-US" b="0" i="0" u="none" strike="noStrike" cap="none" normalizeH="0" baseline="0" dirty="0">
                <a:ln>
                  <a:noFill/>
                </a:ln>
                <a:solidFill>
                  <a:schemeClr val="tx1"/>
                </a:solidFill>
                <a:effectLst/>
                <a:latin typeface="Arial" panose="020B0604020202020204" pitchFamily="34" charset="0"/>
              </a:rPr>
              <a:t>: A no-code tool with hierarchical clustering capabilities for data mining.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9713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1AD359-92F7-D521-778B-E2A46D274B18}"/>
              </a:ext>
            </a:extLst>
          </p:cNvPr>
          <p:cNvSpPr txBox="1"/>
          <p:nvPr/>
        </p:nvSpPr>
        <p:spPr>
          <a:xfrm>
            <a:off x="1371600" y="1859340"/>
            <a:ext cx="6400800" cy="2585323"/>
          </a:xfrm>
          <a:prstGeom prst="rect">
            <a:avLst/>
          </a:prstGeom>
          <a:noFill/>
        </p:spPr>
        <p:txBody>
          <a:bodyPr wrap="square">
            <a:spAutoFit/>
          </a:bodyPr>
          <a:lstStyle/>
          <a:p>
            <a:r>
              <a:rPr lang="en-US" b="1" dirty="0"/>
              <a:t>Dealing with Large Databases in Cluster Analysis</a:t>
            </a:r>
          </a:p>
          <a:p>
            <a:endParaRPr lang="en-US" b="1" dirty="0"/>
          </a:p>
          <a:p>
            <a:endParaRPr lang="en-US" b="1" dirty="0"/>
          </a:p>
          <a:p>
            <a:r>
              <a:rPr lang="en-US" dirty="0"/>
              <a:t>Cluster analysis of large databases presents significant challenges due to the complexity, size, and high dimensionality of the data. Standard clustering methods like K-means or hierarchical clustering struggle with both scalability and efficiency as the size of the data increases. Therefore, special techniques and approaches are used to handle large-scale data effectively.</a:t>
            </a:r>
          </a:p>
        </p:txBody>
      </p:sp>
    </p:spTree>
    <p:extLst>
      <p:ext uri="{BB962C8B-B14F-4D97-AF65-F5344CB8AC3E}">
        <p14:creationId xmlns:p14="http://schemas.microsoft.com/office/powerpoint/2010/main" val="2023012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27E7BF-36E8-FF61-54FD-91065D6021B5}"/>
              </a:ext>
            </a:extLst>
          </p:cNvPr>
          <p:cNvSpPr txBox="1"/>
          <p:nvPr/>
        </p:nvSpPr>
        <p:spPr>
          <a:xfrm>
            <a:off x="1676400" y="1443841"/>
            <a:ext cx="6172200" cy="3416320"/>
          </a:xfrm>
          <a:prstGeom prst="rect">
            <a:avLst/>
          </a:prstGeom>
          <a:noFill/>
        </p:spPr>
        <p:txBody>
          <a:bodyPr wrap="square">
            <a:spAutoFit/>
          </a:bodyPr>
          <a:lstStyle/>
          <a:p>
            <a:r>
              <a:rPr lang="en-US" b="1" dirty="0"/>
              <a:t>Challenges of Clustering Large Databases</a:t>
            </a:r>
          </a:p>
          <a:p>
            <a:endParaRPr lang="en-US" b="1" dirty="0"/>
          </a:p>
          <a:p>
            <a:pPr>
              <a:buFont typeface="+mj-lt"/>
              <a:buAutoNum type="arabicPeriod"/>
            </a:pPr>
            <a:r>
              <a:rPr lang="en-US" b="1" dirty="0"/>
              <a:t>Scalability</a:t>
            </a:r>
            <a:r>
              <a:rPr lang="en-US" dirty="0"/>
              <a:t>: Traditional clustering algorithms may not scale well with millions or billions of data points.</a:t>
            </a:r>
          </a:p>
          <a:p>
            <a:pPr>
              <a:buFont typeface="+mj-lt"/>
              <a:buAutoNum type="arabicPeriod"/>
            </a:pPr>
            <a:r>
              <a:rPr lang="en-US" b="1" dirty="0"/>
              <a:t>High Dimensionality</a:t>
            </a:r>
            <a:r>
              <a:rPr lang="en-US" dirty="0"/>
              <a:t>: Many real-world databases have a large number of attributes (dimensions), which can make distance calculations less meaningful and slow.</a:t>
            </a:r>
          </a:p>
          <a:p>
            <a:pPr>
              <a:buFont typeface="+mj-lt"/>
              <a:buAutoNum type="arabicPeriod"/>
            </a:pPr>
            <a:r>
              <a:rPr lang="en-US" b="1" dirty="0"/>
              <a:t>Noise and Outliers</a:t>
            </a:r>
            <a:r>
              <a:rPr lang="en-US" dirty="0"/>
              <a:t>: Large databases tend to have more noisy data and outliers, which can distort clusters.</a:t>
            </a:r>
          </a:p>
          <a:p>
            <a:pPr>
              <a:buFont typeface="+mj-lt"/>
              <a:buAutoNum type="arabicPeriod"/>
            </a:pPr>
            <a:r>
              <a:rPr lang="en-US" b="1" dirty="0"/>
              <a:t>Memory Constraints</a:t>
            </a:r>
            <a:r>
              <a:rPr lang="en-US" dirty="0"/>
              <a:t>: Storing and processing a massive dataset can be resource-intensive and exceed the system's memory capacity.</a:t>
            </a:r>
          </a:p>
        </p:txBody>
      </p:sp>
    </p:spTree>
    <p:extLst>
      <p:ext uri="{BB962C8B-B14F-4D97-AF65-F5344CB8AC3E}">
        <p14:creationId xmlns:p14="http://schemas.microsoft.com/office/powerpoint/2010/main" val="3835668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B4F16D-59A7-6B4B-2463-306847ABE147}"/>
              </a:ext>
            </a:extLst>
          </p:cNvPr>
          <p:cNvSpPr txBox="1"/>
          <p:nvPr/>
        </p:nvSpPr>
        <p:spPr>
          <a:xfrm>
            <a:off x="762000" y="609600"/>
            <a:ext cx="7391400" cy="5078313"/>
          </a:xfrm>
          <a:prstGeom prst="rect">
            <a:avLst/>
          </a:prstGeom>
          <a:noFill/>
        </p:spPr>
        <p:txBody>
          <a:bodyPr wrap="square">
            <a:spAutoFit/>
          </a:bodyPr>
          <a:lstStyle/>
          <a:p>
            <a:r>
              <a:rPr lang="en-US" b="1" dirty="0"/>
              <a:t>Techniques for Dealing with Large Databases</a:t>
            </a:r>
          </a:p>
          <a:p>
            <a:endParaRPr lang="en-US" b="1" dirty="0"/>
          </a:p>
          <a:p>
            <a:endParaRPr lang="en-US" b="1" dirty="0"/>
          </a:p>
          <a:p>
            <a:r>
              <a:rPr lang="en-US" b="1" dirty="0"/>
              <a:t>1. Partitioning Methods</a:t>
            </a:r>
          </a:p>
          <a:p>
            <a:r>
              <a:rPr lang="en-US" dirty="0"/>
              <a:t>These methods divide the dataset into smaller, manageable partitions and then apply clustering on those partitions.</a:t>
            </a:r>
          </a:p>
          <a:p>
            <a:pPr>
              <a:buFont typeface="Arial" panose="020B0604020202020204" pitchFamily="34" charset="0"/>
              <a:buChar char="•"/>
            </a:pPr>
            <a:r>
              <a:rPr lang="en-US" b="1" dirty="0"/>
              <a:t>K-Means and Variants</a:t>
            </a:r>
            <a:r>
              <a:rPr lang="en-US" dirty="0"/>
              <a:t>:</a:t>
            </a:r>
          </a:p>
          <a:p>
            <a:pPr marL="742950" lvl="1" indent="-285750">
              <a:buFont typeface="Arial" panose="020B0604020202020204" pitchFamily="34" charset="0"/>
              <a:buChar char="•"/>
            </a:pPr>
            <a:r>
              <a:rPr lang="en-US" b="1" dirty="0"/>
              <a:t>K-Means</a:t>
            </a:r>
            <a:r>
              <a:rPr lang="en-US" dirty="0"/>
              <a:t> is a common partitioning method that divides the dataset into K clusters based on minimizing the sum of squared distances. However, for large databases, standard K-means may be slow, so faster variants like </a:t>
            </a:r>
            <a:r>
              <a:rPr lang="en-US" b="1" dirty="0"/>
              <a:t>Mini-batch K-means</a:t>
            </a:r>
            <a:r>
              <a:rPr lang="en-US" dirty="0"/>
              <a:t> are used.</a:t>
            </a:r>
          </a:p>
          <a:p>
            <a:pPr marL="742950" lvl="1" indent="-285750">
              <a:buFont typeface="Arial" panose="020B0604020202020204" pitchFamily="34" charset="0"/>
              <a:buChar char="•"/>
            </a:pPr>
            <a:r>
              <a:rPr lang="en-US" b="1" dirty="0"/>
              <a:t>Mini-batch K-Means</a:t>
            </a:r>
            <a:r>
              <a:rPr lang="en-US" dirty="0"/>
              <a:t>: Instead of using the entire dataset at each iteration, this algorithm works with random samples or mini-batches, making it faster and scalable to larger datasets.</a:t>
            </a:r>
          </a:p>
          <a:p>
            <a:pPr>
              <a:buFont typeface="Arial" panose="020B0604020202020204" pitchFamily="34" charset="0"/>
              <a:buChar char="•"/>
            </a:pPr>
            <a:r>
              <a:rPr lang="en-US" b="1" dirty="0"/>
              <a:t>CLARA (Clustering Large Applications)</a:t>
            </a:r>
            <a:r>
              <a:rPr lang="en-US" dirty="0"/>
              <a:t>:</a:t>
            </a:r>
          </a:p>
          <a:p>
            <a:pPr marL="742950" lvl="1" indent="-285750">
              <a:buFont typeface="Arial" panose="020B0604020202020204" pitchFamily="34" charset="0"/>
              <a:buChar char="•"/>
            </a:pPr>
            <a:r>
              <a:rPr lang="en-US" dirty="0"/>
              <a:t>CLARA is a variant of the K-medoids algorithm that samples smaller subsets from the large database, applies clustering to these samples, and repeats this process several times to achieve reliable results.</a:t>
            </a:r>
          </a:p>
        </p:txBody>
      </p:sp>
    </p:spTree>
    <p:extLst>
      <p:ext uri="{BB962C8B-B14F-4D97-AF65-F5344CB8AC3E}">
        <p14:creationId xmlns:p14="http://schemas.microsoft.com/office/powerpoint/2010/main" val="1512249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066800"/>
            <a:ext cx="6477000" cy="3970318"/>
          </a:xfrm>
          <a:prstGeom prst="rect">
            <a:avLst/>
          </a:prstGeom>
        </p:spPr>
        <p:txBody>
          <a:bodyPr wrap="square">
            <a:spAutoFit/>
          </a:bodyPr>
          <a:lstStyle/>
          <a:p>
            <a:pPr algn="ctr" fontAlgn="base"/>
            <a:r>
              <a:rPr lang="en-US" b="1" dirty="0">
                <a:solidFill>
                  <a:schemeClr val="tx1">
                    <a:lumMod val="95000"/>
                    <a:lumOff val="5000"/>
                  </a:schemeClr>
                </a:solidFill>
              </a:rPr>
              <a:t>Clustering Methods:</a:t>
            </a:r>
            <a:r>
              <a:rPr lang="en-US" dirty="0">
                <a:solidFill>
                  <a:schemeClr val="tx1">
                    <a:lumMod val="95000"/>
                    <a:lumOff val="5000"/>
                  </a:schemeClr>
                </a:solidFill>
              </a:rPr>
              <a:t> </a:t>
            </a:r>
          </a:p>
          <a:p>
            <a:pPr algn="ctr" fontAlgn="base"/>
            <a:endParaRPr lang="en-US" dirty="0">
              <a:solidFill>
                <a:schemeClr val="tx1">
                  <a:lumMod val="95000"/>
                  <a:lumOff val="5000"/>
                </a:schemeClr>
              </a:solidFill>
            </a:endParaRPr>
          </a:p>
          <a:p>
            <a:pPr algn="ctr" fontAlgn="base"/>
            <a:endParaRPr lang="en-US" dirty="0">
              <a:solidFill>
                <a:schemeClr val="tx1">
                  <a:lumMod val="95000"/>
                  <a:lumOff val="5000"/>
                </a:schemeClr>
              </a:solidFill>
            </a:endParaRPr>
          </a:p>
          <a:p>
            <a:pPr algn="ctr" fontAlgn="base">
              <a:buFont typeface="Wingdings" pitchFamily="2" charset="2"/>
              <a:buChar char="Ø"/>
            </a:pPr>
            <a:r>
              <a:rPr lang="en-US" dirty="0">
                <a:solidFill>
                  <a:schemeClr val="tx1">
                    <a:lumMod val="95000"/>
                    <a:lumOff val="5000"/>
                  </a:schemeClr>
                </a:solidFill>
              </a:rPr>
              <a:t>Model-Based Method</a:t>
            </a:r>
          </a:p>
          <a:p>
            <a:pPr algn="ctr" fontAlgn="base"/>
            <a:endParaRPr lang="en-US" dirty="0">
              <a:solidFill>
                <a:schemeClr val="tx1">
                  <a:lumMod val="95000"/>
                  <a:lumOff val="5000"/>
                </a:schemeClr>
              </a:solidFill>
            </a:endParaRPr>
          </a:p>
          <a:p>
            <a:pPr algn="ctr" fontAlgn="base">
              <a:buFont typeface="Wingdings" pitchFamily="2" charset="2"/>
              <a:buChar char="Ø"/>
            </a:pPr>
            <a:r>
              <a:rPr lang="en-US" dirty="0">
                <a:solidFill>
                  <a:schemeClr val="tx1">
                    <a:lumMod val="95000"/>
                    <a:lumOff val="5000"/>
                  </a:schemeClr>
                </a:solidFill>
              </a:rPr>
              <a:t>Constraint-Based Method</a:t>
            </a:r>
          </a:p>
          <a:p>
            <a:pPr algn="ctr" fontAlgn="base"/>
            <a:endParaRPr lang="en-US" dirty="0">
              <a:solidFill>
                <a:schemeClr val="tx1">
                  <a:lumMod val="95000"/>
                  <a:lumOff val="5000"/>
                </a:schemeClr>
              </a:solidFill>
            </a:endParaRPr>
          </a:p>
          <a:p>
            <a:pPr algn="ctr" fontAlgn="base">
              <a:buFont typeface="Wingdings" pitchFamily="2" charset="2"/>
              <a:buChar char="Ø"/>
            </a:pPr>
            <a:r>
              <a:rPr lang="en-US" dirty="0">
                <a:solidFill>
                  <a:schemeClr val="tx1">
                    <a:lumMod val="95000"/>
                    <a:lumOff val="5000"/>
                  </a:schemeClr>
                </a:solidFill>
              </a:rPr>
              <a:t>Grid-Based Method.</a:t>
            </a:r>
          </a:p>
          <a:p>
            <a:pPr algn="ctr" fontAlgn="base"/>
            <a:endParaRPr lang="en-US" dirty="0">
              <a:solidFill>
                <a:schemeClr val="tx1">
                  <a:lumMod val="95000"/>
                  <a:lumOff val="5000"/>
                </a:schemeClr>
              </a:solidFill>
            </a:endParaRPr>
          </a:p>
          <a:p>
            <a:pPr algn="ctr" fontAlgn="base">
              <a:buFont typeface="Wingdings" pitchFamily="2" charset="2"/>
              <a:buChar char="Ø"/>
            </a:pPr>
            <a:r>
              <a:rPr lang="en-US" dirty="0">
                <a:solidFill>
                  <a:schemeClr val="tx1">
                    <a:lumMod val="95000"/>
                    <a:lumOff val="5000"/>
                  </a:schemeClr>
                </a:solidFill>
              </a:rPr>
              <a:t>Partitioning Method</a:t>
            </a:r>
          </a:p>
          <a:p>
            <a:pPr algn="ctr" fontAlgn="base"/>
            <a:endParaRPr lang="en-US" dirty="0">
              <a:solidFill>
                <a:schemeClr val="tx1">
                  <a:lumMod val="95000"/>
                  <a:lumOff val="5000"/>
                </a:schemeClr>
              </a:solidFill>
            </a:endParaRPr>
          </a:p>
          <a:p>
            <a:pPr algn="ctr" fontAlgn="base">
              <a:buFont typeface="Wingdings" pitchFamily="2" charset="2"/>
              <a:buChar char="Ø"/>
            </a:pPr>
            <a:r>
              <a:rPr lang="en-US" dirty="0">
                <a:solidFill>
                  <a:schemeClr val="tx1">
                    <a:lumMod val="95000"/>
                    <a:lumOff val="5000"/>
                  </a:schemeClr>
                </a:solidFill>
              </a:rPr>
              <a:t>Hierarchical Method</a:t>
            </a:r>
          </a:p>
          <a:p>
            <a:pPr algn="ctr" fontAlgn="base"/>
            <a:endParaRPr lang="en-US" dirty="0">
              <a:solidFill>
                <a:schemeClr val="tx1">
                  <a:lumMod val="95000"/>
                  <a:lumOff val="5000"/>
                </a:schemeClr>
              </a:solidFill>
            </a:endParaRPr>
          </a:p>
          <a:p>
            <a:pPr algn="ctr" fontAlgn="base">
              <a:buFont typeface="Wingdings" pitchFamily="2" charset="2"/>
              <a:buChar char="Ø"/>
            </a:pPr>
            <a:r>
              <a:rPr lang="en-US" dirty="0">
                <a:solidFill>
                  <a:schemeClr val="tx1">
                    <a:lumMod val="95000"/>
                    <a:lumOff val="5000"/>
                  </a:schemeClr>
                </a:solidFill>
              </a:rPr>
              <a:t>Density-Based Method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ABD9C2-7E10-FBE5-5069-CC6F5386A9B0}"/>
              </a:ext>
            </a:extLst>
          </p:cNvPr>
          <p:cNvSpPr txBox="1"/>
          <p:nvPr/>
        </p:nvSpPr>
        <p:spPr>
          <a:xfrm>
            <a:off x="914400" y="762000"/>
            <a:ext cx="7467600" cy="4801314"/>
          </a:xfrm>
          <a:prstGeom prst="rect">
            <a:avLst/>
          </a:prstGeom>
          <a:noFill/>
        </p:spPr>
        <p:txBody>
          <a:bodyPr wrap="square">
            <a:spAutoFit/>
          </a:bodyPr>
          <a:lstStyle/>
          <a:p>
            <a:r>
              <a:rPr lang="en-US" b="1" dirty="0"/>
              <a:t>2. Hierarchical Clustering with Approximations</a:t>
            </a:r>
          </a:p>
          <a:p>
            <a:r>
              <a:rPr lang="en-US" dirty="0"/>
              <a:t>Hierarchical clustering methods have a high computational complexity and are unsuitable for large datasets unless approximations or modifications are applied.</a:t>
            </a:r>
          </a:p>
          <a:p>
            <a:pPr>
              <a:buFont typeface="Arial" panose="020B0604020202020204" pitchFamily="34" charset="0"/>
              <a:buChar char="•"/>
            </a:pPr>
            <a:r>
              <a:rPr lang="en-US" b="1" dirty="0"/>
              <a:t>BIRCH (Balanced Iterative Reducing and Clustering using Hierarchies)</a:t>
            </a:r>
            <a:r>
              <a:rPr lang="en-US" dirty="0"/>
              <a:t>:</a:t>
            </a:r>
          </a:p>
          <a:p>
            <a:pPr marL="742950" lvl="1" indent="-285750">
              <a:buFont typeface="Arial" panose="020B0604020202020204" pitchFamily="34" charset="0"/>
              <a:buChar char="•"/>
            </a:pPr>
            <a:r>
              <a:rPr lang="en-US" dirty="0"/>
              <a:t>BIRCH is a scalable hierarchical clustering algorithm that incrementally builds a tree structure (called a CF tree) to summarize large datasets. It reduces the dataset size by clustering smaller parts of the dataset before applying more detailed clustering.</a:t>
            </a:r>
          </a:p>
          <a:p>
            <a:pPr marL="742950" lvl="1" indent="-285750">
              <a:buFont typeface="Arial" panose="020B0604020202020204" pitchFamily="34" charset="0"/>
              <a:buChar char="•"/>
            </a:pPr>
            <a:r>
              <a:rPr lang="en-US" b="1" dirty="0"/>
              <a:t>Advantage</a:t>
            </a:r>
            <a:r>
              <a:rPr lang="en-US" dirty="0"/>
              <a:t>: It can handle very large datasets and is efficient in both time and memory usage.</a:t>
            </a:r>
          </a:p>
          <a:p>
            <a:pPr>
              <a:buFont typeface="Arial" panose="020B0604020202020204" pitchFamily="34" charset="0"/>
              <a:buChar char="•"/>
            </a:pPr>
            <a:r>
              <a:rPr lang="en-US" b="1" dirty="0"/>
              <a:t>CURE (Clustering Using Representatives)</a:t>
            </a:r>
            <a:r>
              <a:rPr lang="en-US" dirty="0"/>
              <a:t>:</a:t>
            </a:r>
          </a:p>
          <a:p>
            <a:pPr marL="742950" lvl="1" indent="-285750">
              <a:buFont typeface="Arial" panose="020B0604020202020204" pitchFamily="34" charset="0"/>
              <a:buChar char="•"/>
            </a:pPr>
            <a:r>
              <a:rPr lang="en-US" dirty="0"/>
              <a:t>CURE performs hierarchical clustering by selecting representative points from each cluster. It compresses clusters by shrinking the representative points towards the cluster centroid. This helps deal with arbitrarily shaped clusters and outliers while reducing memory overhead.</a:t>
            </a:r>
          </a:p>
        </p:txBody>
      </p:sp>
    </p:spTree>
    <p:extLst>
      <p:ext uri="{BB962C8B-B14F-4D97-AF65-F5344CB8AC3E}">
        <p14:creationId xmlns:p14="http://schemas.microsoft.com/office/powerpoint/2010/main" val="893322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6DDAF3-8AF3-125C-DC98-6B972C12E2EB}"/>
              </a:ext>
            </a:extLst>
          </p:cNvPr>
          <p:cNvSpPr txBox="1"/>
          <p:nvPr/>
        </p:nvSpPr>
        <p:spPr>
          <a:xfrm>
            <a:off x="1028700" y="838200"/>
            <a:ext cx="7086600" cy="4524315"/>
          </a:xfrm>
          <a:prstGeom prst="rect">
            <a:avLst/>
          </a:prstGeom>
          <a:noFill/>
        </p:spPr>
        <p:txBody>
          <a:bodyPr wrap="square">
            <a:spAutoFit/>
          </a:bodyPr>
          <a:lstStyle/>
          <a:p>
            <a:r>
              <a:rPr lang="en-US" b="1" dirty="0"/>
              <a:t>3. Density-Based Methods</a:t>
            </a:r>
          </a:p>
          <a:p>
            <a:r>
              <a:rPr lang="en-US" dirty="0"/>
              <a:t>These methods focus on identifying dense regions of data points, which naturally form clusters, without assuming spherical cluster shapes or a fixed number of clusters.</a:t>
            </a:r>
          </a:p>
          <a:p>
            <a:endParaRPr lang="en-US" dirty="0"/>
          </a:p>
          <a:p>
            <a:pPr>
              <a:buFont typeface="Arial" panose="020B0604020202020204" pitchFamily="34" charset="0"/>
              <a:buChar char="•"/>
            </a:pPr>
            <a:r>
              <a:rPr lang="en-US" b="1" dirty="0"/>
              <a:t>DBSCAN (Density-Based Spatial Clustering of Applications with Noise)</a:t>
            </a:r>
            <a:r>
              <a:rPr lang="en-US" dirty="0"/>
              <a:t>:</a:t>
            </a:r>
          </a:p>
          <a:p>
            <a:pPr marL="742950" lvl="1" indent="-285750">
              <a:buFont typeface="Arial" panose="020B0604020202020204" pitchFamily="34" charset="0"/>
              <a:buChar char="•"/>
            </a:pPr>
            <a:r>
              <a:rPr lang="en-US" dirty="0"/>
              <a:t>DBSCAN groups together data points that are closely packed and labels points in sparse areas as outliers.</a:t>
            </a:r>
          </a:p>
          <a:p>
            <a:pPr marL="742950" lvl="1" indent="-285750">
              <a:buFont typeface="Arial" panose="020B0604020202020204" pitchFamily="34" charset="0"/>
              <a:buChar char="•"/>
            </a:pPr>
            <a:r>
              <a:rPr lang="en-US" b="1" dirty="0"/>
              <a:t>Advantage</a:t>
            </a:r>
            <a:r>
              <a:rPr lang="en-US" dirty="0"/>
              <a:t>: It works well for large datasets, can detect clusters of arbitrary shapes, and is less sensitive to noise and outliers.</a:t>
            </a:r>
          </a:p>
          <a:p>
            <a:pPr marL="742950" lvl="1" indent="-285750">
              <a:buFont typeface="Arial" panose="020B0604020202020204" pitchFamily="34" charset="0"/>
              <a:buChar char="•"/>
            </a:pPr>
            <a:r>
              <a:rPr lang="en-US" b="1" dirty="0"/>
              <a:t>Limitations</a:t>
            </a:r>
            <a:r>
              <a:rPr lang="en-US" dirty="0"/>
              <a:t>: Performance decreases with increasing dimensionality due to the curse of dimensionality.</a:t>
            </a:r>
          </a:p>
          <a:p>
            <a:pPr>
              <a:buFont typeface="Arial" panose="020B0604020202020204" pitchFamily="34" charset="0"/>
              <a:buChar char="•"/>
            </a:pPr>
            <a:r>
              <a:rPr lang="en-US" b="1" dirty="0"/>
              <a:t>OPTICS (Ordering Points to Identify the Clustering Structure)</a:t>
            </a:r>
            <a:r>
              <a:rPr lang="en-US" dirty="0"/>
              <a:t>:</a:t>
            </a:r>
          </a:p>
          <a:p>
            <a:pPr marL="742950" lvl="1" indent="-285750">
              <a:buFont typeface="Arial" panose="020B0604020202020204" pitchFamily="34" charset="0"/>
              <a:buChar char="•"/>
            </a:pPr>
            <a:r>
              <a:rPr lang="en-US" dirty="0"/>
              <a:t>OPTICS extends DBSCAN by identifying a hierarchical structure of clusters. It is suitable for large datasets and handles varying density clusters more effectively.</a:t>
            </a:r>
          </a:p>
        </p:txBody>
      </p:sp>
    </p:spTree>
    <p:extLst>
      <p:ext uri="{BB962C8B-B14F-4D97-AF65-F5344CB8AC3E}">
        <p14:creationId xmlns:p14="http://schemas.microsoft.com/office/powerpoint/2010/main" val="6771678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0A6821-3396-99EF-3285-276431356720}"/>
              </a:ext>
            </a:extLst>
          </p:cNvPr>
          <p:cNvSpPr txBox="1"/>
          <p:nvPr/>
        </p:nvSpPr>
        <p:spPr>
          <a:xfrm>
            <a:off x="838200" y="762000"/>
            <a:ext cx="7467600" cy="4524315"/>
          </a:xfrm>
          <a:prstGeom prst="rect">
            <a:avLst/>
          </a:prstGeom>
          <a:noFill/>
        </p:spPr>
        <p:txBody>
          <a:bodyPr wrap="square">
            <a:spAutoFit/>
          </a:bodyPr>
          <a:lstStyle/>
          <a:p>
            <a:r>
              <a:rPr lang="en-US" b="1" dirty="0"/>
              <a:t>4. Grid-Based Clustering</a:t>
            </a:r>
          </a:p>
          <a:p>
            <a:r>
              <a:rPr lang="en-US" dirty="0"/>
              <a:t>Grid-based methods partition the data space into a grid structure and then group data points based on grid cells.</a:t>
            </a:r>
          </a:p>
          <a:p>
            <a:pPr>
              <a:buFont typeface="Arial" panose="020B0604020202020204" pitchFamily="34" charset="0"/>
              <a:buChar char="•"/>
            </a:pPr>
            <a:r>
              <a:rPr lang="en-US" b="1" dirty="0"/>
              <a:t>STING (Statistical Information Grid)</a:t>
            </a:r>
            <a:r>
              <a:rPr lang="en-US" dirty="0"/>
              <a:t>:</a:t>
            </a:r>
          </a:p>
          <a:p>
            <a:pPr marL="742950" lvl="1" indent="-285750">
              <a:buFont typeface="Arial" panose="020B0604020202020204" pitchFamily="34" charset="0"/>
              <a:buChar char="•"/>
            </a:pPr>
            <a:r>
              <a:rPr lang="en-US" dirty="0"/>
              <a:t>STING divides the data space into a grid and clusters the data based on statistical information stored in the grid cells. It is efficient because it doesn't need to process individual data points but instead works with grid cells.</a:t>
            </a:r>
          </a:p>
          <a:p>
            <a:pPr marL="742950" lvl="1" indent="-285750">
              <a:buFont typeface="Arial" panose="020B0604020202020204" pitchFamily="34" charset="0"/>
              <a:buChar char="•"/>
            </a:pPr>
            <a:r>
              <a:rPr lang="en-US" b="1" dirty="0"/>
              <a:t>Advantage</a:t>
            </a:r>
            <a:r>
              <a:rPr lang="en-US" dirty="0"/>
              <a:t>: Scalable and works well for large datasets.</a:t>
            </a:r>
          </a:p>
          <a:p>
            <a:pPr marL="742950" lvl="1" indent="-285750">
              <a:buFont typeface="Arial" panose="020B0604020202020204" pitchFamily="34" charset="0"/>
              <a:buChar char="•"/>
            </a:pPr>
            <a:r>
              <a:rPr lang="en-US" b="1" dirty="0"/>
              <a:t>Limitations</a:t>
            </a:r>
            <a:r>
              <a:rPr lang="en-US" dirty="0"/>
              <a:t>: The quality of the clustering depends on the granularity of the grid structure.</a:t>
            </a:r>
          </a:p>
          <a:p>
            <a:pPr>
              <a:buFont typeface="Arial" panose="020B0604020202020204" pitchFamily="34" charset="0"/>
              <a:buChar char="•"/>
            </a:pPr>
            <a:r>
              <a:rPr lang="en-US" b="1" dirty="0" err="1"/>
              <a:t>WaveCluster</a:t>
            </a:r>
            <a:r>
              <a:rPr lang="en-US" dirty="0"/>
              <a:t>:</a:t>
            </a:r>
          </a:p>
          <a:p>
            <a:pPr marL="742950" lvl="1" indent="-285750">
              <a:buFont typeface="Arial" panose="020B0604020202020204" pitchFamily="34" charset="0"/>
              <a:buChar char="•"/>
            </a:pPr>
            <a:r>
              <a:rPr lang="en-US" dirty="0" err="1"/>
              <a:t>WaveCluster</a:t>
            </a:r>
            <a:r>
              <a:rPr lang="en-US" dirty="0"/>
              <a:t> uses wavelet transformations to reduce the dimensionality of the data, making it suitable for large datasets. It then groups data points into clusters based on their wavelet coefficients.</a:t>
            </a:r>
          </a:p>
        </p:txBody>
      </p:sp>
    </p:spTree>
    <p:extLst>
      <p:ext uri="{BB962C8B-B14F-4D97-AF65-F5344CB8AC3E}">
        <p14:creationId xmlns:p14="http://schemas.microsoft.com/office/powerpoint/2010/main" val="3398630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584D6-6384-3659-BCC8-38B26B717996}"/>
              </a:ext>
            </a:extLst>
          </p:cNvPr>
          <p:cNvSpPr txBox="1"/>
          <p:nvPr/>
        </p:nvSpPr>
        <p:spPr>
          <a:xfrm>
            <a:off x="1371600" y="1143000"/>
            <a:ext cx="6858000" cy="3693319"/>
          </a:xfrm>
          <a:prstGeom prst="rect">
            <a:avLst/>
          </a:prstGeom>
          <a:noFill/>
        </p:spPr>
        <p:txBody>
          <a:bodyPr wrap="square">
            <a:spAutoFit/>
          </a:bodyPr>
          <a:lstStyle/>
          <a:p>
            <a:r>
              <a:rPr lang="en-US" b="1" dirty="0"/>
              <a:t>5. Approximation and Sampling Techniques</a:t>
            </a:r>
          </a:p>
          <a:p>
            <a:pPr>
              <a:buFont typeface="Arial" panose="020B0604020202020204" pitchFamily="34" charset="0"/>
              <a:buChar char="•"/>
            </a:pPr>
            <a:r>
              <a:rPr lang="en-US" b="1" dirty="0"/>
              <a:t>Sampling</a:t>
            </a:r>
            <a:r>
              <a:rPr lang="en-US" dirty="0"/>
              <a:t>: Sampling reduces the size of the dataset by selecting a representative subset of data points. Clustering is performed on the sampled data, and the results are generalized to the entire dataset.</a:t>
            </a:r>
          </a:p>
          <a:p>
            <a:pPr marL="742950" lvl="1" indent="-285750">
              <a:buFont typeface="Arial" panose="020B0604020202020204" pitchFamily="34" charset="0"/>
              <a:buChar char="•"/>
            </a:pPr>
            <a:r>
              <a:rPr lang="en-US" b="1" dirty="0"/>
              <a:t>Advantage</a:t>
            </a:r>
            <a:r>
              <a:rPr lang="en-US" dirty="0"/>
              <a:t>: Significantly reduces computational time.</a:t>
            </a:r>
          </a:p>
          <a:p>
            <a:pPr marL="742950" lvl="1" indent="-285750">
              <a:buFont typeface="Arial" panose="020B0604020202020204" pitchFamily="34" charset="0"/>
              <a:buChar char="•"/>
            </a:pPr>
            <a:r>
              <a:rPr lang="en-US" b="1" dirty="0"/>
              <a:t>Limitations</a:t>
            </a:r>
            <a:r>
              <a:rPr lang="en-US" dirty="0"/>
              <a:t>: Careful sampling is required to ensure the subset is representative of the entire dataset.</a:t>
            </a:r>
          </a:p>
          <a:p>
            <a:pPr>
              <a:buFont typeface="Arial" panose="020B0604020202020204" pitchFamily="34" charset="0"/>
              <a:buChar char="•"/>
            </a:pPr>
            <a:r>
              <a:rPr lang="en-US" b="1" dirty="0"/>
              <a:t>Random Projection</a:t>
            </a:r>
            <a:r>
              <a:rPr lang="en-US" dirty="0"/>
              <a:t>: This dimensionality reduction technique projects the data into a lower-dimensional space while preserving distances between points. It is used before clustering to speed up computation.</a:t>
            </a:r>
          </a:p>
          <a:p>
            <a:pPr>
              <a:buFont typeface="Arial" panose="020B0604020202020204" pitchFamily="34" charset="0"/>
              <a:buChar char="•"/>
            </a:pPr>
            <a:r>
              <a:rPr lang="en-US" b="1" dirty="0"/>
              <a:t>PCA (Principal Component Analysis)</a:t>
            </a:r>
            <a:r>
              <a:rPr lang="en-US" dirty="0"/>
              <a:t>: PCA reduces the dimensionality of the data by focusing on the most important features, which makes clustering algorithms faster.</a:t>
            </a:r>
          </a:p>
        </p:txBody>
      </p:sp>
    </p:spTree>
    <p:extLst>
      <p:ext uri="{BB962C8B-B14F-4D97-AF65-F5344CB8AC3E}">
        <p14:creationId xmlns:p14="http://schemas.microsoft.com/office/powerpoint/2010/main" val="25225500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E1BF6B-3940-F1D5-4F57-094B7DE0587B}"/>
              </a:ext>
            </a:extLst>
          </p:cNvPr>
          <p:cNvSpPr txBox="1"/>
          <p:nvPr/>
        </p:nvSpPr>
        <p:spPr>
          <a:xfrm>
            <a:off x="1219200" y="1371600"/>
            <a:ext cx="7010400" cy="3693319"/>
          </a:xfrm>
          <a:prstGeom prst="rect">
            <a:avLst/>
          </a:prstGeom>
          <a:noFill/>
        </p:spPr>
        <p:txBody>
          <a:bodyPr wrap="square">
            <a:spAutoFit/>
          </a:bodyPr>
          <a:lstStyle/>
          <a:p>
            <a:r>
              <a:rPr lang="en-US" b="1" dirty="0"/>
              <a:t>6. Parallel and Distributed Clustering</a:t>
            </a:r>
          </a:p>
          <a:p>
            <a:r>
              <a:rPr lang="en-US" dirty="0"/>
              <a:t>For very large datasets, clustering can be distributed across multiple machines or cores to parallelize computations.</a:t>
            </a:r>
          </a:p>
          <a:p>
            <a:pPr>
              <a:buFont typeface="Arial" panose="020B0604020202020204" pitchFamily="34" charset="0"/>
              <a:buChar char="•"/>
            </a:pPr>
            <a:r>
              <a:rPr lang="en-US" b="1" dirty="0"/>
              <a:t>MapReduce Framework</a:t>
            </a:r>
            <a:r>
              <a:rPr lang="en-US" dirty="0"/>
              <a:t>: Algorithms such as K-means or DBSCAN can be implemented in a distributed environment using frameworks like Hadoop and Spark.</a:t>
            </a:r>
          </a:p>
          <a:p>
            <a:pPr marL="742950" lvl="1" indent="-285750">
              <a:buFont typeface="Arial" panose="020B0604020202020204" pitchFamily="34" charset="0"/>
              <a:buChar char="•"/>
            </a:pPr>
            <a:r>
              <a:rPr lang="en-US" b="1" dirty="0"/>
              <a:t>Advantage</a:t>
            </a:r>
            <a:r>
              <a:rPr lang="en-US" dirty="0"/>
              <a:t>: Allows clustering of massive datasets that would be impossible to handle on a single machine.</a:t>
            </a:r>
          </a:p>
          <a:p>
            <a:pPr marL="742950" lvl="1" indent="-285750">
              <a:buFont typeface="Arial" panose="020B0604020202020204" pitchFamily="34" charset="0"/>
              <a:buChar char="•"/>
            </a:pPr>
            <a:r>
              <a:rPr lang="en-US" b="1" dirty="0"/>
              <a:t>Limitations</a:t>
            </a:r>
            <a:r>
              <a:rPr lang="en-US" dirty="0"/>
              <a:t>: Requires specialized infrastructure and expertise to implement.</a:t>
            </a:r>
          </a:p>
          <a:p>
            <a:pPr>
              <a:buFont typeface="Arial" panose="020B0604020202020204" pitchFamily="34" charset="0"/>
              <a:buChar char="•"/>
            </a:pPr>
            <a:r>
              <a:rPr lang="en-US" b="1" dirty="0"/>
              <a:t>Parallel DBSCAN</a:t>
            </a:r>
            <a:r>
              <a:rPr lang="en-US" dirty="0"/>
              <a:t>: A parallelized version of DBSCAN, which divides the data into smaller subsets, processes them independently, and merges the results.</a:t>
            </a:r>
          </a:p>
        </p:txBody>
      </p:sp>
    </p:spTree>
    <p:extLst>
      <p:ext uri="{BB962C8B-B14F-4D97-AF65-F5344CB8AC3E}">
        <p14:creationId xmlns:p14="http://schemas.microsoft.com/office/powerpoint/2010/main" val="29343153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AA5FEA-DD50-0A2C-4A5F-BD66CCDF4E2D}"/>
              </a:ext>
            </a:extLst>
          </p:cNvPr>
          <p:cNvSpPr txBox="1"/>
          <p:nvPr/>
        </p:nvSpPr>
        <p:spPr>
          <a:xfrm>
            <a:off x="1371600" y="1443841"/>
            <a:ext cx="6629400" cy="2862322"/>
          </a:xfrm>
          <a:prstGeom prst="rect">
            <a:avLst/>
          </a:prstGeom>
          <a:noFill/>
        </p:spPr>
        <p:txBody>
          <a:bodyPr wrap="square">
            <a:spAutoFit/>
          </a:bodyPr>
          <a:lstStyle/>
          <a:p>
            <a:r>
              <a:rPr lang="en-US" b="1" dirty="0"/>
              <a:t>7. Incremental and Online Clustering</a:t>
            </a:r>
          </a:p>
          <a:p>
            <a:r>
              <a:rPr lang="en-US" dirty="0"/>
              <a:t>In many cases, the entire dataset is not available at once, or the dataset is continuously updated. Incremental and online clustering methods process data points as they arrive.</a:t>
            </a:r>
          </a:p>
          <a:p>
            <a:pPr>
              <a:buFont typeface="Arial" panose="020B0604020202020204" pitchFamily="34" charset="0"/>
              <a:buChar char="•"/>
            </a:pPr>
            <a:r>
              <a:rPr lang="en-US" b="1" dirty="0"/>
              <a:t>STREAM (Clustering Stream Data)</a:t>
            </a:r>
            <a:r>
              <a:rPr lang="en-US" dirty="0"/>
              <a:t>: For data streams or large databases that arrive over time, STREAM algorithms are used. They work by continuously updating clusters as new data points are added.</a:t>
            </a:r>
          </a:p>
          <a:p>
            <a:pPr marL="742950" lvl="1" indent="-285750">
              <a:buFont typeface="Arial" panose="020B0604020202020204" pitchFamily="34" charset="0"/>
              <a:buChar char="•"/>
            </a:pPr>
            <a:r>
              <a:rPr lang="en-US" b="1" dirty="0"/>
              <a:t>Example</a:t>
            </a:r>
            <a:r>
              <a:rPr lang="en-US" dirty="0"/>
              <a:t>: Clustering customer behavior in real-time for recommendation systems.</a:t>
            </a:r>
          </a:p>
        </p:txBody>
      </p:sp>
    </p:spTree>
    <p:extLst>
      <p:ext uri="{BB962C8B-B14F-4D97-AF65-F5344CB8AC3E}">
        <p14:creationId xmlns:p14="http://schemas.microsoft.com/office/powerpoint/2010/main" val="3379268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1C3D6B-C73A-AF34-607D-CADC3503A2B3}"/>
              </a:ext>
            </a:extLst>
          </p:cNvPr>
          <p:cNvSpPr txBox="1"/>
          <p:nvPr/>
        </p:nvSpPr>
        <p:spPr>
          <a:xfrm>
            <a:off x="609600" y="685800"/>
            <a:ext cx="8229600" cy="5078313"/>
          </a:xfrm>
          <a:prstGeom prst="rect">
            <a:avLst/>
          </a:prstGeom>
          <a:noFill/>
        </p:spPr>
        <p:txBody>
          <a:bodyPr wrap="square">
            <a:spAutoFit/>
          </a:bodyPr>
          <a:lstStyle/>
          <a:p>
            <a:r>
              <a:rPr lang="en-US" b="1" dirty="0"/>
              <a:t>Best Practices for Clustering Large Datasets</a:t>
            </a:r>
          </a:p>
          <a:p>
            <a:pPr>
              <a:buFont typeface="+mj-lt"/>
              <a:buAutoNum type="arabicPeriod"/>
            </a:pPr>
            <a:r>
              <a:rPr lang="en-US" b="1" dirty="0"/>
              <a:t>Data Preprocessing</a:t>
            </a:r>
            <a:r>
              <a:rPr lang="en-US" dirty="0"/>
              <a:t>:</a:t>
            </a:r>
          </a:p>
          <a:p>
            <a:pPr marL="742950" lvl="1" indent="-285750">
              <a:buFont typeface="+mj-lt"/>
              <a:buAutoNum type="arabicPeriod"/>
            </a:pPr>
            <a:r>
              <a:rPr lang="en-US" b="1" dirty="0"/>
              <a:t>Dimensionality Reduction</a:t>
            </a:r>
            <a:r>
              <a:rPr lang="en-US" dirty="0"/>
              <a:t>: Use PCA or random projection to reduce the number of features and focus on the most relevant attributes.</a:t>
            </a:r>
          </a:p>
          <a:p>
            <a:pPr marL="742950" lvl="1" indent="-285750">
              <a:buFont typeface="+mj-lt"/>
              <a:buAutoNum type="arabicPeriod"/>
            </a:pPr>
            <a:r>
              <a:rPr lang="en-US" b="1" dirty="0"/>
              <a:t>Sampling</a:t>
            </a:r>
            <a:r>
              <a:rPr lang="en-US" dirty="0"/>
              <a:t>: For extremely large datasets, consider using representative samples to make the clustering more manageable.</a:t>
            </a:r>
          </a:p>
          <a:p>
            <a:pPr marL="742950" lvl="1" indent="-285750">
              <a:buFont typeface="+mj-lt"/>
              <a:buAutoNum type="arabicPeriod"/>
            </a:pPr>
            <a:r>
              <a:rPr lang="en-US" b="1" dirty="0"/>
              <a:t>Normalization</a:t>
            </a:r>
            <a:r>
              <a:rPr lang="en-US" dirty="0"/>
              <a:t>: Scale the data to ensure that attributes contribute equally to the distance metric used in clustering.</a:t>
            </a:r>
          </a:p>
          <a:p>
            <a:pPr>
              <a:buFont typeface="+mj-lt"/>
              <a:buAutoNum type="arabicPeriod"/>
            </a:pPr>
            <a:r>
              <a:rPr lang="en-US" b="1" dirty="0"/>
              <a:t>Use Scalable Algorithms</a:t>
            </a:r>
            <a:r>
              <a:rPr lang="en-US" dirty="0"/>
              <a:t>:</a:t>
            </a:r>
          </a:p>
          <a:p>
            <a:pPr marL="742950" lvl="1" indent="-285750">
              <a:buFont typeface="+mj-lt"/>
              <a:buAutoNum type="arabicPeriod"/>
            </a:pPr>
            <a:r>
              <a:rPr lang="en-US" dirty="0"/>
              <a:t>Choose algorithms that are optimized for large datasets (e.g., BIRCH, CLARA, Mini-batch K-means).</a:t>
            </a:r>
          </a:p>
          <a:p>
            <a:pPr marL="742950" lvl="1" indent="-285750">
              <a:buFont typeface="+mj-lt"/>
              <a:buAutoNum type="arabicPeriod"/>
            </a:pPr>
            <a:r>
              <a:rPr lang="en-US" dirty="0"/>
              <a:t>Consider distributed or parallel approaches for very large-scale data.</a:t>
            </a:r>
          </a:p>
          <a:p>
            <a:pPr>
              <a:buFont typeface="+mj-lt"/>
              <a:buAutoNum type="arabicPeriod"/>
            </a:pPr>
            <a:r>
              <a:rPr lang="en-US" b="1" dirty="0"/>
              <a:t>Memory Management</a:t>
            </a:r>
            <a:r>
              <a:rPr lang="en-US" dirty="0"/>
              <a:t>:</a:t>
            </a:r>
          </a:p>
          <a:p>
            <a:pPr marL="742950" lvl="1" indent="-285750">
              <a:buFont typeface="+mj-lt"/>
              <a:buAutoNum type="arabicPeriod"/>
            </a:pPr>
            <a:r>
              <a:rPr lang="en-US" dirty="0"/>
              <a:t>For memory-intensive clustering tasks, use out-of-core techniques that handle data in chunks rather than loading the entire dataset into memory.</a:t>
            </a:r>
          </a:p>
          <a:p>
            <a:pPr>
              <a:buFont typeface="+mj-lt"/>
              <a:buAutoNum type="arabicPeriod"/>
            </a:pPr>
            <a:r>
              <a:rPr lang="en-US" b="1" dirty="0"/>
              <a:t>Visualization of Clusters</a:t>
            </a:r>
            <a:r>
              <a:rPr lang="en-US" dirty="0"/>
              <a:t>:</a:t>
            </a:r>
          </a:p>
          <a:p>
            <a:pPr marL="742950" lvl="1" indent="-285750">
              <a:buFont typeface="+mj-lt"/>
              <a:buAutoNum type="arabicPeriod"/>
            </a:pPr>
            <a:r>
              <a:rPr lang="en-US" dirty="0"/>
              <a:t>Use visualization techniques like t-SNE or UMAP to visualize high-dimensional data and clusters, even in large datasets.</a:t>
            </a:r>
          </a:p>
        </p:txBody>
      </p:sp>
    </p:spTree>
    <p:extLst>
      <p:ext uri="{BB962C8B-B14F-4D97-AF65-F5344CB8AC3E}">
        <p14:creationId xmlns:p14="http://schemas.microsoft.com/office/powerpoint/2010/main" val="18187495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F51946-68D4-ED9F-7F28-CD513FFE4280}"/>
              </a:ext>
            </a:extLst>
          </p:cNvPr>
          <p:cNvSpPr txBox="1"/>
          <p:nvPr/>
        </p:nvSpPr>
        <p:spPr>
          <a:xfrm>
            <a:off x="1295400" y="1371600"/>
            <a:ext cx="6553200" cy="2308324"/>
          </a:xfrm>
          <a:prstGeom prst="rect">
            <a:avLst/>
          </a:prstGeom>
          <a:noFill/>
        </p:spPr>
        <p:txBody>
          <a:bodyPr wrap="square">
            <a:spAutoFit/>
          </a:bodyPr>
          <a:lstStyle/>
          <a:p>
            <a:r>
              <a:rPr lang="en-US" b="1" dirty="0"/>
              <a:t>Cluster Software in Cluster Analysis</a:t>
            </a:r>
          </a:p>
          <a:p>
            <a:endParaRPr lang="en-US" b="1" dirty="0"/>
          </a:p>
          <a:p>
            <a:r>
              <a:rPr lang="en-US" dirty="0"/>
              <a:t>Cluster analysis software tools are used to group data points into clusters based on similarity or distance metrics. These tools apply various clustering algorithms (e.g., K-means, hierarchical clustering, DBSCAN) and provide features for data visualization, evaluation, and management of large datasets. Below is a list of widely-used cluster analysis software along with their key features:</a:t>
            </a:r>
          </a:p>
        </p:txBody>
      </p:sp>
    </p:spTree>
    <p:extLst>
      <p:ext uri="{BB962C8B-B14F-4D97-AF65-F5344CB8AC3E}">
        <p14:creationId xmlns:p14="http://schemas.microsoft.com/office/powerpoint/2010/main" val="3390028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8C032C-E3F3-079C-B9FD-DE020E0593CF}"/>
              </a:ext>
            </a:extLst>
          </p:cNvPr>
          <p:cNvSpPr txBox="1"/>
          <p:nvPr/>
        </p:nvSpPr>
        <p:spPr>
          <a:xfrm>
            <a:off x="1143000" y="1371600"/>
            <a:ext cx="7239000" cy="4247317"/>
          </a:xfrm>
          <a:prstGeom prst="rect">
            <a:avLst/>
          </a:prstGeom>
          <a:noFill/>
        </p:spPr>
        <p:txBody>
          <a:bodyPr wrap="square">
            <a:spAutoFit/>
          </a:bodyPr>
          <a:lstStyle/>
          <a:p>
            <a:pPr marL="342900" indent="-342900">
              <a:buAutoNum type="arabicPeriod"/>
            </a:pPr>
            <a:r>
              <a:rPr lang="en-US" b="1" dirty="0"/>
              <a:t>Python Libraries</a:t>
            </a:r>
          </a:p>
          <a:p>
            <a:endParaRPr lang="en-US" b="1" dirty="0"/>
          </a:p>
          <a:p>
            <a:r>
              <a:rPr lang="en-US" b="1" dirty="0"/>
              <a:t>Scikit-learn</a:t>
            </a:r>
          </a:p>
          <a:p>
            <a:pPr>
              <a:buFont typeface="Arial" panose="020B0604020202020204" pitchFamily="34" charset="0"/>
              <a:buChar char="•"/>
            </a:pPr>
            <a:r>
              <a:rPr lang="en-US" b="1" dirty="0"/>
              <a:t>Description</a:t>
            </a:r>
            <a:r>
              <a:rPr lang="en-US" dirty="0"/>
              <a:t>: Scikit-learn is a popular machine learning library that includes various clustering algorithms such as K-means, DBSCAN, Agglomerative Clustering, and Gaussian Mixture Models.</a:t>
            </a:r>
          </a:p>
          <a:p>
            <a:pPr>
              <a:buFont typeface="Arial" panose="020B0604020202020204" pitchFamily="34" charset="0"/>
              <a:buChar char="•"/>
            </a:pPr>
            <a:r>
              <a:rPr lang="en-US" b="1" dirty="0"/>
              <a:t>Features</a:t>
            </a:r>
            <a:r>
              <a:rPr lang="en-US" dirty="0"/>
              <a:t>:</a:t>
            </a:r>
          </a:p>
          <a:p>
            <a:pPr marL="742950" lvl="1" indent="-285750">
              <a:buFont typeface="Arial" panose="020B0604020202020204" pitchFamily="34" charset="0"/>
              <a:buChar char="•"/>
            </a:pPr>
            <a:r>
              <a:rPr lang="en-US" dirty="0"/>
              <a:t>Wide range of clustering algorithms.</a:t>
            </a:r>
          </a:p>
          <a:p>
            <a:pPr marL="742950" lvl="1" indent="-285750">
              <a:buFont typeface="Arial" panose="020B0604020202020204" pitchFamily="34" charset="0"/>
              <a:buChar char="•"/>
            </a:pPr>
            <a:r>
              <a:rPr lang="en-US" dirty="0"/>
              <a:t>Easy-to-use API for data preprocessing, model training, and evaluation.</a:t>
            </a:r>
          </a:p>
          <a:p>
            <a:pPr marL="742950" lvl="1" indent="-285750">
              <a:buFont typeface="Arial" panose="020B0604020202020204" pitchFamily="34" charset="0"/>
              <a:buChar char="•"/>
            </a:pPr>
            <a:r>
              <a:rPr lang="en-US" dirty="0"/>
              <a:t>Integrated tools for clustering performance evaluation (e.g., silhouette score).</a:t>
            </a:r>
          </a:p>
          <a:p>
            <a:pPr>
              <a:buFont typeface="Arial" panose="020B0604020202020204" pitchFamily="34" charset="0"/>
              <a:buChar char="•"/>
            </a:pPr>
            <a:r>
              <a:rPr lang="en-US" b="1" dirty="0"/>
              <a:t>Best For</a:t>
            </a:r>
            <a:r>
              <a:rPr lang="en-US" dirty="0"/>
              <a:t>: Data scientists and engineers working on Python-based data analysis.</a:t>
            </a:r>
          </a:p>
          <a:p>
            <a:endParaRPr lang="en-US" dirty="0"/>
          </a:p>
        </p:txBody>
      </p:sp>
    </p:spTree>
    <p:extLst>
      <p:ext uri="{BB962C8B-B14F-4D97-AF65-F5344CB8AC3E}">
        <p14:creationId xmlns:p14="http://schemas.microsoft.com/office/powerpoint/2010/main" val="5005473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F17379-3D8C-B507-5309-3263E8710CD6}"/>
              </a:ext>
            </a:extLst>
          </p:cNvPr>
          <p:cNvSpPr txBox="1"/>
          <p:nvPr/>
        </p:nvSpPr>
        <p:spPr>
          <a:xfrm>
            <a:off x="609600" y="381000"/>
            <a:ext cx="7924800" cy="5355312"/>
          </a:xfrm>
          <a:prstGeom prst="rect">
            <a:avLst/>
          </a:prstGeom>
          <a:noFill/>
        </p:spPr>
        <p:txBody>
          <a:bodyPr wrap="square">
            <a:spAutoFit/>
          </a:bodyPr>
          <a:lstStyle/>
          <a:p>
            <a:r>
              <a:rPr lang="en-US" b="1" dirty="0"/>
              <a:t>SciPy</a:t>
            </a:r>
          </a:p>
          <a:p>
            <a:pPr>
              <a:buFont typeface="Arial" panose="020B0604020202020204" pitchFamily="34" charset="0"/>
              <a:buChar char="•"/>
            </a:pPr>
            <a:r>
              <a:rPr lang="en-US" b="1" dirty="0"/>
              <a:t>Description</a:t>
            </a:r>
            <a:r>
              <a:rPr lang="en-US" dirty="0"/>
              <a:t>: SciPy provides scientific and mathematical tools, including functions for hierarchical clustering and distance metrics.</a:t>
            </a:r>
          </a:p>
          <a:p>
            <a:pPr>
              <a:buFont typeface="Arial" panose="020B0604020202020204" pitchFamily="34" charset="0"/>
              <a:buChar char="•"/>
            </a:pPr>
            <a:r>
              <a:rPr lang="en-US" b="1" dirty="0"/>
              <a:t>Features</a:t>
            </a:r>
            <a:r>
              <a:rPr lang="en-US" dirty="0"/>
              <a:t>:</a:t>
            </a:r>
          </a:p>
          <a:p>
            <a:pPr marL="742950" lvl="1" indent="-285750">
              <a:buFont typeface="Arial" panose="020B0604020202020204" pitchFamily="34" charset="0"/>
              <a:buChar char="•"/>
            </a:pPr>
            <a:r>
              <a:rPr lang="en-US" dirty="0"/>
              <a:t>Provides hierarchical clustering methods.</a:t>
            </a:r>
          </a:p>
          <a:p>
            <a:pPr marL="742950" lvl="1" indent="-285750">
              <a:buFont typeface="Arial" panose="020B0604020202020204" pitchFamily="34" charset="0"/>
              <a:buChar char="•"/>
            </a:pPr>
            <a:r>
              <a:rPr lang="en-US" dirty="0"/>
              <a:t>Supports dendrogram generation for visualizing clusters.</a:t>
            </a:r>
          </a:p>
          <a:p>
            <a:pPr marL="742950" lvl="1" indent="-285750">
              <a:buFont typeface="Arial" panose="020B0604020202020204" pitchFamily="34" charset="0"/>
              <a:buChar char="•"/>
            </a:pPr>
            <a:r>
              <a:rPr lang="en-US" dirty="0"/>
              <a:t>Works seamlessly with NumPy for efficient data handling.</a:t>
            </a:r>
          </a:p>
          <a:p>
            <a:pPr>
              <a:buFont typeface="Arial" panose="020B0604020202020204" pitchFamily="34" charset="0"/>
              <a:buChar char="•"/>
            </a:pPr>
            <a:r>
              <a:rPr lang="en-US" b="1" dirty="0"/>
              <a:t>Best For</a:t>
            </a:r>
            <a:r>
              <a:rPr lang="en-US" dirty="0"/>
              <a:t>: Researchers who need clustering algorithms integrated into broader scientific computing tasks.</a:t>
            </a:r>
          </a:p>
          <a:p>
            <a:endParaRPr lang="en-US" dirty="0"/>
          </a:p>
          <a:p>
            <a:r>
              <a:rPr lang="en-US" b="1" dirty="0"/>
              <a:t>HDBSCAN (Hierarchical Density-Based Clustering)</a:t>
            </a:r>
          </a:p>
          <a:p>
            <a:pPr>
              <a:buFont typeface="Arial" panose="020B0604020202020204" pitchFamily="34" charset="0"/>
              <a:buChar char="•"/>
            </a:pPr>
            <a:r>
              <a:rPr lang="en-US" b="1" dirty="0"/>
              <a:t>Description</a:t>
            </a:r>
            <a:r>
              <a:rPr lang="en-US" dirty="0"/>
              <a:t>: HDBSCAN is a robust extension of DBSCAN and supports density-based clustering that can handle varying densities.</a:t>
            </a:r>
          </a:p>
          <a:p>
            <a:pPr>
              <a:buFont typeface="Arial" panose="020B0604020202020204" pitchFamily="34" charset="0"/>
              <a:buChar char="•"/>
            </a:pPr>
            <a:r>
              <a:rPr lang="en-US" b="1" dirty="0"/>
              <a:t>Features</a:t>
            </a:r>
            <a:r>
              <a:rPr lang="en-US" dirty="0"/>
              <a:t>:</a:t>
            </a:r>
          </a:p>
          <a:p>
            <a:pPr marL="742950" lvl="1" indent="-285750">
              <a:buFont typeface="Arial" panose="020B0604020202020204" pitchFamily="34" charset="0"/>
              <a:buChar char="•"/>
            </a:pPr>
            <a:r>
              <a:rPr lang="en-US" dirty="0"/>
              <a:t>Automatically detects clusters without requiring the number of clusters as input.</a:t>
            </a:r>
          </a:p>
          <a:p>
            <a:pPr marL="742950" lvl="1" indent="-285750">
              <a:buFont typeface="Arial" panose="020B0604020202020204" pitchFamily="34" charset="0"/>
              <a:buChar char="•"/>
            </a:pPr>
            <a:r>
              <a:rPr lang="en-US" dirty="0"/>
              <a:t>Handles clusters with varying shapes and sizes.</a:t>
            </a:r>
          </a:p>
          <a:p>
            <a:pPr marL="742950" lvl="1" indent="-285750">
              <a:buFont typeface="Arial" panose="020B0604020202020204" pitchFamily="34" charset="0"/>
              <a:buChar char="•"/>
            </a:pPr>
            <a:r>
              <a:rPr lang="en-US" dirty="0"/>
              <a:t>Works well with large datasets.</a:t>
            </a:r>
          </a:p>
          <a:p>
            <a:pPr>
              <a:buFont typeface="Arial" panose="020B0604020202020204" pitchFamily="34" charset="0"/>
              <a:buChar char="•"/>
            </a:pPr>
            <a:r>
              <a:rPr lang="en-US" b="1" dirty="0"/>
              <a:t>Best For</a:t>
            </a:r>
            <a:r>
              <a:rPr lang="en-US" dirty="0"/>
              <a:t>: Projects requiring density-based clustering of large or complex datasets.</a:t>
            </a:r>
          </a:p>
        </p:txBody>
      </p:sp>
    </p:spTree>
    <p:extLst>
      <p:ext uri="{BB962C8B-B14F-4D97-AF65-F5344CB8AC3E}">
        <p14:creationId xmlns:p14="http://schemas.microsoft.com/office/powerpoint/2010/main" val="3824232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066800"/>
            <a:ext cx="6781800" cy="3693319"/>
          </a:xfrm>
          <a:prstGeom prst="rect">
            <a:avLst/>
          </a:prstGeom>
        </p:spPr>
        <p:txBody>
          <a:bodyPr wrap="square">
            <a:spAutoFit/>
          </a:bodyPr>
          <a:lstStyle/>
          <a:p>
            <a:pPr marL="342900" indent="-342900">
              <a:buAutoNum type="arabicPeriod"/>
            </a:pPr>
            <a:r>
              <a:rPr lang="en-US" b="1" dirty="0"/>
              <a:t>Model-Based Method</a:t>
            </a:r>
          </a:p>
          <a:p>
            <a:pPr marL="342900" indent="-342900"/>
            <a:endParaRPr lang="en-US" b="1" dirty="0"/>
          </a:p>
          <a:p>
            <a:r>
              <a:rPr lang="en-US" dirty="0"/>
              <a:t>Model-based clustering methods assume that the data is generated by a mixture of underlying probability distributions. These methods attempt to model the data distribution and infer the clusters based on these models.</a:t>
            </a:r>
          </a:p>
          <a:p>
            <a:endParaRPr lang="en-US" dirty="0"/>
          </a:p>
          <a:p>
            <a:r>
              <a:rPr lang="en-US" b="1" dirty="0"/>
              <a:t>Example:</a:t>
            </a:r>
            <a:r>
              <a:rPr lang="en-US" dirty="0"/>
              <a:t> Gaussian Mixture Models (GMM) assume that the data is generated from a mixture of several Gaussian distributions. Each cluster corresponds to one Gaussian component. The Expectation-Maximization (EM) algorithm is often used to estimate the parameters of the Gaussian distributions.</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8D13D5-2EBB-912F-0D84-8DBF166DE368}"/>
              </a:ext>
            </a:extLst>
          </p:cNvPr>
          <p:cNvSpPr>
            <a:spLocks noChangeArrowheads="1"/>
          </p:cNvSpPr>
          <p:nvPr/>
        </p:nvSpPr>
        <p:spPr bwMode="auto">
          <a:xfrm>
            <a:off x="762000" y="958842"/>
            <a:ext cx="768563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2. R Packages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Cluster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Description</a:t>
            </a:r>
            <a:r>
              <a:rPr kumimoji="0" lang="en-US" altLang="en-US" b="0" i="0" u="none" strike="noStrike" cap="none" normalizeH="0" baseline="0" dirty="0">
                <a:ln>
                  <a:noFill/>
                </a:ln>
                <a:solidFill>
                  <a:schemeClr val="tx1"/>
                </a:solidFill>
                <a:effectLst/>
                <a:latin typeface="Arial" panose="020B0604020202020204" pitchFamily="34" charset="0"/>
              </a:rPr>
              <a:t>: The </a:t>
            </a:r>
            <a:r>
              <a:rPr kumimoji="0" lang="en-US" altLang="en-US" b="0" i="0" u="none" strike="noStrike" cap="none" normalizeH="0" baseline="0" dirty="0">
                <a:ln>
                  <a:noFill/>
                </a:ln>
                <a:solidFill>
                  <a:schemeClr val="tx1"/>
                </a:solidFill>
                <a:effectLst/>
                <a:latin typeface="Arial Unicode MS" panose="020B0604020202020204" pitchFamily="34" charset="-128"/>
              </a:rPr>
              <a:t>cluster</a:t>
            </a:r>
            <a:r>
              <a:rPr kumimoji="0" lang="en-US" altLang="en-US" b="0" i="0" u="none" strike="noStrike" cap="none" normalizeH="0" baseline="0" dirty="0">
                <a:ln>
                  <a:noFill/>
                </a:ln>
                <a:solidFill>
                  <a:schemeClr val="tx1"/>
                </a:solidFill>
                <a:effectLst/>
              </a:rPr>
              <a:t> package in R provides many clustering</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 algorithms such as hierarchical clustering, K-medoids, and more.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Features</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Offers both agglomerative and divisive hierarchical clustering.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Implements partitioning methods like K-medoids (PAM) and CLARA.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Includes silhouette analysis for evaluating the quality of clusters.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Best For</a:t>
            </a:r>
            <a:r>
              <a:rPr kumimoji="0" lang="en-US" altLang="en-US" b="0" i="0" u="none" strike="noStrike" cap="none" normalizeH="0" baseline="0" dirty="0">
                <a:ln>
                  <a:noFill/>
                </a:ln>
                <a:solidFill>
                  <a:schemeClr val="tx1"/>
                </a:solidFill>
                <a:effectLst/>
                <a:latin typeface="Arial" panose="020B0604020202020204" pitchFamily="34" charset="0"/>
              </a:rPr>
              <a:t>: Statisticians and data analysts using R for clustering tasks.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43257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9568D9-8016-8EF4-B39B-80C4FB871CB6}"/>
              </a:ext>
            </a:extLst>
          </p:cNvPr>
          <p:cNvSpPr txBox="1"/>
          <p:nvPr/>
        </p:nvSpPr>
        <p:spPr>
          <a:xfrm>
            <a:off x="1676400" y="1582341"/>
            <a:ext cx="5791200" cy="2862322"/>
          </a:xfrm>
          <a:prstGeom prst="rect">
            <a:avLst/>
          </a:prstGeom>
          <a:noFill/>
        </p:spPr>
        <p:txBody>
          <a:bodyPr wrap="square">
            <a:spAutoFit/>
          </a:bodyPr>
          <a:lstStyle/>
          <a:p>
            <a:r>
              <a:rPr lang="en-IN" b="1" dirty="0" err="1"/>
              <a:t>Factoextra</a:t>
            </a:r>
            <a:endParaRPr lang="en-IN" b="1" dirty="0"/>
          </a:p>
          <a:p>
            <a:endParaRPr lang="en-IN" b="1" dirty="0"/>
          </a:p>
          <a:p>
            <a:pPr>
              <a:buFont typeface="Arial" panose="020B0604020202020204" pitchFamily="34" charset="0"/>
              <a:buChar char="•"/>
            </a:pPr>
            <a:r>
              <a:rPr lang="en-IN" b="1" dirty="0"/>
              <a:t>Description</a:t>
            </a:r>
            <a:r>
              <a:rPr lang="en-IN" dirty="0"/>
              <a:t>: A visualization tool that works with various clustering methods, providing intuitive plots and analysis.</a:t>
            </a:r>
          </a:p>
          <a:p>
            <a:pPr>
              <a:buFont typeface="Arial" panose="020B0604020202020204" pitchFamily="34" charset="0"/>
              <a:buChar char="•"/>
            </a:pPr>
            <a:r>
              <a:rPr lang="en-IN" b="1" dirty="0"/>
              <a:t>Features</a:t>
            </a:r>
            <a:r>
              <a:rPr lang="en-IN" dirty="0"/>
              <a:t>:</a:t>
            </a:r>
          </a:p>
          <a:p>
            <a:pPr marL="742950" lvl="1" indent="-285750">
              <a:buFont typeface="Arial" panose="020B0604020202020204" pitchFamily="34" charset="0"/>
              <a:buChar char="•"/>
            </a:pPr>
            <a:r>
              <a:rPr lang="en-IN" dirty="0"/>
              <a:t>Visualizes clustering results using dendrograms, PCA plots, and cluster quality metrics.</a:t>
            </a:r>
          </a:p>
          <a:p>
            <a:pPr marL="742950" lvl="1" indent="-285750">
              <a:buFont typeface="Arial" panose="020B0604020202020204" pitchFamily="34" charset="0"/>
              <a:buChar char="•"/>
            </a:pPr>
            <a:r>
              <a:rPr lang="en-IN" dirty="0"/>
              <a:t>Works with clustering algorithms like K-means, hierarchical clustering, and DBSCAN.</a:t>
            </a:r>
          </a:p>
          <a:p>
            <a:pPr>
              <a:buFont typeface="Arial" panose="020B0604020202020204" pitchFamily="34" charset="0"/>
              <a:buChar char="•"/>
            </a:pPr>
            <a:r>
              <a:rPr lang="en-IN" b="1" dirty="0"/>
              <a:t>Best For</a:t>
            </a:r>
            <a:r>
              <a:rPr lang="en-IN" dirty="0"/>
              <a:t>: Visualization-focused cluster analysis in R.</a:t>
            </a:r>
          </a:p>
        </p:txBody>
      </p:sp>
    </p:spTree>
    <p:extLst>
      <p:ext uri="{BB962C8B-B14F-4D97-AF65-F5344CB8AC3E}">
        <p14:creationId xmlns:p14="http://schemas.microsoft.com/office/powerpoint/2010/main" val="4041685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39410E-568F-4A04-4D28-314598FBB3C5}"/>
              </a:ext>
            </a:extLst>
          </p:cNvPr>
          <p:cNvSpPr txBox="1"/>
          <p:nvPr/>
        </p:nvSpPr>
        <p:spPr>
          <a:xfrm>
            <a:off x="2057400" y="1143000"/>
            <a:ext cx="5943600" cy="4247317"/>
          </a:xfrm>
          <a:prstGeom prst="rect">
            <a:avLst/>
          </a:prstGeom>
          <a:noFill/>
        </p:spPr>
        <p:txBody>
          <a:bodyPr wrap="square">
            <a:spAutoFit/>
          </a:bodyPr>
          <a:lstStyle/>
          <a:p>
            <a:r>
              <a:rPr lang="en-US" b="1" dirty="0"/>
              <a:t>3. Standalone Clustering Software</a:t>
            </a:r>
          </a:p>
          <a:p>
            <a:endParaRPr lang="en-US" b="1" dirty="0"/>
          </a:p>
          <a:p>
            <a:r>
              <a:rPr lang="en-US" b="1" dirty="0"/>
              <a:t>RapidMiner</a:t>
            </a:r>
          </a:p>
          <a:p>
            <a:pPr>
              <a:buFont typeface="Arial" panose="020B0604020202020204" pitchFamily="34" charset="0"/>
              <a:buChar char="•"/>
            </a:pPr>
            <a:r>
              <a:rPr lang="en-US" b="1" dirty="0"/>
              <a:t>Description</a:t>
            </a:r>
            <a:r>
              <a:rPr lang="en-US" dirty="0"/>
              <a:t>: A data science platform with a visual workflow interface that supports clustering through a drag-and-drop process.</a:t>
            </a:r>
          </a:p>
          <a:p>
            <a:pPr>
              <a:buFont typeface="Arial" panose="020B0604020202020204" pitchFamily="34" charset="0"/>
              <a:buChar char="•"/>
            </a:pPr>
            <a:r>
              <a:rPr lang="en-US" b="1" dirty="0"/>
              <a:t>Features</a:t>
            </a:r>
            <a:r>
              <a:rPr lang="en-US" dirty="0"/>
              <a:t>:</a:t>
            </a:r>
          </a:p>
          <a:p>
            <a:pPr marL="742950" lvl="1" indent="-285750">
              <a:buFont typeface="Arial" panose="020B0604020202020204" pitchFamily="34" charset="0"/>
              <a:buChar char="•"/>
            </a:pPr>
            <a:r>
              <a:rPr lang="en-US" dirty="0"/>
              <a:t>Supports various clustering algorithms including K-means, hierarchical clustering, and DBSCAN.</a:t>
            </a:r>
          </a:p>
          <a:p>
            <a:pPr marL="742950" lvl="1" indent="-285750">
              <a:buFont typeface="Arial" panose="020B0604020202020204" pitchFamily="34" charset="0"/>
              <a:buChar char="•"/>
            </a:pPr>
            <a:r>
              <a:rPr lang="en-US" dirty="0"/>
              <a:t>No coding required; suitable for users with limited programming knowledge.</a:t>
            </a:r>
          </a:p>
          <a:p>
            <a:pPr marL="742950" lvl="1" indent="-285750">
              <a:buFont typeface="Arial" panose="020B0604020202020204" pitchFamily="34" charset="0"/>
              <a:buChar char="•"/>
            </a:pPr>
            <a:r>
              <a:rPr lang="en-US" dirty="0"/>
              <a:t>Integrates well with large-scale data for preprocessing, clustering, and analysis.</a:t>
            </a:r>
          </a:p>
          <a:p>
            <a:pPr>
              <a:buFont typeface="Arial" panose="020B0604020202020204" pitchFamily="34" charset="0"/>
              <a:buChar char="•"/>
            </a:pPr>
            <a:r>
              <a:rPr lang="en-US" b="1" dirty="0"/>
              <a:t>Best For</a:t>
            </a:r>
            <a:r>
              <a:rPr lang="en-US" dirty="0"/>
              <a:t>: Non-programmers and business users who want to perform clustering without writing code.</a:t>
            </a:r>
          </a:p>
        </p:txBody>
      </p:sp>
    </p:spTree>
    <p:extLst>
      <p:ext uri="{BB962C8B-B14F-4D97-AF65-F5344CB8AC3E}">
        <p14:creationId xmlns:p14="http://schemas.microsoft.com/office/powerpoint/2010/main" val="27658656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9DC8F3-901C-C979-0863-2F3670977C84}"/>
              </a:ext>
            </a:extLst>
          </p:cNvPr>
          <p:cNvSpPr txBox="1"/>
          <p:nvPr/>
        </p:nvSpPr>
        <p:spPr>
          <a:xfrm>
            <a:off x="1447800" y="1443841"/>
            <a:ext cx="6477000" cy="3693319"/>
          </a:xfrm>
          <a:prstGeom prst="rect">
            <a:avLst/>
          </a:prstGeom>
          <a:noFill/>
        </p:spPr>
        <p:txBody>
          <a:bodyPr wrap="square">
            <a:spAutoFit/>
          </a:bodyPr>
          <a:lstStyle/>
          <a:p>
            <a:r>
              <a:rPr lang="en-US" b="1" dirty="0"/>
              <a:t>Weka</a:t>
            </a:r>
          </a:p>
          <a:p>
            <a:endParaRPr lang="en-US" b="1" dirty="0"/>
          </a:p>
          <a:p>
            <a:pPr>
              <a:buFont typeface="Arial" panose="020B0604020202020204" pitchFamily="34" charset="0"/>
              <a:buChar char="•"/>
            </a:pPr>
            <a:r>
              <a:rPr lang="en-US" b="1" dirty="0"/>
              <a:t>Description</a:t>
            </a:r>
            <a:r>
              <a:rPr lang="en-US" dirty="0"/>
              <a:t>: Weka is a collection of machine learning algorithms for data mining tasks, including clustering.</a:t>
            </a:r>
          </a:p>
          <a:p>
            <a:pPr>
              <a:buFont typeface="Arial" panose="020B0604020202020204" pitchFamily="34" charset="0"/>
              <a:buChar char="•"/>
            </a:pPr>
            <a:r>
              <a:rPr lang="en-US" b="1" dirty="0"/>
              <a:t>Features</a:t>
            </a:r>
            <a:r>
              <a:rPr lang="en-US" dirty="0"/>
              <a:t>:</a:t>
            </a:r>
          </a:p>
          <a:p>
            <a:pPr marL="742950" lvl="1" indent="-285750">
              <a:buFont typeface="Arial" panose="020B0604020202020204" pitchFamily="34" charset="0"/>
              <a:buChar char="•"/>
            </a:pPr>
            <a:r>
              <a:rPr lang="en-US" dirty="0"/>
              <a:t>Implements clustering algorithms like K-means, EM (expectation-maximization), and DBSCAN.</a:t>
            </a:r>
          </a:p>
          <a:p>
            <a:pPr marL="742950" lvl="1" indent="-285750">
              <a:buFont typeface="Arial" panose="020B0604020202020204" pitchFamily="34" charset="0"/>
              <a:buChar char="•"/>
            </a:pPr>
            <a:r>
              <a:rPr lang="en-US" dirty="0"/>
              <a:t>Offers both a graphical user interface (GUI) and a command-line interface.</a:t>
            </a:r>
          </a:p>
          <a:p>
            <a:pPr marL="742950" lvl="1" indent="-285750">
              <a:buFont typeface="Arial" panose="020B0604020202020204" pitchFamily="34" charset="0"/>
              <a:buChar char="•"/>
            </a:pPr>
            <a:r>
              <a:rPr lang="en-US" dirty="0"/>
              <a:t>Provides tools for data preprocessing, classification, and visualization.</a:t>
            </a:r>
          </a:p>
          <a:p>
            <a:pPr>
              <a:buFont typeface="Arial" panose="020B0604020202020204" pitchFamily="34" charset="0"/>
              <a:buChar char="•"/>
            </a:pPr>
            <a:r>
              <a:rPr lang="en-US" b="1" dirty="0"/>
              <a:t>Best For</a:t>
            </a:r>
            <a:r>
              <a:rPr lang="en-US" dirty="0"/>
              <a:t>: Students and researchers who want a simple yet powerful tool for clustering tasks.</a:t>
            </a:r>
          </a:p>
        </p:txBody>
      </p:sp>
    </p:spTree>
    <p:extLst>
      <p:ext uri="{BB962C8B-B14F-4D97-AF65-F5344CB8AC3E}">
        <p14:creationId xmlns:p14="http://schemas.microsoft.com/office/powerpoint/2010/main" val="11953119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9C8C06-CB6E-DF62-B286-368A52F89646}"/>
              </a:ext>
            </a:extLst>
          </p:cNvPr>
          <p:cNvSpPr txBox="1"/>
          <p:nvPr/>
        </p:nvSpPr>
        <p:spPr>
          <a:xfrm>
            <a:off x="914400" y="1028343"/>
            <a:ext cx="7010400" cy="3970318"/>
          </a:xfrm>
          <a:prstGeom prst="rect">
            <a:avLst/>
          </a:prstGeom>
          <a:noFill/>
        </p:spPr>
        <p:txBody>
          <a:bodyPr wrap="square">
            <a:spAutoFit/>
          </a:bodyPr>
          <a:lstStyle/>
          <a:p>
            <a:r>
              <a:rPr lang="en-US" b="1" dirty="0"/>
              <a:t>4. MATLAB</a:t>
            </a:r>
          </a:p>
          <a:p>
            <a:endParaRPr lang="en-US" b="1" dirty="0"/>
          </a:p>
          <a:p>
            <a:r>
              <a:rPr lang="en-US" b="1" dirty="0"/>
              <a:t>MATLAB Statistics and Machine Learning Toolbox</a:t>
            </a:r>
          </a:p>
          <a:p>
            <a:pPr>
              <a:buFont typeface="Arial" panose="020B0604020202020204" pitchFamily="34" charset="0"/>
              <a:buChar char="•"/>
            </a:pPr>
            <a:r>
              <a:rPr lang="en-US" b="1" dirty="0"/>
              <a:t>Description</a:t>
            </a:r>
            <a:r>
              <a:rPr lang="en-US" dirty="0"/>
              <a:t>: MATLAB provides tools for clustering through its Statistics and Machine Learning Toolbox.</a:t>
            </a:r>
          </a:p>
          <a:p>
            <a:pPr>
              <a:buFont typeface="Arial" panose="020B0604020202020204" pitchFamily="34" charset="0"/>
              <a:buChar char="•"/>
            </a:pPr>
            <a:r>
              <a:rPr lang="en-US" b="1" dirty="0"/>
              <a:t>Features</a:t>
            </a:r>
            <a:r>
              <a:rPr lang="en-US" dirty="0"/>
              <a:t>:</a:t>
            </a:r>
          </a:p>
          <a:p>
            <a:pPr marL="742950" lvl="1" indent="-285750">
              <a:buFont typeface="Arial" panose="020B0604020202020204" pitchFamily="34" charset="0"/>
              <a:buChar char="•"/>
            </a:pPr>
            <a:r>
              <a:rPr lang="en-US" dirty="0"/>
              <a:t>Offers clustering algorithms like K-means, hierarchical clustering, and Gaussian mixture models.</a:t>
            </a:r>
          </a:p>
          <a:p>
            <a:pPr marL="742950" lvl="1" indent="-285750">
              <a:buFont typeface="Arial" panose="020B0604020202020204" pitchFamily="34" charset="0"/>
              <a:buChar char="•"/>
            </a:pPr>
            <a:r>
              <a:rPr lang="en-US" dirty="0"/>
              <a:t>Supports custom distance metrics and cluster evaluation techniques.</a:t>
            </a:r>
          </a:p>
          <a:p>
            <a:pPr marL="742950" lvl="1" indent="-285750">
              <a:buFont typeface="Arial" panose="020B0604020202020204" pitchFamily="34" charset="0"/>
              <a:buChar char="•"/>
            </a:pPr>
            <a:r>
              <a:rPr lang="en-US" dirty="0"/>
              <a:t>Integrates with powerful visualization tools for detailed cluster analysis.</a:t>
            </a:r>
          </a:p>
          <a:p>
            <a:pPr>
              <a:buFont typeface="Arial" panose="020B0604020202020204" pitchFamily="34" charset="0"/>
              <a:buChar char="•"/>
            </a:pPr>
            <a:r>
              <a:rPr lang="en-US" b="1" dirty="0"/>
              <a:t>Best For</a:t>
            </a:r>
            <a:r>
              <a:rPr lang="en-US" dirty="0"/>
              <a:t>: Engineers and researchers familiar with MATLAB, especially in academic and research environments.</a:t>
            </a:r>
          </a:p>
        </p:txBody>
      </p:sp>
    </p:spTree>
    <p:extLst>
      <p:ext uri="{BB962C8B-B14F-4D97-AF65-F5344CB8AC3E}">
        <p14:creationId xmlns:p14="http://schemas.microsoft.com/office/powerpoint/2010/main" val="42876260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FEB582-00DF-E8E3-38DE-A0AFEE5766A4}"/>
              </a:ext>
            </a:extLst>
          </p:cNvPr>
          <p:cNvSpPr txBox="1"/>
          <p:nvPr/>
        </p:nvSpPr>
        <p:spPr>
          <a:xfrm>
            <a:off x="1371600" y="1066800"/>
            <a:ext cx="6553200" cy="3970318"/>
          </a:xfrm>
          <a:prstGeom prst="rect">
            <a:avLst/>
          </a:prstGeom>
          <a:noFill/>
        </p:spPr>
        <p:txBody>
          <a:bodyPr wrap="square">
            <a:spAutoFit/>
          </a:bodyPr>
          <a:lstStyle/>
          <a:p>
            <a:r>
              <a:rPr lang="en-IN" b="1" dirty="0"/>
              <a:t>5. Apache Spark (</a:t>
            </a:r>
            <a:r>
              <a:rPr lang="en-IN" b="1" dirty="0" err="1"/>
              <a:t>MLlib</a:t>
            </a:r>
            <a:r>
              <a:rPr lang="en-IN" b="1" dirty="0"/>
              <a:t>)</a:t>
            </a:r>
          </a:p>
          <a:p>
            <a:endParaRPr lang="en-IN" b="1" dirty="0"/>
          </a:p>
          <a:p>
            <a:r>
              <a:rPr lang="en-IN" b="1" dirty="0"/>
              <a:t>Description:</a:t>
            </a:r>
          </a:p>
          <a:p>
            <a:r>
              <a:rPr lang="en-IN" dirty="0"/>
              <a:t>Apache Spark's </a:t>
            </a:r>
            <a:r>
              <a:rPr lang="en-IN" dirty="0" err="1"/>
              <a:t>MLlib</a:t>
            </a:r>
            <a:r>
              <a:rPr lang="en-IN" dirty="0"/>
              <a:t> library provides scalable clustering algorithms that are optimized for distributed processing, making it ideal for very large datasets.</a:t>
            </a:r>
          </a:p>
          <a:p>
            <a:pPr>
              <a:buFont typeface="Arial" panose="020B0604020202020204" pitchFamily="34" charset="0"/>
              <a:buChar char="•"/>
            </a:pPr>
            <a:r>
              <a:rPr lang="en-IN" b="1" dirty="0"/>
              <a:t>Features</a:t>
            </a:r>
            <a:r>
              <a:rPr lang="en-IN" dirty="0"/>
              <a:t>:</a:t>
            </a:r>
          </a:p>
          <a:p>
            <a:pPr marL="742950" lvl="1" indent="-285750">
              <a:buFont typeface="Arial" panose="020B0604020202020204" pitchFamily="34" charset="0"/>
              <a:buChar char="•"/>
            </a:pPr>
            <a:r>
              <a:rPr lang="en-IN" dirty="0"/>
              <a:t>Supports K-means, Gaussian mixture models, and Bisecting K-means.</a:t>
            </a:r>
          </a:p>
          <a:p>
            <a:pPr marL="742950" lvl="1" indent="-285750">
              <a:buFont typeface="Arial" panose="020B0604020202020204" pitchFamily="34" charset="0"/>
              <a:buChar char="•"/>
            </a:pPr>
            <a:r>
              <a:rPr lang="en-IN" dirty="0"/>
              <a:t>Optimized for handling large-scale data with distributed clustering.</a:t>
            </a:r>
          </a:p>
          <a:p>
            <a:pPr marL="742950" lvl="1" indent="-285750">
              <a:buFont typeface="Arial" panose="020B0604020202020204" pitchFamily="34" charset="0"/>
              <a:buChar char="•"/>
            </a:pPr>
            <a:r>
              <a:rPr lang="en-IN" dirty="0"/>
              <a:t>Can be integrated with Hadoop for parallel processing.</a:t>
            </a:r>
          </a:p>
          <a:p>
            <a:pPr>
              <a:buFont typeface="Arial" panose="020B0604020202020204" pitchFamily="34" charset="0"/>
              <a:buChar char="•"/>
            </a:pPr>
            <a:r>
              <a:rPr lang="en-IN" b="1" dirty="0"/>
              <a:t>Best For</a:t>
            </a:r>
            <a:r>
              <a:rPr lang="en-IN" dirty="0"/>
              <a:t>: Handling massive datasets in distributed environments (Big Data) using scalable clustering techniques.</a:t>
            </a:r>
          </a:p>
        </p:txBody>
      </p:sp>
    </p:spTree>
    <p:extLst>
      <p:ext uri="{BB962C8B-B14F-4D97-AF65-F5344CB8AC3E}">
        <p14:creationId xmlns:p14="http://schemas.microsoft.com/office/powerpoint/2010/main" val="41237314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EDD3F6-C780-C45D-67FE-80719428DB0A}"/>
              </a:ext>
            </a:extLst>
          </p:cNvPr>
          <p:cNvSpPr txBox="1"/>
          <p:nvPr/>
        </p:nvSpPr>
        <p:spPr>
          <a:xfrm>
            <a:off x="1371600" y="1166843"/>
            <a:ext cx="6629400" cy="3970318"/>
          </a:xfrm>
          <a:prstGeom prst="rect">
            <a:avLst/>
          </a:prstGeom>
          <a:noFill/>
        </p:spPr>
        <p:txBody>
          <a:bodyPr wrap="square">
            <a:spAutoFit/>
          </a:bodyPr>
          <a:lstStyle/>
          <a:p>
            <a:r>
              <a:rPr lang="en-US" b="1" dirty="0"/>
              <a:t>6. Tableau</a:t>
            </a:r>
          </a:p>
          <a:p>
            <a:endParaRPr lang="en-US" b="1" dirty="0"/>
          </a:p>
          <a:p>
            <a:r>
              <a:rPr lang="en-US" b="1" dirty="0"/>
              <a:t>Description:</a:t>
            </a:r>
          </a:p>
          <a:p>
            <a:r>
              <a:rPr lang="en-US" dirty="0"/>
              <a:t>Tableau is a data visualization tool that also offers built-in clustering capabilities, especially useful for visually exploring clusters within datasets.</a:t>
            </a:r>
          </a:p>
          <a:p>
            <a:pPr>
              <a:buFont typeface="Arial" panose="020B0604020202020204" pitchFamily="34" charset="0"/>
              <a:buChar char="•"/>
            </a:pPr>
            <a:r>
              <a:rPr lang="en-US" b="1" dirty="0"/>
              <a:t>Features</a:t>
            </a:r>
            <a:r>
              <a:rPr lang="en-US" dirty="0"/>
              <a:t>:</a:t>
            </a:r>
          </a:p>
          <a:p>
            <a:pPr marL="742950" lvl="1" indent="-285750">
              <a:buFont typeface="Arial" panose="020B0604020202020204" pitchFamily="34" charset="0"/>
              <a:buChar char="•"/>
            </a:pPr>
            <a:r>
              <a:rPr lang="en-US" dirty="0"/>
              <a:t>Implements K-means clustering to identify groups within data.</a:t>
            </a:r>
          </a:p>
          <a:p>
            <a:pPr marL="742950" lvl="1" indent="-285750">
              <a:buFont typeface="Arial" panose="020B0604020202020204" pitchFamily="34" charset="0"/>
              <a:buChar char="•"/>
            </a:pPr>
            <a:r>
              <a:rPr lang="en-US" dirty="0"/>
              <a:t>Real-time clustering visualization with interactive dashboards.</a:t>
            </a:r>
          </a:p>
          <a:p>
            <a:pPr marL="742950" lvl="1" indent="-285750">
              <a:buFont typeface="Arial" panose="020B0604020202020204" pitchFamily="34" charset="0"/>
              <a:buChar char="•"/>
            </a:pPr>
            <a:r>
              <a:rPr lang="en-US" dirty="0"/>
              <a:t>Easy to use for business users without coding.</a:t>
            </a:r>
          </a:p>
          <a:p>
            <a:pPr>
              <a:buFont typeface="Arial" panose="020B0604020202020204" pitchFamily="34" charset="0"/>
              <a:buChar char="•"/>
            </a:pPr>
            <a:r>
              <a:rPr lang="en-US" b="1" dirty="0"/>
              <a:t>Best For</a:t>
            </a:r>
            <a:r>
              <a:rPr lang="en-US" dirty="0"/>
              <a:t>: Business analysts and data visualization professionals who want to explore clustering patterns visually.</a:t>
            </a:r>
          </a:p>
        </p:txBody>
      </p:sp>
    </p:spTree>
    <p:extLst>
      <p:ext uri="{BB962C8B-B14F-4D97-AF65-F5344CB8AC3E}">
        <p14:creationId xmlns:p14="http://schemas.microsoft.com/office/powerpoint/2010/main" val="4576420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D8B598-1798-4156-0C4F-4E8431CB73AD}"/>
              </a:ext>
            </a:extLst>
          </p:cNvPr>
          <p:cNvSpPr txBox="1"/>
          <p:nvPr/>
        </p:nvSpPr>
        <p:spPr>
          <a:xfrm>
            <a:off x="1371600" y="889844"/>
            <a:ext cx="6324600" cy="4524315"/>
          </a:xfrm>
          <a:prstGeom prst="rect">
            <a:avLst/>
          </a:prstGeom>
          <a:noFill/>
        </p:spPr>
        <p:txBody>
          <a:bodyPr wrap="square">
            <a:spAutoFit/>
          </a:bodyPr>
          <a:lstStyle/>
          <a:p>
            <a:r>
              <a:rPr lang="en-US" b="1" dirty="0"/>
              <a:t>7. ELKI (Environment for Developing KDD-Applications Supported by Index-Structures)</a:t>
            </a:r>
          </a:p>
          <a:p>
            <a:endParaRPr lang="en-US" b="1" dirty="0"/>
          </a:p>
          <a:p>
            <a:r>
              <a:rPr lang="en-US" b="1" dirty="0"/>
              <a:t>Description:</a:t>
            </a:r>
          </a:p>
          <a:p>
            <a:r>
              <a:rPr lang="en-US" dirty="0"/>
              <a:t>ELKI is a research-focused tool specifically designed for knowledge discovery and data mining applications, with a strong focus on cluster analysis.</a:t>
            </a:r>
          </a:p>
          <a:p>
            <a:pPr>
              <a:buFont typeface="Arial" panose="020B0604020202020204" pitchFamily="34" charset="0"/>
              <a:buChar char="•"/>
            </a:pPr>
            <a:r>
              <a:rPr lang="en-US" b="1" dirty="0"/>
              <a:t>Features</a:t>
            </a:r>
            <a:r>
              <a:rPr lang="en-US" dirty="0"/>
              <a:t>:</a:t>
            </a:r>
          </a:p>
          <a:p>
            <a:pPr marL="742950" lvl="1" indent="-285750">
              <a:buFont typeface="Arial" panose="020B0604020202020204" pitchFamily="34" charset="0"/>
              <a:buChar char="•"/>
            </a:pPr>
            <a:r>
              <a:rPr lang="en-US" dirty="0"/>
              <a:t>Supports a wide range of clustering algorithms (e.g., DBSCAN, OPTICS, and hierarchical clustering).</a:t>
            </a:r>
          </a:p>
          <a:p>
            <a:pPr marL="742950" lvl="1" indent="-285750">
              <a:buFont typeface="Arial" panose="020B0604020202020204" pitchFamily="34" charset="0"/>
              <a:buChar char="•"/>
            </a:pPr>
            <a:r>
              <a:rPr lang="en-US" dirty="0"/>
              <a:t>Highly extensible, allowing researchers to implement custom algorithms.</a:t>
            </a:r>
          </a:p>
          <a:p>
            <a:pPr marL="742950" lvl="1" indent="-285750">
              <a:buFont typeface="Arial" panose="020B0604020202020204" pitchFamily="34" charset="0"/>
              <a:buChar char="•"/>
            </a:pPr>
            <a:r>
              <a:rPr lang="en-US" dirty="0"/>
              <a:t>Optimized for working with spatial data and index structures.</a:t>
            </a:r>
          </a:p>
          <a:p>
            <a:pPr>
              <a:buFont typeface="Arial" panose="020B0604020202020204" pitchFamily="34" charset="0"/>
              <a:buChar char="•"/>
            </a:pPr>
            <a:r>
              <a:rPr lang="en-US" b="1" dirty="0"/>
              <a:t>Best For</a:t>
            </a:r>
            <a:r>
              <a:rPr lang="en-US" dirty="0"/>
              <a:t>: Academic research and experimental clustering applications, particularly those dealing with spatial data.</a:t>
            </a:r>
          </a:p>
        </p:txBody>
      </p:sp>
    </p:spTree>
    <p:extLst>
      <p:ext uri="{BB962C8B-B14F-4D97-AF65-F5344CB8AC3E}">
        <p14:creationId xmlns:p14="http://schemas.microsoft.com/office/powerpoint/2010/main" val="1525409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762000"/>
            <a:ext cx="6324600" cy="4801314"/>
          </a:xfrm>
          <a:prstGeom prst="rect">
            <a:avLst/>
          </a:prstGeom>
        </p:spPr>
        <p:txBody>
          <a:bodyPr wrap="square">
            <a:spAutoFit/>
          </a:bodyPr>
          <a:lstStyle/>
          <a:p>
            <a:r>
              <a:rPr lang="en-US" b="1" dirty="0"/>
              <a:t>2. Hierarchical Method</a:t>
            </a:r>
          </a:p>
          <a:p>
            <a:endParaRPr lang="en-US" b="1" dirty="0"/>
          </a:p>
          <a:p>
            <a:r>
              <a:rPr lang="en-US" dirty="0"/>
              <a:t>Hierarchical clustering methods build a hierarchy of clusters in a tree-like structure called a </a:t>
            </a:r>
            <a:r>
              <a:rPr lang="en-US" dirty="0" err="1"/>
              <a:t>dendrogram</a:t>
            </a:r>
            <a:r>
              <a:rPr lang="en-US" dirty="0"/>
              <a:t>. This can be done in two ways:</a:t>
            </a:r>
          </a:p>
          <a:p>
            <a:endParaRPr lang="en-US" dirty="0"/>
          </a:p>
          <a:p>
            <a:r>
              <a:rPr lang="en-US" b="1" dirty="0"/>
              <a:t>Agglomerative (Bottom-Up):</a:t>
            </a:r>
            <a:r>
              <a:rPr lang="en-US" dirty="0"/>
              <a:t> Start with each data point as its own cluster, and iteratively merge the closest clusters until only one cluster remains.</a:t>
            </a:r>
          </a:p>
          <a:p>
            <a:endParaRPr lang="en-US" dirty="0"/>
          </a:p>
          <a:p>
            <a:r>
              <a:rPr lang="en-US" b="1" dirty="0"/>
              <a:t>Divisive (Top-Down):</a:t>
            </a:r>
            <a:r>
              <a:rPr lang="en-US" dirty="0"/>
              <a:t> Start with one large cluster containing all data points and iteratively split it into smaller clusters.</a:t>
            </a:r>
          </a:p>
          <a:p>
            <a:endParaRPr lang="en-US" dirty="0"/>
          </a:p>
          <a:p>
            <a:r>
              <a:rPr lang="en-US" b="1" dirty="0"/>
              <a:t>Example:</a:t>
            </a:r>
            <a:r>
              <a:rPr lang="en-US" dirty="0"/>
              <a:t> The </a:t>
            </a:r>
            <a:r>
              <a:rPr lang="en-US" b="1" dirty="0"/>
              <a:t>single-linkage</a:t>
            </a:r>
            <a:r>
              <a:rPr lang="en-US" dirty="0"/>
              <a:t> method merges clusters based on the shortest distance between any two points in different clusters, while </a:t>
            </a:r>
            <a:r>
              <a:rPr lang="en-US" b="1" dirty="0"/>
              <a:t>complete-linkage</a:t>
            </a:r>
            <a:r>
              <a:rPr lang="en-US" dirty="0"/>
              <a:t> uses the longest distance.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219200"/>
            <a:ext cx="6553200" cy="3139321"/>
          </a:xfrm>
          <a:prstGeom prst="rect">
            <a:avLst/>
          </a:prstGeom>
        </p:spPr>
        <p:txBody>
          <a:bodyPr wrap="square">
            <a:spAutoFit/>
          </a:bodyPr>
          <a:lstStyle/>
          <a:p>
            <a:r>
              <a:rPr lang="en-US" b="1" dirty="0"/>
              <a:t>3. Constraint-Based Method</a:t>
            </a:r>
          </a:p>
          <a:p>
            <a:endParaRPr lang="en-US" b="1" dirty="0"/>
          </a:p>
          <a:p>
            <a:r>
              <a:rPr lang="en-US" dirty="0"/>
              <a:t>Constraint-based clustering incorporates constraints or prior knowledge into the clustering process. These constraints can guide the clustering to meet certain criteria, such as ensuring that certain points must or must not be in the same cluster.</a:t>
            </a:r>
          </a:p>
          <a:p>
            <a:endParaRPr lang="en-US" dirty="0"/>
          </a:p>
          <a:p>
            <a:r>
              <a:rPr lang="en-US" b="1" dirty="0"/>
              <a:t>Example:</a:t>
            </a:r>
            <a:r>
              <a:rPr lang="en-US" dirty="0"/>
              <a:t> </a:t>
            </a:r>
            <a:r>
              <a:rPr lang="en-US" b="1" dirty="0"/>
              <a:t>Must-Link Constraints</a:t>
            </a:r>
            <a:r>
              <a:rPr lang="en-US" dirty="0"/>
              <a:t> indicate that certain pairs of points should be in the same cluster, while </a:t>
            </a:r>
            <a:r>
              <a:rPr lang="en-US" b="1" dirty="0"/>
              <a:t>Cannot-Link Constraints</a:t>
            </a:r>
            <a:r>
              <a:rPr lang="en-US" dirty="0"/>
              <a:t> suggest that certain pairs should not be in the same cluster.</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295400"/>
            <a:ext cx="6248400" cy="3139321"/>
          </a:xfrm>
          <a:prstGeom prst="rect">
            <a:avLst/>
          </a:prstGeom>
        </p:spPr>
        <p:txBody>
          <a:bodyPr wrap="square">
            <a:spAutoFit/>
          </a:bodyPr>
          <a:lstStyle/>
          <a:p>
            <a:r>
              <a:rPr lang="en-US" b="1" dirty="0"/>
              <a:t>4. Grid-Based Method</a:t>
            </a:r>
          </a:p>
          <a:p>
            <a:endParaRPr lang="en-US" b="1" dirty="0"/>
          </a:p>
          <a:p>
            <a:r>
              <a:rPr lang="en-US" dirty="0"/>
              <a:t>Grid-based clustering methods partition the data space into a finite number of cells or grids and then perform clustering on these grids. This approach is efficient in terms of memory and computation, especially for large datasets.</a:t>
            </a:r>
          </a:p>
          <a:p>
            <a:endParaRPr lang="en-US" dirty="0"/>
          </a:p>
          <a:p>
            <a:r>
              <a:rPr lang="en-US" b="1" dirty="0"/>
              <a:t>Example:</a:t>
            </a:r>
            <a:r>
              <a:rPr lang="en-US" dirty="0"/>
              <a:t> </a:t>
            </a:r>
            <a:r>
              <a:rPr lang="en-US" b="1" dirty="0"/>
              <a:t>STING (Statistical Information Grid)</a:t>
            </a:r>
            <a:r>
              <a:rPr lang="en-US" dirty="0"/>
              <a:t> partitions the space into grids and performs statistical analysis on each grid to form clusters.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1066800"/>
            <a:ext cx="6248400" cy="3139321"/>
          </a:xfrm>
          <a:prstGeom prst="rect">
            <a:avLst/>
          </a:prstGeom>
        </p:spPr>
        <p:txBody>
          <a:bodyPr wrap="square">
            <a:spAutoFit/>
          </a:bodyPr>
          <a:lstStyle/>
          <a:p>
            <a:r>
              <a:rPr lang="en-US" b="1" dirty="0"/>
              <a:t>5. Partitioning Method</a:t>
            </a:r>
          </a:p>
          <a:p>
            <a:endParaRPr lang="en-US" b="1" dirty="0"/>
          </a:p>
          <a:p>
            <a:r>
              <a:rPr lang="en-US" dirty="0"/>
              <a:t>Partitioning methods divide the data into a predefined number of clusters. Each data point is assigned to exactly one cluster, and the goal is to minimize a certain criterion (like the sum of squared distances from the cluster centers).</a:t>
            </a:r>
          </a:p>
          <a:p>
            <a:endParaRPr lang="en-US" dirty="0"/>
          </a:p>
          <a:p>
            <a:r>
              <a:rPr lang="en-US" b="1" dirty="0"/>
              <a:t>Example:</a:t>
            </a:r>
            <a:r>
              <a:rPr lang="en-US" dirty="0"/>
              <a:t> </a:t>
            </a:r>
            <a:r>
              <a:rPr lang="en-US" b="1" dirty="0"/>
              <a:t>K-Means Clustering</a:t>
            </a:r>
            <a:r>
              <a:rPr lang="en-US" dirty="0"/>
              <a:t> is a popular partitioning method where the number of clusters (K) is specified in advance. The algorithm iterates to minimize the variance within each cluster.</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5122</Words>
  <Application>Microsoft Office PowerPoint</Application>
  <PresentationFormat>On-screen Show (4:3)</PresentationFormat>
  <Paragraphs>428</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 Unicode MS</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lubna aggarwal</cp:lastModifiedBy>
  <cp:revision>8</cp:revision>
  <dcterms:created xsi:type="dcterms:W3CDTF">2024-09-17T15:33:24Z</dcterms:created>
  <dcterms:modified xsi:type="dcterms:W3CDTF">2024-09-23T14:54:57Z</dcterms:modified>
</cp:coreProperties>
</file>