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8" r:id="rId5"/>
    <p:sldId id="269" r:id="rId6"/>
    <p:sldId id="259" r:id="rId7"/>
    <p:sldId id="270" r:id="rId8"/>
    <p:sldId id="271" r:id="rId9"/>
    <p:sldId id="260" r:id="rId10"/>
    <p:sldId id="272" r:id="rId11"/>
    <p:sldId id="273" r:id="rId12"/>
    <p:sldId id="274" r:id="rId13"/>
    <p:sldId id="262" r:id="rId14"/>
    <p:sldId id="275" r:id="rId15"/>
    <p:sldId id="276" r:id="rId16"/>
    <p:sldId id="263" r:id="rId17"/>
    <p:sldId id="277" r:id="rId18"/>
    <p:sldId id="278"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37B1-89EF-4A3B-6F22-CD2E596119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2CB72C-5BA7-18D0-BE1F-A5C14EA2B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8D80B0-690C-4D08-4F54-CBC9E461467F}"/>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5" name="Footer Placeholder 4">
            <a:extLst>
              <a:ext uri="{FF2B5EF4-FFF2-40B4-BE49-F238E27FC236}">
                <a16:creationId xmlns:a16="http://schemas.microsoft.com/office/drawing/2014/main" id="{EBAAE59E-7D47-BDD8-147D-418F5D56E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8C68C-86DA-24D7-8AFF-1221B5D81E67}"/>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164358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3C12-61DB-8F6C-7B47-C4DFA8FE6F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10E0C2-CD1E-706E-FE41-381451DBE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1D4FB-C374-0A5F-2867-02A59454E714}"/>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5" name="Footer Placeholder 4">
            <a:extLst>
              <a:ext uri="{FF2B5EF4-FFF2-40B4-BE49-F238E27FC236}">
                <a16:creationId xmlns:a16="http://schemas.microsoft.com/office/drawing/2014/main" id="{42A15385-37DE-E5D8-1D74-70D3B25A4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7197A-2949-4C13-0321-EFE7244ED449}"/>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239299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89311-6F82-F369-036A-E336D2776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BD6810-31F4-74F5-3ABD-F6A78A580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716ED-B04D-A641-AE7E-6C2F2FEBB254}"/>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5" name="Footer Placeholder 4">
            <a:extLst>
              <a:ext uri="{FF2B5EF4-FFF2-40B4-BE49-F238E27FC236}">
                <a16:creationId xmlns:a16="http://schemas.microsoft.com/office/drawing/2014/main" id="{BC2DC77B-916C-7491-1F2D-F95D9DB65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FBB25-41B9-B3D5-8A0C-F3B9EBF2116D}"/>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398921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0E16-6946-CF91-D3F9-D9D466FC7B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04AFE-2658-56B6-86AA-AB5D24F68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8083C-F03A-AA78-F000-D2AA342439EE}"/>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5" name="Footer Placeholder 4">
            <a:extLst>
              <a:ext uri="{FF2B5EF4-FFF2-40B4-BE49-F238E27FC236}">
                <a16:creationId xmlns:a16="http://schemas.microsoft.com/office/drawing/2014/main" id="{A9F15E4D-63E9-D490-BA6B-D8A5A0A5D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B3183-617F-1EC8-C091-30EB88B32B2C}"/>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5736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29B6-E262-1388-1D41-B66F1FB66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39E7D4-0BB3-32B1-14FD-8C5307DCF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C32140-5DD1-3962-FD59-2A76E4DC9DCD}"/>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5" name="Footer Placeholder 4">
            <a:extLst>
              <a:ext uri="{FF2B5EF4-FFF2-40B4-BE49-F238E27FC236}">
                <a16:creationId xmlns:a16="http://schemas.microsoft.com/office/drawing/2014/main" id="{194E1DE4-E0D3-50F5-9240-ACD79B7E9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6F2A5-E609-A347-DFB8-640A9F012DA5}"/>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72810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9238-C51D-C076-EEA0-A46F562B6C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9CE38-8ED0-FFB5-82EF-082533196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A96D22-26E4-34BE-CD64-C37EAEB95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10D645-4182-4E92-FA2F-21BC58ACB455}"/>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6" name="Footer Placeholder 5">
            <a:extLst>
              <a:ext uri="{FF2B5EF4-FFF2-40B4-BE49-F238E27FC236}">
                <a16:creationId xmlns:a16="http://schemas.microsoft.com/office/drawing/2014/main" id="{9D9E7E69-9B54-CE69-599C-37DCB0A53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1D022-B7BD-21D4-2AD3-E3A9C8C430D7}"/>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41826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F982-9B86-64CE-47DA-9D0E1CAEC0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BA8E57-588F-0327-273B-B05D24CC6D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0C76A-9CFC-5BEF-5F62-35E22E008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F34923-75DF-6E8D-3E0C-A819774FD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F407B-7EAE-0523-7E83-488A210547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22BD2B-F94E-638E-4E62-EE235882717A}"/>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8" name="Footer Placeholder 7">
            <a:extLst>
              <a:ext uri="{FF2B5EF4-FFF2-40B4-BE49-F238E27FC236}">
                <a16:creationId xmlns:a16="http://schemas.microsoft.com/office/drawing/2014/main" id="{B95E9923-3587-239D-122B-DD1AF259FE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DEC8E6-2BEE-6AD3-AA37-D083FE73C0F2}"/>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374948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5EFC-209C-B384-8843-D282CF5CE0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924A10-1709-C083-85F5-FF43821A69DD}"/>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4" name="Footer Placeholder 3">
            <a:extLst>
              <a:ext uri="{FF2B5EF4-FFF2-40B4-BE49-F238E27FC236}">
                <a16:creationId xmlns:a16="http://schemas.microsoft.com/office/drawing/2014/main" id="{3075F98C-3FB7-D98E-7175-CEEEB9C165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DBCBA-81E6-3002-A237-5BE163A66BC4}"/>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7887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73D49-0CDC-D793-D4D3-DB4C55B1CD8F}"/>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3" name="Footer Placeholder 2">
            <a:extLst>
              <a:ext uri="{FF2B5EF4-FFF2-40B4-BE49-F238E27FC236}">
                <a16:creationId xmlns:a16="http://schemas.microsoft.com/office/drawing/2014/main" id="{F5C4D7A0-A579-EB1F-C77D-5DCA147885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C52839-D6E1-ED73-7F68-0C6CC4B947FA}"/>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400504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F8A5-B0A5-6262-AD4D-CE1AEE96A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EC48D4-B621-E2F2-DC78-045388E75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6221F9-AA15-23AD-B9CC-416E880EB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57DED-7BE1-A5F0-A9F5-895E7B8BECDB}"/>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6" name="Footer Placeholder 5">
            <a:extLst>
              <a:ext uri="{FF2B5EF4-FFF2-40B4-BE49-F238E27FC236}">
                <a16:creationId xmlns:a16="http://schemas.microsoft.com/office/drawing/2014/main" id="{721D52C3-F05A-9FB3-4D52-6136F5C4F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92A1B-797E-10B1-2CF5-F36191BB4F78}"/>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409809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C8FA-2BAF-431D-32A9-51316543B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1F1561-23F9-2225-2143-BE1F722A8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5EFBC6-573D-F566-95A5-22147B806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BE3AF-D692-3DAD-9E91-DDE1848C4000}"/>
              </a:ext>
            </a:extLst>
          </p:cNvPr>
          <p:cNvSpPr>
            <a:spLocks noGrp="1"/>
          </p:cNvSpPr>
          <p:nvPr>
            <p:ph type="dt" sz="half" idx="10"/>
          </p:nvPr>
        </p:nvSpPr>
        <p:spPr/>
        <p:txBody>
          <a:bodyPr/>
          <a:lstStyle/>
          <a:p>
            <a:fld id="{F47BB00C-9EF3-4FD8-B1CC-49008C057F63}" type="datetimeFigureOut">
              <a:rPr lang="en-IN" smtClean="0"/>
              <a:t>29-09-2024</a:t>
            </a:fld>
            <a:endParaRPr lang="en-IN"/>
          </a:p>
        </p:txBody>
      </p:sp>
      <p:sp>
        <p:nvSpPr>
          <p:cNvPr id="6" name="Footer Placeholder 5">
            <a:extLst>
              <a:ext uri="{FF2B5EF4-FFF2-40B4-BE49-F238E27FC236}">
                <a16:creationId xmlns:a16="http://schemas.microsoft.com/office/drawing/2014/main" id="{A615A834-49A8-94D9-3286-3DA2B3D93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52F02C-BC10-5174-0D82-7FDF05F1BDD8}"/>
              </a:ext>
            </a:extLst>
          </p:cNvPr>
          <p:cNvSpPr>
            <a:spLocks noGrp="1"/>
          </p:cNvSpPr>
          <p:nvPr>
            <p:ph type="sldNum" sz="quarter" idx="12"/>
          </p:nvPr>
        </p:nvSpPr>
        <p:spPr/>
        <p:txBody>
          <a:bodyPr/>
          <a:lstStyle/>
          <a:p>
            <a:fld id="{DE647BF4-589E-4B42-8234-BA6C31311415}" type="slidenum">
              <a:rPr lang="en-IN" smtClean="0"/>
              <a:t>‹#›</a:t>
            </a:fld>
            <a:endParaRPr lang="en-IN"/>
          </a:p>
        </p:txBody>
      </p:sp>
    </p:spTree>
    <p:extLst>
      <p:ext uri="{BB962C8B-B14F-4D97-AF65-F5344CB8AC3E}">
        <p14:creationId xmlns:p14="http://schemas.microsoft.com/office/powerpoint/2010/main" val="253358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8E76C-1DF9-9EDF-4F62-01543C62E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1C84F-56C3-700C-28E5-26DB116FC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C2C87-5448-0A0C-2FB6-B55E0E98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BB00C-9EF3-4FD8-B1CC-49008C057F63}" type="datetimeFigureOut">
              <a:rPr lang="en-IN" smtClean="0"/>
              <a:t>29-09-2024</a:t>
            </a:fld>
            <a:endParaRPr lang="en-IN"/>
          </a:p>
        </p:txBody>
      </p:sp>
      <p:sp>
        <p:nvSpPr>
          <p:cNvPr id="5" name="Footer Placeholder 4">
            <a:extLst>
              <a:ext uri="{FF2B5EF4-FFF2-40B4-BE49-F238E27FC236}">
                <a16:creationId xmlns:a16="http://schemas.microsoft.com/office/drawing/2014/main" id="{BE8E1DCB-CC5C-19A8-AD65-8B6590F2F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09D43F-1143-473D-09FD-159D2CEF5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47BF4-589E-4B42-8234-BA6C31311415}" type="slidenum">
              <a:rPr lang="en-IN" smtClean="0"/>
              <a:t>‹#›</a:t>
            </a:fld>
            <a:endParaRPr lang="en-IN"/>
          </a:p>
        </p:txBody>
      </p:sp>
    </p:spTree>
    <p:extLst>
      <p:ext uri="{BB962C8B-B14F-4D97-AF65-F5344CB8AC3E}">
        <p14:creationId xmlns:p14="http://schemas.microsoft.com/office/powerpoint/2010/main" val="1433903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E0A33-1B1F-FDBF-74CD-208B2238971F}"/>
              </a:ext>
            </a:extLst>
          </p:cNvPr>
          <p:cNvSpPr txBox="1"/>
          <p:nvPr/>
        </p:nvSpPr>
        <p:spPr>
          <a:xfrm>
            <a:off x="3048733" y="1997839"/>
            <a:ext cx="6097464" cy="1200329"/>
          </a:xfrm>
          <a:prstGeom prst="rect">
            <a:avLst/>
          </a:prstGeom>
          <a:noFill/>
        </p:spPr>
        <p:txBody>
          <a:bodyPr wrap="square">
            <a:spAutoFit/>
          </a:bodyPr>
          <a:lstStyle/>
          <a:p>
            <a:r>
              <a:rPr lang="en-IN" b="1" dirty="0"/>
              <a:t>Unit 4 </a:t>
            </a:r>
          </a:p>
          <a:p>
            <a:r>
              <a:rPr lang="en-IN" b="1" dirty="0"/>
              <a:t> Data warehouse and mining</a:t>
            </a:r>
          </a:p>
          <a:p>
            <a:endParaRPr lang="en-IN" b="1" dirty="0"/>
          </a:p>
          <a:p>
            <a:r>
              <a:rPr lang="en-IN" b="1" dirty="0"/>
              <a:t>Web data mining</a:t>
            </a:r>
            <a:endParaRPr lang="en-IN" dirty="0"/>
          </a:p>
        </p:txBody>
      </p:sp>
    </p:spTree>
    <p:extLst>
      <p:ext uri="{BB962C8B-B14F-4D97-AF65-F5344CB8AC3E}">
        <p14:creationId xmlns:p14="http://schemas.microsoft.com/office/powerpoint/2010/main" val="387115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352CC-6897-7CF9-6AAE-AF4DB8E7ABBD}"/>
              </a:ext>
            </a:extLst>
          </p:cNvPr>
          <p:cNvSpPr txBox="1"/>
          <p:nvPr/>
        </p:nvSpPr>
        <p:spPr>
          <a:xfrm>
            <a:off x="1899138" y="852497"/>
            <a:ext cx="7886700" cy="4524315"/>
          </a:xfrm>
          <a:prstGeom prst="rect">
            <a:avLst/>
          </a:prstGeom>
          <a:noFill/>
        </p:spPr>
        <p:txBody>
          <a:bodyPr wrap="square">
            <a:spAutoFit/>
          </a:bodyPr>
          <a:lstStyle/>
          <a:p>
            <a:r>
              <a:rPr lang="en-US" b="1" dirty="0"/>
              <a:t>Key Characteristics of Web Data</a:t>
            </a:r>
          </a:p>
          <a:p>
            <a:pPr>
              <a:buFont typeface="Arial" panose="020B0604020202020204" pitchFamily="34" charset="0"/>
              <a:buChar char="•"/>
            </a:pPr>
            <a:r>
              <a:rPr lang="en-US" b="1" dirty="0"/>
              <a:t>Volume:</a:t>
            </a:r>
            <a:r>
              <a:rPr lang="en-US" dirty="0"/>
              <a:t> The sheer amount of data available on the web is vast and constantly growing.</a:t>
            </a:r>
          </a:p>
          <a:p>
            <a:pPr>
              <a:buFont typeface="Arial" panose="020B0604020202020204" pitchFamily="34" charset="0"/>
              <a:buChar char="•"/>
            </a:pPr>
            <a:r>
              <a:rPr lang="en-US" b="1" dirty="0"/>
              <a:t>Velocity:</a:t>
            </a:r>
            <a:r>
              <a:rPr lang="en-US" dirty="0"/>
              <a:t> Data on the web is generated and updated rapidly.</a:t>
            </a:r>
          </a:p>
          <a:p>
            <a:pPr>
              <a:buFont typeface="Arial" panose="020B0604020202020204" pitchFamily="34" charset="0"/>
              <a:buChar char="•"/>
            </a:pPr>
            <a:r>
              <a:rPr lang="en-US" b="1" dirty="0"/>
              <a:t>Variety:</a:t>
            </a:r>
            <a:r>
              <a:rPr lang="en-US" dirty="0"/>
              <a:t> Web data comes in a variety of formats, including text, images, audio, and video.</a:t>
            </a:r>
          </a:p>
          <a:p>
            <a:pPr>
              <a:buFont typeface="Arial" panose="020B0604020202020204" pitchFamily="34" charset="0"/>
              <a:buChar char="•"/>
            </a:pPr>
            <a:r>
              <a:rPr lang="en-US" b="1" dirty="0"/>
              <a:t>Veracity:</a:t>
            </a:r>
            <a:r>
              <a:rPr lang="en-US" dirty="0"/>
              <a:t> The quality and accuracy of web data can vary greatly.</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Challenges of Web Data Mining</a:t>
            </a:r>
          </a:p>
          <a:p>
            <a:pPr>
              <a:buFont typeface="Arial" panose="020B0604020202020204" pitchFamily="34" charset="0"/>
              <a:buChar char="•"/>
            </a:pPr>
            <a:r>
              <a:rPr lang="en-US" b="1" dirty="0"/>
              <a:t>Noise:</a:t>
            </a:r>
            <a:r>
              <a:rPr lang="en-US" dirty="0"/>
              <a:t> Web data often contains irrelevant or noisy information.</a:t>
            </a:r>
          </a:p>
          <a:p>
            <a:pPr>
              <a:buFont typeface="Arial" panose="020B0604020202020204" pitchFamily="34" charset="0"/>
              <a:buChar char="•"/>
            </a:pPr>
            <a:r>
              <a:rPr lang="en-US" b="1" dirty="0"/>
              <a:t>Dynamic nature:</a:t>
            </a:r>
            <a:r>
              <a:rPr lang="en-US" dirty="0"/>
              <a:t> The structure and content of web pages can change frequently.</a:t>
            </a:r>
          </a:p>
          <a:p>
            <a:pPr>
              <a:buFont typeface="Arial" panose="020B0604020202020204" pitchFamily="34" charset="0"/>
              <a:buChar char="•"/>
            </a:pPr>
            <a:r>
              <a:rPr lang="en-US" b="1" dirty="0"/>
              <a:t>Evolution:</a:t>
            </a:r>
            <a:r>
              <a:rPr lang="en-US" dirty="0"/>
              <a:t> New technologies and trends can make existing data mining techniques obsolete.</a:t>
            </a:r>
          </a:p>
          <a:p>
            <a:pPr>
              <a:buFont typeface="Arial" panose="020B0604020202020204" pitchFamily="34" charset="0"/>
              <a:buChar char="•"/>
            </a:pPr>
            <a:r>
              <a:rPr lang="en-US" b="1" dirty="0"/>
              <a:t>Ethical considerations:</a:t>
            </a:r>
            <a:r>
              <a:rPr lang="en-US" dirty="0"/>
              <a:t> Web data mining can raise ethical concerns related to privacy and intellectual property.</a:t>
            </a:r>
          </a:p>
        </p:txBody>
      </p:sp>
    </p:spTree>
    <p:extLst>
      <p:ext uri="{BB962C8B-B14F-4D97-AF65-F5344CB8AC3E}">
        <p14:creationId xmlns:p14="http://schemas.microsoft.com/office/powerpoint/2010/main" val="314543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AD7678-25F7-9914-EEFD-BD8750FCE2CA}"/>
              </a:ext>
            </a:extLst>
          </p:cNvPr>
          <p:cNvSpPr txBox="1"/>
          <p:nvPr/>
        </p:nvSpPr>
        <p:spPr>
          <a:xfrm>
            <a:off x="1749669" y="474345"/>
            <a:ext cx="8915400" cy="5355312"/>
          </a:xfrm>
          <a:prstGeom prst="rect">
            <a:avLst/>
          </a:prstGeom>
          <a:noFill/>
        </p:spPr>
        <p:txBody>
          <a:bodyPr wrap="square">
            <a:spAutoFit/>
          </a:bodyPr>
          <a:lstStyle/>
          <a:p>
            <a:r>
              <a:rPr lang="en-US" b="1" dirty="0"/>
              <a:t>Web Data Mining Techniques</a:t>
            </a:r>
          </a:p>
          <a:p>
            <a:pPr>
              <a:buFont typeface="Arial" panose="020B0604020202020204" pitchFamily="34" charset="0"/>
              <a:buChar char="•"/>
            </a:pPr>
            <a:r>
              <a:rPr lang="en-US" b="1" dirty="0"/>
              <a:t>Web scraping:</a:t>
            </a:r>
            <a:r>
              <a:rPr lang="en-US" dirty="0"/>
              <a:t> Extracting data from web pages using automated tools.</a:t>
            </a:r>
          </a:p>
          <a:p>
            <a:pPr>
              <a:buFont typeface="Arial" panose="020B0604020202020204" pitchFamily="34" charset="0"/>
              <a:buChar char="•"/>
            </a:pPr>
            <a:r>
              <a:rPr lang="en-US" b="1" dirty="0"/>
              <a:t>Text mining:</a:t>
            </a:r>
            <a:r>
              <a:rPr lang="en-US" dirty="0"/>
              <a:t> Analyzing textual data to extract information, such as keywords, entities, and relationships.</a:t>
            </a:r>
          </a:p>
          <a:p>
            <a:pPr>
              <a:buFont typeface="Arial" panose="020B0604020202020204" pitchFamily="34" charset="0"/>
              <a:buChar char="•"/>
            </a:pPr>
            <a:r>
              <a:rPr lang="en-US" b="1" dirty="0"/>
              <a:t>Link analysis:</a:t>
            </a:r>
            <a:r>
              <a:rPr lang="en-US" dirty="0"/>
              <a:t> Analyzing the links between web pages to identify important pages and communities.</a:t>
            </a:r>
          </a:p>
          <a:p>
            <a:pPr>
              <a:buFont typeface="Arial" panose="020B0604020202020204" pitchFamily="34" charset="0"/>
              <a:buChar char="•"/>
            </a:pPr>
            <a:r>
              <a:rPr lang="en-US" b="1" dirty="0"/>
              <a:t>Social network analysis:</a:t>
            </a:r>
            <a:r>
              <a:rPr lang="en-US" dirty="0"/>
              <a:t> Analyzing social networks and interactions on the web.</a:t>
            </a:r>
          </a:p>
          <a:p>
            <a:pPr>
              <a:buFont typeface="Arial" panose="020B0604020202020204" pitchFamily="34" charset="0"/>
              <a:buChar char="•"/>
            </a:pPr>
            <a:r>
              <a:rPr lang="en-US" b="1" dirty="0"/>
              <a:t>Collaborative filtering:</a:t>
            </a:r>
            <a:r>
              <a:rPr lang="en-US" dirty="0"/>
              <a:t> Recommending items to users based on their preferences and the preferences of similar users.</a:t>
            </a:r>
          </a:p>
          <a:p>
            <a:pPr>
              <a:buFont typeface="Arial" panose="020B0604020202020204" pitchFamily="34" charset="0"/>
              <a:buChar char="•"/>
            </a:pPr>
            <a:endParaRPr lang="en-US" dirty="0"/>
          </a:p>
          <a:p>
            <a:r>
              <a:rPr lang="en-US" b="1" dirty="0"/>
              <a:t>Applications of Web Data Mining</a:t>
            </a:r>
          </a:p>
          <a:p>
            <a:pPr>
              <a:buFont typeface="Arial" panose="020B0604020202020204" pitchFamily="34" charset="0"/>
              <a:buChar char="•"/>
            </a:pPr>
            <a:r>
              <a:rPr lang="en-US" b="1" dirty="0"/>
              <a:t>Search engines:</a:t>
            </a:r>
            <a:r>
              <a:rPr lang="en-US" dirty="0"/>
              <a:t> Improving search engine results by understanding the content and relevance of web pages.</a:t>
            </a:r>
          </a:p>
          <a:p>
            <a:pPr>
              <a:buFont typeface="Arial" panose="020B0604020202020204" pitchFamily="34" charset="0"/>
              <a:buChar char="•"/>
            </a:pPr>
            <a:r>
              <a:rPr lang="en-US" b="1" dirty="0"/>
              <a:t>Recommendation systems:</a:t>
            </a:r>
            <a:r>
              <a:rPr lang="en-US" dirty="0"/>
              <a:t> Recommending products, services, or content to users based on their preferences.</a:t>
            </a:r>
          </a:p>
          <a:p>
            <a:pPr>
              <a:buFont typeface="Arial" panose="020B0604020202020204" pitchFamily="34" charset="0"/>
              <a:buChar char="•"/>
            </a:pPr>
            <a:r>
              <a:rPr lang="en-US" b="1" dirty="0"/>
              <a:t>Market research:</a:t>
            </a:r>
            <a:r>
              <a:rPr lang="en-US" dirty="0"/>
              <a:t> Understanding consumer behavior, market trends, and competitive landscapes.</a:t>
            </a:r>
          </a:p>
          <a:p>
            <a:pPr>
              <a:buFont typeface="Arial" panose="020B0604020202020204" pitchFamily="34" charset="0"/>
              <a:buChar char="•"/>
            </a:pPr>
            <a:r>
              <a:rPr lang="en-US" b="1" dirty="0"/>
              <a:t>Social media analysis:</a:t>
            </a:r>
            <a:r>
              <a:rPr lang="en-US" dirty="0"/>
              <a:t> Analyzing social media data to understand public opinion and trends.</a:t>
            </a:r>
          </a:p>
          <a:p>
            <a:pPr>
              <a:buFont typeface="Arial" panose="020B0604020202020204" pitchFamily="34" charset="0"/>
              <a:buChar char="•"/>
            </a:pPr>
            <a:r>
              <a:rPr lang="en-US" b="1" dirty="0"/>
              <a:t>Fraud detection:</a:t>
            </a:r>
            <a:r>
              <a:rPr lang="en-US" dirty="0"/>
              <a:t> Identifying fraudulent activities on the web.</a:t>
            </a:r>
          </a:p>
        </p:txBody>
      </p:sp>
    </p:spTree>
    <p:extLst>
      <p:ext uri="{BB962C8B-B14F-4D97-AF65-F5344CB8AC3E}">
        <p14:creationId xmlns:p14="http://schemas.microsoft.com/office/powerpoint/2010/main" val="84141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D29F9-E208-176A-9F76-547DB4A3235F}"/>
              </a:ext>
            </a:extLst>
          </p:cNvPr>
          <p:cNvSpPr txBox="1"/>
          <p:nvPr/>
        </p:nvSpPr>
        <p:spPr>
          <a:xfrm>
            <a:off x="3047268" y="1514345"/>
            <a:ext cx="6097464" cy="2862322"/>
          </a:xfrm>
          <a:prstGeom prst="rect">
            <a:avLst/>
          </a:prstGeom>
          <a:noFill/>
        </p:spPr>
        <p:txBody>
          <a:bodyPr wrap="square">
            <a:spAutoFit/>
          </a:bodyPr>
          <a:lstStyle/>
          <a:p>
            <a:r>
              <a:rPr lang="en-IN" b="1" dirty="0"/>
              <a:t>Tools and Technologies</a:t>
            </a:r>
          </a:p>
          <a:p>
            <a:endParaRPr lang="en-IN" b="1" dirty="0"/>
          </a:p>
          <a:p>
            <a:pPr>
              <a:buFont typeface="Arial" panose="020B0604020202020204" pitchFamily="34" charset="0"/>
              <a:buChar char="•"/>
            </a:pPr>
            <a:r>
              <a:rPr lang="en-IN" b="1" dirty="0"/>
              <a:t>Python libraries:</a:t>
            </a:r>
            <a:r>
              <a:rPr lang="en-IN" dirty="0"/>
              <a:t> Beautiful Soup, Scrapy, NLTK, </a:t>
            </a:r>
            <a:r>
              <a:rPr lang="en-IN" dirty="0" err="1"/>
              <a:t>Gensim</a:t>
            </a:r>
            <a:endParaRPr lang="en-IN" dirty="0"/>
          </a:p>
          <a:p>
            <a:pPr>
              <a:buFont typeface="Arial" panose="020B0604020202020204" pitchFamily="34" charset="0"/>
              <a:buChar char="•"/>
            </a:pPr>
            <a:endParaRPr lang="en-IN" dirty="0"/>
          </a:p>
          <a:p>
            <a:pPr>
              <a:buFont typeface="Arial" panose="020B0604020202020204" pitchFamily="34" charset="0"/>
              <a:buChar char="•"/>
            </a:pPr>
            <a:r>
              <a:rPr lang="en-IN" b="1" dirty="0"/>
              <a:t>R packages:</a:t>
            </a:r>
            <a:r>
              <a:rPr lang="en-IN" dirty="0"/>
              <a:t> tm, </a:t>
            </a:r>
            <a:r>
              <a:rPr lang="en-IN" dirty="0" err="1"/>
              <a:t>rvest</a:t>
            </a:r>
            <a:r>
              <a:rPr lang="en-IN" dirty="0"/>
              <a:t>, </a:t>
            </a:r>
            <a:r>
              <a:rPr lang="en-IN" dirty="0" err="1"/>
              <a:t>quanteda</a:t>
            </a:r>
            <a:endParaRPr lang="en-IN" dirty="0"/>
          </a:p>
          <a:p>
            <a:pPr>
              <a:buFont typeface="Arial" panose="020B0604020202020204" pitchFamily="34" charset="0"/>
              <a:buChar char="•"/>
            </a:pPr>
            <a:endParaRPr lang="en-IN" dirty="0"/>
          </a:p>
          <a:p>
            <a:pPr>
              <a:buFont typeface="Arial" panose="020B0604020202020204" pitchFamily="34" charset="0"/>
              <a:buChar char="•"/>
            </a:pPr>
            <a:r>
              <a:rPr lang="en-IN" b="1" dirty="0"/>
              <a:t>Data mining software:</a:t>
            </a:r>
            <a:r>
              <a:rPr lang="en-IN" dirty="0"/>
              <a:t> RapidMiner, KNIME, WEKA</a:t>
            </a:r>
          </a:p>
          <a:p>
            <a:pPr>
              <a:buFont typeface="Arial" panose="020B0604020202020204" pitchFamily="34" charset="0"/>
              <a:buChar char="•"/>
            </a:pPr>
            <a:endParaRPr lang="en-IN" dirty="0"/>
          </a:p>
          <a:p>
            <a:pPr>
              <a:buFont typeface="Arial" panose="020B0604020202020204" pitchFamily="34" charset="0"/>
              <a:buChar char="•"/>
            </a:pPr>
            <a:r>
              <a:rPr lang="en-IN" b="1" dirty="0"/>
              <a:t>Cloud-based platforms:</a:t>
            </a:r>
            <a:r>
              <a:rPr lang="en-IN" dirty="0"/>
              <a:t> Amazon Web Services, Google Cloud Platform, Microsoft Azure</a:t>
            </a:r>
          </a:p>
        </p:txBody>
      </p:sp>
    </p:spTree>
    <p:extLst>
      <p:ext uri="{BB962C8B-B14F-4D97-AF65-F5344CB8AC3E}">
        <p14:creationId xmlns:p14="http://schemas.microsoft.com/office/powerpoint/2010/main" val="359831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28851-D844-5415-027C-D0454B959996}"/>
              </a:ext>
            </a:extLst>
          </p:cNvPr>
          <p:cNvSpPr txBox="1"/>
          <p:nvPr/>
        </p:nvSpPr>
        <p:spPr>
          <a:xfrm>
            <a:off x="3198202" y="2004618"/>
            <a:ext cx="6097464" cy="1908215"/>
          </a:xfrm>
          <a:prstGeom prst="rect">
            <a:avLst/>
          </a:prstGeom>
          <a:noFill/>
        </p:spPr>
        <p:txBody>
          <a:bodyPr wrap="square">
            <a:spAutoFit/>
          </a:bodyPr>
          <a:lstStyle/>
          <a:p>
            <a:r>
              <a:rPr lang="en-IN" sz="2800" b="1" dirty="0"/>
              <a:t>Web usage mining </a:t>
            </a:r>
          </a:p>
          <a:p>
            <a:endParaRPr lang="en-IN" b="1" dirty="0"/>
          </a:p>
          <a:p>
            <a:r>
              <a:rPr lang="en-US" b="1" dirty="0"/>
              <a:t>Web usage mining</a:t>
            </a:r>
            <a:r>
              <a:rPr lang="en-US" dirty="0"/>
              <a:t> is a subfield of data mining that focuses on analyzing user interaction data from web servers. It involves collecting, storing, and analyzing data about user behavior on websites to extract valuable insights and patterns.</a:t>
            </a:r>
            <a:endParaRPr lang="en-IN" dirty="0"/>
          </a:p>
        </p:txBody>
      </p:sp>
    </p:spTree>
    <p:extLst>
      <p:ext uri="{BB962C8B-B14F-4D97-AF65-F5344CB8AC3E}">
        <p14:creationId xmlns:p14="http://schemas.microsoft.com/office/powerpoint/2010/main" val="2687890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E5330-B365-9B00-6537-071EEBC96E4C}"/>
              </a:ext>
            </a:extLst>
          </p:cNvPr>
          <p:cNvSpPr txBox="1"/>
          <p:nvPr/>
        </p:nvSpPr>
        <p:spPr>
          <a:xfrm>
            <a:off x="1863969" y="918398"/>
            <a:ext cx="8255977" cy="4247317"/>
          </a:xfrm>
          <a:prstGeom prst="rect">
            <a:avLst/>
          </a:prstGeom>
          <a:noFill/>
        </p:spPr>
        <p:txBody>
          <a:bodyPr wrap="square">
            <a:spAutoFit/>
          </a:bodyPr>
          <a:lstStyle/>
          <a:p>
            <a:r>
              <a:rPr lang="en-US" b="1" dirty="0"/>
              <a:t>Key Characteristics of Web Usage Data:</a:t>
            </a:r>
          </a:p>
          <a:p>
            <a:pPr>
              <a:buFont typeface="Arial" panose="020B0604020202020204" pitchFamily="34" charset="0"/>
              <a:buChar char="•"/>
            </a:pPr>
            <a:r>
              <a:rPr lang="en-US" b="1" dirty="0"/>
              <a:t>Large volume:</a:t>
            </a:r>
            <a:r>
              <a:rPr lang="en-US" dirty="0"/>
              <a:t> Web usage data can be massive, especially for popular websites.</a:t>
            </a:r>
          </a:p>
          <a:p>
            <a:pPr>
              <a:buFont typeface="Arial" panose="020B0604020202020204" pitchFamily="34" charset="0"/>
              <a:buChar char="•"/>
            </a:pPr>
            <a:r>
              <a:rPr lang="en-US" b="1" dirty="0"/>
              <a:t>Variety:</a:t>
            </a:r>
            <a:r>
              <a:rPr lang="en-US" dirty="0"/>
              <a:t> Data includes user sessions, clickstream data, search queries, and demographic information.</a:t>
            </a:r>
          </a:p>
          <a:p>
            <a:pPr>
              <a:buFont typeface="Arial" panose="020B0604020202020204" pitchFamily="34" charset="0"/>
              <a:buChar char="•"/>
            </a:pPr>
            <a:r>
              <a:rPr lang="en-US" b="1" dirty="0"/>
              <a:t>Velocity:</a:t>
            </a:r>
            <a:r>
              <a:rPr lang="en-US" dirty="0"/>
              <a:t> Data is generated continuously as users interact with websites.</a:t>
            </a:r>
          </a:p>
          <a:p>
            <a:pPr>
              <a:buFont typeface="Arial" panose="020B0604020202020204" pitchFamily="34" charset="0"/>
              <a:buChar char="•"/>
            </a:pPr>
            <a:r>
              <a:rPr lang="en-US" b="1" dirty="0"/>
              <a:t>Veracity:</a:t>
            </a:r>
            <a:r>
              <a:rPr lang="en-US" dirty="0"/>
              <a:t> The quality and accuracy of web usage data can vary.</a:t>
            </a:r>
          </a:p>
          <a:p>
            <a:pPr>
              <a:buFont typeface="Arial" panose="020B0604020202020204" pitchFamily="34" charset="0"/>
              <a:buChar char="•"/>
            </a:pPr>
            <a:endParaRPr lang="en-US" dirty="0"/>
          </a:p>
          <a:p>
            <a:endParaRPr lang="en-US" dirty="0"/>
          </a:p>
          <a:p>
            <a:r>
              <a:rPr lang="en-US" b="1" dirty="0"/>
              <a:t>Techniques Used in Web Usage Mining:</a:t>
            </a:r>
          </a:p>
          <a:p>
            <a:pPr>
              <a:buFont typeface="Arial" panose="020B0604020202020204" pitchFamily="34" charset="0"/>
              <a:buChar char="•"/>
            </a:pPr>
            <a:r>
              <a:rPr lang="en-US" b="1" dirty="0"/>
              <a:t>Association rule mining:</a:t>
            </a:r>
            <a:r>
              <a:rPr lang="en-US" dirty="0"/>
              <a:t> Identifying relationships between items or events.</a:t>
            </a:r>
          </a:p>
          <a:p>
            <a:pPr>
              <a:buFont typeface="Arial" panose="020B0604020202020204" pitchFamily="34" charset="0"/>
              <a:buChar char="•"/>
            </a:pPr>
            <a:r>
              <a:rPr lang="en-US" b="1" dirty="0"/>
              <a:t>Clustering:</a:t>
            </a:r>
            <a:r>
              <a:rPr lang="en-US" dirty="0"/>
              <a:t> Grouping users or sessions based on similarities in their behavior.</a:t>
            </a:r>
          </a:p>
          <a:p>
            <a:pPr>
              <a:buFont typeface="Arial" panose="020B0604020202020204" pitchFamily="34" charset="0"/>
              <a:buChar char="•"/>
            </a:pPr>
            <a:r>
              <a:rPr lang="en-US" b="1" dirty="0"/>
              <a:t>Classification:</a:t>
            </a:r>
            <a:r>
              <a:rPr lang="en-US" dirty="0"/>
              <a:t> Predicting categories or labels for users or sessions.</a:t>
            </a:r>
          </a:p>
          <a:p>
            <a:pPr>
              <a:buFont typeface="Arial" panose="020B0604020202020204" pitchFamily="34" charset="0"/>
              <a:buChar char="•"/>
            </a:pPr>
            <a:r>
              <a:rPr lang="en-US" b="1" dirty="0"/>
              <a:t>Sequential pattern mining:</a:t>
            </a:r>
            <a:r>
              <a:rPr lang="en-US" dirty="0"/>
              <a:t> Discovering patterns of events that occur over time.</a:t>
            </a:r>
          </a:p>
          <a:p>
            <a:pPr>
              <a:buFont typeface="Arial" panose="020B0604020202020204" pitchFamily="34" charset="0"/>
              <a:buChar char="•"/>
            </a:pPr>
            <a:r>
              <a:rPr lang="en-US" b="1" dirty="0"/>
              <a:t>Social network analysis:</a:t>
            </a:r>
            <a:r>
              <a:rPr lang="en-US" dirty="0"/>
              <a:t> Analyzing the relationships between users and communities on a website.</a:t>
            </a:r>
          </a:p>
        </p:txBody>
      </p:sp>
    </p:spTree>
    <p:extLst>
      <p:ext uri="{BB962C8B-B14F-4D97-AF65-F5344CB8AC3E}">
        <p14:creationId xmlns:p14="http://schemas.microsoft.com/office/powerpoint/2010/main" val="69669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119794-A4FC-2B15-4A93-1FDE7A730808}"/>
              </a:ext>
            </a:extLst>
          </p:cNvPr>
          <p:cNvSpPr txBox="1"/>
          <p:nvPr/>
        </p:nvSpPr>
        <p:spPr>
          <a:xfrm>
            <a:off x="1567962" y="834830"/>
            <a:ext cx="9284676" cy="4524315"/>
          </a:xfrm>
          <a:prstGeom prst="rect">
            <a:avLst/>
          </a:prstGeom>
          <a:noFill/>
        </p:spPr>
        <p:txBody>
          <a:bodyPr wrap="square">
            <a:spAutoFit/>
          </a:bodyPr>
          <a:lstStyle/>
          <a:p>
            <a:r>
              <a:rPr lang="en-US" b="1" dirty="0"/>
              <a:t>Applications of Web Usage Mining:</a:t>
            </a:r>
          </a:p>
          <a:p>
            <a:pPr>
              <a:buFont typeface="Arial" panose="020B0604020202020204" pitchFamily="34" charset="0"/>
              <a:buChar char="•"/>
            </a:pPr>
            <a:r>
              <a:rPr lang="en-US" b="1" dirty="0"/>
              <a:t>Personalized recommendations:</a:t>
            </a:r>
            <a:r>
              <a:rPr lang="en-US" dirty="0"/>
              <a:t> Recommending products, services, or content to users based on their preferences and behavior.</a:t>
            </a:r>
          </a:p>
          <a:p>
            <a:pPr>
              <a:buFont typeface="Arial" panose="020B0604020202020204" pitchFamily="34" charset="0"/>
              <a:buChar char="•"/>
            </a:pPr>
            <a:r>
              <a:rPr lang="en-US" b="1" dirty="0"/>
              <a:t>Web analytics:</a:t>
            </a:r>
            <a:r>
              <a:rPr lang="en-US" dirty="0"/>
              <a:t> Understanding user behavior, website performance, and marketing effectiveness.</a:t>
            </a:r>
          </a:p>
          <a:p>
            <a:pPr>
              <a:buFont typeface="Arial" panose="020B0604020202020204" pitchFamily="34" charset="0"/>
              <a:buChar char="•"/>
            </a:pPr>
            <a:r>
              <a:rPr lang="en-US" b="1" dirty="0"/>
              <a:t>Fraud detection:</a:t>
            </a:r>
            <a:r>
              <a:rPr lang="en-US" dirty="0"/>
              <a:t> Identifying fraudulent activities, such as click fraud or account takeover.</a:t>
            </a:r>
          </a:p>
          <a:p>
            <a:pPr>
              <a:buFont typeface="Arial" panose="020B0604020202020204" pitchFamily="34" charset="0"/>
              <a:buChar char="•"/>
            </a:pPr>
            <a:r>
              <a:rPr lang="en-US" b="1" dirty="0"/>
              <a:t>Market research:</a:t>
            </a:r>
            <a:r>
              <a:rPr lang="en-US" dirty="0"/>
              <a:t> Gathering insights into consumer behavior and preferences.</a:t>
            </a:r>
          </a:p>
          <a:p>
            <a:pPr>
              <a:buFont typeface="Arial" panose="020B0604020202020204" pitchFamily="34" charset="0"/>
              <a:buChar char="•"/>
            </a:pPr>
            <a:r>
              <a:rPr lang="en-US" b="1" dirty="0"/>
              <a:t>Customer segmentation:</a:t>
            </a:r>
            <a:r>
              <a:rPr lang="en-US" dirty="0"/>
              <a:t> Grouping users into different segments based on their characteristics and behavior.</a:t>
            </a:r>
          </a:p>
          <a:p>
            <a:pPr>
              <a:buFont typeface="Arial" panose="020B0604020202020204" pitchFamily="34" charset="0"/>
              <a:buChar char="•"/>
            </a:pPr>
            <a:endParaRPr lang="en-US" dirty="0"/>
          </a:p>
          <a:p>
            <a:endParaRPr lang="en-US" dirty="0"/>
          </a:p>
          <a:p>
            <a:r>
              <a:rPr lang="en-US" b="1" dirty="0"/>
              <a:t>Challenges in Web Usage Mining:</a:t>
            </a:r>
          </a:p>
          <a:p>
            <a:pPr>
              <a:buFont typeface="Arial" panose="020B0604020202020204" pitchFamily="34" charset="0"/>
              <a:buChar char="•"/>
            </a:pPr>
            <a:r>
              <a:rPr lang="en-US" b="1" dirty="0"/>
              <a:t>Data privacy:</a:t>
            </a:r>
            <a:r>
              <a:rPr lang="en-US" dirty="0"/>
              <a:t> Protecting user privacy while extracting valuable insights.</a:t>
            </a:r>
          </a:p>
          <a:p>
            <a:pPr>
              <a:buFont typeface="Arial" panose="020B0604020202020204" pitchFamily="34" charset="0"/>
              <a:buChar char="•"/>
            </a:pPr>
            <a:r>
              <a:rPr lang="en-US" b="1" dirty="0"/>
              <a:t>Data quality:</a:t>
            </a:r>
            <a:r>
              <a:rPr lang="en-US" dirty="0"/>
              <a:t> Ensuring the accuracy and completeness of web usage data.</a:t>
            </a:r>
          </a:p>
          <a:p>
            <a:pPr>
              <a:buFont typeface="Arial" panose="020B0604020202020204" pitchFamily="34" charset="0"/>
              <a:buChar char="•"/>
            </a:pPr>
            <a:r>
              <a:rPr lang="en-US" b="1" dirty="0"/>
              <a:t>Scalability:</a:t>
            </a:r>
            <a:r>
              <a:rPr lang="en-US" dirty="0"/>
              <a:t> Handling large volumes of data efficiently.</a:t>
            </a:r>
          </a:p>
          <a:p>
            <a:pPr>
              <a:buFont typeface="Arial" panose="020B0604020202020204" pitchFamily="34" charset="0"/>
              <a:buChar char="•"/>
            </a:pPr>
            <a:r>
              <a:rPr lang="en-US" b="1" dirty="0"/>
              <a:t>Noise:</a:t>
            </a:r>
            <a:r>
              <a:rPr lang="en-US" dirty="0"/>
              <a:t> Dealing with irrelevant or noisy data.</a:t>
            </a:r>
          </a:p>
          <a:p>
            <a:pPr>
              <a:buFont typeface="Arial" panose="020B0604020202020204" pitchFamily="34" charset="0"/>
              <a:buChar char="•"/>
            </a:pPr>
            <a:r>
              <a:rPr lang="en-US" b="1" dirty="0"/>
              <a:t>Ethical considerations:</a:t>
            </a:r>
            <a:r>
              <a:rPr lang="en-US" dirty="0"/>
              <a:t> Addressing ethical concerns related to data collection and analysis.</a:t>
            </a:r>
          </a:p>
        </p:txBody>
      </p:sp>
    </p:spTree>
    <p:extLst>
      <p:ext uri="{BB962C8B-B14F-4D97-AF65-F5344CB8AC3E}">
        <p14:creationId xmlns:p14="http://schemas.microsoft.com/office/powerpoint/2010/main" val="167043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D208B-99BE-71FC-0492-3A53DB711ED2}"/>
              </a:ext>
            </a:extLst>
          </p:cNvPr>
          <p:cNvSpPr txBox="1"/>
          <p:nvPr/>
        </p:nvSpPr>
        <p:spPr>
          <a:xfrm>
            <a:off x="3047268" y="2074957"/>
            <a:ext cx="6097464" cy="1908215"/>
          </a:xfrm>
          <a:prstGeom prst="rect">
            <a:avLst/>
          </a:prstGeom>
          <a:noFill/>
        </p:spPr>
        <p:txBody>
          <a:bodyPr wrap="square">
            <a:spAutoFit/>
          </a:bodyPr>
          <a:lstStyle/>
          <a:p>
            <a:r>
              <a:rPr lang="en-IN" sz="2800" b="1" dirty="0"/>
              <a:t>Web structure mining</a:t>
            </a:r>
          </a:p>
          <a:p>
            <a:endParaRPr lang="en-IN" b="1" dirty="0"/>
          </a:p>
          <a:p>
            <a:r>
              <a:rPr lang="en-US" b="1" dirty="0"/>
              <a:t>Web structure mining</a:t>
            </a:r>
            <a:r>
              <a:rPr lang="en-US" dirty="0"/>
              <a:t> is a subfield of data mining that focuses on analyzing the structural properties of the World Wide Web. It involves studying the relationships between web pages, their links, and the overall topology of the web.</a:t>
            </a:r>
            <a:r>
              <a:rPr lang="en-IN" b="1" dirty="0"/>
              <a:t> </a:t>
            </a:r>
            <a:endParaRPr lang="en-IN" dirty="0"/>
          </a:p>
        </p:txBody>
      </p:sp>
    </p:spTree>
    <p:extLst>
      <p:ext uri="{BB962C8B-B14F-4D97-AF65-F5344CB8AC3E}">
        <p14:creationId xmlns:p14="http://schemas.microsoft.com/office/powerpoint/2010/main" val="3296725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6E8016-3B65-55AD-889B-C21C79A6BD49}"/>
              </a:ext>
            </a:extLst>
          </p:cNvPr>
          <p:cNvSpPr txBox="1"/>
          <p:nvPr/>
        </p:nvSpPr>
        <p:spPr>
          <a:xfrm>
            <a:off x="1608992" y="889844"/>
            <a:ext cx="8774723" cy="5078313"/>
          </a:xfrm>
          <a:prstGeom prst="rect">
            <a:avLst/>
          </a:prstGeom>
          <a:noFill/>
        </p:spPr>
        <p:txBody>
          <a:bodyPr wrap="square">
            <a:spAutoFit/>
          </a:bodyPr>
          <a:lstStyle/>
          <a:p>
            <a:r>
              <a:rPr lang="en-US" b="1" dirty="0"/>
              <a:t>Key Concepts in Web Structure Mining:</a:t>
            </a:r>
          </a:p>
          <a:p>
            <a:pPr>
              <a:buFont typeface="Arial" panose="020B0604020202020204" pitchFamily="34" charset="0"/>
              <a:buChar char="•"/>
            </a:pPr>
            <a:r>
              <a:rPr lang="en-US" b="1" dirty="0"/>
              <a:t>Link analysis:</a:t>
            </a:r>
            <a:r>
              <a:rPr lang="en-US" dirty="0"/>
              <a:t> Examining the links between web pages to understand their relationships and importance.</a:t>
            </a:r>
          </a:p>
          <a:p>
            <a:pPr>
              <a:buFont typeface="Arial" panose="020B0604020202020204" pitchFamily="34" charset="0"/>
              <a:buChar char="•"/>
            </a:pPr>
            <a:r>
              <a:rPr lang="en-US" b="1" dirty="0"/>
              <a:t>Graph theory:</a:t>
            </a:r>
            <a:r>
              <a:rPr lang="en-US" dirty="0"/>
              <a:t> Using graph theory to model the web as a network of nodes (web pages) and edges (links).</a:t>
            </a:r>
          </a:p>
          <a:p>
            <a:pPr>
              <a:buFont typeface="Arial" panose="020B0604020202020204" pitchFamily="34" charset="0"/>
              <a:buChar char="•"/>
            </a:pPr>
            <a:r>
              <a:rPr lang="en-US" b="1" dirty="0"/>
              <a:t>PageRank:</a:t>
            </a:r>
            <a:r>
              <a:rPr lang="en-US" dirty="0"/>
              <a:t> An algorithm developed by Google to rank web pages based on their importance and popularity.</a:t>
            </a:r>
          </a:p>
          <a:p>
            <a:pPr>
              <a:buFont typeface="Arial" panose="020B0604020202020204" pitchFamily="34" charset="0"/>
              <a:buChar char="•"/>
            </a:pPr>
            <a:r>
              <a:rPr lang="en-US" b="1" dirty="0"/>
              <a:t>Hubs and authorities:</a:t>
            </a:r>
            <a:r>
              <a:rPr lang="en-US" dirty="0"/>
              <a:t> Identifying important pages within the web based on their incoming and outgoing links.</a:t>
            </a:r>
          </a:p>
          <a:p>
            <a:pPr>
              <a:buFont typeface="Arial" panose="020B0604020202020204" pitchFamily="34" charset="0"/>
              <a:buChar char="•"/>
            </a:pPr>
            <a:endParaRPr lang="en-US" dirty="0"/>
          </a:p>
          <a:p>
            <a:endParaRPr lang="en-US" dirty="0"/>
          </a:p>
          <a:p>
            <a:r>
              <a:rPr lang="en-US" b="1" dirty="0"/>
              <a:t>Techniques Used in Web Structure Mining:</a:t>
            </a:r>
          </a:p>
          <a:p>
            <a:pPr>
              <a:buFont typeface="Arial" panose="020B0604020202020204" pitchFamily="34" charset="0"/>
              <a:buChar char="•"/>
            </a:pPr>
            <a:r>
              <a:rPr lang="en-US" b="1" dirty="0"/>
              <a:t>Link-based ranking:</a:t>
            </a:r>
            <a:r>
              <a:rPr lang="en-US" dirty="0"/>
              <a:t> Algorithms like PageRank to rank web pages based on their link structure.</a:t>
            </a:r>
          </a:p>
          <a:p>
            <a:pPr>
              <a:buFont typeface="Arial" panose="020B0604020202020204" pitchFamily="34" charset="0"/>
              <a:buChar char="•"/>
            </a:pPr>
            <a:r>
              <a:rPr lang="en-US" b="1" dirty="0"/>
              <a:t>Community detection:</a:t>
            </a:r>
            <a:r>
              <a:rPr lang="en-US" dirty="0"/>
              <a:t> Identifying groups of related web pages that form communities.</a:t>
            </a:r>
          </a:p>
          <a:p>
            <a:pPr>
              <a:buFont typeface="Arial" panose="020B0604020202020204" pitchFamily="34" charset="0"/>
              <a:buChar char="•"/>
            </a:pPr>
            <a:r>
              <a:rPr lang="en-US" b="1" dirty="0"/>
              <a:t>Web graph analysis:</a:t>
            </a:r>
            <a:r>
              <a:rPr lang="en-US" dirty="0"/>
              <a:t> Analyzing the structure of the web as a graph to understand its properties and characteristics.</a:t>
            </a:r>
          </a:p>
          <a:p>
            <a:pPr>
              <a:buFont typeface="Arial" panose="020B0604020202020204" pitchFamily="34" charset="0"/>
              <a:buChar char="•"/>
            </a:pPr>
            <a:r>
              <a:rPr lang="en-US" b="1" dirty="0"/>
              <a:t>Web spam detection:</a:t>
            </a:r>
            <a:r>
              <a:rPr lang="en-US" dirty="0"/>
              <a:t> Identifying and filtering out low-quality or spammy web pages.</a:t>
            </a:r>
          </a:p>
        </p:txBody>
      </p:sp>
    </p:spTree>
    <p:extLst>
      <p:ext uri="{BB962C8B-B14F-4D97-AF65-F5344CB8AC3E}">
        <p14:creationId xmlns:p14="http://schemas.microsoft.com/office/powerpoint/2010/main" val="378351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ABFDF-A182-8354-DC93-D9E96DE96AA6}"/>
              </a:ext>
            </a:extLst>
          </p:cNvPr>
          <p:cNvSpPr txBox="1"/>
          <p:nvPr/>
        </p:nvSpPr>
        <p:spPr>
          <a:xfrm>
            <a:off x="3048733" y="1582341"/>
            <a:ext cx="6097464" cy="3970318"/>
          </a:xfrm>
          <a:prstGeom prst="rect">
            <a:avLst/>
          </a:prstGeom>
          <a:noFill/>
        </p:spPr>
        <p:txBody>
          <a:bodyPr wrap="square">
            <a:spAutoFit/>
          </a:bodyPr>
          <a:lstStyle/>
          <a:p>
            <a:r>
              <a:rPr lang="en-US" b="1" dirty="0"/>
              <a:t>Applications of Web Structure Mining:</a:t>
            </a:r>
          </a:p>
          <a:p>
            <a:endParaRPr lang="en-US" b="1" dirty="0"/>
          </a:p>
          <a:p>
            <a:pPr>
              <a:buFont typeface="Arial" panose="020B0604020202020204" pitchFamily="34" charset="0"/>
              <a:buChar char="•"/>
            </a:pPr>
            <a:r>
              <a:rPr lang="en-US" b="1" dirty="0"/>
              <a:t>Search engines:</a:t>
            </a:r>
            <a:r>
              <a:rPr lang="en-US" dirty="0"/>
              <a:t> Improving search engine results by understanding the structure and relationships between web pages.</a:t>
            </a:r>
          </a:p>
          <a:p>
            <a:pPr>
              <a:buFont typeface="Arial" panose="020B0604020202020204" pitchFamily="34" charset="0"/>
              <a:buChar char="•"/>
            </a:pPr>
            <a:r>
              <a:rPr lang="en-US" b="1" dirty="0"/>
              <a:t>Recommendation systems:</a:t>
            </a:r>
            <a:r>
              <a:rPr lang="en-US" dirty="0"/>
              <a:t> Recommending web pages or content to users based on their browsing history and the structure of the web.</a:t>
            </a:r>
          </a:p>
          <a:p>
            <a:pPr>
              <a:buFont typeface="Arial" panose="020B0604020202020204" pitchFamily="34" charset="0"/>
              <a:buChar char="•"/>
            </a:pPr>
            <a:r>
              <a:rPr lang="en-US" b="1" dirty="0"/>
              <a:t>Social network analysis:</a:t>
            </a:r>
            <a:r>
              <a:rPr lang="en-US" dirty="0"/>
              <a:t> Analyzing social networks on the web to understand relationships between users and communities.</a:t>
            </a:r>
          </a:p>
          <a:p>
            <a:pPr>
              <a:buFont typeface="Arial" panose="020B0604020202020204" pitchFamily="34" charset="0"/>
              <a:buChar char="•"/>
            </a:pPr>
            <a:r>
              <a:rPr lang="en-US" b="1" dirty="0"/>
              <a:t>Web spam detection:</a:t>
            </a:r>
            <a:r>
              <a:rPr lang="en-US" dirty="0"/>
              <a:t> Identifying and filtering out spammy web pages.</a:t>
            </a:r>
          </a:p>
          <a:p>
            <a:pPr>
              <a:buFont typeface="Arial" panose="020B0604020202020204" pitchFamily="34" charset="0"/>
              <a:buChar char="•"/>
            </a:pPr>
            <a:r>
              <a:rPr lang="en-US" b="1" dirty="0"/>
              <a:t>Web visualization:</a:t>
            </a:r>
            <a:r>
              <a:rPr lang="en-US" dirty="0"/>
              <a:t> Visualizing the structure of the web to gain insights into its topology and characteristics.</a:t>
            </a:r>
          </a:p>
        </p:txBody>
      </p:sp>
    </p:spTree>
    <p:extLst>
      <p:ext uri="{BB962C8B-B14F-4D97-AF65-F5344CB8AC3E}">
        <p14:creationId xmlns:p14="http://schemas.microsoft.com/office/powerpoint/2010/main" val="69860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E60EFB0-273C-AD66-9815-C14FFB685F40}"/>
              </a:ext>
            </a:extLst>
          </p:cNvPr>
          <p:cNvSpPr>
            <a:spLocks noChangeArrowheads="1"/>
          </p:cNvSpPr>
          <p:nvPr/>
        </p:nvSpPr>
        <p:spPr bwMode="auto">
          <a:xfrm>
            <a:off x="1477108" y="762360"/>
            <a:ext cx="1006719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200" b="1" dirty="0"/>
              <a:t>Web mining software </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RapidMiner:</a:t>
            </a:r>
            <a:r>
              <a:rPr kumimoji="0" lang="en-US" altLang="en-US" sz="1800" b="0" i="0" u="none" strike="noStrike" cap="none" normalizeH="0" baseline="0" dirty="0">
                <a:ln>
                  <a:noFill/>
                </a:ln>
                <a:solidFill>
                  <a:schemeClr val="tx1"/>
                </a:solidFill>
                <a:effectLst/>
                <a:latin typeface="Arial" panose="020B0604020202020204" pitchFamily="34" charset="0"/>
              </a:rPr>
              <a:t> A comprehensive data mining platform with a user-friendly interface and a wide range of algorithms.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KNIME:</a:t>
            </a:r>
            <a:r>
              <a:rPr kumimoji="0" lang="en-US" altLang="en-US" sz="1800" b="0" i="0" u="none" strike="noStrike" cap="none" normalizeH="0" baseline="0" dirty="0">
                <a:ln>
                  <a:noFill/>
                </a:ln>
                <a:solidFill>
                  <a:schemeClr val="tx1"/>
                </a:solidFill>
                <a:effectLst/>
                <a:latin typeface="Arial" panose="020B0604020202020204" pitchFamily="34" charset="0"/>
              </a:rPr>
              <a:t> An open-source data mining platform that can be customized for various use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WEKA:</a:t>
            </a:r>
            <a:r>
              <a:rPr kumimoji="0" lang="en-US" altLang="en-US" sz="1800" b="0" i="0" u="none" strike="noStrike" cap="none" normalizeH="0" baseline="0" dirty="0">
                <a:ln>
                  <a:noFill/>
                </a:ln>
                <a:solidFill>
                  <a:schemeClr val="tx1"/>
                </a:solidFill>
                <a:effectLst/>
                <a:latin typeface="Arial" panose="020B0604020202020204" pitchFamily="34" charset="0"/>
              </a:rPr>
              <a:t> A popular open-source machine learning software package with a strong focus on data mining tasks.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Orange:</a:t>
            </a:r>
            <a:r>
              <a:rPr kumimoji="0" lang="en-US" altLang="en-US" sz="1800" b="0" i="0" u="none" strike="noStrike" cap="none" normalizeH="0" baseline="0" dirty="0">
                <a:ln>
                  <a:noFill/>
                </a:ln>
                <a:solidFill>
                  <a:schemeClr val="tx1"/>
                </a:solidFill>
                <a:effectLst/>
                <a:latin typeface="Arial" panose="020B0604020202020204" pitchFamily="34" charset="0"/>
              </a:rPr>
              <a:t> A data mining and machine learning software with a visual programming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libraries:</a:t>
            </a:r>
            <a:r>
              <a:rPr kumimoji="0" lang="en-US" altLang="en-US" sz="1800" b="0" i="0" u="none" strike="noStrike" cap="none" normalizeH="0" baseline="0" dirty="0">
                <a:ln>
                  <a:noFill/>
                </a:ln>
                <a:solidFill>
                  <a:schemeClr val="tx1"/>
                </a:solidFill>
                <a:effectLst/>
                <a:latin typeface="Arial" panose="020B0604020202020204" pitchFamily="34" charset="0"/>
              </a:rPr>
              <a:t> Python offers a rich ecosystem of libraries for web mining, including Beautiful Soup, Scrapy, NLTK, and </a:t>
            </a:r>
            <a:r>
              <a:rPr kumimoji="0" lang="en-US" altLang="en-US" sz="1800" b="0" i="0" u="none" strike="noStrike" cap="none" normalizeH="0" baseline="0" dirty="0" err="1">
                <a:ln>
                  <a:noFill/>
                </a:ln>
                <a:solidFill>
                  <a:schemeClr val="tx1"/>
                </a:solidFill>
                <a:effectLst/>
                <a:latin typeface="Arial" panose="020B0604020202020204" pitchFamily="34" charset="0"/>
              </a:rPr>
              <a:t>Gensim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 packages:</a:t>
            </a:r>
            <a:r>
              <a:rPr kumimoji="0" lang="en-US" altLang="en-US" sz="1800" b="0" i="0" u="none" strike="noStrike" cap="none" normalizeH="0" baseline="0" dirty="0">
                <a:ln>
                  <a:noFill/>
                </a:ln>
                <a:solidFill>
                  <a:schemeClr val="tx1"/>
                </a:solidFill>
                <a:effectLst/>
                <a:latin typeface="Arial" panose="020B0604020202020204" pitchFamily="34" charset="0"/>
              </a:rPr>
              <a:t> R provides a wide range of packages for data mining and analysis, such as tm, </a:t>
            </a:r>
            <a:r>
              <a:rPr kumimoji="0" lang="en-US" altLang="en-US" sz="1800" b="0" i="0" u="none" strike="noStrike" cap="none" normalizeH="0" baseline="0" dirty="0" err="1">
                <a:ln>
                  <a:noFill/>
                </a:ln>
                <a:solidFill>
                  <a:schemeClr val="tx1"/>
                </a:solidFill>
                <a:effectLst/>
                <a:latin typeface="Arial" panose="020B0604020202020204" pitchFamily="34" charset="0"/>
              </a:rPr>
              <a:t>rvest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quanteda</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72056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D203C-EC72-3180-72FF-9D63295BD949}"/>
              </a:ext>
            </a:extLst>
          </p:cNvPr>
          <p:cNvSpPr txBox="1"/>
          <p:nvPr/>
        </p:nvSpPr>
        <p:spPr>
          <a:xfrm>
            <a:off x="3047268" y="1945085"/>
            <a:ext cx="6097464" cy="1384995"/>
          </a:xfrm>
          <a:prstGeom prst="rect">
            <a:avLst/>
          </a:prstGeom>
          <a:noFill/>
        </p:spPr>
        <p:txBody>
          <a:bodyPr wrap="square">
            <a:spAutoFit/>
          </a:bodyPr>
          <a:lstStyle/>
          <a:p>
            <a:pPr algn="ctr"/>
            <a:r>
              <a:rPr lang="en-IN" sz="2800" b="1" dirty="0"/>
              <a:t>Web terminology </a:t>
            </a:r>
          </a:p>
          <a:p>
            <a:pPr algn="ctr"/>
            <a:r>
              <a:rPr lang="en-IN" sz="2800" b="1" dirty="0"/>
              <a:t>And</a:t>
            </a:r>
          </a:p>
          <a:p>
            <a:pPr algn="ctr"/>
            <a:r>
              <a:rPr lang="en-IN" sz="2800" b="1" dirty="0"/>
              <a:t>characteristics </a:t>
            </a:r>
            <a:endParaRPr lang="en-IN" sz="2800" dirty="0"/>
          </a:p>
        </p:txBody>
      </p:sp>
    </p:spTree>
    <p:extLst>
      <p:ext uri="{BB962C8B-B14F-4D97-AF65-F5344CB8AC3E}">
        <p14:creationId xmlns:p14="http://schemas.microsoft.com/office/powerpoint/2010/main" val="201893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4C073-1FCF-2EF9-D6F4-42FD1942B7EF}"/>
              </a:ext>
            </a:extLst>
          </p:cNvPr>
          <p:cNvSpPr txBox="1"/>
          <p:nvPr/>
        </p:nvSpPr>
        <p:spPr>
          <a:xfrm>
            <a:off x="1371600" y="806193"/>
            <a:ext cx="9574823" cy="4801314"/>
          </a:xfrm>
          <a:prstGeom prst="rect">
            <a:avLst/>
          </a:prstGeom>
          <a:noFill/>
        </p:spPr>
        <p:txBody>
          <a:bodyPr wrap="square">
            <a:spAutoFit/>
          </a:bodyPr>
          <a:lstStyle/>
          <a:p>
            <a:r>
              <a:rPr lang="en-US" b="1" dirty="0"/>
              <a:t>Web terminology</a:t>
            </a:r>
            <a:r>
              <a:rPr lang="en-US" dirty="0"/>
              <a:t> refers to the specific terms and concepts used to describe the structure, content, and behavior of web pages and the World Wide Web. These terms are essential for understanding the fundamentals of web data mining, which involves extracting valuable information from the vast amounts of data available on the web.</a:t>
            </a:r>
          </a:p>
          <a:p>
            <a:endParaRPr lang="en-US" dirty="0"/>
          </a:p>
          <a:p>
            <a:r>
              <a:rPr lang="en-US" dirty="0"/>
              <a:t>Here are some key web terms to be familiar with:</a:t>
            </a:r>
          </a:p>
          <a:p>
            <a:pPr>
              <a:buFont typeface="Arial" panose="020B0604020202020204" pitchFamily="34" charset="0"/>
              <a:buChar char="•"/>
            </a:pPr>
            <a:r>
              <a:rPr lang="en-US" b="1" dirty="0"/>
              <a:t>URL (Uniform Resource Locator):</a:t>
            </a:r>
            <a:r>
              <a:rPr lang="en-US" dirty="0"/>
              <a:t> A unique identifier for a web resource, such as a webpage, image, or video.</a:t>
            </a:r>
          </a:p>
          <a:p>
            <a:pPr>
              <a:buFont typeface="Arial" panose="020B0604020202020204" pitchFamily="34" charset="0"/>
              <a:buChar char="•"/>
            </a:pPr>
            <a:r>
              <a:rPr lang="en-US" b="1" dirty="0"/>
              <a:t>HTML (</a:t>
            </a:r>
            <a:r>
              <a:rPr lang="en-US" b="1" dirty="0" err="1"/>
              <a:t>HyperText</a:t>
            </a:r>
            <a:r>
              <a:rPr lang="en-US" b="1" dirty="0"/>
              <a:t> Markup Language):</a:t>
            </a:r>
            <a:r>
              <a:rPr lang="en-US" dirty="0"/>
              <a:t> The standard markup language for creating web pages.</a:t>
            </a:r>
          </a:p>
          <a:p>
            <a:pPr>
              <a:buFont typeface="Arial" panose="020B0604020202020204" pitchFamily="34" charset="0"/>
              <a:buChar char="•"/>
            </a:pPr>
            <a:r>
              <a:rPr lang="en-US" b="1" dirty="0"/>
              <a:t>XML (Extensible Markup Language):</a:t>
            </a:r>
            <a:r>
              <a:rPr lang="en-US" dirty="0"/>
              <a:t> A markup language for storing and transporting data.</a:t>
            </a:r>
          </a:p>
          <a:p>
            <a:pPr>
              <a:buFont typeface="Arial" panose="020B0604020202020204" pitchFamily="34" charset="0"/>
              <a:buChar char="•"/>
            </a:pPr>
            <a:r>
              <a:rPr lang="en-US" b="1" dirty="0"/>
              <a:t>CSS (Cascading Style Sheets):</a:t>
            </a:r>
            <a:r>
              <a:rPr lang="en-US" dirty="0"/>
              <a:t> A language for styling HTML elements.</a:t>
            </a:r>
          </a:p>
          <a:p>
            <a:pPr>
              <a:buFont typeface="Arial" panose="020B0604020202020204" pitchFamily="34" charset="0"/>
              <a:buChar char="•"/>
            </a:pPr>
            <a:r>
              <a:rPr lang="en-US" b="1" dirty="0"/>
              <a:t>JavaScript:</a:t>
            </a:r>
            <a:r>
              <a:rPr lang="en-US" dirty="0"/>
              <a:t> A programming language used to create interactive web pages.</a:t>
            </a:r>
          </a:p>
          <a:p>
            <a:pPr>
              <a:buFont typeface="Arial" panose="020B0604020202020204" pitchFamily="34" charset="0"/>
              <a:buChar char="•"/>
            </a:pPr>
            <a:r>
              <a:rPr lang="en-US" b="1" dirty="0"/>
              <a:t>HTTP (Hypertext Transfer Protocol):</a:t>
            </a:r>
            <a:r>
              <a:rPr lang="en-US" dirty="0"/>
              <a:t> The protocol used for communication between web browsers and web servers.</a:t>
            </a:r>
          </a:p>
          <a:p>
            <a:pPr>
              <a:buFont typeface="Arial" panose="020B0604020202020204" pitchFamily="34" charset="0"/>
              <a:buChar char="•"/>
            </a:pPr>
            <a:r>
              <a:rPr lang="en-US" b="1" dirty="0"/>
              <a:t>Web scraping:</a:t>
            </a:r>
            <a:r>
              <a:rPr lang="en-US" dirty="0"/>
              <a:t> The process of extracting data from web pages.</a:t>
            </a:r>
          </a:p>
          <a:p>
            <a:pPr>
              <a:buFont typeface="Arial" panose="020B0604020202020204" pitchFamily="34" charset="0"/>
              <a:buChar char="•"/>
            </a:pPr>
            <a:r>
              <a:rPr lang="en-US" b="1" dirty="0"/>
              <a:t>Web crawling:</a:t>
            </a:r>
            <a:r>
              <a:rPr lang="en-US" dirty="0"/>
              <a:t> The process of systematically exploring the web to discover new web pages.</a:t>
            </a:r>
          </a:p>
          <a:p>
            <a:pPr>
              <a:buFont typeface="Arial" panose="020B0604020202020204" pitchFamily="34" charset="0"/>
              <a:buChar char="•"/>
            </a:pPr>
            <a:r>
              <a:rPr lang="en-US" b="1" dirty="0"/>
              <a:t>Web indexing:</a:t>
            </a:r>
            <a:r>
              <a:rPr lang="en-US" dirty="0"/>
              <a:t> The process of creating a searchable index of web pages.</a:t>
            </a:r>
          </a:p>
        </p:txBody>
      </p:sp>
    </p:spTree>
    <p:extLst>
      <p:ext uri="{BB962C8B-B14F-4D97-AF65-F5344CB8AC3E}">
        <p14:creationId xmlns:p14="http://schemas.microsoft.com/office/powerpoint/2010/main" val="165666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4E27E0-6469-4BB5-AB48-63008D28291A}"/>
              </a:ext>
            </a:extLst>
          </p:cNvPr>
          <p:cNvSpPr txBox="1"/>
          <p:nvPr/>
        </p:nvSpPr>
        <p:spPr>
          <a:xfrm>
            <a:off x="3048733" y="1997839"/>
            <a:ext cx="6097464" cy="3139321"/>
          </a:xfrm>
          <a:prstGeom prst="rect">
            <a:avLst/>
          </a:prstGeom>
          <a:noFill/>
        </p:spPr>
        <p:txBody>
          <a:bodyPr wrap="square">
            <a:spAutoFit/>
          </a:bodyPr>
          <a:lstStyle/>
          <a:p>
            <a:r>
              <a:rPr lang="en-US" b="1" dirty="0"/>
              <a:t>Characteristics of Web Data</a:t>
            </a:r>
          </a:p>
          <a:p>
            <a:endParaRPr lang="en-US" b="1" dirty="0"/>
          </a:p>
          <a:p>
            <a:pPr>
              <a:buFont typeface="Arial" panose="020B0604020202020204" pitchFamily="34" charset="0"/>
              <a:buChar char="•"/>
            </a:pPr>
            <a:r>
              <a:rPr lang="en-US" b="1" dirty="0"/>
              <a:t>Volume:</a:t>
            </a:r>
            <a:r>
              <a:rPr lang="en-US" dirty="0"/>
              <a:t> The sheer amount of data available on the web is vast and constantly growing.</a:t>
            </a:r>
          </a:p>
          <a:p>
            <a:pPr>
              <a:buFont typeface="Arial" panose="020B0604020202020204" pitchFamily="34" charset="0"/>
              <a:buChar char="•"/>
            </a:pPr>
            <a:r>
              <a:rPr lang="en-US" b="1" dirty="0"/>
              <a:t>Velocity:</a:t>
            </a:r>
            <a:r>
              <a:rPr lang="en-US" dirty="0"/>
              <a:t> Data on the web is generated and updated rapidly.</a:t>
            </a:r>
          </a:p>
          <a:p>
            <a:pPr>
              <a:buFont typeface="Arial" panose="020B0604020202020204" pitchFamily="34" charset="0"/>
              <a:buChar char="•"/>
            </a:pPr>
            <a:r>
              <a:rPr lang="en-US" b="1" dirty="0"/>
              <a:t>Variety:</a:t>
            </a:r>
            <a:r>
              <a:rPr lang="en-US" dirty="0"/>
              <a:t> Web data comes in a variety of formats, including text, images, audio, and video.</a:t>
            </a:r>
          </a:p>
          <a:p>
            <a:pPr>
              <a:buFont typeface="Arial" panose="020B0604020202020204" pitchFamily="34" charset="0"/>
              <a:buChar char="•"/>
            </a:pPr>
            <a:r>
              <a:rPr lang="en-US" b="1" dirty="0"/>
              <a:t>Veracity:</a:t>
            </a:r>
            <a:r>
              <a:rPr lang="en-US" dirty="0"/>
              <a:t> The quality and accuracy of web data can vary greatly.</a:t>
            </a:r>
          </a:p>
          <a:p>
            <a:pPr>
              <a:buFont typeface="Arial" panose="020B0604020202020204" pitchFamily="34" charset="0"/>
              <a:buChar char="•"/>
            </a:pPr>
            <a:r>
              <a:rPr lang="en-US" b="1" dirty="0"/>
              <a:t>Value:</a:t>
            </a:r>
            <a:r>
              <a:rPr lang="en-US" dirty="0"/>
              <a:t> Extracting valuable information from web data requires sophisticated data mining techniques.</a:t>
            </a:r>
          </a:p>
        </p:txBody>
      </p:sp>
    </p:spTree>
    <p:extLst>
      <p:ext uri="{BB962C8B-B14F-4D97-AF65-F5344CB8AC3E}">
        <p14:creationId xmlns:p14="http://schemas.microsoft.com/office/powerpoint/2010/main" val="193652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0AC9B-D715-EA12-096F-251B47EBE1D6}"/>
              </a:ext>
            </a:extLst>
          </p:cNvPr>
          <p:cNvSpPr txBox="1"/>
          <p:nvPr/>
        </p:nvSpPr>
        <p:spPr>
          <a:xfrm>
            <a:off x="2960810" y="1643969"/>
            <a:ext cx="6097464" cy="2862322"/>
          </a:xfrm>
          <a:prstGeom prst="rect">
            <a:avLst/>
          </a:prstGeom>
          <a:noFill/>
        </p:spPr>
        <p:txBody>
          <a:bodyPr wrap="square">
            <a:spAutoFit/>
          </a:bodyPr>
          <a:lstStyle/>
          <a:p>
            <a:r>
              <a:rPr lang="en-US" b="1" dirty="0"/>
              <a:t>Challenges of Web Data Mining</a:t>
            </a:r>
          </a:p>
          <a:p>
            <a:endParaRPr lang="en-US" b="1" dirty="0"/>
          </a:p>
          <a:p>
            <a:pPr>
              <a:buFont typeface="Arial" panose="020B0604020202020204" pitchFamily="34" charset="0"/>
              <a:buChar char="•"/>
            </a:pPr>
            <a:r>
              <a:rPr lang="en-US" b="1" dirty="0"/>
              <a:t>Noise:</a:t>
            </a:r>
            <a:r>
              <a:rPr lang="en-US" dirty="0"/>
              <a:t> Web data often contains irrelevant or noisy information.</a:t>
            </a:r>
          </a:p>
          <a:p>
            <a:pPr>
              <a:buFont typeface="Arial" panose="020B0604020202020204" pitchFamily="34" charset="0"/>
              <a:buChar char="•"/>
            </a:pPr>
            <a:r>
              <a:rPr lang="en-US" b="1" dirty="0"/>
              <a:t>Dynamic nature:</a:t>
            </a:r>
            <a:r>
              <a:rPr lang="en-US" dirty="0"/>
              <a:t> The structure and content of web pages can change frequently.</a:t>
            </a:r>
          </a:p>
          <a:p>
            <a:pPr>
              <a:buFont typeface="Arial" panose="020B0604020202020204" pitchFamily="34" charset="0"/>
              <a:buChar char="•"/>
            </a:pPr>
            <a:r>
              <a:rPr lang="en-US" b="1" dirty="0"/>
              <a:t>Evolution:</a:t>
            </a:r>
            <a:r>
              <a:rPr lang="en-US" dirty="0"/>
              <a:t> New technologies and trends can make existing data mining techniques obsolete.</a:t>
            </a:r>
          </a:p>
          <a:p>
            <a:pPr>
              <a:buFont typeface="Arial" panose="020B0604020202020204" pitchFamily="34" charset="0"/>
              <a:buChar char="•"/>
            </a:pPr>
            <a:r>
              <a:rPr lang="en-US" b="1" dirty="0"/>
              <a:t>Ethical considerations:</a:t>
            </a:r>
            <a:r>
              <a:rPr lang="en-US" dirty="0"/>
              <a:t> Web data mining can raise ethical concerns related to privacy and intellectual property.</a:t>
            </a:r>
          </a:p>
        </p:txBody>
      </p:sp>
    </p:spTree>
    <p:extLst>
      <p:ext uri="{BB962C8B-B14F-4D97-AF65-F5344CB8AC3E}">
        <p14:creationId xmlns:p14="http://schemas.microsoft.com/office/powerpoint/2010/main" val="375224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890FA-DB39-6244-B527-B39D9B9ECE20}"/>
              </a:ext>
            </a:extLst>
          </p:cNvPr>
          <p:cNvSpPr txBox="1"/>
          <p:nvPr/>
        </p:nvSpPr>
        <p:spPr>
          <a:xfrm>
            <a:off x="3047268" y="668188"/>
            <a:ext cx="6097464" cy="5324535"/>
          </a:xfrm>
          <a:prstGeom prst="rect">
            <a:avLst/>
          </a:prstGeom>
          <a:noFill/>
        </p:spPr>
        <p:txBody>
          <a:bodyPr wrap="square">
            <a:spAutoFit/>
          </a:bodyPr>
          <a:lstStyle/>
          <a:p>
            <a:r>
              <a:rPr lang="en-US" sz="2800" b="1" dirty="0"/>
              <a:t>L</a:t>
            </a:r>
            <a:r>
              <a:rPr lang="en-IN" sz="2800" b="1" dirty="0" err="1"/>
              <a:t>ocality</a:t>
            </a:r>
            <a:r>
              <a:rPr lang="en-IN" sz="2800" b="1" dirty="0"/>
              <a:t> and hierarchy in the web</a:t>
            </a:r>
          </a:p>
          <a:p>
            <a:endParaRPr lang="en-IN" b="1" dirty="0"/>
          </a:p>
          <a:p>
            <a:r>
              <a:rPr lang="en-US" b="1" dirty="0"/>
              <a:t>Locality</a:t>
            </a:r>
            <a:r>
              <a:rPr lang="en-US" dirty="0"/>
              <a:t> and </a:t>
            </a:r>
            <a:r>
              <a:rPr lang="en-US" b="1" dirty="0"/>
              <a:t>hierarchy</a:t>
            </a:r>
            <a:r>
              <a:rPr lang="en-US" dirty="0"/>
              <a:t> are two fundamental concepts in web data mining that describe the structure and relationships between web pages and their content.</a:t>
            </a:r>
          </a:p>
          <a:p>
            <a:endParaRPr lang="en-US" dirty="0"/>
          </a:p>
          <a:p>
            <a:endParaRPr lang="en-US" dirty="0"/>
          </a:p>
          <a:p>
            <a:r>
              <a:rPr lang="en-US" sz="2400" b="1" dirty="0"/>
              <a:t>Locality</a:t>
            </a:r>
          </a:p>
          <a:p>
            <a:pPr>
              <a:buFont typeface="Arial" panose="020B0604020202020204" pitchFamily="34" charset="0"/>
              <a:buChar char="•"/>
            </a:pPr>
            <a:r>
              <a:rPr lang="en-US" b="1" dirty="0"/>
              <a:t>Geographical locality:</a:t>
            </a:r>
            <a:r>
              <a:rPr lang="en-US" dirty="0"/>
              <a:t> Refers to the physical location of web servers and users. This can be relevant for targeted advertising, content localization, and understanding user behavior based on their location.</a:t>
            </a:r>
          </a:p>
          <a:p>
            <a:pPr>
              <a:buFont typeface="Arial" panose="020B0604020202020204" pitchFamily="34" charset="0"/>
              <a:buChar char="•"/>
            </a:pPr>
            <a:r>
              <a:rPr lang="en-US" b="1" dirty="0"/>
              <a:t>Semantic locality:</a:t>
            </a:r>
            <a:r>
              <a:rPr lang="en-US" dirty="0"/>
              <a:t> Relates to the semantic relationships between web pages. Pages with similar topics or content are often linked together and considered to be semantically related. This concept is important for search engines and recommendation systems.</a:t>
            </a:r>
          </a:p>
          <a:p>
            <a:r>
              <a:rPr lang="en-IN" b="1" dirty="0"/>
              <a:t> </a:t>
            </a:r>
            <a:endParaRPr lang="en-IN" dirty="0"/>
          </a:p>
        </p:txBody>
      </p:sp>
    </p:spTree>
    <p:extLst>
      <p:ext uri="{BB962C8B-B14F-4D97-AF65-F5344CB8AC3E}">
        <p14:creationId xmlns:p14="http://schemas.microsoft.com/office/powerpoint/2010/main" val="217173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A4C80E-BAC6-6562-F523-714B0AC364C0}"/>
              </a:ext>
            </a:extLst>
          </p:cNvPr>
          <p:cNvSpPr txBox="1"/>
          <p:nvPr/>
        </p:nvSpPr>
        <p:spPr>
          <a:xfrm>
            <a:off x="3047268" y="1166925"/>
            <a:ext cx="6097464" cy="4124206"/>
          </a:xfrm>
          <a:prstGeom prst="rect">
            <a:avLst/>
          </a:prstGeom>
          <a:noFill/>
        </p:spPr>
        <p:txBody>
          <a:bodyPr wrap="square">
            <a:spAutoFit/>
          </a:bodyPr>
          <a:lstStyle/>
          <a:p>
            <a:r>
              <a:rPr lang="en-US" sz="3200" b="1" dirty="0"/>
              <a:t>Hierarchy</a:t>
            </a:r>
          </a:p>
          <a:p>
            <a:endParaRPr lang="en-US" sz="3200" b="1" dirty="0"/>
          </a:p>
          <a:p>
            <a:pPr>
              <a:buFont typeface="Arial" panose="020B0604020202020204" pitchFamily="34" charset="0"/>
              <a:buChar char="•"/>
            </a:pPr>
            <a:r>
              <a:rPr lang="en-US" b="1" dirty="0"/>
              <a:t>Page hierarchy:</a:t>
            </a:r>
            <a:r>
              <a:rPr lang="en-US" dirty="0"/>
              <a:t> The structure of a website, often represented as a tree or graph. This hierarchy can help in understanding the relationships between different pages and their importance within the site.</a:t>
            </a:r>
          </a:p>
          <a:p>
            <a:pPr>
              <a:buFont typeface="Arial" panose="020B0604020202020204" pitchFamily="34" charset="0"/>
              <a:buChar char="•"/>
            </a:pPr>
            <a:r>
              <a:rPr lang="en-US" b="1" dirty="0"/>
              <a:t>Link hierarchy:</a:t>
            </a:r>
            <a:r>
              <a:rPr lang="en-US" dirty="0"/>
              <a:t> The relationships between web pages based on hyperlinks. This can be used to identify important pages and discover communities of related pages.</a:t>
            </a:r>
          </a:p>
          <a:p>
            <a:pPr>
              <a:buFont typeface="Arial" panose="020B0604020202020204" pitchFamily="34" charset="0"/>
              <a:buChar char="•"/>
            </a:pPr>
            <a:r>
              <a:rPr lang="en-US" b="1" dirty="0"/>
              <a:t>Content hierarchy:</a:t>
            </a:r>
            <a:r>
              <a:rPr lang="en-US" dirty="0"/>
              <a:t> The organization of content within a web page, such as headings, paragraphs, and lists. This hierarchy can help in extracting relevant information and understanding the page's structure.</a:t>
            </a:r>
          </a:p>
        </p:txBody>
      </p:sp>
    </p:spTree>
    <p:extLst>
      <p:ext uri="{BB962C8B-B14F-4D97-AF65-F5344CB8AC3E}">
        <p14:creationId xmlns:p14="http://schemas.microsoft.com/office/powerpoint/2010/main" val="344235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A3351-49B9-2912-D23C-21D573FA1602}"/>
              </a:ext>
            </a:extLst>
          </p:cNvPr>
          <p:cNvSpPr txBox="1"/>
          <p:nvPr/>
        </p:nvSpPr>
        <p:spPr>
          <a:xfrm>
            <a:off x="1292469" y="889844"/>
            <a:ext cx="7853728" cy="4801314"/>
          </a:xfrm>
          <a:prstGeom prst="rect">
            <a:avLst/>
          </a:prstGeom>
          <a:noFill/>
        </p:spPr>
        <p:txBody>
          <a:bodyPr wrap="square">
            <a:spAutoFit/>
          </a:bodyPr>
          <a:lstStyle/>
          <a:p>
            <a:r>
              <a:rPr lang="en-US" b="1" dirty="0"/>
              <a:t>Understanding locality and hierarchy is crucial for effective web data mining because:</a:t>
            </a:r>
            <a:endParaRPr lang="en-US" dirty="0"/>
          </a:p>
          <a:p>
            <a:pPr>
              <a:buFont typeface="Arial" panose="020B0604020202020204" pitchFamily="34" charset="0"/>
              <a:buChar char="•"/>
            </a:pPr>
            <a:r>
              <a:rPr lang="en-US" b="1" dirty="0"/>
              <a:t>It helps identify relevant information:</a:t>
            </a:r>
            <a:r>
              <a:rPr lang="en-US" dirty="0"/>
              <a:t> By understanding the relationships between web pages, data miners can focus on extracting information that is most relevant to their goals.</a:t>
            </a:r>
          </a:p>
          <a:p>
            <a:pPr>
              <a:buFont typeface="Arial" panose="020B0604020202020204" pitchFamily="34" charset="0"/>
              <a:buChar char="•"/>
            </a:pPr>
            <a:r>
              <a:rPr lang="en-US" b="1" dirty="0"/>
              <a:t>It improves search engine performance:</a:t>
            </a:r>
            <a:r>
              <a:rPr lang="en-US" dirty="0"/>
              <a:t> Search engines use locality and hierarchy to rank search results and provide more relevant information to users.</a:t>
            </a:r>
          </a:p>
          <a:p>
            <a:pPr>
              <a:buFont typeface="Arial" panose="020B0604020202020204" pitchFamily="34" charset="0"/>
              <a:buChar char="•"/>
            </a:pPr>
            <a:r>
              <a:rPr lang="en-US" b="1" dirty="0"/>
              <a:t>It enables targeted advertising:</a:t>
            </a:r>
            <a:r>
              <a:rPr lang="en-US" dirty="0"/>
              <a:t> By understanding the geographical and semantic locality of web pages, advertisers can target their ads to specific audiences.</a:t>
            </a:r>
          </a:p>
          <a:p>
            <a:pPr>
              <a:buFont typeface="Arial" panose="020B0604020202020204" pitchFamily="34" charset="0"/>
              <a:buChar char="•"/>
            </a:pPr>
            <a:endParaRPr lang="en-US" dirty="0"/>
          </a:p>
          <a:p>
            <a:r>
              <a:rPr lang="en-US" b="1" dirty="0"/>
              <a:t>Techniques for analyzing locality and hierarchy:</a:t>
            </a:r>
            <a:endParaRPr lang="en-US" dirty="0"/>
          </a:p>
          <a:p>
            <a:pPr>
              <a:buFont typeface="Arial" panose="020B0604020202020204" pitchFamily="34" charset="0"/>
              <a:buChar char="•"/>
            </a:pPr>
            <a:r>
              <a:rPr lang="en-US" b="1" dirty="0"/>
              <a:t>Link analysis:</a:t>
            </a:r>
            <a:r>
              <a:rPr lang="en-US" dirty="0"/>
              <a:t> Analyzing the links between web pages to identify their relationships and importance.</a:t>
            </a:r>
          </a:p>
          <a:p>
            <a:pPr>
              <a:buFont typeface="Arial" panose="020B0604020202020204" pitchFamily="34" charset="0"/>
              <a:buChar char="•"/>
            </a:pPr>
            <a:r>
              <a:rPr lang="en-US" b="1" dirty="0"/>
              <a:t>Content analysis:</a:t>
            </a:r>
            <a:r>
              <a:rPr lang="en-US" dirty="0"/>
              <a:t> Analyzing the content of web pages to identify topics, keywords, and other relevant information.</a:t>
            </a:r>
          </a:p>
          <a:p>
            <a:pPr>
              <a:buFont typeface="Arial" panose="020B0604020202020204" pitchFamily="34" charset="0"/>
              <a:buChar char="•"/>
            </a:pPr>
            <a:r>
              <a:rPr lang="en-US" b="1" dirty="0"/>
              <a:t>Graph analysis:</a:t>
            </a:r>
            <a:r>
              <a:rPr lang="en-US" dirty="0"/>
              <a:t> Using graph theory to model the relationships between web pages and analyze their structure.</a:t>
            </a:r>
          </a:p>
        </p:txBody>
      </p:sp>
    </p:spTree>
    <p:extLst>
      <p:ext uri="{BB962C8B-B14F-4D97-AF65-F5344CB8AC3E}">
        <p14:creationId xmlns:p14="http://schemas.microsoft.com/office/powerpoint/2010/main" val="130663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5C5EF-4D9F-92B2-D219-020F15A6EC45}"/>
              </a:ext>
            </a:extLst>
          </p:cNvPr>
          <p:cNvSpPr txBox="1"/>
          <p:nvPr/>
        </p:nvSpPr>
        <p:spPr>
          <a:xfrm>
            <a:off x="3047268" y="1855149"/>
            <a:ext cx="6097464" cy="2185214"/>
          </a:xfrm>
          <a:prstGeom prst="rect">
            <a:avLst/>
          </a:prstGeom>
          <a:noFill/>
        </p:spPr>
        <p:txBody>
          <a:bodyPr wrap="square">
            <a:spAutoFit/>
          </a:bodyPr>
          <a:lstStyle/>
          <a:p>
            <a:r>
              <a:rPr lang="en-IN" sz="2800" b="1" dirty="0"/>
              <a:t>Web content mining</a:t>
            </a:r>
          </a:p>
          <a:p>
            <a:endParaRPr lang="en-IN" b="1" dirty="0"/>
          </a:p>
          <a:p>
            <a:r>
              <a:rPr lang="en-US" b="1" dirty="0"/>
              <a:t>Web data mining</a:t>
            </a:r>
            <a:r>
              <a:rPr lang="en-US" dirty="0"/>
              <a:t> is a specialized field of data mining that focuses on extracting useful information from the vast amounts of data available on the World Wide Web. It involves applying data mining techniques to web data to discover patterns, trends, and knowledge that can be used for various purposes.</a:t>
            </a:r>
            <a:r>
              <a:rPr lang="en-IN" b="1" dirty="0"/>
              <a:t> </a:t>
            </a:r>
            <a:endParaRPr lang="en-IN" dirty="0"/>
          </a:p>
        </p:txBody>
      </p:sp>
    </p:spTree>
    <p:extLst>
      <p:ext uri="{BB962C8B-B14F-4D97-AF65-F5344CB8AC3E}">
        <p14:creationId xmlns:p14="http://schemas.microsoft.com/office/powerpoint/2010/main" val="145285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1840</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2024-09-29T14:48:20Z</dcterms:created>
  <dcterms:modified xsi:type="dcterms:W3CDTF">2024-09-29T15:13:03Z</dcterms:modified>
</cp:coreProperties>
</file>