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6" r:id="rId10"/>
    <p:sldId id="267" r:id="rId11"/>
    <p:sldId id="268" r:id="rId12"/>
    <p:sldId id="269" r:id="rId13"/>
    <p:sldId id="270" r:id="rId14"/>
    <p:sldId id="265" r:id="rId15"/>
    <p:sldId id="271" r:id="rId16"/>
    <p:sldId id="272" r:id="rId17"/>
    <p:sldId id="273" r:id="rId18"/>
    <p:sldId id="274" r:id="rId19"/>
    <p:sldId id="275" r:id="rId20"/>
    <p:sldId id="276"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77"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6" r:id="rId60"/>
    <p:sldId id="315" r:id="rId61"/>
    <p:sldId id="317" r:id="rId62"/>
    <p:sldId id="318" r:id="rId63"/>
    <p:sldId id="319" r:id="rId64"/>
    <p:sldId id="320" r:id="rId65"/>
    <p:sldId id="321" r:id="rId66"/>
    <p:sldId id="322" r:id="rId67"/>
    <p:sldId id="323" r:id="rId68"/>
    <p:sldId id="324" r:id="rId69"/>
    <p:sldId id="325" r:id="rId70"/>
    <p:sldId id="326" r:id="rId71"/>
    <p:sldId id="327" r:id="rId72"/>
    <p:sldId id="328" r:id="rId73"/>
    <p:sldId id="329" r:id="rId74"/>
    <p:sldId id="330" r:id="rId75"/>
    <p:sldId id="331" r:id="rId76"/>
    <p:sldId id="332" r:id="rId77"/>
    <p:sldId id="333" r:id="rId78"/>
    <p:sldId id="334" r:id="rId79"/>
    <p:sldId id="335" r:id="rId80"/>
    <p:sldId id="336" r:id="rId81"/>
    <p:sldId id="337" r:id="rId82"/>
    <p:sldId id="338" r:id="rId83"/>
    <p:sldId id="339" r:id="rId84"/>
    <p:sldId id="342" r:id="rId85"/>
    <p:sldId id="343" r:id="rId86"/>
    <p:sldId id="344" r:id="rId87"/>
    <p:sldId id="345" r:id="rId88"/>
    <p:sldId id="346" r:id="rId89"/>
    <p:sldId id="347" r:id="rId90"/>
    <p:sldId id="348" r:id="rId91"/>
    <p:sldId id="349" r:id="rId92"/>
    <p:sldId id="350" r:id="rId93"/>
    <p:sldId id="340" r:id="rId94"/>
    <p:sldId id="341" r:id="rId95"/>
    <p:sldId id="351" r:id="rId96"/>
    <p:sldId id="352" r:id="rId97"/>
    <p:sldId id="353" r:id="rId98"/>
    <p:sldId id="354" r:id="rId99"/>
    <p:sldId id="355" r:id="rId100"/>
    <p:sldId id="356" r:id="rId101"/>
    <p:sldId id="357" r:id="rId102"/>
    <p:sldId id="358" r:id="rId103"/>
    <p:sldId id="359" r:id="rId104"/>
    <p:sldId id="360" r:id="rId105"/>
    <p:sldId id="361" r:id="rId106"/>
    <p:sldId id="362" r:id="rId107"/>
    <p:sldId id="363" r:id="rId108"/>
    <p:sldId id="364" r:id="rId109"/>
    <p:sldId id="365" r:id="rId110"/>
    <p:sldId id="366" r:id="rId111"/>
    <p:sldId id="367" r:id="rId112"/>
    <p:sldId id="368" r:id="rId113"/>
    <p:sldId id="369" r:id="rId114"/>
    <p:sldId id="370" r:id="rId115"/>
    <p:sldId id="371" r:id="rId116"/>
    <p:sldId id="372" r:id="rId117"/>
    <p:sldId id="373" r:id="rId118"/>
    <p:sldId id="374" r:id="rId119"/>
    <p:sldId id="375" r:id="rId120"/>
    <p:sldId id="376" r:id="rId121"/>
    <p:sldId id="377" r:id="rId122"/>
    <p:sldId id="378" r:id="rId123"/>
    <p:sldId id="379" r:id="rId124"/>
    <p:sldId id="380" r:id="rId125"/>
    <p:sldId id="381" r:id="rId126"/>
    <p:sldId id="382" r:id="rId127"/>
    <p:sldId id="383" r:id="rId128"/>
    <p:sldId id="384" r:id="rId129"/>
    <p:sldId id="385" r:id="rId130"/>
    <p:sldId id="387" r:id="rId131"/>
    <p:sldId id="386" r:id="rId132"/>
    <p:sldId id="388" r:id="rId133"/>
    <p:sldId id="389" r:id="rId134"/>
    <p:sldId id="390" r:id="rId135"/>
    <p:sldId id="391" r:id="rId136"/>
    <p:sldId id="395" r:id="rId137"/>
    <p:sldId id="396" r:id="rId138"/>
    <p:sldId id="392" r:id="rId139"/>
    <p:sldId id="393" r:id="rId140"/>
    <p:sldId id="394" r:id="rId1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87" d="100"/>
          <a:sy n="87" d="100"/>
        </p:scale>
        <p:origin x="48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microsoft.com/office/2016/11/relationships/changesInfo" Target="changesInfos/changesInfo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presProps" Target="presProp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ubna aggarwal" userId="8599e9daa93b4e97" providerId="LiveId" clId="{8FC62C0F-607F-482C-8A0E-B8545035F036}"/>
    <pc:docChg chg="undo custSel addSld modSld sldOrd">
      <pc:chgData name="lubna aggarwal" userId="8599e9daa93b4e97" providerId="LiveId" clId="{8FC62C0F-607F-482C-8A0E-B8545035F036}" dt="2024-09-29T08:22:33.680" v="1007" actId="14100"/>
      <pc:docMkLst>
        <pc:docMk/>
      </pc:docMkLst>
      <pc:sldChg chg="addSp modSp mod">
        <pc:chgData name="lubna aggarwal" userId="8599e9daa93b4e97" providerId="LiveId" clId="{8FC62C0F-607F-482C-8A0E-B8545035F036}" dt="2024-09-29T06:20:41.657" v="39" actId="122"/>
        <pc:sldMkLst>
          <pc:docMk/>
          <pc:sldMk cId="211035905" sldId="277"/>
        </pc:sldMkLst>
        <pc:spChg chg="add mod">
          <ac:chgData name="lubna aggarwal" userId="8599e9daa93b4e97" providerId="LiveId" clId="{8FC62C0F-607F-482C-8A0E-B8545035F036}" dt="2024-09-29T06:20:41.657" v="39" actId="122"/>
          <ac:spMkLst>
            <pc:docMk/>
            <pc:sldMk cId="211035905" sldId="277"/>
            <ac:spMk id="3" creationId="{B7567364-7959-4037-546E-546CC7B22317}"/>
          </ac:spMkLst>
        </pc:spChg>
      </pc:sldChg>
      <pc:sldChg chg="addSp modSp new mod">
        <pc:chgData name="lubna aggarwal" userId="8599e9daa93b4e97" providerId="LiveId" clId="{8FC62C0F-607F-482C-8A0E-B8545035F036}" dt="2024-09-29T06:21:14.902" v="50" actId="14100"/>
        <pc:sldMkLst>
          <pc:docMk/>
          <pc:sldMk cId="29892895" sldId="291"/>
        </pc:sldMkLst>
        <pc:spChg chg="add mod">
          <ac:chgData name="lubna aggarwal" userId="8599e9daa93b4e97" providerId="LiveId" clId="{8FC62C0F-607F-482C-8A0E-B8545035F036}" dt="2024-09-29T06:21:14.902" v="50" actId="14100"/>
          <ac:spMkLst>
            <pc:docMk/>
            <pc:sldMk cId="29892895" sldId="291"/>
            <ac:spMk id="3" creationId="{87DF7C1D-8BB9-36CB-AF25-A38E9D1B646E}"/>
          </ac:spMkLst>
        </pc:spChg>
      </pc:sldChg>
      <pc:sldChg chg="addSp modSp new mod">
        <pc:chgData name="lubna aggarwal" userId="8599e9daa93b4e97" providerId="LiveId" clId="{8FC62C0F-607F-482C-8A0E-B8545035F036}" dt="2024-09-29T06:21:54.099" v="55" actId="1076"/>
        <pc:sldMkLst>
          <pc:docMk/>
          <pc:sldMk cId="1545541705" sldId="292"/>
        </pc:sldMkLst>
        <pc:spChg chg="add mod">
          <ac:chgData name="lubna aggarwal" userId="8599e9daa93b4e97" providerId="LiveId" clId="{8FC62C0F-607F-482C-8A0E-B8545035F036}" dt="2024-09-29T06:21:54.099" v="55" actId="1076"/>
          <ac:spMkLst>
            <pc:docMk/>
            <pc:sldMk cId="1545541705" sldId="292"/>
            <ac:spMk id="3" creationId="{013E6384-F8A0-E4DF-89EC-AB9E0F1B330F}"/>
          </ac:spMkLst>
        </pc:spChg>
      </pc:sldChg>
      <pc:sldChg chg="addSp modSp new mod">
        <pc:chgData name="lubna aggarwal" userId="8599e9daa93b4e97" providerId="LiveId" clId="{8FC62C0F-607F-482C-8A0E-B8545035F036}" dt="2024-09-29T06:22:26.457" v="69" actId="20577"/>
        <pc:sldMkLst>
          <pc:docMk/>
          <pc:sldMk cId="3026784873" sldId="293"/>
        </pc:sldMkLst>
        <pc:spChg chg="add mod">
          <ac:chgData name="lubna aggarwal" userId="8599e9daa93b4e97" providerId="LiveId" clId="{8FC62C0F-607F-482C-8A0E-B8545035F036}" dt="2024-09-29T06:22:26.457" v="69" actId="20577"/>
          <ac:spMkLst>
            <pc:docMk/>
            <pc:sldMk cId="3026784873" sldId="293"/>
            <ac:spMk id="2" creationId="{681BE536-8A1A-7E07-7CCD-E375FA7C8436}"/>
          </ac:spMkLst>
        </pc:spChg>
      </pc:sldChg>
      <pc:sldChg chg="addSp modSp new mod">
        <pc:chgData name="lubna aggarwal" userId="8599e9daa93b4e97" providerId="LiveId" clId="{8FC62C0F-607F-482C-8A0E-B8545035F036}" dt="2024-09-29T06:22:54.462" v="73" actId="1076"/>
        <pc:sldMkLst>
          <pc:docMk/>
          <pc:sldMk cId="1439196804" sldId="294"/>
        </pc:sldMkLst>
        <pc:spChg chg="add mod">
          <ac:chgData name="lubna aggarwal" userId="8599e9daa93b4e97" providerId="LiveId" clId="{8FC62C0F-607F-482C-8A0E-B8545035F036}" dt="2024-09-29T06:22:54.462" v="73" actId="1076"/>
          <ac:spMkLst>
            <pc:docMk/>
            <pc:sldMk cId="1439196804" sldId="294"/>
            <ac:spMk id="3" creationId="{D99CD889-4A50-FAC6-2272-AA9BBBF54300}"/>
          </ac:spMkLst>
        </pc:spChg>
      </pc:sldChg>
      <pc:sldChg chg="addSp modSp new mod">
        <pc:chgData name="lubna aggarwal" userId="8599e9daa93b4e97" providerId="LiveId" clId="{8FC62C0F-607F-482C-8A0E-B8545035F036}" dt="2024-09-29T06:23:20.516" v="78" actId="20577"/>
        <pc:sldMkLst>
          <pc:docMk/>
          <pc:sldMk cId="363444939" sldId="295"/>
        </pc:sldMkLst>
        <pc:spChg chg="add mod">
          <ac:chgData name="lubna aggarwal" userId="8599e9daa93b4e97" providerId="LiveId" clId="{8FC62C0F-607F-482C-8A0E-B8545035F036}" dt="2024-09-29T06:23:20.516" v="78" actId="20577"/>
          <ac:spMkLst>
            <pc:docMk/>
            <pc:sldMk cId="363444939" sldId="295"/>
            <ac:spMk id="3" creationId="{CBD1B554-21BC-2423-9609-B6914586AADE}"/>
          </ac:spMkLst>
        </pc:spChg>
      </pc:sldChg>
      <pc:sldChg chg="addSp modSp new mod">
        <pc:chgData name="lubna aggarwal" userId="8599e9daa93b4e97" providerId="LiveId" clId="{8FC62C0F-607F-482C-8A0E-B8545035F036}" dt="2024-09-29T06:25:18.341" v="90" actId="1076"/>
        <pc:sldMkLst>
          <pc:docMk/>
          <pc:sldMk cId="3885361983" sldId="296"/>
        </pc:sldMkLst>
        <pc:spChg chg="add mod">
          <ac:chgData name="lubna aggarwal" userId="8599e9daa93b4e97" providerId="LiveId" clId="{8FC62C0F-607F-482C-8A0E-B8545035F036}" dt="2024-09-29T06:25:18.341" v="90" actId="1076"/>
          <ac:spMkLst>
            <pc:docMk/>
            <pc:sldMk cId="3885361983" sldId="296"/>
            <ac:spMk id="3" creationId="{DFD4E0B6-E509-0F63-7718-9891691B5DDD}"/>
          </ac:spMkLst>
        </pc:spChg>
      </pc:sldChg>
      <pc:sldChg chg="addSp modSp new mod ord">
        <pc:chgData name="lubna aggarwal" userId="8599e9daa93b4e97" providerId="LiveId" clId="{8FC62C0F-607F-482C-8A0E-B8545035F036}" dt="2024-09-29T06:25:27.214" v="92" actId="1076"/>
        <pc:sldMkLst>
          <pc:docMk/>
          <pc:sldMk cId="3624002529" sldId="297"/>
        </pc:sldMkLst>
        <pc:spChg chg="add mod">
          <ac:chgData name="lubna aggarwal" userId="8599e9daa93b4e97" providerId="LiveId" clId="{8FC62C0F-607F-482C-8A0E-B8545035F036}" dt="2024-09-29T06:25:27.214" v="92" actId="1076"/>
          <ac:spMkLst>
            <pc:docMk/>
            <pc:sldMk cId="3624002529" sldId="297"/>
            <ac:spMk id="3" creationId="{0BD0319B-2545-0C5A-4237-F183ED6427AD}"/>
          </ac:spMkLst>
        </pc:spChg>
      </pc:sldChg>
      <pc:sldChg chg="addSp modSp new mod">
        <pc:chgData name="lubna aggarwal" userId="8599e9daa93b4e97" providerId="LiveId" clId="{8FC62C0F-607F-482C-8A0E-B8545035F036}" dt="2024-09-29T06:26:13.840" v="97" actId="21"/>
        <pc:sldMkLst>
          <pc:docMk/>
          <pc:sldMk cId="3207144620" sldId="298"/>
        </pc:sldMkLst>
        <pc:spChg chg="add mod">
          <ac:chgData name="lubna aggarwal" userId="8599e9daa93b4e97" providerId="LiveId" clId="{8FC62C0F-607F-482C-8A0E-B8545035F036}" dt="2024-09-29T06:26:13.840" v="97" actId="21"/>
          <ac:spMkLst>
            <pc:docMk/>
            <pc:sldMk cId="3207144620" sldId="298"/>
            <ac:spMk id="3" creationId="{5DCDB80C-4F53-FD5A-11F7-6A67E6C6D8EC}"/>
          </ac:spMkLst>
        </pc:spChg>
      </pc:sldChg>
      <pc:sldChg chg="addSp modSp new mod">
        <pc:chgData name="lubna aggarwal" userId="8599e9daa93b4e97" providerId="LiveId" clId="{8FC62C0F-607F-482C-8A0E-B8545035F036}" dt="2024-09-29T06:26:45.923" v="107" actId="14100"/>
        <pc:sldMkLst>
          <pc:docMk/>
          <pc:sldMk cId="1859573803" sldId="299"/>
        </pc:sldMkLst>
        <pc:spChg chg="add mod">
          <ac:chgData name="lubna aggarwal" userId="8599e9daa93b4e97" providerId="LiveId" clId="{8FC62C0F-607F-482C-8A0E-B8545035F036}" dt="2024-09-29T06:26:45.923" v="107" actId="14100"/>
          <ac:spMkLst>
            <pc:docMk/>
            <pc:sldMk cId="1859573803" sldId="299"/>
            <ac:spMk id="3" creationId="{A6EDCA0C-3195-A7DF-AB6A-24CC3B898D08}"/>
          </ac:spMkLst>
        </pc:spChg>
      </pc:sldChg>
      <pc:sldChg chg="addSp modSp new mod">
        <pc:chgData name="lubna aggarwal" userId="8599e9daa93b4e97" providerId="LiveId" clId="{8FC62C0F-607F-482C-8A0E-B8545035F036}" dt="2024-09-29T06:27:03.809" v="111" actId="20577"/>
        <pc:sldMkLst>
          <pc:docMk/>
          <pc:sldMk cId="4169704854" sldId="300"/>
        </pc:sldMkLst>
        <pc:spChg chg="add mod">
          <ac:chgData name="lubna aggarwal" userId="8599e9daa93b4e97" providerId="LiveId" clId="{8FC62C0F-607F-482C-8A0E-B8545035F036}" dt="2024-09-29T06:27:03.809" v="111" actId="20577"/>
          <ac:spMkLst>
            <pc:docMk/>
            <pc:sldMk cId="4169704854" sldId="300"/>
            <ac:spMk id="3" creationId="{EF909BF5-9B6E-A0EC-ACD3-587AA4B572C3}"/>
          </ac:spMkLst>
        </pc:spChg>
      </pc:sldChg>
      <pc:sldChg chg="addSp modSp new mod">
        <pc:chgData name="lubna aggarwal" userId="8599e9daa93b4e97" providerId="LiveId" clId="{8FC62C0F-607F-482C-8A0E-B8545035F036}" dt="2024-09-29T06:27:43.107" v="125" actId="14100"/>
        <pc:sldMkLst>
          <pc:docMk/>
          <pc:sldMk cId="3353116865" sldId="301"/>
        </pc:sldMkLst>
        <pc:spChg chg="add mod">
          <ac:chgData name="lubna aggarwal" userId="8599e9daa93b4e97" providerId="LiveId" clId="{8FC62C0F-607F-482C-8A0E-B8545035F036}" dt="2024-09-29T06:27:43.107" v="125" actId="14100"/>
          <ac:spMkLst>
            <pc:docMk/>
            <pc:sldMk cId="3353116865" sldId="301"/>
            <ac:spMk id="2" creationId="{F56156D1-D3B8-550C-527A-6616877C0876}"/>
          </ac:spMkLst>
        </pc:spChg>
      </pc:sldChg>
      <pc:sldChg chg="addSp modSp new mod">
        <pc:chgData name="lubna aggarwal" userId="8599e9daa93b4e97" providerId="LiveId" clId="{8FC62C0F-607F-482C-8A0E-B8545035F036}" dt="2024-09-29T06:28:07.434" v="129" actId="20577"/>
        <pc:sldMkLst>
          <pc:docMk/>
          <pc:sldMk cId="1531743027" sldId="302"/>
        </pc:sldMkLst>
        <pc:spChg chg="add mod">
          <ac:chgData name="lubna aggarwal" userId="8599e9daa93b4e97" providerId="LiveId" clId="{8FC62C0F-607F-482C-8A0E-B8545035F036}" dt="2024-09-29T06:28:07.434" v="129" actId="20577"/>
          <ac:spMkLst>
            <pc:docMk/>
            <pc:sldMk cId="1531743027" sldId="302"/>
            <ac:spMk id="3" creationId="{584CB398-D828-AFB2-8E70-A7548D5565DF}"/>
          </ac:spMkLst>
        </pc:spChg>
      </pc:sldChg>
      <pc:sldChg chg="addSp modSp new mod">
        <pc:chgData name="lubna aggarwal" userId="8599e9daa93b4e97" providerId="LiveId" clId="{8FC62C0F-607F-482C-8A0E-B8545035F036}" dt="2024-09-29T06:43:27.150" v="141" actId="1076"/>
        <pc:sldMkLst>
          <pc:docMk/>
          <pc:sldMk cId="425399786" sldId="303"/>
        </pc:sldMkLst>
        <pc:spChg chg="add mod">
          <ac:chgData name="lubna aggarwal" userId="8599e9daa93b4e97" providerId="LiveId" clId="{8FC62C0F-607F-482C-8A0E-B8545035F036}" dt="2024-09-29T06:43:27.150" v="141" actId="1076"/>
          <ac:spMkLst>
            <pc:docMk/>
            <pc:sldMk cId="425399786" sldId="303"/>
            <ac:spMk id="3" creationId="{942A1854-6CCD-8AA7-BEE6-01264959540A}"/>
          </ac:spMkLst>
        </pc:spChg>
      </pc:sldChg>
      <pc:sldChg chg="addSp new mod">
        <pc:chgData name="lubna aggarwal" userId="8599e9daa93b4e97" providerId="LiveId" clId="{8FC62C0F-607F-482C-8A0E-B8545035F036}" dt="2024-09-29T06:43:05.701" v="131" actId="22"/>
        <pc:sldMkLst>
          <pc:docMk/>
          <pc:sldMk cId="1004701043" sldId="304"/>
        </pc:sldMkLst>
        <pc:spChg chg="add">
          <ac:chgData name="lubna aggarwal" userId="8599e9daa93b4e97" providerId="LiveId" clId="{8FC62C0F-607F-482C-8A0E-B8545035F036}" dt="2024-09-29T06:43:05.701" v="131" actId="22"/>
          <ac:spMkLst>
            <pc:docMk/>
            <pc:sldMk cId="1004701043" sldId="304"/>
            <ac:spMk id="3" creationId="{E37B0D0F-BAF7-2FB9-9DFA-D00B6A8C27B4}"/>
          </ac:spMkLst>
        </pc:spChg>
      </pc:sldChg>
      <pc:sldChg chg="addSp modSp new mod">
        <pc:chgData name="lubna aggarwal" userId="8599e9daa93b4e97" providerId="LiveId" clId="{8FC62C0F-607F-482C-8A0E-B8545035F036}" dt="2024-09-29T06:44:18.561" v="146" actId="14100"/>
        <pc:sldMkLst>
          <pc:docMk/>
          <pc:sldMk cId="2148968611" sldId="305"/>
        </pc:sldMkLst>
        <pc:spChg chg="add mod">
          <ac:chgData name="lubna aggarwal" userId="8599e9daa93b4e97" providerId="LiveId" clId="{8FC62C0F-607F-482C-8A0E-B8545035F036}" dt="2024-09-29T06:44:18.561" v="146" actId="14100"/>
          <ac:spMkLst>
            <pc:docMk/>
            <pc:sldMk cId="2148968611" sldId="305"/>
            <ac:spMk id="3" creationId="{03FE3E46-DFF1-0A9F-D19D-65A7FAC0F643}"/>
          </ac:spMkLst>
        </pc:spChg>
      </pc:sldChg>
      <pc:sldChg chg="addSp modSp new mod">
        <pc:chgData name="lubna aggarwal" userId="8599e9daa93b4e97" providerId="LiveId" clId="{8FC62C0F-607F-482C-8A0E-B8545035F036}" dt="2024-09-29T06:45:41.133" v="176" actId="20577"/>
        <pc:sldMkLst>
          <pc:docMk/>
          <pc:sldMk cId="3336106236" sldId="306"/>
        </pc:sldMkLst>
        <pc:spChg chg="add mod">
          <ac:chgData name="lubna aggarwal" userId="8599e9daa93b4e97" providerId="LiveId" clId="{8FC62C0F-607F-482C-8A0E-B8545035F036}" dt="2024-09-29T06:45:41.133" v="176" actId="20577"/>
          <ac:spMkLst>
            <pc:docMk/>
            <pc:sldMk cId="3336106236" sldId="306"/>
            <ac:spMk id="3" creationId="{D2599AED-2790-43FA-9355-443830F80889}"/>
          </ac:spMkLst>
        </pc:spChg>
      </pc:sldChg>
      <pc:sldChg chg="addSp modSp new mod">
        <pc:chgData name="lubna aggarwal" userId="8599e9daa93b4e97" providerId="LiveId" clId="{8FC62C0F-607F-482C-8A0E-B8545035F036}" dt="2024-09-29T06:47:20.054" v="209" actId="20577"/>
        <pc:sldMkLst>
          <pc:docMk/>
          <pc:sldMk cId="3073027232" sldId="307"/>
        </pc:sldMkLst>
        <pc:spChg chg="add mod">
          <ac:chgData name="lubna aggarwal" userId="8599e9daa93b4e97" providerId="LiveId" clId="{8FC62C0F-607F-482C-8A0E-B8545035F036}" dt="2024-09-29T06:47:20.054" v="209" actId="20577"/>
          <ac:spMkLst>
            <pc:docMk/>
            <pc:sldMk cId="3073027232" sldId="307"/>
            <ac:spMk id="3" creationId="{040AD639-49C3-1086-5DDE-89E7596966F8}"/>
          </ac:spMkLst>
        </pc:spChg>
      </pc:sldChg>
      <pc:sldChg chg="addSp modSp new mod">
        <pc:chgData name="lubna aggarwal" userId="8599e9daa93b4e97" providerId="LiveId" clId="{8FC62C0F-607F-482C-8A0E-B8545035F036}" dt="2024-09-29T06:47:05.957" v="205" actId="20577"/>
        <pc:sldMkLst>
          <pc:docMk/>
          <pc:sldMk cId="608526414" sldId="308"/>
        </pc:sldMkLst>
        <pc:spChg chg="add mod">
          <ac:chgData name="lubna aggarwal" userId="8599e9daa93b4e97" providerId="LiveId" clId="{8FC62C0F-607F-482C-8A0E-B8545035F036}" dt="2024-09-29T06:47:05.957" v="205" actId="20577"/>
          <ac:spMkLst>
            <pc:docMk/>
            <pc:sldMk cId="608526414" sldId="308"/>
            <ac:spMk id="3" creationId="{FFB69643-4DE4-C9C7-698C-B53C8ABEBCBE}"/>
          </ac:spMkLst>
        </pc:spChg>
      </pc:sldChg>
      <pc:sldChg chg="addSp modSp new mod">
        <pc:chgData name="lubna aggarwal" userId="8599e9daa93b4e97" providerId="LiveId" clId="{8FC62C0F-607F-482C-8A0E-B8545035F036}" dt="2024-09-29T06:47:46.256" v="214" actId="1076"/>
        <pc:sldMkLst>
          <pc:docMk/>
          <pc:sldMk cId="3924361679" sldId="309"/>
        </pc:sldMkLst>
        <pc:spChg chg="add mod">
          <ac:chgData name="lubna aggarwal" userId="8599e9daa93b4e97" providerId="LiveId" clId="{8FC62C0F-607F-482C-8A0E-B8545035F036}" dt="2024-09-29T06:47:46.256" v="214" actId="1076"/>
          <ac:spMkLst>
            <pc:docMk/>
            <pc:sldMk cId="3924361679" sldId="309"/>
            <ac:spMk id="3" creationId="{4D9C2EAD-256B-7F1C-CF32-D699C4967D18}"/>
          </ac:spMkLst>
        </pc:spChg>
      </pc:sldChg>
      <pc:sldChg chg="addSp modSp new mod">
        <pc:chgData name="lubna aggarwal" userId="8599e9daa93b4e97" providerId="LiveId" clId="{8FC62C0F-607F-482C-8A0E-B8545035F036}" dt="2024-09-29T06:48:07.869" v="218" actId="1076"/>
        <pc:sldMkLst>
          <pc:docMk/>
          <pc:sldMk cId="3247630783" sldId="310"/>
        </pc:sldMkLst>
        <pc:spChg chg="add mod">
          <ac:chgData name="lubna aggarwal" userId="8599e9daa93b4e97" providerId="LiveId" clId="{8FC62C0F-607F-482C-8A0E-B8545035F036}" dt="2024-09-29T06:48:07.869" v="218" actId="1076"/>
          <ac:spMkLst>
            <pc:docMk/>
            <pc:sldMk cId="3247630783" sldId="310"/>
            <ac:spMk id="3" creationId="{0DC54560-997E-958B-613B-1A4A40284102}"/>
          </ac:spMkLst>
        </pc:spChg>
      </pc:sldChg>
      <pc:sldChg chg="addSp modSp new mod">
        <pc:chgData name="lubna aggarwal" userId="8599e9daa93b4e97" providerId="LiveId" clId="{8FC62C0F-607F-482C-8A0E-B8545035F036}" dt="2024-09-29T06:48:34.207" v="223" actId="20577"/>
        <pc:sldMkLst>
          <pc:docMk/>
          <pc:sldMk cId="3926482900" sldId="311"/>
        </pc:sldMkLst>
        <pc:spChg chg="add mod">
          <ac:chgData name="lubna aggarwal" userId="8599e9daa93b4e97" providerId="LiveId" clId="{8FC62C0F-607F-482C-8A0E-B8545035F036}" dt="2024-09-29T06:48:34.207" v="223" actId="20577"/>
          <ac:spMkLst>
            <pc:docMk/>
            <pc:sldMk cId="3926482900" sldId="311"/>
            <ac:spMk id="3" creationId="{BA3E216B-E4C7-8AAE-9D7B-11B96F47499C}"/>
          </ac:spMkLst>
        </pc:spChg>
      </pc:sldChg>
      <pc:sldChg chg="addSp modSp new mod">
        <pc:chgData name="lubna aggarwal" userId="8599e9daa93b4e97" providerId="LiveId" clId="{8FC62C0F-607F-482C-8A0E-B8545035F036}" dt="2024-09-29T06:51:11.430" v="257" actId="1076"/>
        <pc:sldMkLst>
          <pc:docMk/>
          <pc:sldMk cId="3042110964" sldId="312"/>
        </pc:sldMkLst>
        <pc:spChg chg="add mod">
          <ac:chgData name="lubna aggarwal" userId="8599e9daa93b4e97" providerId="LiveId" clId="{8FC62C0F-607F-482C-8A0E-B8545035F036}" dt="2024-09-29T06:51:11.430" v="257" actId="1076"/>
          <ac:spMkLst>
            <pc:docMk/>
            <pc:sldMk cId="3042110964" sldId="312"/>
            <ac:spMk id="3" creationId="{1496B7F2-3D3B-3122-1190-AD20DF66E015}"/>
          </ac:spMkLst>
        </pc:spChg>
      </pc:sldChg>
      <pc:sldChg chg="addSp modSp new mod">
        <pc:chgData name="lubna aggarwal" userId="8599e9daa93b4e97" providerId="LiveId" clId="{8FC62C0F-607F-482C-8A0E-B8545035F036}" dt="2024-09-29T06:51:25.444" v="258"/>
        <pc:sldMkLst>
          <pc:docMk/>
          <pc:sldMk cId="3915644285" sldId="313"/>
        </pc:sldMkLst>
        <pc:spChg chg="add mod">
          <ac:chgData name="lubna aggarwal" userId="8599e9daa93b4e97" providerId="LiveId" clId="{8FC62C0F-607F-482C-8A0E-B8545035F036}" dt="2024-09-29T06:51:25.444" v="258"/>
          <ac:spMkLst>
            <pc:docMk/>
            <pc:sldMk cId="3915644285" sldId="313"/>
            <ac:spMk id="3" creationId="{AB2CA839-7DDB-64AC-362D-DC69186A6EF6}"/>
          </ac:spMkLst>
        </pc:spChg>
      </pc:sldChg>
      <pc:sldChg chg="addSp modSp new mod">
        <pc:chgData name="lubna aggarwal" userId="8599e9daa93b4e97" providerId="LiveId" clId="{8FC62C0F-607F-482C-8A0E-B8545035F036}" dt="2024-09-29T08:21:51.952" v="999" actId="1076"/>
        <pc:sldMkLst>
          <pc:docMk/>
          <pc:sldMk cId="3349458575" sldId="314"/>
        </pc:sldMkLst>
        <pc:spChg chg="add mod">
          <ac:chgData name="lubna aggarwal" userId="8599e9daa93b4e97" providerId="LiveId" clId="{8FC62C0F-607F-482C-8A0E-B8545035F036}" dt="2024-09-29T08:21:51.952" v="999" actId="1076"/>
          <ac:spMkLst>
            <pc:docMk/>
            <pc:sldMk cId="3349458575" sldId="314"/>
            <ac:spMk id="3" creationId="{E222EA60-3D59-5658-536C-AFB171B5F32E}"/>
          </ac:spMkLst>
        </pc:spChg>
      </pc:sldChg>
      <pc:sldChg chg="addSp new mod">
        <pc:chgData name="lubna aggarwal" userId="8599e9daa93b4e97" providerId="LiveId" clId="{8FC62C0F-607F-482C-8A0E-B8545035F036}" dt="2024-09-29T06:52:29.098" v="278" actId="22"/>
        <pc:sldMkLst>
          <pc:docMk/>
          <pc:sldMk cId="3389149186" sldId="315"/>
        </pc:sldMkLst>
        <pc:spChg chg="add">
          <ac:chgData name="lubna aggarwal" userId="8599e9daa93b4e97" providerId="LiveId" clId="{8FC62C0F-607F-482C-8A0E-B8545035F036}" dt="2024-09-29T06:52:29.098" v="278" actId="22"/>
          <ac:spMkLst>
            <pc:docMk/>
            <pc:sldMk cId="3389149186" sldId="315"/>
            <ac:spMk id="3" creationId="{732FC19E-5EDE-7D59-89F3-EAE020BC26F6}"/>
          </ac:spMkLst>
        </pc:spChg>
      </pc:sldChg>
      <pc:sldChg chg="addSp modSp new mod">
        <pc:chgData name="lubna aggarwal" userId="8599e9daa93b4e97" providerId="LiveId" clId="{8FC62C0F-607F-482C-8A0E-B8545035F036}" dt="2024-09-29T06:52:21.679" v="277" actId="1076"/>
        <pc:sldMkLst>
          <pc:docMk/>
          <pc:sldMk cId="3140071002" sldId="316"/>
        </pc:sldMkLst>
        <pc:spChg chg="add mod">
          <ac:chgData name="lubna aggarwal" userId="8599e9daa93b4e97" providerId="LiveId" clId="{8FC62C0F-607F-482C-8A0E-B8545035F036}" dt="2024-09-29T06:52:21.679" v="277" actId="1076"/>
          <ac:spMkLst>
            <pc:docMk/>
            <pc:sldMk cId="3140071002" sldId="316"/>
            <ac:spMk id="3" creationId="{20132222-53FE-FFA4-A395-BBE81711965A}"/>
          </ac:spMkLst>
        </pc:spChg>
      </pc:sldChg>
      <pc:sldChg chg="addSp modSp new mod">
        <pc:chgData name="lubna aggarwal" userId="8599e9daa93b4e97" providerId="LiveId" clId="{8FC62C0F-607F-482C-8A0E-B8545035F036}" dt="2024-09-29T08:21:59.201" v="1000" actId="1076"/>
        <pc:sldMkLst>
          <pc:docMk/>
          <pc:sldMk cId="2803468167" sldId="317"/>
        </pc:sldMkLst>
        <pc:spChg chg="add mod">
          <ac:chgData name="lubna aggarwal" userId="8599e9daa93b4e97" providerId="LiveId" clId="{8FC62C0F-607F-482C-8A0E-B8545035F036}" dt="2024-09-29T08:21:59.201" v="1000" actId="1076"/>
          <ac:spMkLst>
            <pc:docMk/>
            <pc:sldMk cId="2803468167" sldId="317"/>
            <ac:spMk id="3" creationId="{67742474-5CB6-CB52-A262-388D9E9E5AE5}"/>
          </ac:spMkLst>
        </pc:spChg>
      </pc:sldChg>
      <pc:sldChg chg="addSp modSp new mod">
        <pc:chgData name="lubna aggarwal" userId="8599e9daa93b4e97" providerId="LiveId" clId="{8FC62C0F-607F-482C-8A0E-B8545035F036}" dt="2024-09-29T08:22:05.939" v="1001" actId="1076"/>
        <pc:sldMkLst>
          <pc:docMk/>
          <pc:sldMk cId="4136706495" sldId="318"/>
        </pc:sldMkLst>
        <pc:spChg chg="add mod">
          <ac:chgData name="lubna aggarwal" userId="8599e9daa93b4e97" providerId="LiveId" clId="{8FC62C0F-607F-482C-8A0E-B8545035F036}" dt="2024-09-29T08:22:05.939" v="1001" actId="1076"/>
          <ac:spMkLst>
            <pc:docMk/>
            <pc:sldMk cId="4136706495" sldId="318"/>
            <ac:spMk id="3" creationId="{96B77C9A-7283-4933-C442-0542302112A7}"/>
          </ac:spMkLst>
        </pc:spChg>
      </pc:sldChg>
      <pc:sldChg chg="addSp modSp new mod">
        <pc:chgData name="lubna aggarwal" userId="8599e9daa93b4e97" providerId="LiveId" clId="{8FC62C0F-607F-482C-8A0E-B8545035F036}" dt="2024-09-29T06:54:14.529" v="303" actId="1076"/>
        <pc:sldMkLst>
          <pc:docMk/>
          <pc:sldMk cId="2744733618" sldId="319"/>
        </pc:sldMkLst>
        <pc:spChg chg="add mod">
          <ac:chgData name="lubna aggarwal" userId="8599e9daa93b4e97" providerId="LiveId" clId="{8FC62C0F-607F-482C-8A0E-B8545035F036}" dt="2024-09-29T06:54:14.529" v="303" actId="1076"/>
          <ac:spMkLst>
            <pc:docMk/>
            <pc:sldMk cId="2744733618" sldId="319"/>
            <ac:spMk id="3" creationId="{194BE10E-C0CF-15FD-3B7C-2C0D20EDE2F6}"/>
          </ac:spMkLst>
        </pc:spChg>
      </pc:sldChg>
      <pc:sldChg chg="addSp modSp new mod">
        <pc:chgData name="lubna aggarwal" userId="8599e9daa93b4e97" providerId="LiveId" clId="{8FC62C0F-607F-482C-8A0E-B8545035F036}" dt="2024-09-29T06:55:31.900" v="311" actId="1076"/>
        <pc:sldMkLst>
          <pc:docMk/>
          <pc:sldMk cId="3034195570" sldId="320"/>
        </pc:sldMkLst>
        <pc:spChg chg="add mod">
          <ac:chgData name="lubna aggarwal" userId="8599e9daa93b4e97" providerId="LiveId" clId="{8FC62C0F-607F-482C-8A0E-B8545035F036}" dt="2024-09-29T06:55:31.900" v="311" actId="1076"/>
          <ac:spMkLst>
            <pc:docMk/>
            <pc:sldMk cId="3034195570" sldId="320"/>
            <ac:spMk id="3" creationId="{F9D63BD4-6BB5-631E-134A-6D53B18C2A40}"/>
          </ac:spMkLst>
        </pc:spChg>
      </pc:sldChg>
      <pc:sldChg chg="addSp new mod">
        <pc:chgData name="lubna aggarwal" userId="8599e9daa93b4e97" providerId="LiveId" clId="{8FC62C0F-607F-482C-8A0E-B8545035F036}" dt="2024-09-29T06:55:43.037" v="312" actId="22"/>
        <pc:sldMkLst>
          <pc:docMk/>
          <pc:sldMk cId="3258551984" sldId="321"/>
        </pc:sldMkLst>
        <pc:spChg chg="add">
          <ac:chgData name="lubna aggarwal" userId="8599e9daa93b4e97" providerId="LiveId" clId="{8FC62C0F-607F-482C-8A0E-B8545035F036}" dt="2024-09-29T06:55:43.037" v="312" actId="22"/>
          <ac:spMkLst>
            <pc:docMk/>
            <pc:sldMk cId="3258551984" sldId="321"/>
            <ac:spMk id="3" creationId="{6D86A2FD-27C8-D7FA-A423-E790D5C4579D}"/>
          </ac:spMkLst>
        </pc:spChg>
      </pc:sldChg>
      <pc:sldChg chg="addSp modSp new mod">
        <pc:chgData name="lubna aggarwal" userId="8599e9daa93b4e97" providerId="LiveId" clId="{8FC62C0F-607F-482C-8A0E-B8545035F036}" dt="2024-09-29T08:22:20.399" v="1003" actId="14100"/>
        <pc:sldMkLst>
          <pc:docMk/>
          <pc:sldMk cId="1240003018" sldId="322"/>
        </pc:sldMkLst>
        <pc:spChg chg="add mod">
          <ac:chgData name="lubna aggarwal" userId="8599e9daa93b4e97" providerId="LiveId" clId="{8FC62C0F-607F-482C-8A0E-B8545035F036}" dt="2024-09-29T08:22:20.399" v="1003" actId="14100"/>
          <ac:spMkLst>
            <pc:docMk/>
            <pc:sldMk cId="1240003018" sldId="322"/>
            <ac:spMk id="3" creationId="{C80AA077-4810-FB0C-499D-2A8D74BA9025}"/>
          </ac:spMkLst>
        </pc:spChg>
      </pc:sldChg>
      <pc:sldChg chg="addSp modSp new mod">
        <pc:chgData name="lubna aggarwal" userId="8599e9daa93b4e97" providerId="LiveId" clId="{8FC62C0F-607F-482C-8A0E-B8545035F036}" dt="2024-09-29T08:22:26.614" v="1005" actId="14100"/>
        <pc:sldMkLst>
          <pc:docMk/>
          <pc:sldMk cId="3579888796" sldId="323"/>
        </pc:sldMkLst>
        <pc:spChg chg="add mod">
          <ac:chgData name="lubna aggarwal" userId="8599e9daa93b4e97" providerId="LiveId" clId="{8FC62C0F-607F-482C-8A0E-B8545035F036}" dt="2024-09-29T08:22:26.614" v="1005" actId="14100"/>
          <ac:spMkLst>
            <pc:docMk/>
            <pc:sldMk cId="3579888796" sldId="323"/>
            <ac:spMk id="3" creationId="{7D160E7D-F309-D69A-2F7F-2A5B7627D881}"/>
          </ac:spMkLst>
        </pc:spChg>
      </pc:sldChg>
      <pc:sldChg chg="addSp modSp new mod">
        <pc:chgData name="lubna aggarwal" userId="8599e9daa93b4e97" providerId="LiveId" clId="{8FC62C0F-607F-482C-8A0E-B8545035F036}" dt="2024-09-29T08:22:33.680" v="1007" actId="14100"/>
        <pc:sldMkLst>
          <pc:docMk/>
          <pc:sldMk cId="3671892463" sldId="324"/>
        </pc:sldMkLst>
        <pc:spChg chg="add mod">
          <ac:chgData name="lubna aggarwal" userId="8599e9daa93b4e97" providerId="LiveId" clId="{8FC62C0F-607F-482C-8A0E-B8545035F036}" dt="2024-09-29T08:22:33.680" v="1007" actId="14100"/>
          <ac:spMkLst>
            <pc:docMk/>
            <pc:sldMk cId="3671892463" sldId="324"/>
            <ac:spMk id="3" creationId="{BCB1DEC3-6894-7C8D-8436-F583974D91C5}"/>
          </ac:spMkLst>
        </pc:spChg>
      </pc:sldChg>
      <pc:sldChg chg="addSp new mod">
        <pc:chgData name="lubna aggarwal" userId="8599e9daa93b4e97" providerId="LiveId" clId="{8FC62C0F-607F-482C-8A0E-B8545035F036}" dt="2024-09-29T06:56:28.137" v="316" actId="22"/>
        <pc:sldMkLst>
          <pc:docMk/>
          <pc:sldMk cId="2640978667" sldId="325"/>
        </pc:sldMkLst>
        <pc:spChg chg="add">
          <ac:chgData name="lubna aggarwal" userId="8599e9daa93b4e97" providerId="LiveId" clId="{8FC62C0F-607F-482C-8A0E-B8545035F036}" dt="2024-09-29T06:56:28.137" v="316" actId="22"/>
          <ac:spMkLst>
            <pc:docMk/>
            <pc:sldMk cId="2640978667" sldId="325"/>
            <ac:spMk id="3" creationId="{614D5AE7-9EEA-9CFF-F473-12DE828E58DD}"/>
          </ac:spMkLst>
        </pc:spChg>
      </pc:sldChg>
      <pc:sldChg chg="addSp new mod">
        <pc:chgData name="lubna aggarwal" userId="8599e9daa93b4e97" providerId="LiveId" clId="{8FC62C0F-607F-482C-8A0E-B8545035F036}" dt="2024-09-29T06:56:39.612" v="317" actId="22"/>
        <pc:sldMkLst>
          <pc:docMk/>
          <pc:sldMk cId="1338504820" sldId="326"/>
        </pc:sldMkLst>
        <pc:spChg chg="add">
          <ac:chgData name="lubna aggarwal" userId="8599e9daa93b4e97" providerId="LiveId" clId="{8FC62C0F-607F-482C-8A0E-B8545035F036}" dt="2024-09-29T06:56:39.612" v="317" actId="22"/>
          <ac:spMkLst>
            <pc:docMk/>
            <pc:sldMk cId="1338504820" sldId="326"/>
            <ac:spMk id="3" creationId="{E5C242B4-4363-AA00-5725-7B43D5509514}"/>
          </ac:spMkLst>
        </pc:spChg>
      </pc:sldChg>
      <pc:sldChg chg="addSp new mod">
        <pc:chgData name="lubna aggarwal" userId="8599e9daa93b4e97" providerId="LiveId" clId="{8FC62C0F-607F-482C-8A0E-B8545035F036}" dt="2024-09-29T06:56:48.535" v="318" actId="22"/>
        <pc:sldMkLst>
          <pc:docMk/>
          <pc:sldMk cId="3684146684" sldId="327"/>
        </pc:sldMkLst>
        <pc:spChg chg="add">
          <ac:chgData name="lubna aggarwal" userId="8599e9daa93b4e97" providerId="LiveId" clId="{8FC62C0F-607F-482C-8A0E-B8545035F036}" dt="2024-09-29T06:56:48.535" v="318" actId="22"/>
          <ac:spMkLst>
            <pc:docMk/>
            <pc:sldMk cId="3684146684" sldId="327"/>
            <ac:spMk id="3" creationId="{E0C7F71F-56B4-F290-5628-AA89B7FBD985}"/>
          </ac:spMkLst>
        </pc:spChg>
      </pc:sldChg>
      <pc:sldChg chg="addSp new mod">
        <pc:chgData name="lubna aggarwal" userId="8599e9daa93b4e97" providerId="LiveId" clId="{8FC62C0F-607F-482C-8A0E-B8545035F036}" dt="2024-09-29T06:56:57.233" v="319" actId="22"/>
        <pc:sldMkLst>
          <pc:docMk/>
          <pc:sldMk cId="1351552191" sldId="328"/>
        </pc:sldMkLst>
        <pc:spChg chg="add">
          <ac:chgData name="lubna aggarwal" userId="8599e9daa93b4e97" providerId="LiveId" clId="{8FC62C0F-607F-482C-8A0E-B8545035F036}" dt="2024-09-29T06:56:57.233" v="319" actId="22"/>
          <ac:spMkLst>
            <pc:docMk/>
            <pc:sldMk cId="1351552191" sldId="328"/>
            <ac:spMk id="3" creationId="{972F4853-1658-C139-24D7-D4C88C6AB15E}"/>
          </ac:spMkLst>
        </pc:spChg>
      </pc:sldChg>
      <pc:sldChg chg="addSp new mod">
        <pc:chgData name="lubna aggarwal" userId="8599e9daa93b4e97" providerId="LiveId" clId="{8FC62C0F-607F-482C-8A0E-B8545035F036}" dt="2024-09-29T06:57:05.969" v="320" actId="22"/>
        <pc:sldMkLst>
          <pc:docMk/>
          <pc:sldMk cId="1203316994" sldId="329"/>
        </pc:sldMkLst>
        <pc:spChg chg="add">
          <ac:chgData name="lubna aggarwal" userId="8599e9daa93b4e97" providerId="LiveId" clId="{8FC62C0F-607F-482C-8A0E-B8545035F036}" dt="2024-09-29T06:57:05.969" v="320" actId="22"/>
          <ac:spMkLst>
            <pc:docMk/>
            <pc:sldMk cId="1203316994" sldId="329"/>
            <ac:spMk id="3" creationId="{0393F278-0AC8-8F27-E784-61B80426D709}"/>
          </ac:spMkLst>
        </pc:spChg>
      </pc:sldChg>
      <pc:sldChg chg="addSp modSp new mod">
        <pc:chgData name="lubna aggarwal" userId="8599e9daa93b4e97" providerId="LiveId" clId="{8FC62C0F-607F-482C-8A0E-B8545035F036}" dt="2024-09-29T06:59:37.861" v="345" actId="1076"/>
        <pc:sldMkLst>
          <pc:docMk/>
          <pc:sldMk cId="3313763656" sldId="330"/>
        </pc:sldMkLst>
        <pc:spChg chg="add mod">
          <ac:chgData name="lubna aggarwal" userId="8599e9daa93b4e97" providerId="LiveId" clId="{8FC62C0F-607F-482C-8A0E-B8545035F036}" dt="2024-09-29T06:59:37.861" v="345" actId="1076"/>
          <ac:spMkLst>
            <pc:docMk/>
            <pc:sldMk cId="3313763656" sldId="330"/>
            <ac:spMk id="3" creationId="{A484F3D6-1CD6-540A-4248-6760A3640550}"/>
          </ac:spMkLst>
        </pc:spChg>
      </pc:sldChg>
      <pc:sldChg chg="addSp modSp new mod">
        <pc:chgData name="lubna aggarwal" userId="8599e9daa93b4e97" providerId="LiveId" clId="{8FC62C0F-607F-482C-8A0E-B8545035F036}" dt="2024-09-29T07:00:04.561" v="348" actId="1076"/>
        <pc:sldMkLst>
          <pc:docMk/>
          <pc:sldMk cId="1719111451" sldId="331"/>
        </pc:sldMkLst>
        <pc:spChg chg="add mod">
          <ac:chgData name="lubna aggarwal" userId="8599e9daa93b4e97" providerId="LiveId" clId="{8FC62C0F-607F-482C-8A0E-B8545035F036}" dt="2024-09-29T07:00:04.561" v="348" actId="1076"/>
          <ac:spMkLst>
            <pc:docMk/>
            <pc:sldMk cId="1719111451" sldId="331"/>
            <ac:spMk id="3" creationId="{57BEB1C7-D572-727E-6A4B-293DB5F06640}"/>
          </ac:spMkLst>
        </pc:spChg>
      </pc:sldChg>
      <pc:sldChg chg="addSp new mod">
        <pc:chgData name="lubna aggarwal" userId="8599e9daa93b4e97" providerId="LiveId" clId="{8FC62C0F-607F-482C-8A0E-B8545035F036}" dt="2024-09-29T07:00:16.167" v="349" actId="22"/>
        <pc:sldMkLst>
          <pc:docMk/>
          <pc:sldMk cId="3545114806" sldId="332"/>
        </pc:sldMkLst>
        <pc:spChg chg="add">
          <ac:chgData name="lubna aggarwal" userId="8599e9daa93b4e97" providerId="LiveId" clId="{8FC62C0F-607F-482C-8A0E-B8545035F036}" dt="2024-09-29T07:00:16.167" v="349" actId="22"/>
          <ac:spMkLst>
            <pc:docMk/>
            <pc:sldMk cId="3545114806" sldId="332"/>
            <ac:spMk id="3" creationId="{CB55F0BC-56F1-7B50-9E26-BBEE6A4A8836}"/>
          </ac:spMkLst>
        </pc:spChg>
      </pc:sldChg>
      <pc:sldChg chg="addSp modSp new mod">
        <pc:chgData name="lubna aggarwal" userId="8599e9daa93b4e97" providerId="LiveId" clId="{8FC62C0F-607F-482C-8A0E-B8545035F036}" dt="2024-09-29T07:00:56.506" v="357" actId="1076"/>
        <pc:sldMkLst>
          <pc:docMk/>
          <pc:sldMk cId="2333455861" sldId="333"/>
        </pc:sldMkLst>
        <pc:spChg chg="add mod">
          <ac:chgData name="lubna aggarwal" userId="8599e9daa93b4e97" providerId="LiveId" clId="{8FC62C0F-607F-482C-8A0E-B8545035F036}" dt="2024-09-29T07:00:56.506" v="357" actId="1076"/>
          <ac:spMkLst>
            <pc:docMk/>
            <pc:sldMk cId="2333455861" sldId="333"/>
            <ac:spMk id="3" creationId="{50A3A548-D9CC-1635-1342-46A2EEDC1938}"/>
          </ac:spMkLst>
        </pc:spChg>
      </pc:sldChg>
      <pc:sldChg chg="addSp new mod">
        <pc:chgData name="lubna aggarwal" userId="8599e9daa93b4e97" providerId="LiveId" clId="{8FC62C0F-607F-482C-8A0E-B8545035F036}" dt="2024-09-29T07:00:51.240" v="356" actId="22"/>
        <pc:sldMkLst>
          <pc:docMk/>
          <pc:sldMk cId="4150151750" sldId="334"/>
        </pc:sldMkLst>
        <pc:spChg chg="add">
          <ac:chgData name="lubna aggarwal" userId="8599e9daa93b4e97" providerId="LiveId" clId="{8FC62C0F-607F-482C-8A0E-B8545035F036}" dt="2024-09-29T07:00:51.240" v="356" actId="22"/>
          <ac:spMkLst>
            <pc:docMk/>
            <pc:sldMk cId="4150151750" sldId="334"/>
            <ac:spMk id="3" creationId="{2B967B44-1186-84E6-3F7A-941F16B355D6}"/>
          </ac:spMkLst>
        </pc:spChg>
      </pc:sldChg>
      <pc:sldChg chg="addSp modSp new mod">
        <pc:chgData name="lubna aggarwal" userId="8599e9daa93b4e97" providerId="LiveId" clId="{8FC62C0F-607F-482C-8A0E-B8545035F036}" dt="2024-09-29T07:01:19.323" v="361" actId="1076"/>
        <pc:sldMkLst>
          <pc:docMk/>
          <pc:sldMk cId="2739769964" sldId="335"/>
        </pc:sldMkLst>
        <pc:spChg chg="add mod">
          <ac:chgData name="lubna aggarwal" userId="8599e9daa93b4e97" providerId="LiveId" clId="{8FC62C0F-607F-482C-8A0E-B8545035F036}" dt="2024-09-29T07:01:19.323" v="361" actId="1076"/>
          <ac:spMkLst>
            <pc:docMk/>
            <pc:sldMk cId="2739769964" sldId="335"/>
            <ac:spMk id="3" creationId="{10095318-CAB0-D8FD-8CFA-55D15643F2F7}"/>
          </ac:spMkLst>
        </pc:spChg>
      </pc:sldChg>
      <pc:sldChg chg="addSp modSp new mod">
        <pc:chgData name="lubna aggarwal" userId="8599e9daa93b4e97" providerId="LiveId" clId="{8FC62C0F-607F-482C-8A0E-B8545035F036}" dt="2024-09-29T07:01:41.221" v="365" actId="1076"/>
        <pc:sldMkLst>
          <pc:docMk/>
          <pc:sldMk cId="3833784314" sldId="336"/>
        </pc:sldMkLst>
        <pc:spChg chg="add mod">
          <ac:chgData name="lubna aggarwal" userId="8599e9daa93b4e97" providerId="LiveId" clId="{8FC62C0F-607F-482C-8A0E-B8545035F036}" dt="2024-09-29T07:01:41.221" v="365" actId="1076"/>
          <ac:spMkLst>
            <pc:docMk/>
            <pc:sldMk cId="3833784314" sldId="336"/>
            <ac:spMk id="3" creationId="{4AEADD5F-8988-6466-5560-7064FFFEA59D}"/>
          </ac:spMkLst>
        </pc:spChg>
      </pc:sldChg>
      <pc:sldChg chg="addSp modSp new mod">
        <pc:chgData name="lubna aggarwal" userId="8599e9daa93b4e97" providerId="LiveId" clId="{8FC62C0F-607F-482C-8A0E-B8545035F036}" dt="2024-09-29T07:02:02.146" v="369" actId="1076"/>
        <pc:sldMkLst>
          <pc:docMk/>
          <pc:sldMk cId="3148884423" sldId="337"/>
        </pc:sldMkLst>
        <pc:spChg chg="add mod">
          <ac:chgData name="lubna aggarwal" userId="8599e9daa93b4e97" providerId="LiveId" clId="{8FC62C0F-607F-482C-8A0E-B8545035F036}" dt="2024-09-29T07:02:02.146" v="369" actId="1076"/>
          <ac:spMkLst>
            <pc:docMk/>
            <pc:sldMk cId="3148884423" sldId="337"/>
            <ac:spMk id="3" creationId="{6CA7B479-3FA0-94AA-9829-F9E41556E10C}"/>
          </ac:spMkLst>
        </pc:spChg>
      </pc:sldChg>
      <pc:sldChg chg="addSp modSp new mod">
        <pc:chgData name="lubna aggarwal" userId="8599e9daa93b4e97" providerId="LiveId" clId="{8FC62C0F-607F-482C-8A0E-B8545035F036}" dt="2024-09-29T07:02:18.337" v="372" actId="14100"/>
        <pc:sldMkLst>
          <pc:docMk/>
          <pc:sldMk cId="1651798049" sldId="338"/>
        </pc:sldMkLst>
        <pc:spChg chg="add mod">
          <ac:chgData name="lubna aggarwal" userId="8599e9daa93b4e97" providerId="LiveId" clId="{8FC62C0F-607F-482C-8A0E-B8545035F036}" dt="2024-09-29T07:02:18.337" v="372" actId="14100"/>
          <ac:spMkLst>
            <pc:docMk/>
            <pc:sldMk cId="1651798049" sldId="338"/>
            <ac:spMk id="3" creationId="{2210DAA9-DD07-4736-6D61-E153278F27AF}"/>
          </ac:spMkLst>
        </pc:spChg>
      </pc:sldChg>
      <pc:sldChg chg="addSp modSp new mod">
        <pc:chgData name="lubna aggarwal" userId="8599e9daa93b4e97" providerId="LiveId" clId="{8FC62C0F-607F-482C-8A0E-B8545035F036}" dt="2024-09-29T07:05:43.792" v="420" actId="403"/>
        <pc:sldMkLst>
          <pc:docMk/>
          <pc:sldMk cId="370051327" sldId="339"/>
        </pc:sldMkLst>
        <pc:spChg chg="add mod">
          <ac:chgData name="lubna aggarwal" userId="8599e9daa93b4e97" providerId="LiveId" clId="{8FC62C0F-607F-482C-8A0E-B8545035F036}" dt="2024-09-29T07:05:43.792" v="420" actId="403"/>
          <ac:spMkLst>
            <pc:docMk/>
            <pc:sldMk cId="370051327" sldId="339"/>
            <ac:spMk id="3" creationId="{2C9568EA-FAD9-3739-6D18-15BAD7D3155B}"/>
          </ac:spMkLst>
        </pc:spChg>
      </pc:sldChg>
      <pc:sldChg chg="addSp modSp new mod">
        <pc:chgData name="lubna aggarwal" userId="8599e9daa93b4e97" providerId="LiveId" clId="{8FC62C0F-607F-482C-8A0E-B8545035F036}" dt="2024-09-29T07:13:28.155" v="506" actId="1076"/>
        <pc:sldMkLst>
          <pc:docMk/>
          <pc:sldMk cId="1432435215" sldId="340"/>
        </pc:sldMkLst>
        <pc:spChg chg="add mod">
          <ac:chgData name="lubna aggarwal" userId="8599e9daa93b4e97" providerId="LiveId" clId="{8FC62C0F-607F-482C-8A0E-B8545035F036}" dt="2024-09-29T07:13:28.155" v="506" actId="1076"/>
          <ac:spMkLst>
            <pc:docMk/>
            <pc:sldMk cId="1432435215" sldId="340"/>
            <ac:spMk id="2" creationId="{30D9AFF9-B2A6-AFCD-9A8F-2D1AB551BD51}"/>
          </ac:spMkLst>
        </pc:spChg>
      </pc:sldChg>
      <pc:sldChg chg="addSp modSp new mod">
        <pc:chgData name="lubna aggarwal" userId="8599e9daa93b4e97" providerId="LiveId" clId="{8FC62C0F-607F-482C-8A0E-B8545035F036}" dt="2024-09-29T07:14:15.543" v="523" actId="20577"/>
        <pc:sldMkLst>
          <pc:docMk/>
          <pc:sldMk cId="1477770156" sldId="341"/>
        </pc:sldMkLst>
        <pc:spChg chg="add mod">
          <ac:chgData name="lubna aggarwal" userId="8599e9daa93b4e97" providerId="LiveId" clId="{8FC62C0F-607F-482C-8A0E-B8545035F036}" dt="2024-09-29T07:14:15.543" v="523" actId="20577"/>
          <ac:spMkLst>
            <pc:docMk/>
            <pc:sldMk cId="1477770156" sldId="341"/>
            <ac:spMk id="2" creationId="{99348C44-6960-77A5-997E-A2843FC43F68}"/>
          </ac:spMkLst>
        </pc:spChg>
      </pc:sldChg>
      <pc:sldChg chg="addSp modSp new mod">
        <pc:chgData name="lubna aggarwal" userId="8599e9daa93b4e97" providerId="LiveId" clId="{8FC62C0F-607F-482C-8A0E-B8545035F036}" dt="2024-09-29T07:06:00.641" v="422" actId="14100"/>
        <pc:sldMkLst>
          <pc:docMk/>
          <pc:sldMk cId="2013331085" sldId="342"/>
        </pc:sldMkLst>
        <pc:spChg chg="add mod">
          <ac:chgData name="lubna aggarwal" userId="8599e9daa93b4e97" providerId="LiveId" clId="{8FC62C0F-607F-482C-8A0E-B8545035F036}" dt="2024-09-29T07:06:00.641" v="422" actId="14100"/>
          <ac:spMkLst>
            <pc:docMk/>
            <pc:sldMk cId="2013331085" sldId="342"/>
            <ac:spMk id="3" creationId="{1A8A3582-6EF9-FDAF-2933-6C59CC3565A3}"/>
          </ac:spMkLst>
        </pc:spChg>
      </pc:sldChg>
      <pc:sldChg chg="addSp modSp new mod">
        <pc:chgData name="lubna aggarwal" userId="8599e9daa93b4e97" providerId="LiveId" clId="{8FC62C0F-607F-482C-8A0E-B8545035F036}" dt="2024-09-29T07:06:17.517" v="426" actId="1076"/>
        <pc:sldMkLst>
          <pc:docMk/>
          <pc:sldMk cId="495126485" sldId="343"/>
        </pc:sldMkLst>
        <pc:spChg chg="add mod">
          <ac:chgData name="lubna aggarwal" userId="8599e9daa93b4e97" providerId="LiveId" clId="{8FC62C0F-607F-482C-8A0E-B8545035F036}" dt="2024-09-29T07:06:17.517" v="426" actId="1076"/>
          <ac:spMkLst>
            <pc:docMk/>
            <pc:sldMk cId="495126485" sldId="343"/>
            <ac:spMk id="3" creationId="{E8B4DC56-EC13-D1B5-BC84-7FA3D2425646}"/>
          </ac:spMkLst>
        </pc:spChg>
      </pc:sldChg>
      <pc:sldChg chg="addSp modSp new mod">
        <pc:chgData name="lubna aggarwal" userId="8599e9daa93b4e97" providerId="LiveId" clId="{8FC62C0F-607F-482C-8A0E-B8545035F036}" dt="2024-09-29T07:06:29.261" v="428" actId="14100"/>
        <pc:sldMkLst>
          <pc:docMk/>
          <pc:sldMk cId="1787448671" sldId="344"/>
        </pc:sldMkLst>
        <pc:spChg chg="add mod">
          <ac:chgData name="lubna aggarwal" userId="8599e9daa93b4e97" providerId="LiveId" clId="{8FC62C0F-607F-482C-8A0E-B8545035F036}" dt="2024-09-29T07:06:29.261" v="428" actId="14100"/>
          <ac:spMkLst>
            <pc:docMk/>
            <pc:sldMk cId="1787448671" sldId="344"/>
            <ac:spMk id="3" creationId="{477520C8-60BF-E1F6-FE10-24A6A5500568}"/>
          </ac:spMkLst>
        </pc:spChg>
      </pc:sldChg>
      <pc:sldChg chg="addSp new mod">
        <pc:chgData name="lubna aggarwal" userId="8599e9daa93b4e97" providerId="LiveId" clId="{8FC62C0F-607F-482C-8A0E-B8545035F036}" dt="2024-09-29T07:06:39.026" v="429" actId="22"/>
        <pc:sldMkLst>
          <pc:docMk/>
          <pc:sldMk cId="820414393" sldId="345"/>
        </pc:sldMkLst>
        <pc:spChg chg="add">
          <ac:chgData name="lubna aggarwal" userId="8599e9daa93b4e97" providerId="LiveId" clId="{8FC62C0F-607F-482C-8A0E-B8545035F036}" dt="2024-09-29T07:06:39.026" v="429" actId="22"/>
          <ac:spMkLst>
            <pc:docMk/>
            <pc:sldMk cId="820414393" sldId="345"/>
            <ac:spMk id="3" creationId="{38A1347A-3BFE-39F1-9C57-D99A9BF45C61}"/>
          </ac:spMkLst>
        </pc:spChg>
      </pc:sldChg>
      <pc:sldChg chg="addSp modSp new mod">
        <pc:chgData name="lubna aggarwal" userId="8599e9daa93b4e97" providerId="LiveId" clId="{8FC62C0F-607F-482C-8A0E-B8545035F036}" dt="2024-09-29T07:06:55.655" v="432" actId="1076"/>
        <pc:sldMkLst>
          <pc:docMk/>
          <pc:sldMk cId="1864318717" sldId="346"/>
        </pc:sldMkLst>
        <pc:spChg chg="add mod">
          <ac:chgData name="lubna aggarwal" userId="8599e9daa93b4e97" providerId="LiveId" clId="{8FC62C0F-607F-482C-8A0E-B8545035F036}" dt="2024-09-29T07:06:55.655" v="432" actId="1076"/>
          <ac:spMkLst>
            <pc:docMk/>
            <pc:sldMk cId="1864318717" sldId="346"/>
            <ac:spMk id="3" creationId="{369849FF-B485-3917-4B7E-8E1FDF9D8D86}"/>
          </ac:spMkLst>
        </pc:spChg>
      </pc:sldChg>
      <pc:sldChg chg="addSp new mod">
        <pc:chgData name="lubna aggarwal" userId="8599e9daa93b4e97" providerId="LiveId" clId="{8FC62C0F-607F-482C-8A0E-B8545035F036}" dt="2024-09-29T07:07:04.469" v="433" actId="22"/>
        <pc:sldMkLst>
          <pc:docMk/>
          <pc:sldMk cId="2625607435" sldId="347"/>
        </pc:sldMkLst>
        <pc:spChg chg="add">
          <ac:chgData name="lubna aggarwal" userId="8599e9daa93b4e97" providerId="LiveId" clId="{8FC62C0F-607F-482C-8A0E-B8545035F036}" dt="2024-09-29T07:07:04.469" v="433" actId="22"/>
          <ac:spMkLst>
            <pc:docMk/>
            <pc:sldMk cId="2625607435" sldId="347"/>
            <ac:spMk id="3" creationId="{8C8F793F-E765-A8EF-6AF0-7BF0ADAAC772}"/>
          </ac:spMkLst>
        </pc:spChg>
      </pc:sldChg>
      <pc:sldChg chg="addSp modSp new mod">
        <pc:chgData name="lubna aggarwal" userId="8599e9daa93b4e97" providerId="LiveId" clId="{8FC62C0F-607F-482C-8A0E-B8545035F036}" dt="2024-09-29T07:09:21.120" v="468"/>
        <pc:sldMkLst>
          <pc:docMk/>
          <pc:sldMk cId="3562029091" sldId="348"/>
        </pc:sldMkLst>
        <pc:spChg chg="add mod">
          <ac:chgData name="lubna aggarwal" userId="8599e9daa93b4e97" providerId="LiveId" clId="{8FC62C0F-607F-482C-8A0E-B8545035F036}" dt="2024-09-29T07:09:21.120" v="468"/>
          <ac:spMkLst>
            <pc:docMk/>
            <pc:sldMk cId="3562029091" sldId="348"/>
            <ac:spMk id="3" creationId="{6C13F27D-AC1F-9608-CD9F-71AF509F07F5}"/>
          </ac:spMkLst>
        </pc:spChg>
      </pc:sldChg>
      <pc:sldChg chg="addSp delSp modSp new mod">
        <pc:chgData name="lubna aggarwal" userId="8599e9daa93b4e97" providerId="LiveId" clId="{8FC62C0F-607F-482C-8A0E-B8545035F036}" dt="2024-09-29T07:09:54.983" v="480"/>
        <pc:sldMkLst>
          <pc:docMk/>
          <pc:sldMk cId="1705649823" sldId="349"/>
        </pc:sldMkLst>
        <pc:spChg chg="add">
          <ac:chgData name="lubna aggarwal" userId="8599e9daa93b4e97" providerId="LiveId" clId="{8FC62C0F-607F-482C-8A0E-B8545035F036}" dt="2024-09-29T07:07:31.481" v="435"/>
          <ac:spMkLst>
            <pc:docMk/>
            <pc:sldMk cId="1705649823" sldId="349"/>
            <ac:spMk id="2" creationId="{36085E1C-9DE7-061B-A52B-915C83DC510E}"/>
          </ac:spMkLst>
        </pc:spChg>
        <pc:spChg chg="add">
          <ac:chgData name="lubna aggarwal" userId="8599e9daa93b4e97" providerId="LiveId" clId="{8FC62C0F-607F-482C-8A0E-B8545035F036}" dt="2024-09-29T07:07:31.481" v="435"/>
          <ac:spMkLst>
            <pc:docMk/>
            <pc:sldMk cId="1705649823" sldId="349"/>
            <ac:spMk id="3" creationId="{0ADD6C3B-7F8F-7591-09DB-6A2E1DBA21C6}"/>
          </ac:spMkLst>
        </pc:spChg>
        <pc:spChg chg="add">
          <ac:chgData name="lubna aggarwal" userId="8599e9daa93b4e97" providerId="LiveId" clId="{8FC62C0F-607F-482C-8A0E-B8545035F036}" dt="2024-09-29T07:07:31.481" v="435"/>
          <ac:spMkLst>
            <pc:docMk/>
            <pc:sldMk cId="1705649823" sldId="349"/>
            <ac:spMk id="4" creationId="{313F2CAB-A695-0D74-AC20-F7FB1F02131D}"/>
          </ac:spMkLst>
        </pc:spChg>
        <pc:spChg chg="add">
          <ac:chgData name="lubna aggarwal" userId="8599e9daa93b4e97" providerId="LiveId" clId="{8FC62C0F-607F-482C-8A0E-B8545035F036}" dt="2024-09-29T07:07:31.481" v="435"/>
          <ac:spMkLst>
            <pc:docMk/>
            <pc:sldMk cId="1705649823" sldId="349"/>
            <ac:spMk id="5" creationId="{D5B8EC75-2466-585D-9FB0-BD0EB51AF859}"/>
          </ac:spMkLst>
        </pc:spChg>
        <pc:spChg chg="add">
          <ac:chgData name="lubna aggarwal" userId="8599e9daa93b4e97" providerId="LiveId" clId="{8FC62C0F-607F-482C-8A0E-B8545035F036}" dt="2024-09-29T07:07:31.481" v="435"/>
          <ac:spMkLst>
            <pc:docMk/>
            <pc:sldMk cId="1705649823" sldId="349"/>
            <ac:spMk id="6" creationId="{4A40CB61-0060-4230-EA75-CAB26E62F9E5}"/>
          </ac:spMkLst>
        </pc:spChg>
        <pc:spChg chg="add">
          <ac:chgData name="lubna aggarwal" userId="8599e9daa93b4e97" providerId="LiveId" clId="{8FC62C0F-607F-482C-8A0E-B8545035F036}" dt="2024-09-29T07:07:31.481" v="435"/>
          <ac:spMkLst>
            <pc:docMk/>
            <pc:sldMk cId="1705649823" sldId="349"/>
            <ac:spMk id="7" creationId="{B6B45325-FCDF-86A3-ECA6-1A5B03C0102F}"/>
          </ac:spMkLst>
        </pc:spChg>
        <pc:spChg chg="add">
          <ac:chgData name="lubna aggarwal" userId="8599e9daa93b4e97" providerId="LiveId" clId="{8FC62C0F-607F-482C-8A0E-B8545035F036}" dt="2024-09-29T07:07:31.481" v="435"/>
          <ac:spMkLst>
            <pc:docMk/>
            <pc:sldMk cId="1705649823" sldId="349"/>
            <ac:spMk id="8" creationId="{616BE614-4540-3EDC-F170-181C7BDC96C5}"/>
          </ac:spMkLst>
        </pc:spChg>
        <pc:spChg chg="add">
          <ac:chgData name="lubna aggarwal" userId="8599e9daa93b4e97" providerId="LiveId" clId="{8FC62C0F-607F-482C-8A0E-B8545035F036}" dt="2024-09-29T07:07:31.481" v="435"/>
          <ac:spMkLst>
            <pc:docMk/>
            <pc:sldMk cId="1705649823" sldId="349"/>
            <ac:spMk id="9" creationId="{4CC0A7A4-0C3F-DCBB-49A7-4E81FDF08855}"/>
          </ac:spMkLst>
        </pc:spChg>
        <pc:spChg chg="add">
          <ac:chgData name="lubna aggarwal" userId="8599e9daa93b4e97" providerId="LiveId" clId="{8FC62C0F-607F-482C-8A0E-B8545035F036}" dt="2024-09-29T07:07:31.481" v="435"/>
          <ac:spMkLst>
            <pc:docMk/>
            <pc:sldMk cId="1705649823" sldId="349"/>
            <ac:spMk id="10" creationId="{D4D86BC8-2C70-F9CF-651E-1422EF1937BF}"/>
          </ac:spMkLst>
        </pc:spChg>
        <pc:spChg chg="add">
          <ac:chgData name="lubna aggarwal" userId="8599e9daa93b4e97" providerId="LiveId" clId="{8FC62C0F-607F-482C-8A0E-B8545035F036}" dt="2024-09-29T07:07:31.481" v="435"/>
          <ac:spMkLst>
            <pc:docMk/>
            <pc:sldMk cId="1705649823" sldId="349"/>
            <ac:spMk id="11" creationId="{D59446FF-2F6B-E220-6657-2B782202F682}"/>
          </ac:spMkLst>
        </pc:spChg>
        <pc:spChg chg="add">
          <ac:chgData name="lubna aggarwal" userId="8599e9daa93b4e97" providerId="LiveId" clId="{8FC62C0F-607F-482C-8A0E-B8545035F036}" dt="2024-09-29T07:07:31.481" v="435"/>
          <ac:spMkLst>
            <pc:docMk/>
            <pc:sldMk cId="1705649823" sldId="349"/>
            <ac:spMk id="12" creationId="{3CABBC54-3943-2F3F-BC6C-92864F6CF342}"/>
          </ac:spMkLst>
        </pc:spChg>
        <pc:spChg chg="add">
          <ac:chgData name="lubna aggarwal" userId="8599e9daa93b4e97" providerId="LiveId" clId="{8FC62C0F-607F-482C-8A0E-B8545035F036}" dt="2024-09-29T07:07:31.481" v="435"/>
          <ac:spMkLst>
            <pc:docMk/>
            <pc:sldMk cId="1705649823" sldId="349"/>
            <ac:spMk id="13" creationId="{D4054F3C-AB48-5E23-5010-42C78CF8F3F3}"/>
          </ac:spMkLst>
        </pc:spChg>
        <pc:spChg chg="add">
          <ac:chgData name="lubna aggarwal" userId="8599e9daa93b4e97" providerId="LiveId" clId="{8FC62C0F-607F-482C-8A0E-B8545035F036}" dt="2024-09-29T07:07:31.481" v="435"/>
          <ac:spMkLst>
            <pc:docMk/>
            <pc:sldMk cId="1705649823" sldId="349"/>
            <ac:spMk id="14" creationId="{B90F3E36-BE2D-AE70-3FD2-A4E5588F8786}"/>
          </ac:spMkLst>
        </pc:spChg>
        <pc:spChg chg="add">
          <ac:chgData name="lubna aggarwal" userId="8599e9daa93b4e97" providerId="LiveId" clId="{8FC62C0F-607F-482C-8A0E-B8545035F036}" dt="2024-09-29T07:07:31.481" v="435"/>
          <ac:spMkLst>
            <pc:docMk/>
            <pc:sldMk cId="1705649823" sldId="349"/>
            <ac:spMk id="15" creationId="{A11444E2-629D-3BB1-C6CF-C3635329DC82}"/>
          </ac:spMkLst>
        </pc:spChg>
        <pc:spChg chg="add">
          <ac:chgData name="lubna aggarwal" userId="8599e9daa93b4e97" providerId="LiveId" clId="{8FC62C0F-607F-482C-8A0E-B8545035F036}" dt="2024-09-29T07:07:31.481" v="435"/>
          <ac:spMkLst>
            <pc:docMk/>
            <pc:sldMk cId="1705649823" sldId="349"/>
            <ac:spMk id="16" creationId="{A53FF64F-7A0F-6C92-528E-8A870F24B239}"/>
          </ac:spMkLst>
        </pc:spChg>
        <pc:spChg chg="add">
          <ac:chgData name="lubna aggarwal" userId="8599e9daa93b4e97" providerId="LiveId" clId="{8FC62C0F-607F-482C-8A0E-B8545035F036}" dt="2024-09-29T07:07:31.481" v="435"/>
          <ac:spMkLst>
            <pc:docMk/>
            <pc:sldMk cId="1705649823" sldId="349"/>
            <ac:spMk id="17" creationId="{B36398C6-428E-E23A-0C2F-51D3A9FBE47F}"/>
          </ac:spMkLst>
        </pc:spChg>
        <pc:spChg chg="add">
          <ac:chgData name="lubna aggarwal" userId="8599e9daa93b4e97" providerId="LiveId" clId="{8FC62C0F-607F-482C-8A0E-B8545035F036}" dt="2024-09-29T07:07:31.481" v="435"/>
          <ac:spMkLst>
            <pc:docMk/>
            <pc:sldMk cId="1705649823" sldId="349"/>
            <ac:spMk id="18" creationId="{5D63A6FF-397A-DB7C-4A52-E49FD7C51142}"/>
          </ac:spMkLst>
        </pc:spChg>
        <pc:spChg chg="add">
          <ac:chgData name="lubna aggarwal" userId="8599e9daa93b4e97" providerId="LiveId" clId="{8FC62C0F-607F-482C-8A0E-B8545035F036}" dt="2024-09-29T07:07:31.481" v="435"/>
          <ac:spMkLst>
            <pc:docMk/>
            <pc:sldMk cId="1705649823" sldId="349"/>
            <ac:spMk id="19" creationId="{7AB0BDB5-5733-38A7-F47B-0717FE38864D}"/>
          </ac:spMkLst>
        </pc:spChg>
        <pc:spChg chg="add">
          <ac:chgData name="lubna aggarwal" userId="8599e9daa93b4e97" providerId="LiveId" clId="{8FC62C0F-607F-482C-8A0E-B8545035F036}" dt="2024-09-29T07:07:31.481" v="435"/>
          <ac:spMkLst>
            <pc:docMk/>
            <pc:sldMk cId="1705649823" sldId="349"/>
            <ac:spMk id="20" creationId="{54D46843-4798-FA2C-12FA-F4DE797B9909}"/>
          </ac:spMkLst>
        </pc:spChg>
        <pc:spChg chg="add">
          <ac:chgData name="lubna aggarwal" userId="8599e9daa93b4e97" providerId="LiveId" clId="{8FC62C0F-607F-482C-8A0E-B8545035F036}" dt="2024-09-29T07:07:31.481" v="435"/>
          <ac:spMkLst>
            <pc:docMk/>
            <pc:sldMk cId="1705649823" sldId="349"/>
            <ac:spMk id="21" creationId="{FF529247-A0A7-11A0-2F8C-FE61DE65E4C0}"/>
          </ac:spMkLst>
        </pc:spChg>
        <pc:spChg chg="add">
          <ac:chgData name="lubna aggarwal" userId="8599e9daa93b4e97" providerId="LiveId" clId="{8FC62C0F-607F-482C-8A0E-B8545035F036}" dt="2024-09-29T07:07:31.481" v="435"/>
          <ac:spMkLst>
            <pc:docMk/>
            <pc:sldMk cId="1705649823" sldId="349"/>
            <ac:spMk id="22" creationId="{1753965E-2943-18AE-340D-F27712F537ED}"/>
          </ac:spMkLst>
        </pc:spChg>
        <pc:spChg chg="add del mod">
          <ac:chgData name="lubna aggarwal" userId="8599e9daa93b4e97" providerId="LiveId" clId="{8FC62C0F-607F-482C-8A0E-B8545035F036}" dt="2024-09-29T07:08:40.222" v="452" actId="478"/>
          <ac:spMkLst>
            <pc:docMk/>
            <pc:sldMk cId="1705649823" sldId="349"/>
            <ac:spMk id="23" creationId="{434D241C-D5D4-F66B-F705-8C6135401982}"/>
          </ac:spMkLst>
        </pc:spChg>
        <pc:spChg chg="add del mod">
          <ac:chgData name="lubna aggarwal" userId="8599e9daa93b4e97" providerId="LiveId" clId="{8FC62C0F-607F-482C-8A0E-B8545035F036}" dt="2024-09-29T07:08:46.287" v="454" actId="478"/>
          <ac:spMkLst>
            <pc:docMk/>
            <pc:sldMk cId="1705649823" sldId="349"/>
            <ac:spMk id="24" creationId="{A053FC56-80C4-7390-4D5A-D33DCA4D389C}"/>
          </ac:spMkLst>
        </pc:spChg>
        <pc:spChg chg="add del mod">
          <ac:chgData name="lubna aggarwal" userId="8599e9daa93b4e97" providerId="LiveId" clId="{8FC62C0F-607F-482C-8A0E-B8545035F036}" dt="2024-09-29T07:08:43.930" v="453" actId="478"/>
          <ac:spMkLst>
            <pc:docMk/>
            <pc:sldMk cId="1705649823" sldId="349"/>
            <ac:spMk id="25" creationId="{2E2E8546-E8D3-7EA5-7C58-61E27A6CFA12}"/>
          </ac:spMkLst>
        </pc:spChg>
        <pc:spChg chg="add mod">
          <ac:chgData name="lubna aggarwal" userId="8599e9daa93b4e97" providerId="LiveId" clId="{8FC62C0F-607F-482C-8A0E-B8545035F036}" dt="2024-09-29T07:09:54.983" v="480"/>
          <ac:spMkLst>
            <pc:docMk/>
            <pc:sldMk cId="1705649823" sldId="349"/>
            <ac:spMk id="27" creationId="{D3628DC1-C181-140E-8433-48EE32274EB2}"/>
          </ac:spMkLst>
        </pc:spChg>
      </pc:sldChg>
      <pc:sldChg chg="addSp modSp new mod">
        <pc:chgData name="lubna aggarwal" userId="8599e9daa93b4e97" providerId="LiveId" clId="{8FC62C0F-607F-482C-8A0E-B8545035F036}" dt="2024-09-29T07:12:34.122" v="491" actId="122"/>
        <pc:sldMkLst>
          <pc:docMk/>
          <pc:sldMk cId="1931099079" sldId="350"/>
        </pc:sldMkLst>
        <pc:spChg chg="add mod">
          <ac:chgData name="lubna aggarwal" userId="8599e9daa93b4e97" providerId="LiveId" clId="{8FC62C0F-607F-482C-8A0E-B8545035F036}" dt="2024-09-29T07:12:34.122" v="491" actId="122"/>
          <ac:spMkLst>
            <pc:docMk/>
            <pc:sldMk cId="1931099079" sldId="350"/>
            <ac:spMk id="3" creationId="{9C04B593-F346-BE4D-1EE3-9F84A7C8F677}"/>
          </ac:spMkLst>
        </pc:spChg>
      </pc:sldChg>
      <pc:sldChg chg="addSp modSp new mod">
        <pc:chgData name="lubna aggarwal" userId="8599e9daa93b4e97" providerId="LiveId" clId="{8FC62C0F-607F-482C-8A0E-B8545035F036}" dt="2024-09-29T07:14:42.524" v="530" actId="1076"/>
        <pc:sldMkLst>
          <pc:docMk/>
          <pc:sldMk cId="4136030691" sldId="351"/>
        </pc:sldMkLst>
        <pc:spChg chg="add mod">
          <ac:chgData name="lubna aggarwal" userId="8599e9daa93b4e97" providerId="LiveId" clId="{8FC62C0F-607F-482C-8A0E-B8545035F036}" dt="2024-09-29T07:14:42.524" v="530" actId="1076"/>
          <ac:spMkLst>
            <pc:docMk/>
            <pc:sldMk cId="4136030691" sldId="351"/>
            <ac:spMk id="3" creationId="{A13E93DA-CD7E-3561-8ACF-6AD2F4D091A3}"/>
          </ac:spMkLst>
        </pc:spChg>
      </pc:sldChg>
      <pc:sldChg chg="addSp modSp new mod">
        <pc:chgData name="lubna aggarwal" userId="8599e9daa93b4e97" providerId="LiveId" clId="{8FC62C0F-607F-482C-8A0E-B8545035F036}" dt="2024-09-29T07:15:13.850" v="558" actId="20577"/>
        <pc:sldMkLst>
          <pc:docMk/>
          <pc:sldMk cId="1503410862" sldId="352"/>
        </pc:sldMkLst>
        <pc:spChg chg="add mod">
          <ac:chgData name="lubna aggarwal" userId="8599e9daa93b4e97" providerId="LiveId" clId="{8FC62C0F-607F-482C-8A0E-B8545035F036}" dt="2024-09-29T07:15:13.850" v="558" actId="20577"/>
          <ac:spMkLst>
            <pc:docMk/>
            <pc:sldMk cId="1503410862" sldId="352"/>
            <ac:spMk id="3" creationId="{E9198E9A-8FA0-6241-73AE-C05C2280549C}"/>
          </ac:spMkLst>
        </pc:spChg>
      </pc:sldChg>
      <pc:sldChg chg="addSp modSp new mod">
        <pc:chgData name="lubna aggarwal" userId="8599e9daa93b4e97" providerId="LiveId" clId="{8FC62C0F-607F-482C-8A0E-B8545035F036}" dt="2024-09-29T07:15:29.059" v="560" actId="14100"/>
        <pc:sldMkLst>
          <pc:docMk/>
          <pc:sldMk cId="1486619995" sldId="353"/>
        </pc:sldMkLst>
        <pc:spChg chg="add mod">
          <ac:chgData name="lubna aggarwal" userId="8599e9daa93b4e97" providerId="LiveId" clId="{8FC62C0F-607F-482C-8A0E-B8545035F036}" dt="2024-09-29T07:15:29.059" v="560" actId="14100"/>
          <ac:spMkLst>
            <pc:docMk/>
            <pc:sldMk cId="1486619995" sldId="353"/>
            <ac:spMk id="3" creationId="{84033736-B774-C539-C41B-C2DE37DF80A0}"/>
          </ac:spMkLst>
        </pc:spChg>
      </pc:sldChg>
      <pc:sldChg chg="addSp modSp new mod">
        <pc:chgData name="lubna aggarwal" userId="8599e9daa93b4e97" providerId="LiveId" clId="{8FC62C0F-607F-482C-8A0E-B8545035F036}" dt="2024-09-29T07:16:10.008" v="567" actId="1076"/>
        <pc:sldMkLst>
          <pc:docMk/>
          <pc:sldMk cId="3758365187" sldId="354"/>
        </pc:sldMkLst>
        <pc:spChg chg="add">
          <ac:chgData name="lubna aggarwal" userId="8599e9daa93b4e97" providerId="LiveId" clId="{8FC62C0F-607F-482C-8A0E-B8545035F036}" dt="2024-09-29T07:15:41.835" v="561"/>
          <ac:spMkLst>
            <pc:docMk/>
            <pc:sldMk cId="3758365187" sldId="354"/>
            <ac:spMk id="2" creationId="{EDA10B7C-5628-9EB0-DD2F-F67330298309}"/>
          </ac:spMkLst>
        </pc:spChg>
        <pc:spChg chg="add">
          <ac:chgData name="lubna aggarwal" userId="8599e9daa93b4e97" providerId="LiveId" clId="{8FC62C0F-607F-482C-8A0E-B8545035F036}" dt="2024-09-29T07:15:41.835" v="561"/>
          <ac:spMkLst>
            <pc:docMk/>
            <pc:sldMk cId="3758365187" sldId="354"/>
            <ac:spMk id="3" creationId="{F20682AB-A6FE-4CE8-CF8E-8093DB06A12D}"/>
          </ac:spMkLst>
        </pc:spChg>
        <pc:spChg chg="add">
          <ac:chgData name="lubna aggarwal" userId="8599e9daa93b4e97" providerId="LiveId" clId="{8FC62C0F-607F-482C-8A0E-B8545035F036}" dt="2024-09-29T07:15:41.835" v="561"/>
          <ac:spMkLst>
            <pc:docMk/>
            <pc:sldMk cId="3758365187" sldId="354"/>
            <ac:spMk id="4" creationId="{53566398-8DE2-4527-6681-941D7AE01D36}"/>
          </ac:spMkLst>
        </pc:spChg>
        <pc:spChg chg="add mod">
          <ac:chgData name="lubna aggarwal" userId="8599e9daa93b4e97" providerId="LiveId" clId="{8FC62C0F-607F-482C-8A0E-B8545035F036}" dt="2024-09-29T07:16:10.008" v="567" actId="1076"/>
          <ac:spMkLst>
            <pc:docMk/>
            <pc:sldMk cId="3758365187" sldId="354"/>
            <ac:spMk id="5" creationId="{7C873AE9-75C2-50CA-2CE6-BFF75694BAE5}"/>
          </ac:spMkLst>
        </pc:spChg>
      </pc:sldChg>
      <pc:sldChg chg="addSp modSp new mod">
        <pc:chgData name="lubna aggarwal" userId="8599e9daa93b4e97" providerId="LiveId" clId="{8FC62C0F-607F-482C-8A0E-B8545035F036}" dt="2024-09-29T07:16:36.546" v="571" actId="1076"/>
        <pc:sldMkLst>
          <pc:docMk/>
          <pc:sldMk cId="3304503712" sldId="355"/>
        </pc:sldMkLst>
        <pc:spChg chg="add mod">
          <ac:chgData name="lubna aggarwal" userId="8599e9daa93b4e97" providerId="LiveId" clId="{8FC62C0F-607F-482C-8A0E-B8545035F036}" dt="2024-09-29T07:16:36.546" v="571" actId="1076"/>
          <ac:spMkLst>
            <pc:docMk/>
            <pc:sldMk cId="3304503712" sldId="355"/>
            <ac:spMk id="3" creationId="{61D5523C-CFE4-873E-60F3-14230272C329}"/>
          </ac:spMkLst>
        </pc:spChg>
      </pc:sldChg>
      <pc:sldChg chg="addSp modSp new mod">
        <pc:chgData name="lubna aggarwal" userId="8599e9daa93b4e97" providerId="LiveId" clId="{8FC62C0F-607F-482C-8A0E-B8545035F036}" dt="2024-09-29T07:17:06.870" v="579" actId="20577"/>
        <pc:sldMkLst>
          <pc:docMk/>
          <pc:sldMk cId="2333681137" sldId="356"/>
        </pc:sldMkLst>
        <pc:spChg chg="add mod">
          <ac:chgData name="lubna aggarwal" userId="8599e9daa93b4e97" providerId="LiveId" clId="{8FC62C0F-607F-482C-8A0E-B8545035F036}" dt="2024-09-29T07:17:06.870" v="579" actId="20577"/>
          <ac:spMkLst>
            <pc:docMk/>
            <pc:sldMk cId="2333681137" sldId="356"/>
            <ac:spMk id="3" creationId="{B78F4AD3-EDF2-F544-0936-22519C7C203E}"/>
          </ac:spMkLst>
        </pc:spChg>
      </pc:sldChg>
      <pc:sldChg chg="addSp new mod">
        <pc:chgData name="lubna aggarwal" userId="8599e9daa93b4e97" providerId="LiveId" clId="{8FC62C0F-607F-482C-8A0E-B8545035F036}" dt="2024-09-29T07:17:23.344" v="591" actId="22"/>
        <pc:sldMkLst>
          <pc:docMk/>
          <pc:sldMk cId="3211445300" sldId="357"/>
        </pc:sldMkLst>
        <pc:spChg chg="add">
          <ac:chgData name="lubna aggarwal" userId="8599e9daa93b4e97" providerId="LiveId" clId="{8FC62C0F-607F-482C-8A0E-B8545035F036}" dt="2024-09-29T07:17:23.344" v="591" actId="22"/>
          <ac:spMkLst>
            <pc:docMk/>
            <pc:sldMk cId="3211445300" sldId="357"/>
            <ac:spMk id="3" creationId="{FCCBE1C5-C19A-B221-51D4-F732FF81DF47}"/>
          </ac:spMkLst>
        </pc:spChg>
      </pc:sldChg>
      <pc:sldChg chg="addSp modSp new mod">
        <pc:chgData name="lubna aggarwal" userId="8599e9daa93b4e97" providerId="LiveId" clId="{8FC62C0F-607F-482C-8A0E-B8545035F036}" dt="2024-09-29T07:17:43.920" v="595" actId="1076"/>
        <pc:sldMkLst>
          <pc:docMk/>
          <pc:sldMk cId="3415845951" sldId="358"/>
        </pc:sldMkLst>
        <pc:spChg chg="add mod">
          <ac:chgData name="lubna aggarwal" userId="8599e9daa93b4e97" providerId="LiveId" clId="{8FC62C0F-607F-482C-8A0E-B8545035F036}" dt="2024-09-29T07:17:43.920" v="595" actId="1076"/>
          <ac:spMkLst>
            <pc:docMk/>
            <pc:sldMk cId="3415845951" sldId="358"/>
            <ac:spMk id="3" creationId="{DA3A42CE-6F0E-367D-5684-A01224C6B059}"/>
          </ac:spMkLst>
        </pc:spChg>
      </pc:sldChg>
      <pc:sldChg chg="addSp modSp new mod">
        <pc:chgData name="lubna aggarwal" userId="8599e9daa93b4e97" providerId="LiveId" clId="{8FC62C0F-607F-482C-8A0E-B8545035F036}" dt="2024-09-29T07:18:01.586" v="598" actId="14100"/>
        <pc:sldMkLst>
          <pc:docMk/>
          <pc:sldMk cId="4155277095" sldId="359"/>
        </pc:sldMkLst>
        <pc:spChg chg="add mod">
          <ac:chgData name="lubna aggarwal" userId="8599e9daa93b4e97" providerId="LiveId" clId="{8FC62C0F-607F-482C-8A0E-B8545035F036}" dt="2024-09-29T07:18:01.586" v="598" actId="14100"/>
          <ac:spMkLst>
            <pc:docMk/>
            <pc:sldMk cId="4155277095" sldId="359"/>
            <ac:spMk id="3" creationId="{24A2DA91-645F-897F-48F5-1CC5D157D5BC}"/>
          </ac:spMkLst>
        </pc:spChg>
      </pc:sldChg>
      <pc:sldChg chg="addSp modSp new mod">
        <pc:chgData name="lubna aggarwal" userId="8599e9daa93b4e97" providerId="LiveId" clId="{8FC62C0F-607F-482C-8A0E-B8545035F036}" dt="2024-09-29T07:18:13.296" v="601" actId="14100"/>
        <pc:sldMkLst>
          <pc:docMk/>
          <pc:sldMk cId="2941391422" sldId="360"/>
        </pc:sldMkLst>
        <pc:spChg chg="add mod">
          <ac:chgData name="lubna aggarwal" userId="8599e9daa93b4e97" providerId="LiveId" clId="{8FC62C0F-607F-482C-8A0E-B8545035F036}" dt="2024-09-29T07:18:13.296" v="601" actId="14100"/>
          <ac:spMkLst>
            <pc:docMk/>
            <pc:sldMk cId="2941391422" sldId="360"/>
            <ac:spMk id="3" creationId="{1DC95A2A-4C3A-D4F0-9B01-4B8F5DD6CCB3}"/>
          </ac:spMkLst>
        </pc:spChg>
      </pc:sldChg>
      <pc:sldChg chg="addSp modSp new mod">
        <pc:chgData name="lubna aggarwal" userId="8599e9daa93b4e97" providerId="LiveId" clId="{8FC62C0F-607F-482C-8A0E-B8545035F036}" dt="2024-09-29T07:19:46.593" v="622" actId="20577"/>
        <pc:sldMkLst>
          <pc:docMk/>
          <pc:sldMk cId="3552289785" sldId="361"/>
        </pc:sldMkLst>
        <pc:spChg chg="add mod">
          <ac:chgData name="lubna aggarwal" userId="8599e9daa93b4e97" providerId="LiveId" clId="{8FC62C0F-607F-482C-8A0E-B8545035F036}" dt="2024-09-29T07:19:46.593" v="622" actId="20577"/>
          <ac:spMkLst>
            <pc:docMk/>
            <pc:sldMk cId="3552289785" sldId="361"/>
            <ac:spMk id="3" creationId="{A7A31D58-BB14-4954-ECD5-0C94DC30DDEA}"/>
          </ac:spMkLst>
        </pc:spChg>
      </pc:sldChg>
      <pc:sldChg chg="addSp modSp new mod">
        <pc:chgData name="lubna aggarwal" userId="8599e9daa93b4e97" providerId="LiveId" clId="{8FC62C0F-607F-482C-8A0E-B8545035F036}" dt="2024-09-29T07:20:33.819" v="634" actId="1076"/>
        <pc:sldMkLst>
          <pc:docMk/>
          <pc:sldMk cId="4104139724" sldId="362"/>
        </pc:sldMkLst>
        <pc:spChg chg="add mod">
          <ac:chgData name="lubna aggarwal" userId="8599e9daa93b4e97" providerId="LiveId" clId="{8FC62C0F-607F-482C-8A0E-B8545035F036}" dt="2024-09-29T07:20:33.819" v="634" actId="1076"/>
          <ac:spMkLst>
            <pc:docMk/>
            <pc:sldMk cId="4104139724" sldId="362"/>
            <ac:spMk id="3" creationId="{56840F25-C03E-3CC9-23EB-415C1E00FB5E}"/>
          </ac:spMkLst>
        </pc:spChg>
      </pc:sldChg>
      <pc:sldChg chg="addSp modSp new mod">
        <pc:chgData name="lubna aggarwal" userId="8599e9daa93b4e97" providerId="LiveId" clId="{8FC62C0F-607F-482C-8A0E-B8545035F036}" dt="2024-09-29T07:20:23.701" v="631" actId="1076"/>
        <pc:sldMkLst>
          <pc:docMk/>
          <pc:sldMk cId="929168493" sldId="363"/>
        </pc:sldMkLst>
        <pc:spChg chg="add mod">
          <ac:chgData name="lubna aggarwal" userId="8599e9daa93b4e97" providerId="LiveId" clId="{8FC62C0F-607F-482C-8A0E-B8545035F036}" dt="2024-09-29T07:20:23.701" v="631" actId="1076"/>
          <ac:spMkLst>
            <pc:docMk/>
            <pc:sldMk cId="929168493" sldId="363"/>
            <ac:spMk id="3" creationId="{13971921-F275-E813-D89F-5E7E7FA186A8}"/>
          </ac:spMkLst>
        </pc:spChg>
      </pc:sldChg>
      <pc:sldChg chg="addSp modSp new mod">
        <pc:chgData name="lubna aggarwal" userId="8599e9daa93b4e97" providerId="LiveId" clId="{8FC62C0F-607F-482C-8A0E-B8545035F036}" dt="2024-09-29T07:20:47.285" v="637" actId="14100"/>
        <pc:sldMkLst>
          <pc:docMk/>
          <pc:sldMk cId="1626434106" sldId="364"/>
        </pc:sldMkLst>
        <pc:spChg chg="add mod">
          <ac:chgData name="lubna aggarwal" userId="8599e9daa93b4e97" providerId="LiveId" clId="{8FC62C0F-607F-482C-8A0E-B8545035F036}" dt="2024-09-29T07:20:47.285" v="637" actId="14100"/>
          <ac:spMkLst>
            <pc:docMk/>
            <pc:sldMk cId="1626434106" sldId="364"/>
            <ac:spMk id="3" creationId="{8B03B2B6-9EC5-3804-FFD0-586AFAA7F03F}"/>
          </ac:spMkLst>
        </pc:spChg>
      </pc:sldChg>
      <pc:sldChg chg="addSp modSp new mod">
        <pc:chgData name="lubna aggarwal" userId="8599e9daa93b4e97" providerId="LiveId" clId="{8FC62C0F-607F-482C-8A0E-B8545035F036}" dt="2024-09-29T07:21:47.738" v="644" actId="1076"/>
        <pc:sldMkLst>
          <pc:docMk/>
          <pc:sldMk cId="3129303594" sldId="365"/>
        </pc:sldMkLst>
        <pc:spChg chg="add mod">
          <ac:chgData name="lubna aggarwal" userId="8599e9daa93b4e97" providerId="LiveId" clId="{8FC62C0F-607F-482C-8A0E-B8545035F036}" dt="2024-09-29T07:21:47.738" v="644" actId="1076"/>
          <ac:spMkLst>
            <pc:docMk/>
            <pc:sldMk cId="3129303594" sldId="365"/>
            <ac:spMk id="3" creationId="{85DEDE63-C4EB-6FC8-70EB-91F79A3B8F05}"/>
          </ac:spMkLst>
        </pc:spChg>
      </pc:sldChg>
      <pc:sldChg chg="addSp new mod">
        <pc:chgData name="lubna aggarwal" userId="8599e9daa93b4e97" providerId="LiveId" clId="{8FC62C0F-607F-482C-8A0E-B8545035F036}" dt="2024-09-29T07:21:57.421" v="645" actId="22"/>
        <pc:sldMkLst>
          <pc:docMk/>
          <pc:sldMk cId="3738334606" sldId="366"/>
        </pc:sldMkLst>
        <pc:spChg chg="add">
          <ac:chgData name="lubna aggarwal" userId="8599e9daa93b4e97" providerId="LiveId" clId="{8FC62C0F-607F-482C-8A0E-B8545035F036}" dt="2024-09-29T07:21:57.421" v="645" actId="22"/>
          <ac:spMkLst>
            <pc:docMk/>
            <pc:sldMk cId="3738334606" sldId="366"/>
            <ac:spMk id="3" creationId="{E70A03B5-B707-4F4F-9502-9CEDBE9C7C38}"/>
          </ac:spMkLst>
        </pc:spChg>
      </pc:sldChg>
      <pc:sldChg chg="addSp modSp new mod">
        <pc:chgData name="lubna aggarwal" userId="8599e9daa93b4e97" providerId="LiveId" clId="{8FC62C0F-607F-482C-8A0E-B8545035F036}" dt="2024-09-29T07:22:23.986" v="676" actId="1076"/>
        <pc:sldMkLst>
          <pc:docMk/>
          <pc:sldMk cId="537353055" sldId="367"/>
        </pc:sldMkLst>
        <pc:spChg chg="add mod">
          <ac:chgData name="lubna aggarwal" userId="8599e9daa93b4e97" providerId="LiveId" clId="{8FC62C0F-607F-482C-8A0E-B8545035F036}" dt="2024-09-29T07:22:23.986" v="676" actId="1076"/>
          <ac:spMkLst>
            <pc:docMk/>
            <pc:sldMk cId="537353055" sldId="367"/>
            <ac:spMk id="3" creationId="{6FD92662-9DD8-2C61-7DF5-7E9D6B9743DF}"/>
          </ac:spMkLst>
        </pc:spChg>
      </pc:sldChg>
      <pc:sldChg chg="addSp modSp new mod">
        <pc:chgData name="lubna aggarwal" userId="8599e9daa93b4e97" providerId="LiveId" clId="{8FC62C0F-607F-482C-8A0E-B8545035F036}" dt="2024-09-29T07:23:11.824" v="684" actId="1076"/>
        <pc:sldMkLst>
          <pc:docMk/>
          <pc:sldMk cId="3000142642" sldId="368"/>
        </pc:sldMkLst>
        <pc:spChg chg="add mod">
          <ac:chgData name="lubna aggarwal" userId="8599e9daa93b4e97" providerId="LiveId" clId="{8FC62C0F-607F-482C-8A0E-B8545035F036}" dt="2024-09-29T07:23:11.824" v="684" actId="1076"/>
          <ac:spMkLst>
            <pc:docMk/>
            <pc:sldMk cId="3000142642" sldId="368"/>
            <ac:spMk id="3" creationId="{BF35FDA4-4138-DE50-DB2F-7DCFB6FE1052}"/>
          </ac:spMkLst>
        </pc:spChg>
      </pc:sldChg>
      <pc:sldChg chg="addSp new mod">
        <pc:chgData name="lubna aggarwal" userId="8599e9daa93b4e97" providerId="LiveId" clId="{8FC62C0F-607F-482C-8A0E-B8545035F036}" dt="2024-09-29T07:23:03.116" v="682" actId="22"/>
        <pc:sldMkLst>
          <pc:docMk/>
          <pc:sldMk cId="2218415273" sldId="369"/>
        </pc:sldMkLst>
        <pc:spChg chg="add">
          <ac:chgData name="lubna aggarwal" userId="8599e9daa93b4e97" providerId="LiveId" clId="{8FC62C0F-607F-482C-8A0E-B8545035F036}" dt="2024-09-29T07:23:03.116" v="682" actId="22"/>
          <ac:spMkLst>
            <pc:docMk/>
            <pc:sldMk cId="2218415273" sldId="369"/>
            <ac:spMk id="3" creationId="{DEDCB5DD-B75F-67F0-8856-3D8C0FF4864A}"/>
          </ac:spMkLst>
        </pc:spChg>
      </pc:sldChg>
      <pc:sldChg chg="addSp new mod">
        <pc:chgData name="lubna aggarwal" userId="8599e9daa93b4e97" providerId="LiveId" clId="{8FC62C0F-607F-482C-8A0E-B8545035F036}" dt="2024-09-29T07:23:53.335" v="685" actId="22"/>
        <pc:sldMkLst>
          <pc:docMk/>
          <pc:sldMk cId="244812688" sldId="370"/>
        </pc:sldMkLst>
        <pc:spChg chg="add">
          <ac:chgData name="lubna aggarwal" userId="8599e9daa93b4e97" providerId="LiveId" clId="{8FC62C0F-607F-482C-8A0E-B8545035F036}" dt="2024-09-29T07:23:53.335" v="685" actId="22"/>
          <ac:spMkLst>
            <pc:docMk/>
            <pc:sldMk cId="244812688" sldId="370"/>
            <ac:spMk id="3" creationId="{E7E97D38-7980-FC4E-C9F3-4FBF28C1D267}"/>
          </ac:spMkLst>
        </pc:spChg>
      </pc:sldChg>
      <pc:sldChg chg="addSp modSp new mod">
        <pc:chgData name="lubna aggarwal" userId="8599e9daa93b4e97" providerId="LiveId" clId="{8FC62C0F-607F-482C-8A0E-B8545035F036}" dt="2024-09-29T07:24:38.782" v="689" actId="1076"/>
        <pc:sldMkLst>
          <pc:docMk/>
          <pc:sldMk cId="2726986830" sldId="371"/>
        </pc:sldMkLst>
        <pc:spChg chg="add mod">
          <ac:chgData name="lubna aggarwal" userId="8599e9daa93b4e97" providerId="LiveId" clId="{8FC62C0F-607F-482C-8A0E-B8545035F036}" dt="2024-09-29T07:24:38.782" v="689" actId="1076"/>
          <ac:spMkLst>
            <pc:docMk/>
            <pc:sldMk cId="2726986830" sldId="371"/>
            <ac:spMk id="3" creationId="{DB5E5DA6-2394-B00C-3036-8DAC5D39B935}"/>
          </ac:spMkLst>
        </pc:spChg>
      </pc:sldChg>
      <pc:sldChg chg="addSp modSp new">
        <pc:chgData name="lubna aggarwal" userId="8599e9daa93b4e97" providerId="LiveId" clId="{8FC62C0F-607F-482C-8A0E-B8545035F036}" dt="2024-09-29T07:24:58.140" v="692" actId="1076"/>
        <pc:sldMkLst>
          <pc:docMk/>
          <pc:sldMk cId="3609377239" sldId="372"/>
        </pc:sldMkLst>
        <pc:spChg chg="add mod">
          <ac:chgData name="lubna aggarwal" userId="8599e9daa93b4e97" providerId="LiveId" clId="{8FC62C0F-607F-482C-8A0E-B8545035F036}" dt="2024-09-29T07:24:58.140" v="692" actId="1076"/>
          <ac:spMkLst>
            <pc:docMk/>
            <pc:sldMk cId="3609377239" sldId="372"/>
            <ac:spMk id="2" creationId="{05954580-BA33-A0F9-F15A-37A4370403FA}"/>
          </ac:spMkLst>
        </pc:spChg>
      </pc:sldChg>
      <pc:sldChg chg="addSp modSp new mod">
        <pc:chgData name="lubna aggarwal" userId="8599e9daa93b4e97" providerId="LiveId" clId="{8FC62C0F-607F-482C-8A0E-B8545035F036}" dt="2024-09-29T07:25:15.676" v="695" actId="1076"/>
        <pc:sldMkLst>
          <pc:docMk/>
          <pc:sldMk cId="4229848648" sldId="373"/>
        </pc:sldMkLst>
        <pc:spChg chg="add mod">
          <ac:chgData name="lubna aggarwal" userId="8599e9daa93b4e97" providerId="LiveId" clId="{8FC62C0F-607F-482C-8A0E-B8545035F036}" dt="2024-09-29T07:25:15.676" v="695" actId="1076"/>
          <ac:spMkLst>
            <pc:docMk/>
            <pc:sldMk cId="4229848648" sldId="373"/>
            <ac:spMk id="3" creationId="{A5C37AB8-2498-5161-5BD4-49F75AD3C34C}"/>
          </ac:spMkLst>
        </pc:spChg>
      </pc:sldChg>
      <pc:sldChg chg="addSp modSp new mod">
        <pc:chgData name="lubna aggarwal" userId="8599e9daa93b4e97" providerId="LiveId" clId="{8FC62C0F-607F-482C-8A0E-B8545035F036}" dt="2024-09-29T08:08:31.320" v="717" actId="404"/>
        <pc:sldMkLst>
          <pc:docMk/>
          <pc:sldMk cId="3459340838" sldId="374"/>
        </pc:sldMkLst>
        <pc:spChg chg="add mod">
          <ac:chgData name="lubna aggarwal" userId="8599e9daa93b4e97" providerId="LiveId" clId="{8FC62C0F-607F-482C-8A0E-B8545035F036}" dt="2024-09-29T08:08:31.320" v="717" actId="404"/>
          <ac:spMkLst>
            <pc:docMk/>
            <pc:sldMk cId="3459340838" sldId="374"/>
            <ac:spMk id="3" creationId="{67167A21-3F09-6518-983C-72D517C55F1F}"/>
          </ac:spMkLst>
        </pc:spChg>
      </pc:sldChg>
      <pc:sldChg chg="addSp modSp new mod">
        <pc:chgData name="lubna aggarwal" userId="8599e9daa93b4e97" providerId="LiveId" clId="{8FC62C0F-607F-482C-8A0E-B8545035F036}" dt="2024-09-29T08:08:52.989" v="721" actId="1076"/>
        <pc:sldMkLst>
          <pc:docMk/>
          <pc:sldMk cId="494222180" sldId="375"/>
        </pc:sldMkLst>
        <pc:spChg chg="add mod">
          <ac:chgData name="lubna aggarwal" userId="8599e9daa93b4e97" providerId="LiveId" clId="{8FC62C0F-607F-482C-8A0E-B8545035F036}" dt="2024-09-29T08:08:52.989" v="721" actId="1076"/>
          <ac:spMkLst>
            <pc:docMk/>
            <pc:sldMk cId="494222180" sldId="375"/>
            <ac:spMk id="3" creationId="{B32D1118-54BE-30EB-5DA2-226B26681654}"/>
          </ac:spMkLst>
        </pc:spChg>
      </pc:sldChg>
      <pc:sldChg chg="addSp new mod">
        <pc:chgData name="lubna aggarwal" userId="8599e9daa93b4e97" providerId="LiveId" clId="{8FC62C0F-607F-482C-8A0E-B8545035F036}" dt="2024-09-29T08:09:05.033" v="722" actId="22"/>
        <pc:sldMkLst>
          <pc:docMk/>
          <pc:sldMk cId="3413892865" sldId="376"/>
        </pc:sldMkLst>
        <pc:spChg chg="add">
          <ac:chgData name="lubna aggarwal" userId="8599e9daa93b4e97" providerId="LiveId" clId="{8FC62C0F-607F-482C-8A0E-B8545035F036}" dt="2024-09-29T08:09:05.033" v="722" actId="22"/>
          <ac:spMkLst>
            <pc:docMk/>
            <pc:sldMk cId="3413892865" sldId="376"/>
            <ac:spMk id="3" creationId="{1075D90F-0006-BA01-087C-F569B30B66AC}"/>
          </ac:spMkLst>
        </pc:spChg>
      </pc:sldChg>
      <pc:sldChg chg="addSp modSp new mod">
        <pc:chgData name="lubna aggarwal" userId="8599e9daa93b4e97" providerId="LiveId" clId="{8FC62C0F-607F-482C-8A0E-B8545035F036}" dt="2024-09-29T08:09:26.369" v="725" actId="1076"/>
        <pc:sldMkLst>
          <pc:docMk/>
          <pc:sldMk cId="2811465714" sldId="377"/>
        </pc:sldMkLst>
        <pc:spChg chg="add mod">
          <ac:chgData name="lubna aggarwal" userId="8599e9daa93b4e97" providerId="LiveId" clId="{8FC62C0F-607F-482C-8A0E-B8545035F036}" dt="2024-09-29T08:09:26.369" v="725" actId="1076"/>
          <ac:spMkLst>
            <pc:docMk/>
            <pc:sldMk cId="2811465714" sldId="377"/>
            <ac:spMk id="3" creationId="{7AFE95B8-3CD9-7A4D-7176-CD745A0F02F3}"/>
          </ac:spMkLst>
        </pc:spChg>
      </pc:sldChg>
      <pc:sldChg chg="addSp modSp new mod">
        <pc:chgData name="lubna aggarwal" userId="8599e9daa93b4e97" providerId="LiveId" clId="{8FC62C0F-607F-482C-8A0E-B8545035F036}" dt="2024-09-29T08:10:02.668" v="734" actId="1076"/>
        <pc:sldMkLst>
          <pc:docMk/>
          <pc:sldMk cId="981234450" sldId="378"/>
        </pc:sldMkLst>
        <pc:spChg chg="add mod">
          <ac:chgData name="lubna aggarwal" userId="8599e9daa93b4e97" providerId="LiveId" clId="{8FC62C0F-607F-482C-8A0E-B8545035F036}" dt="2024-09-29T08:10:02.668" v="734" actId="1076"/>
          <ac:spMkLst>
            <pc:docMk/>
            <pc:sldMk cId="981234450" sldId="378"/>
            <ac:spMk id="3" creationId="{09CAB34E-E6A8-8408-D318-39042896EDE1}"/>
          </ac:spMkLst>
        </pc:spChg>
      </pc:sldChg>
      <pc:sldChg chg="addSp new mod">
        <pc:chgData name="lubna aggarwal" userId="8599e9daa93b4e97" providerId="LiveId" clId="{8FC62C0F-607F-482C-8A0E-B8545035F036}" dt="2024-09-29T08:09:54.233" v="731" actId="22"/>
        <pc:sldMkLst>
          <pc:docMk/>
          <pc:sldMk cId="3168756610" sldId="379"/>
        </pc:sldMkLst>
        <pc:spChg chg="add">
          <ac:chgData name="lubna aggarwal" userId="8599e9daa93b4e97" providerId="LiveId" clId="{8FC62C0F-607F-482C-8A0E-B8545035F036}" dt="2024-09-29T08:09:54.233" v="731" actId="22"/>
          <ac:spMkLst>
            <pc:docMk/>
            <pc:sldMk cId="3168756610" sldId="379"/>
            <ac:spMk id="3" creationId="{3F62424F-C88A-3F1E-7FD7-E32F26882161}"/>
          </ac:spMkLst>
        </pc:spChg>
      </pc:sldChg>
      <pc:sldChg chg="addSp new mod">
        <pc:chgData name="lubna aggarwal" userId="8599e9daa93b4e97" providerId="LiveId" clId="{8FC62C0F-607F-482C-8A0E-B8545035F036}" dt="2024-09-29T08:10:15.750" v="735" actId="22"/>
        <pc:sldMkLst>
          <pc:docMk/>
          <pc:sldMk cId="1370510794" sldId="380"/>
        </pc:sldMkLst>
        <pc:spChg chg="add">
          <ac:chgData name="lubna aggarwal" userId="8599e9daa93b4e97" providerId="LiveId" clId="{8FC62C0F-607F-482C-8A0E-B8545035F036}" dt="2024-09-29T08:10:15.750" v="735" actId="22"/>
          <ac:spMkLst>
            <pc:docMk/>
            <pc:sldMk cId="1370510794" sldId="380"/>
            <ac:spMk id="3" creationId="{201D474F-3B84-33B5-1AE2-1A9B087A8FAD}"/>
          </ac:spMkLst>
        </pc:spChg>
      </pc:sldChg>
      <pc:sldChg chg="addSp new mod">
        <pc:chgData name="lubna aggarwal" userId="8599e9daa93b4e97" providerId="LiveId" clId="{8FC62C0F-607F-482C-8A0E-B8545035F036}" dt="2024-09-29T08:10:26.689" v="736" actId="22"/>
        <pc:sldMkLst>
          <pc:docMk/>
          <pc:sldMk cId="387373084" sldId="381"/>
        </pc:sldMkLst>
        <pc:spChg chg="add">
          <ac:chgData name="lubna aggarwal" userId="8599e9daa93b4e97" providerId="LiveId" clId="{8FC62C0F-607F-482C-8A0E-B8545035F036}" dt="2024-09-29T08:10:26.689" v="736" actId="22"/>
          <ac:spMkLst>
            <pc:docMk/>
            <pc:sldMk cId="387373084" sldId="381"/>
            <ac:spMk id="3" creationId="{D068F645-1308-9AE0-3E08-111E294ECDFD}"/>
          </ac:spMkLst>
        </pc:spChg>
      </pc:sldChg>
      <pc:sldChg chg="addSp modSp new mod">
        <pc:chgData name="lubna aggarwal" userId="8599e9daa93b4e97" providerId="LiveId" clId="{8FC62C0F-607F-482C-8A0E-B8545035F036}" dt="2024-09-29T08:10:58.994" v="741" actId="1076"/>
        <pc:sldMkLst>
          <pc:docMk/>
          <pc:sldMk cId="249435955" sldId="382"/>
        </pc:sldMkLst>
        <pc:spChg chg="add mod">
          <ac:chgData name="lubna aggarwal" userId="8599e9daa93b4e97" providerId="LiveId" clId="{8FC62C0F-607F-482C-8A0E-B8545035F036}" dt="2024-09-29T08:10:58.994" v="741" actId="1076"/>
          <ac:spMkLst>
            <pc:docMk/>
            <pc:sldMk cId="249435955" sldId="382"/>
            <ac:spMk id="3" creationId="{FFF19A10-CB0D-3998-2E1F-D02BD6BCAF55}"/>
          </ac:spMkLst>
        </pc:spChg>
      </pc:sldChg>
      <pc:sldChg chg="addSp new mod">
        <pc:chgData name="lubna aggarwal" userId="8599e9daa93b4e97" providerId="LiveId" clId="{8FC62C0F-607F-482C-8A0E-B8545035F036}" dt="2024-09-29T08:10:53.564" v="740" actId="22"/>
        <pc:sldMkLst>
          <pc:docMk/>
          <pc:sldMk cId="1338489057" sldId="383"/>
        </pc:sldMkLst>
        <pc:spChg chg="add">
          <ac:chgData name="lubna aggarwal" userId="8599e9daa93b4e97" providerId="LiveId" clId="{8FC62C0F-607F-482C-8A0E-B8545035F036}" dt="2024-09-29T08:10:53.564" v="740" actId="22"/>
          <ac:spMkLst>
            <pc:docMk/>
            <pc:sldMk cId="1338489057" sldId="383"/>
            <ac:spMk id="3" creationId="{9024AEFB-B879-2679-ACD6-0AB0DE7580E4}"/>
          </ac:spMkLst>
        </pc:spChg>
      </pc:sldChg>
      <pc:sldChg chg="addSp modSp new mod">
        <pc:chgData name="lubna aggarwal" userId="8599e9daa93b4e97" providerId="LiveId" clId="{8FC62C0F-607F-482C-8A0E-B8545035F036}" dt="2024-09-29T08:12:44.087" v="752" actId="14100"/>
        <pc:sldMkLst>
          <pc:docMk/>
          <pc:sldMk cId="1419301014" sldId="384"/>
        </pc:sldMkLst>
        <pc:spChg chg="add mod">
          <ac:chgData name="lubna aggarwal" userId="8599e9daa93b4e97" providerId="LiveId" clId="{8FC62C0F-607F-482C-8A0E-B8545035F036}" dt="2024-09-29T08:12:44.087" v="752" actId="14100"/>
          <ac:spMkLst>
            <pc:docMk/>
            <pc:sldMk cId="1419301014" sldId="384"/>
            <ac:spMk id="3" creationId="{C1071119-A682-0E2E-C7A4-8CF4048D166D}"/>
          </ac:spMkLst>
        </pc:spChg>
      </pc:sldChg>
      <pc:sldChg chg="addSp modSp new mod">
        <pc:chgData name="lubna aggarwal" userId="8599e9daa93b4e97" providerId="LiveId" clId="{8FC62C0F-607F-482C-8A0E-B8545035F036}" dt="2024-09-29T08:11:34.399" v="747" actId="20577"/>
        <pc:sldMkLst>
          <pc:docMk/>
          <pc:sldMk cId="803752510" sldId="385"/>
        </pc:sldMkLst>
        <pc:spChg chg="add mod">
          <ac:chgData name="lubna aggarwal" userId="8599e9daa93b4e97" providerId="LiveId" clId="{8FC62C0F-607F-482C-8A0E-B8545035F036}" dt="2024-09-29T08:11:34.399" v="747" actId="20577"/>
          <ac:spMkLst>
            <pc:docMk/>
            <pc:sldMk cId="803752510" sldId="385"/>
            <ac:spMk id="3" creationId="{8E46FA77-4641-4CB2-35DC-1B7AC913188D}"/>
          </ac:spMkLst>
        </pc:spChg>
      </pc:sldChg>
      <pc:sldChg chg="addSp new mod">
        <pc:chgData name="lubna aggarwal" userId="8599e9daa93b4e97" providerId="LiveId" clId="{8FC62C0F-607F-482C-8A0E-B8545035F036}" dt="2024-09-29T08:11:52.913" v="748" actId="22"/>
        <pc:sldMkLst>
          <pc:docMk/>
          <pc:sldMk cId="4291816796" sldId="386"/>
        </pc:sldMkLst>
        <pc:spChg chg="add">
          <ac:chgData name="lubna aggarwal" userId="8599e9daa93b4e97" providerId="LiveId" clId="{8FC62C0F-607F-482C-8A0E-B8545035F036}" dt="2024-09-29T08:11:52.913" v="748" actId="22"/>
          <ac:spMkLst>
            <pc:docMk/>
            <pc:sldMk cId="4291816796" sldId="386"/>
            <ac:spMk id="3" creationId="{30BA228D-4662-8F34-FD66-D55F6B42762B}"/>
          </ac:spMkLst>
        </pc:spChg>
      </pc:sldChg>
      <pc:sldChg chg="addSp modSp new mod ord">
        <pc:chgData name="lubna aggarwal" userId="8599e9daa93b4e97" providerId="LiveId" clId="{8FC62C0F-607F-482C-8A0E-B8545035F036}" dt="2024-09-29T08:13:19.545" v="758" actId="1076"/>
        <pc:sldMkLst>
          <pc:docMk/>
          <pc:sldMk cId="2469816595" sldId="387"/>
        </pc:sldMkLst>
        <pc:spChg chg="add mod">
          <ac:chgData name="lubna aggarwal" userId="8599e9daa93b4e97" providerId="LiveId" clId="{8FC62C0F-607F-482C-8A0E-B8545035F036}" dt="2024-09-29T08:13:19.545" v="758" actId="1076"/>
          <ac:spMkLst>
            <pc:docMk/>
            <pc:sldMk cId="2469816595" sldId="387"/>
            <ac:spMk id="3" creationId="{157EA06E-F267-7480-D51D-8DFF08D4547F}"/>
          </ac:spMkLst>
        </pc:spChg>
      </pc:sldChg>
      <pc:sldChg chg="addSp new mod">
        <pc:chgData name="lubna aggarwal" userId="8599e9daa93b4e97" providerId="LiveId" clId="{8FC62C0F-607F-482C-8A0E-B8545035F036}" dt="2024-09-29T08:13:39.685" v="759" actId="22"/>
        <pc:sldMkLst>
          <pc:docMk/>
          <pc:sldMk cId="4185105021" sldId="388"/>
        </pc:sldMkLst>
        <pc:spChg chg="add">
          <ac:chgData name="lubna aggarwal" userId="8599e9daa93b4e97" providerId="LiveId" clId="{8FC62C0F-607F-482C-8A0E-B8545035F036}" dt="2024-09-29T08:13:39.685" v="759" actId="22"/>
          <ac:spMkLst>
            <pc:docMk/>
            <pc:sldMk cId="4185105021" sldId="388"/>
            <ac:spMk id="3" creationId="{5BA39AEC-B9FC-037C-931D-4BCF9110B657}"/>
          </ac:spMkLst>
        </pc:spChg>
      </pc:sldChg>
      <pc:sldChg chg="addSp modSp new mod">
        <pc:chgData name="lubna aggarwal" userId="8599e9daa93b4e97" providerId="LiveId" clId="{8FC62C0F-607F-482C-8A0E-B8545035F036}" dt="2024-09-29T08:14:07.434" v="765" actId="21"/>
        <pc:sldMkLst>
          <pc:docMk/>
          <pc:sldMk cId="2145652675" sldId="389"/>
        </pc:sldMkLst>
        <pc:spChg chg="add mod">
          <ac:chgData name="lubna aggarwal" userId="8599e9daa93b4e97" providerId="LiveId" clId="{8FC62C0F-607F-482C-8A0E-B8545035F036}" dt="2024-09-29T08:14:07.434" v="765" actId="21"/>
          <ac:spMkLst>
            <pc:docMk/>
            <pc:sldMk cId="2145652675" sldId="389"/>
            <ac:spMk id="3" creationId="{8DBF14A6-0CFA-51E0-D67D-D7FD41EA5F1F}"/>
          </ac:spMkLst>
        </pc:spChg>
      </pc:sldChg>
      <pc:sldChg chg="addSp modSp new mod">
        <pc:chgData name="lubna aggarwal" userId="8599e9daa93b4e97" providerId="LiveId" clId="{8FC62C0F-607F-482C-8A0E-B8545035F036}" dt="2024-09-29T08:14:21.826" v="775" actId="20577"/>
        <pc:sldMkLst>
          <pc:docMk/>
          <pc:sldMk cId="3809503663" sldId="390"/>
        </pc:sldMkLst>
        <pc:spChg chg="add mod">
          <ac:chgData name="lubna aggarwal" userId="8599e9daa93b4e97" providerId="LiveId" clId="{8FC62C0F-607F-482C-8A0E-B8545035F036}" dt="2024-09-29T08:14:21.826" v="775" actId="20577"/>
          <ac:spMkLst>
            <pc:docMk/>
            <pc:sldMk cId="3809503663" sldId="390"/>
            <ac:spMk id="3" creationId="{82C8A816-E440-A944-861B-08DAB11721E7}"/>
          </ac:spMkLst>
        </pc:spChg>
      </pc:sldChg>
      <pc:sldChg chg="addSp modSp new mod">
        <pc:chgData name="lubna aggarwal" userId="8599e9daa93b4e97" providerId="LiveId" clId="{8FC62C0F-607F-482C-8A0E-B8545035F036}" dt="2024-09-29T08:15:20.055" v="807" actId="1076"/>
        <pc:sldMkLst>
          <pc:docMk/>
          <pc:sldMk cId="1304085944" sldId="391"/>
        </pc:sldMkLst>
        <pc:spChg chg="add mod">
          <ac:chgData name="lubna aggarwal" userId="8599e9daa93b4e97" providerId="LiveId" clId="{8FC62C0F-607F-482C-8A0E-B8545035F036}" dt="2024-09-29T08:15:20.055" v="807" actId="1076"/>
          <ac:spMkLst>
            <pc:docMk/>
            <pc:sldMk cId="1304085944" sldId="391"/>
            <ac:spMk id="3" creationId="{341A112E-A96A-EC02-17EE-15869CCB2FA3}"/>
          </ac:spMkLst>
        </pc:spChg>
      </pc:sldChg>
      <pc:sldChg chg="addSp modSp new mod">
        <pc:chgData name="lubna aggarwal" userId="8599e9daa93b4e97" providerId="LiveId" clId="{8FC62C0F-607F-482C-8A0E-B8545035F036}" dt="2024-09-29T08:20:02.804" v="852" actId="1076"/>
        <pc:sldMkLst>
          <pc:docMk/>
          <pc:sldMk cId="1549617304" sldId="392"/>
        </pc:sldMkLst>
        <pc:spChg chg="add mod">
          <ac:chgData name="lubna aggarwal" userId="8599e9daa93b4e97" providerId="LiveId" clId="{8FC62C0F-607F-482C-8A0E-B8545035F036}" dt="2024-09-29T08:20:02.804" v="852" actId="1076"/>
          <ac:spMkLst>
            <pc:docMk/>
            <pc:sldMk cId="1549617304" sldId="392"/>
            <ac:spMk id="3" creationId="{A4DAB8BB-2A52-B444-981E-C33E41AC3AEF}"/>
          </ac:spMkLst>
        </pc:spChg>
      </pc:sldChg>
      <pc:sldChg chg="addSp modSp new mod">
        <pc:chgData name="lubna aggarwal" userId="8599e9daa93b4e97" providerId="LiveId" clId="{8FC62C0F-607F-482C-8A0E-B8545035F036}" dt="2024-09-29T08:20:33.683" v="864" actId="20577"/>
        <pc:sldMkLst>
          <pc:docMk/>
          <pc:sldMk cId="26048974" sldId="393"/>
        </pc:sldMkLst>
        <pc:spChg chg="add mod">
          <ac:chgData name="lubna aggarwal" userId="8599e9daa93b4e97" providerId="LiveId" clId="{8FC62C0F-607F-482C-8A0E-B8545035F036}" dt="2024-09-29T08:20:33.683" v="864" actId="20577"/>
          <ac:spMkLst>
            <pc:docMk/>
            <pc:sldMk cId="26048974" sldId="393"/>
            <ac:spMk id="2" creationId="{47F369CD-C38F-9CE8-38E0-D41BA61BC945}"/>
          </ac:spMkLst>
        </pc:spChg>
      </pc:sldChg>
      <pc:sldChg chg="addSp modSp new mod">
        <pc:chgData name="lubna aggarwal" userId="8599e9daa93b4e97" providerId="LiveId" clId="{8FC62C0F-607F-482C-8A0E-B8545035F036}" dt="2024-09-29T08:21:14.317" v="998" actId="1076"/>
        <pc:sldMkLst>
          <pc:docMk/>
          <pc:sldMk cId="1378539913" sldId="394"/>
        </pc:sldMkLst>
        <pc:spChg chg="add mod">
          <ac:chgData name="lubna aggarwal" userId="8599e9daa93b4e97" providerId="LiveId" clId="{8FC62C0F-607F-482C-8A0E-B8545035F036}" dt="2024-09-29T08:21:14.317" v="998" actId="1076"/>
          <ac:spMkLst>
            <pc:docMk/>
            <pc:sldMk cId="1378539913" sldId="394"/>
            <ac:spMk id="3" creationId="{39197182-4556-0615-EE05-A750E94B2818}"/>
          </ac:spMkLst>
        </pc:spChg>
      </pc:sldChg>
      <pc:sldChg chg="addSp modSp new mod">
        <pc:chgData name="lubna aggarwal" userId="8599e9daa93b4e97" providerId="LiveId" clId="{8FC62C0F-607F-482C-8A0E-B8545035F036}" dt="2024-09-29T08:15:49.011" v="812" actId="14100"/>
        <pc:sldMkLst>
          <pc:docMk/>
          <pc:sldMk cId="1836438676" sldId="395"/>
        </pc:sldMkLst>
        <pc:spChg chg="add mod">
          <ac:chgData name="lubna aggarwal" userId="8599e9daa93b4e97" providerId="LiveId" clId="{8FC62C0F-607F-482C-8A0E-B8545035F036}" dt="2024-09-29T08:15:49.011" v="812" actId="14100"/>
          <ac:spMkLst>
            <pc:docMk/>
            <pc:sldMk cId="1836438676" sldId="395"/>
            <ac:spMk id="3" creationId="{A338B9A8-1870-2B54-993F-AA6E43939D1F}"/>
          </ac:spMkLst>
        </pc:spChg>
      </pc:sldChg>
      <pc:sldChg chg="addSp modSp new mod">
        <pc:chgData name="lubna aggarwal" userId="8599e9daa93b4e97" providerId="LiveId" clId="{8FC62C0F-607F-482C-8A0E-B8545035F036}" dt="2024-09-29T08:16:22.770" v="823" actId="20577"/>
        <pc:sldMkLst>
          <pc:docMk/>
          <pc:sldMk cId="3911042944" sldId="396"/>
        </pc:sldMkLst>
        <pc:spChg chg="add mod">
          <ac:chgData name="lubna aggarwal" userId="8599e9daa93b4e97" providerId="LiveId" clId="{8FC62C0F-607F-482C-8A0E-B8545035F036}" dt="2024-09-29T08:16:22.770" v="823" actId="20577"/>
          <ac:spMkLst>
            <pc:docMk/>
            <pc:sldMk cId="3911042944" sldId="396"/>
            <ac:spMk id="2" creationId="{AE188DBB-401A-C4B7-2F39-D8AB241F1DA8}"/>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BB945-D5A2-129C-9C78-3A563DC6A91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9ED4E72-9B0A-E5CF-8884-E6F92D0A22A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859560B-44E5-9FCF-B273-F8561C06AC81}"/>
              </a:ext>
            </a:extLst>
          </p:cNvPr>
          <p:cNvSpPr>
            <a:spLocks noGrp="1"/>
          </p:cNvSpPr>
          <p:nvPr>
            <p:ph type="dt" sz="half" idx="10"/>
          </p:nvPr>
        </p:nvSpPr>
        <p:spPr/>
        <p:txBody>
          <a:bodyPr/>
          <a:lstStyle/>
          <a:p>
            <a:fld id="{EA25BA66-43F8-4CEE-9506-040FBA613F8C}" type="datetimeFigureOut">
              <a:rPr lang="en-IN" smtClean="0"/>
              <a:t>29-09-2024</a:t>
            </a:fld>
            <a:endParaRPr lang="en-IN"/>
          </a:p>
        </p:txBody>
      </p:sp>
      <p:sp>
        <p:nvSpPr>
          <p:cNvPr id="5" name="Footer Placeholder 4">
            <a:extLst>
              <a:ext uri="{FF2B5EF4-FFF2-40B4-BE49-F238E27FC236}">
                <a16:creationId xmlns:a16="http://schemas.microsoft.com/office/drawing/2014/main" id="{7C9FB349-C425-3CF4-7B2C-289CBF8D02F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D4DE6DF-8496-7451-C08E-9E41A0207F1E}"/>
              </a:ext>
            </a:extLst>
          </p:cNvPr>
          <p:cNvSpPr>
            <a:spLocks noGrp="1"/>
          </p:cNvSpPr>
          <p:nvPr>
            <p:ph type="sldNum" sz="quarter" idx="12"/>
          </p:nvPr>
        </p:nvSpPr>
        <p:spPr/>
        <p:txBody>
          <a:bodyPr/>
          <a:lstStyle/>
          <a:p>
            <a:fld id="{CCEB007C-677E-494F-9F5F-A6E2C159CF94}" type="slidenum">
              <a:rPr lang="en-IN" smtClean="0"/>
              <a:t>‹#›</a:t>
            </a:fld>
            <a:endParaRPr lang="en-IN"/>
          </a:p>
        </p:txBody>
      </p:sp>
    </p:spTree>
    <p:extLst>
      <p:ext uri="{BB962C8B-B14F-4D97-AF65-F5344CB8AC3E}">
        <p14:creationId xmlns:p14="http://schemas.microsoft.com/office/powerpoint/2010/main" val="28851777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E99D5-CCB5-5D72-934A-59E8418937D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5427A87-E4E6-E645-7D38-7EF78F79F57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7261670-0AAA-646C-7CFA-B25291933C08}"/>
              </a:ext>
            </a:extLst>
          </p:cNvPr>
          <p:cNvSpPr>
            <a:spLocks noGrp="1"/>
          </p:cNvSpPr>
          <p:nvPr>
            <p:ph type="dt" sz="half" idx="10"/>
          </p:nvPr>
        </p:nvSpPr>
        <p:spPr/>
        <p:txBody>
          <a:bodyPr/>
          <a:lstStyle/>
          <a:p>
            <a:fld id="{EA25BA66-43F8-4CEE-9506-040FBA613F8C}" type="datetimeFigureOut">
              <a:rPr lang="en-IN" smtClean="0"/>
              <a:t>29-09-2024</a:t>
            </a:fld>
            <a:endParaRPr lang="en-IN"/>
          </a:p>
        </p:txBody>
      </p:sp>
      <p:sp>
        <p:nvSpPr>
          <p:cNvPr id="5" name="Footer Placeholder 4">
            <a:extLst>
              <a:ext uri="{FF2B5EF4-FFF2-40B4-BE49-F238E27FC236}">
                <a16:creationId xmlns:a16="http://schemas.microsoft.com/office/drawing/2014/main" id="{ABD63067-D313-D802-3458-6BE4B0BDE09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2475829-8E6C-2D85-64B4-EB0CBC650CF6}"/>
              </a:ext>
            </a:extLst>
          </p:cNvPr>
          <p:cNvSpPr>
            <a:spLocks noGrp="1"/>
          </p:cNvSpPr>
          <p:nvPr>
            <p:ph type="sldNum" sz="quarter" idx="12"/>
          </p:nvPr>
        </p:nvSpPr>
        <p:spPr/>
        <p:txBody>
          <a:bodyPr/>
          <a:lstStyle/>
          <a:p>
            <a:fld id="{CCEB007C-677E-494F-9F5F-A6E2C159CF94}" type="slidenum">
              <a:rPr lang="en-IN" smtClean="0"/>
              <a:t>‹#›</a:t>
            </a:fld>
            <a:endParaRPr lang="en-IN"/>
          </a:p>
        </p:txBody>
      </p:sp>
    </p:spTree>
    <p:extLst>
      <p:ext uri="{BB962C8B-B14F-4D97-AF65-F5344CB8AC3E}">
        <p14:creationId xmlns:p14="http://schemas.microsoft.com/office/powerpoint/2010/main" val="15034672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884B6D4-D489-F2CB-5C31-B5FA7ACEAC7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124A6C3-71D2-3598-62B6-DB07388E44B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131B764-AC82-0CB0-00F6-54AF55AE8351}"/>
              </a:ext>
            </a:extLst>
          </p:cNvPr>
          <p:cNvSpPr>
            <a:spLocks noGrp="1"/>
          </p:cNvSpPr>
          <p:nvPr>
            <p:ph type="dt" sz="half" idx="10"/>
          </p:nvPr>
        </p:nvSpPr>
        <p:spPr/>
        <p:txBody>
          <a:bodyPr/>
          <a:lstStyle/>
          <a:p>
            <a:fld id="{EA25BA66-43F8-4CEE-9506-040FBA613F8C}" type="datetimeFigureOut">
              <a:rPr lang="en-IN" smtClean="0"/>
              <a:t>29-09-2024</a:t>
            </a:fld>
            <a:endParaRPr lang="en-IN"/>
          </a:p>
        </p:txBody>
      </p:sp>
      <p:sp>
        <p:nvSpPr>
          <p:cNvPr id="5" name="Footer Placeholder 4">
            <a:extLst>
              <a:ext uri="{FF2B5EF4-FFF2-40B4-BE49-F238E27FC236}">
                <a16:creationId xmlns:a16="http://schemas.microsoft.com/office/drawing/2014/main" id="{CC2F105E-7C7C-CA20-6ED1-A3133E94D97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3360523-BDDD-4217-6064-9F3356E694C6}"/>
              </a:ext>
            </a:extLst>
          </p:cNvPr>
          <p:cNvSpPr>
            <a:spLocks noGrp="1"/>
          </p:cNvSpPr>
          <p:nvPr>
            <p:ph type="sldNum" sz="quarter" idx="12"/>
          </p:nvPr>
        </p:nvSpPr>
        <p:spPr/>
        <p:txBody>
          <a:bodyPr/>
          <a:lstStyle/>
          <a:p>
            <a:fld id="{CCEB007C-677E-494F-9F5F-A6E2C159CF94}" type="slidenum">
              <a:rPr lang="en-IN" smtClean="0"/>
              <a:t>‹#›</a:t>
            </a:fld>
            <a:endParaRPr lang="en-IN"/>
          </a:p>
        </p:txBody>
      </p:sp>
    </p:spTree>
    <p:extLst>
      <p:ext uri="{BB962C8B-B14F-4D97-AF65-F5344CB8AC3E}">
        <p14:creationId xmlns:p14="http://schemas.microsoft.com/office/powerpoint/2010/main" val="39646245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088E4-39E8-2377-D1EF-E901D5AC1E9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245F322-8FEF-67B3-408E-43224466EA5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A54E0C8-78A8-C786-A951-F9A5C42DD9FA}"/>
              </a:ext>
            </a:extLst>
          </p:cNvPr>
          <p:cNvSpPr>
            <a:spLocks noGrp="1"/>
          </p:cNvSpPr>
          <p:nvPr>
            <p:ph type="dt" sz="half" idx="10"/>
          </p:nvPr>
        </p:nvSpPr>
        <p:spPr/>
        <p:txBody>
          <a:bodyPr/>
          <a:lstStyle/>
          <a:p>
            <a:fld id="{EA25BA66-43F8-4CEE-9506-040FBA613F8C}" type="datetimeFigureOut">
              <a:rPr lang="en-IN" smtClean="0"/>
              <a:t>29-09-2024</a:t>
            </a:fld>
            <a:endParaRPr lang="en-IN"/>
          </a:p>
        </p:txBody>
      </p:sp>
      <p:sp>
        <p:nvSpPr>
          <p:cNvPr id="5" name="Footer Placeholder 4">
            <a:extLst>
              <a:ext uri="{FF2B5EF4-FFF2-40B4-BE49-F238E27FC236}">
                <a16:creationId xmlns:a16="http://schemas.microsoft.com/office/drawing/2014/main" id="{F6D41824-E8EC-EFE6-6F29-E067424DCFB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15255D1-933E-2C8A-CFD5-93FC70755E97}"/>
              </a:ext>
            </a:extLst>
          </p:cNvPr>
          <p:cNvSpPr>
            <a:spLocks noGrp="1"/>
          </p:cNvSpPr>
          <p:nvPr>
            <p:ph type="sldNum" sz="quarter" idx="12"/>
          </p:nvPr>
        </p:nvSpPr>
        <p:spPr/>
        <p:txBody>
          <a:bodyPr/>
          <a:lstStyle/>
          <a:p>
            <a:fld id="{CCEB007C-677E-494F-9F5F-A6E2C159CF94}" type="slidenum">
              <a:rPr lang="en-IN" smtClean="0"/>
              <a:t>‹#›</a:t>
            </a:fld>
            <a:endParaRPr lang="en-IN"/>
          </a:p>
        </p:txBody>
      </p:sp>
    </p:spTree>
    <p:extLst>
      <p:ext uri="{BB962C8B-B14F-4D97-AF65-F5344CB8AC3E}">
        <p14:creationId xmlns:p14="http://schemas.microsoft.com/office/powerpoint/2010/main" val="38423985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9BB3C-63E1-A5A2-ECE6-C65A776BC1B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AF444F6-4BC3-8CEC-8288-D4AA59888D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C42683A-C01D-804C-33F8-77296CA5547A}"/>
              </a:ext>
            </a:extLst>
          </p:cNvPr>
          <p:cNvSpPr>
            <a:spLocks noGrp="1"/>
          </p:cNvSpPr>
          <p:nvPr>
            <p:ph type="dt" sz="half" idx="10"/>
          </p:nvPr>
        </p:nvSpPr>
        <p:spPr/>
        <p:txBody>
          <a:bodyPr/>
          <a:lstStyle/>
          <a:p>
            <a:fld id="{EA25BA66-43F8-4CEE-9506-040FBA613F8C}" type="datetimeFigureOut">
              <a:rPr lang="en-IN" smtClean="0"/>
              <a:t>29-09-2024</a:t>
            </a:fld>
            <a:endParaRPr lang="en-IN"/>
          </a:p>
        </p:txBody>
      </p:sp>
      <p:sp>
        <p:nvSpPr>
          <p:cNvPr id="5" name="Footer Placeholder 4">
            <a:extLst>
              <a:ext uri="{FF2B5EF4-FFF2-40B4-BE49-F238E27FC236}">
                <a16:creationId xmlns:a16="http://schemas.microsoft.com/office/drawing/2014/main" id="{2255765E-68AE-FDA4-7888-9845BF5F3B4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F8507A2-435B-76FA-07F2-8B8B07C15002}"/>
              </a:ext>
            </a:extLst>
          </p:cNvPr>
          <p:cNvSpPr>
            <a:spLocks noGrp="1"/>
          </p:cNvSpPr>
          <p:nvPr>
            <p:ph type="sldNum" sz="quarter" idx="12"/>
          </p:nvPr>
        </p:nvSpPr>
        <p:spPr/>
        <p:txBody>
          <a:bodyPr/>
          <a:lstStyle/>
          <a:p>
            <a:fld id="{CCEB007C-677E-494F-9F5F-A6E2C159CF94}" type="slidenum">
              <a:rPr lang="en-IN" smtClean="0"/>
              <a:t>‹#›</a:t>
            </a:fld>
            <a:endParaRPr lang="en-IN"/>
          </a:p>
        </p:txBody>
      </p:sp>
    </p:spTree>
    <p:extLst>
      <p:ext uri="{BB962C8B-B14F-4D97-AF65-F5344CB8AC3E}">
        <p14:creationId xmlns:p14="http://schemas.microsoft.com/office/powerpoint/2010/main" val="7096314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3CF24-035A-FD30-8C87-47FBA84F7A6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E491291-4F57-F6C2-74A0-A65DFA098C9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E120A7A-607B-2E8A-91C2-C32105F77CF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73B649D-AF26-5682-5B86-4CFA7C74F263}"/>
              </a:ext>
            </a:extLst>
          </p:cNvPr>
          <p:cNvSpPr>
            <a:spLocks noGrp="1"/>
          </p:cNvSpPr>
          <p:nvPr>
            <p:ph type="dt" sz="half" idx="10"/>
          </p:nvPr>
        </p:nvSpPr>
        <p:spPr/>
        <p:txBody>
          <a:bodyPr/>
          <a:lstStyle/>
          <a:p>
            <a:fld id="{EA25BA66-43F8-4CEE-9506-040FBA613F8C}" type="datetimeFigureOut">
              <a:rPr lang="en-IN" smtClean="0"/>
              <a:t>29-09-2024</a:t>
            </a:fld>
            <a:endParaRPr lang="en-IN"/>
          </a:p>
        </p:txBody>
      </p:sp>
      <p:sp>
        <p:nvSpPr>
          <p:cNvPr id="6" name="Footer Placeholder 5">
            <a:extLst>
              <a:ext uri="{FF2B5EF4-FFF2-40B4-BE49-F238E27FC236}">
                <a16:creationId xmlns:a16="http://schemas.microsoft.com/office/drawing/2014/main" id="{C79C7D5D-13B1-86FF-CDF2-5300C9576FA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EDA5B8C-9D56-765E-183E-7D5FEB52FA3C}"/>
              </a:ext>
            </a:extLst>
          </p:cNvPr>
          <p:cNvSpPr>
            <a:spLocks noGrp="1"/>
          </p:cNvSpPr>
          <p:nvPr>
            <p:ph type="sldNum" sz="quarter" idx="12"/>
          </p:nvPr>
        </p:nvSpPr>
        <p:spPr/>
        <p:txBody>
          <a:bodyPr/>
          <a:lstStyle/>
          <a:p>
            <a:fld id="{CCEB007C-677E-494F-9F5F-A6E2C159CF94}" type="slidenum">
              <a:rPr lang="en-IN" smtClean="0"/>
              <a:t>‹#›</a:t>
            </a:fld>
            <a:endParaRPr lang="en-IN"/>
          </a:p>
        </p:txBody>
      </p:sp>
    </p:spTree>
    <p:extLst>
      <p:ext uri="{BB962C8B-B14F-4D97-AF65-F5344CB8AC3E}">
        <p14:creationId xmlns:p14="http://schemas.microsoft.com/office/powerpoint/2010/main" val="42043388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E03A1-D4B7-6258-133A-5DA5B709567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A17ED3E-01D2-BF07-65BD-29AEBF33FC1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489C60C-AFDF-9A85-484F-1FB85FBDABF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7C06DDE-65AF-CC29-6681-C481742364D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B18B9A8-8C72-A102-4D67-E42B8803A1E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935A54F-A641-1C47-C3C8-E3C538FB6AC4}"/>
              </a:ext>
            </a:extLst>
          </p:cNvPr>
          <p:cNvSpPr>
            <a:spLocks noGrp="1"/>
          </p:cNvSpPr>
          <p:nvPr>
            <p:ph type="dt" sz="half" idx="10"/>
          </p:nvPr>
        </p:nvSpPr>
        <p:spPr/>
        <p:txBody>
          <a:bodyPr/>
          <a:lstStyle/>
          <a:p>
            <a:fld id="{EA25BA66-43F8-4CEE-9506-040FBA613F8C}" type="datetimeFigureOut">
              <a:rPr lang="en-IN" smtClean="0"/>
              <a:t>29-09-2024</a:t>
            </a:fld>
            <a:endParaRPr lang="en-IN"/>
          </a:p>
        </p:txBody>
      </p:sp>
      <p:sp>
        <p:nvSpPr>
          <p:cNvPr id="8" name="Footer Placeholder 7">
            <a:extLst>
              <a:ext uri="{FF2B5EF4-FFF2-40B4-BE49-F238E27FC236}">
                <a16:creationId xmlns:a16="http://schemas.microsoft.com/office/drawing/2014/main" id="{EEC80134-3E29-9F5C-7D66-443415C6207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808987D-5749-55FA-FC24-F24F94CBE99A}"/>
              </a:ext>
            </a:extLst>
          </p:cNvPr>
          <p:cNvSpPr>
            <a:spLocks noGrp="1"/>
          </p:cNvSpPr>
          <p:nvPr>
            <p:ph type="sldNum" sz="quarter" idx="12"/>
          </p:nvPr>
        </p:nvSpPr>
        <p:spPr/>
        <p:txBody>
          <a:bodyPr/>
          <a:lstStyle/>
          <a:p>
            <a:fld id="{CCEB007C-677E-494F-9F5F-A6E2C159CF94}" type="slidenum">
              <a:rPr lang="en-IN" smtClean="0"/>
              <a:t>‹#›</a:t>
            </a:fld>
            <a:endParaRPr lang="en-IN"/>
          </a:p>
        </p:txBody>
      </p:sp>
    </p:spTree>
    <p:extLst>
      <p:ext uri="{BB962C8B-B14F-4D97-AF65-F5344CB8AC3E}">
        <p14:creationId xmlns:p14="http://schemas.microsoft.com/office/powerpoint/2010/main" val="25707034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E5BB0-9BF3-CE5B-505C-D712C85CDFA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8FB16F7-D5E2-3F2F-5DD9-63408C32AEFB}"/>
              </a:ext>
            </a:extLst>
          </p:cNvPr>
          <p:cNvSpPr>
            <a:spLocks noGrp="1"/>
          </p:cNvSpPr>
          <p:nvPr>
            <p:ph type="dt" sz="half" idx="10"/>
          </p:nvPr>
        </p:nvSpPr>
        <p:spPr/>
        <p:txBody>
          <a:bodyPr/>
          <a:lstStyle/>
          <a:p>
            <a:fld id="{EA25BA66-43F8-4CEE-9506-040FBA613F8C}" type="datetimeFigureOut">
              <a:rPr lang="en-IN" smtClean="0"/>
              <a:t>29-09-2024</a:t>
            </a:fld>
            <a:endParaRPr lang="en-IN"/>
          </a:p>
        </p:txBody>
      </p:sp>
      <p:sp>
        <p:nvSpPr>
          <p:cNvPr id="4" name="Footer Placeholder 3">
            <a:extLst>
              <a:ext uri="{FF2B5EF4-FFF2-40B4-BE49-F238E27FC236}">
                <a16:creationId xmlns:a16="http://schemas.microsoft.com/office/drawing/2014/main" id="{A52638D9-1DE1-1B72-6619-6C2CE2F5872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6CA473D-E011-99C0-3EDF-73C7DC34FF04}"/>
              </a:ext>
            </a:extLst>
          </p:cNvPr>
          <p:cNvSpPr>
            <a:spLocks noGrp="1"/>
          </p:cNvSpPr>
          <p:nvPr>
            <p:ph type="sldNum" sz="quarter" idx="12"/>
          </p:nvPr>
        </p:nvSpPr>
        <p:spPr/>
        <p:txBody>
          <a:bodyPr/>
          <a:lstStyle/>
          <a:p>
            <a:fld id="{CCEB007C-677E-494F-9F5F-A6E2C159CF94}" type="slidenum">
              <a:rPr lang="en-IN" smtClean="0"/>
              <a:t>‹#›</a:t>
            </a:fld>
            <a:endParaRPr lang="en-IN"/>
          </a:p>
        </p:txBody>
      </p:sp>
    </p:spTree>
    <p:extLst>
      <p:ext uri="{BB962C8B-B14F-4D97-AF65-F5344CB8AC3E}">
        <p14:creationId xmlns:p14="http://schemas.microsoft.com/office/powerpoint/2010/main" val="7132120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BF3C4E-949D-FE71-9BDE-F42F081AF456}"/>
              </a:ext>
            </a:extLst>
          </p:cNvPr>
          <p:cNvSpPr>
            <a:spLocks noGrp="1"/>
          </p:cNvSpPr>
          <p:nvPr>
            <p:ph type="dt" sz="half" idx="10"/>
          </p:nvPr>
        </p:nvSpPr>
        <p:spPr/>
        <p:txBody>
          <a:bodyPr/>
          <a:lstStyle/>
          <a:p>
            <a:fld id="{EA25BA66-43F8-4CEE-9506-040FBA613F8C}" type="datetimeFigureOut">
              <a:rPr lang="en-IN" smtClean="0"/>
              <a:t>29-09-2024</a:t>
            </a:fld>
            <a:endParaRPr lang="en-IN"/>
          </a:p>
        </p:txBody>
      </p:sp>
      <p:sp>
        <p:nvSpPr>
          <p:cNvPr id="3" name="Footer Placeholder 2">
            <a:extLst>
              <a:ext uri="{FF2B5EF4-FFF2-40B4-BE49-F238E27FC236}">
                <a16:creationId xmlns:a16="http://schemas.microsoft.com/office/drawing/2014/main" id="{AFCC4C51-3836-4E9E-BF68-37FA6FD7297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9117DFD-67AB-AC87-6EDF-9B482862F742}"/>
              </a:ext>
            </a:extLst>
          </p:cNvPr>
          <p:cNvSpPr>
            <a:spLocks noGrp="1"/>
          </p:cNvSpPr>
          <p:nvPr>
            <p:ph type="sldNum" sz="quarter" idx="12"/>
          </p:nvPr>
        </p:nvSpPr>
        <p:spPr/>
        <p:txBody>
          <a:bodyPr/>
          <a:lstStyle/>
          <a:p>
            <a:fld id="{CCEB007C-677E-494F-9F5F-A6E2C159CF94}" type="slidenum">
              <a:rPr lang="en-IN" smtClean="0"/>
              <a:t>‹#›</a:t>
            </a:fld>
            <a:endParaRPr lang="en-IN"/>
          </a:p>
        </p:txBody>
      </p:sp>
    </p:spTree>
    <p:extLst>
      <p:ext uri="{BB962C8B-B14F-4D97-AF65-F5344CB8AC3E}">
        <p14:creationId xmlns:p14="http://schemas.microsoft.com/office/powerpoint/2010/main" val="22277538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BEC4C-FF9A-EE32-9E03-2DF419B171D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B6C3E86-9142-603E-6246-3D2B6ADC7B7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11DD300-4A80-730F-FBFE-E24F675C1A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7CF6E0E-18E6-DAAB-1B8F-A885419F24E2}"/>
              </a:ext>
            </a:extLst>
          </p:cNvPr>
          <p:cNvSpPr>
            <a:spLocks noGrp="1"/>
          </p:cNvSpPr>
          <p:nvPr>
            <p:ph type="dt" sz="half" idx="10"/>
          </p:nvPr>
        </p:nvSpPr>
        <p:spPr/>
        <p:txBody>
          <a:bodyPr/>
          <a:lstStyle/>
          <a:p>
            <a:fld id="{EA25BA66-43F8-4CEE-9506-040FBA613F8C}" type="datetimeFigureOut">
              <a:rPr lang="en-IN" smtClean="0"/>
              <a:t>29-09-2024</a:t>
            </a:fld>
            <a:endParaRPr lang="en-IN"/>
          </a:p>
        </p:txBody>
      </p:sp>
      <p:sp>
        <p:nvSpPr>
          <p:cNvPr id="6" name="Footer Placeholder 5">
            <a:extLst>
              <a:ext uri="{FF2B5EF4-FFF2-40B4-BE49-F238E27FC236}">
                <a16:creationId xmlns:a16="http://schemas.microsoft.com/office/drawing/2014/main" id="{5AE7E5DE-92F8-1964-4C7D-E58BB5FF3D2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2C95622-7CBA-7336-E4F7-5CC65E32645F}"/>
              </a:ext>
            </a:extLst>
          </p:cNvPr>
          <p:cNvSpPr>
            <a:spLocks noGrp="1"/>
          </p:cNvSpPr>
          <p:nvPr>
            <p:ph type="sldNum" sz="quarter" idx="12"/>
          </p:nvPr>
        </p:nvSpPr>
        <p:spPr/>
        <p:txBody>
          <a:bodyPr/>
          <a:lstStyle/>
          <a:p>
            <a:fld id="{CCEB007C-677E-494F-9F5F-A6E2C159CF94}" type="slidenum">
              <a:rPr lang="en-IN" smtClean="0"/>
              <a:t>‹#›</a:t>
            </a:fld>
            <a:endParaRPr lang="en-IN"/>
          </a:p>
        </p:txBody>
      </p:sp>
    </p:spTree>
    <p:extLst>
      <p:ext uri="{BB962C8B-B14F-4D97-AF65-F5344CB8AC3E}">
        <p14:creationId xmlns:p14="http://schemas.microsoft.com/office/powerpoint/2010/main" val="13310562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2FD13-6591-DA7B-CC63-BE5A6E4C57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511174F-9CC8-47C3-829F-1FC3C8D2BD9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377FEBB-A116-69F2-CFC1-22E54CB3D6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9C2AE30-7CAF-51DA-3AB7-F99EFC9D8B8D}"/>
              </a:ext>
            </a:extLst>
          </p:cNvPr>
          <p:cNvSpPr>
            <a:spLocks noGrp="1"/>
          </p:cNvSpPr>
          <p:nvPr>
            <p:ph type="dt" sz="half" idx="10"/>
          </p:nvPr>
        </p:nvSpPr>
        <p:spPr/>
        <p:txBody>
          <a:bodyPr/>
          <a:lstStyle/>
          <a:p>
            <a:fld id="{EA25BA66-43F8-4CEE-9506-040FBA613F8C}" type="datetimeFigureOut">
              <a:rPr lang="en-IN" smtClean="0"/>
              <a:t>29-09-2024</a:t>
            </a:fld>
            <a:endParaRPr lang="en-IN"/>
          </a:p>
        </p:txBody>
      </p:sp>
      <p:sp>
        <p:nvSpPr>
          <p:cNvPr id="6" name="Footer Placeholder 5">
            <a:extLst>
              <a:ext uri="{FF2B5EF4-FFF2-40B4-BE49-F238E27FC236}">
                <a16:creationId xmlns:a16="http://schemas.microsoft.com/office/drawing/2014/main" id="{018FA4E1-CC1F-8C11-94F1-E577B0E175C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AD86F29-673A-020B-A463-C56BFBFD85AC}"/>
              </a:ext>
            </a:extLst>
          </p:cNvPr>
          <p:cNvSpPr>
            <a:spLocks noGrp="1"/>
          </p:cNvSpPr>
          <p:nvPr>
            <p:ph type="sldNum" sz="quarter" idx="12"/>
          </p:nvPr>
        </p:nvSpPr>
        <p:spPr/>
        <p:txBody>
          <a:bodyPr/>
          <a:lstStyle/>
          <a:p>
            <a:fld id="{CCEB007C-677E-494F-9F5F-A6E2C159CF94}" type="slidenum">
              <a:rPr lang="en-IN" smtClean="0"/>
              <a:t>‹#›</a:t>
            </a:fld>
            <a:endParaRPr lang="en-IN"/>
          </a:p>
        </p:txBody>
      </p:sp>
    </p:spTree>
    <p:extLst>
      <p:ext uri="{BB962C8B-B14F-4D97-AF65-F5344CB8AC3E}">
        <p14:creationId xmlns:p14="http://schemas.microsoft.com/office/powerpoint/2010/main" val="22769126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14E7B2F-8AEC-D760-A6F2-B42B5200E7D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4F0007C-CE0C-DC5D-8201-6BFABF3B9D3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0B58BAE-4BA0-06BB-2ABE-861BAC525A7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25BA66-43F8-4CEE-9506-040FBA613F8C}" type="datetimeFigureOut">
              <a:rPr lang="en-IN" smtClean="0"/>
              <a:t>29-09-2024</a:t>
            </a:fld>
            <a:endParaRPr lang="en-IN"/>
          </a:p>
        </p:txBody>
      </p:sp>
      <p:sp>
        <p:nvSpPr>
          <p:cNvPr id="5" name="Footer Placeholder 4">
            <a:extLst>
              <a:ext uri="{FF2B5EF4-FFF2-40B4-BE49-F238E27FC236}">
                <a16:creationId xmlns:a16="http://schemas.microsoft.com/office/drawing/2014/main" id="{DF35D3C5-F5B5-C276-97AD-DA47378DBAE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6944B9E-4D2D-5436-99F9-EF9BBAE180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EB007C-677E-494F-9F5F-A6E2C159CF94}" type="slidenum">
              <a:rPr lang="en-IN" smtClean="0"/>
              <a:t>‹#›</a:t>
            </a:fld>
            <a:endParaRPr lang="en-IN"/>
          </a:p>
        </p:txBody>
      </p:sp>
    </p:spTree>
    <p:extLst>
      <p:ext uri="{BB962C8B-B14F-4D97-AF65-F5344CB8AC3E}">
        <p14:creationId xmlns:p14="http://schemas.microsoft.com/office/powerpoint/2010/main" val="28522827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AA3368E-4379-7669-7E3F-8B968309BE4D}"/>
              </a:ext>
            </a:extLst>
          </p:cNvPr>
          <p:cNvSpPr txBox="1"/>
          <p:nvPr/>
        </p:nvSpPr>
        <p:spPr>
          <a:xfrm>
            <a:off x="3048733" y="2274838"/>
            <a:ext cx="6097464" cy="1077218"/>
          </a:xfrm>
          <a:prstGeom prst="rect">
            <a:avLst/>
          </a:prstGeom>
          <a:noFill/>
        </p:spPr>
        <p:txBody>
          <a:bodyPr wrap="square">
            <a:spAutoFit/>
          </a:bodyPr>
          <a:lstStyle/>
          <a:p>
            <a:pPr algn="ctr"/>
            <a:r>
              <a:rPr lang="en-US" sz="3200" b="1" dirty="0"/>
              <a:t>Unit 3 </a:t>
            </a:r>
          </a:p>
          <a:p>
            <a:pPr algn="ctr"/>
            <a:r>
              <a:rPr lang="en-US" sz="3200" b="1" dirty="0"/>
              <a:t>Development of Society </a:t>
            </a:r>
            <a:endParaRPr lang="en-US" sz="3200" dirty="0"/>
          </a:p>
        </p:txBody>
      </p:sp>
    </p:spTree>
    <p:extLst>
      <p:ext uri="{BB962C8B-B14F-4D97-AF65-F5344CB8AC3E}">
        <p14:creationId xmlns:p14="http://schemas.microsoft.com/office/powerpoint/2010/main" val="24478621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0FE0EA9-B254-FBF5-E752-9AD1AFA10157}"/>
              </a:ext>
            </a:extLst>
          </p:cNvPr>
          <p:cNvSpPr txBox="1"/>
          <p:nvPr/>
        </p:nvSpPr>
        <p:spPr>
          <a:xfrm>
            <a:off x="2892670" y="1463686"/>
            <a:ext cx="6842612" cy="3416320"/>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7. Enhanced Global Competitiveness: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 growing economy can attract foreign investment, technology transfer, and international trade opportunities.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This enhances a country’s global competitiveness, fostering further economic expansion and development.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8. Social Stability:</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With better economic opportunities and reduced poverty, there is often a reduction in social unrest and crime.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 stable society fosters a positive environment for further economic and social development.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87127334"/>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78F4AD3-EDF2-F544-0936-22519C7C203E}"/>
              </a:ext>
            </a:extLst>
          </p:cNvPr>
          <p:cNvSpPr txBox="1"/>
          <p:nvPr/>
        </p:nvSpPr>
        <p:spPr>
          <a:xfrm>
            <a:off x="3046640" y="2231963"/>
            <a:ext cx="6098720" cy="2185214"/>
          </a:xfrm>
          <a:prstGeom prst="rect">
            <a:avLst/>
          </a:prstGeom>
          <a:noFill/>
        </p:spPr>
        <p:txBody>
          <a:bodyPr wrap="square">
            <a:spAutoFit/>
          </a:bodyPr>
          <a:lstStyle/>
          <a:p>
            <a:r>
              <a:rPr lang="en-US" sz="3200" b="1" dirty="0"/>
              <a:t>Components of Marxism</a:t>
            </a:r>
          </a:p>
          <a:p>
            <a:endParaRPr lang="en-US" sz="3200" b="1" dirty="0"/>
          </a:p>
          <a:p>
            <a:r>
              <a:rPr lang="en-US" dirty="0"/>
              <a:t>Marxism is composed of several key elements that make up its philosophical, economic, and political framework. These components together form a comprehensive theory of society, economics, and historical development.</a:t>
            </a:r>
          </a:p>
        </p:txBody>
      </p:sp>
    </p:spTree>
    <p:extLst>
      <p:ext uri="{BB962C8B-B14F-4D97-AF65-F5344CB8AC3E}">
        <p14:creationId xmlns:p14="http://schemas.microsoft.com/office/powerpoint/2010/main" val="2333681137"/>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CCBE1C5-C19A-B221-51D4-F732FF81DF47}"/>
              </a:ext>
            </a:extLst>
          </p:cNvPr>
          <p:cNvSpPr txBox="1"/>
          <p:nvPr/>
        </p:nvSpPr>
        <p:spPr>
          <a:xfrm>
            <a:off x="3049361" y="612845"/>
            <a:ext cx="6098720" cy="5632311"/>
          </a:xfrm>
          <a:prstGeom prst="rect">
            <a:avLst/>
          </a:prstGeom>
          <a:noFill/>
        </p:spPr>
        <p:txBody>
          <a:bodyPr wrap="square">
            <a:spAutoFit/>
          </a:bodyPr>
          <a:lstStyle/>
          <a:p>
            <a:r>
              <a:rPr lang="en-US" b="1" dirty="0"/>
              <a:t>A. Dialectical Materialism</a:t>
            </a:r>
          </a:p>
          <a:p>
            <a:pPr>
              <a:buFont typeface="Arial" panose="020B0604020202020204" pitchFamily="34" charset="0"/>
              <a:buChar char="•"/>
            </a:pPr>
            <a:r>
              <a:rPr lang="en-US" b="1" dirty="0"/>
              <a:t>Dialectics:</a:t>
            </a:r>
            <a:endParaRPr lang="en-US" dirty="0"/>
          </a:p>
          <a:p>
            <a:pPr marL="742950" lvl="1" indent="-285750">
              <a:buFont typeface="Arial" panose="020B0604020202020204" pitchFamily="34" charset="0"/>
              <a:buChar char="•"/>
            </a:pPr>
            <a:r>
              <a:rPr lang="en-US" dirty="0"/>
              <a:t>Marx adopted Hegel’s dialectical method but gave it a materialist interpretation. Dialectical materialism posits that change occurs through the conflict between opposing forces, and that all social phenomena are interconnected and in a constant state of change.</a:t>
            </a:r>
          </a:p>
          <a:p>
            <a:pPr>
              <a:buFont typeface="Arial" panose="020B0604020202020204" pitchFamily="34" charset="0"/>
              <a:buChar char="•"/>
            </a:pPr>
            <a:r>
              <a:rPr lang="en-US" b="1" dirty="0"/>
              <a:t>Materialism:</a:t>
            </a:r>
            <a:endParaRPr lang="en-US" dirty="0"/>
          </a:p>
          <a:p>
            <a:pPr marL="742950" lvl="1" indent="-285750">
              <a:buFont typeface="Arial" panose="020B0604020202020204" pitchFamily="34" charset="0"/>
              <a:buChar char="•"/>
            </a:pPr>
            <a:r>
              <a:rPr lang="en-US" dirty="0"/>
              <a:t>For Marx, material conditions (economic and social relations) are the foundation upon which society is built. Unlike Hegel, who emphasized ideas and consciousness, Marx focused on how material conditions shape human thought and behavior.</a:t>
            </a:r>
          </a:p>
          <a:p>
            <a:pPr>
              <a:buFont typeface="Arial" panose="020B0604020202020204" pitchFamily="34" charset="0"/>
              <a:buChar char="•"/>
            </a:pPr>
            <a:r>
              <a:rPr lang="en-US" b="1" dirty="0"/>
              <a:t>Contradiction and Change:</a:t>
            </a:r>
            <a:endParaRPr lang="en-US" dirty="0"/>
          </a:p>
          <a:p>
            <a:pPr marL="742950" lvl="1" indent="-285750">
              <a:buFont typeface="Arial" panose="020B0604020202020204" pitchFamily="34" charset="0"/>
              <a:buChar char="•"/>
            </a:pPr>
            <a:r>
              <a:rPr lang="en-US" dirty="0"/>
              <a:t>Marx believed that every economic system (such as feudalism or capitalism) contains inherent contradictions that lead to its downfall and the rise of a new system. In capitalism, the contradiction between the bourgeoisie and the proletariat would eventually lead to revolution and the establishment of socialism.</a:t>
            </a:r>
          </a:p>
        </p:txBody>
      </p:sp>
    </p:spTree>
    <p:extLst>
      <p:ext uri="{BB962C8B-B14F-4D97-AF65-F5344CB8AC3E}">
        <p14:creationId xmlns:p14="http://schemas.microsoft.com/office/powerpoint/2010/main" val="3211445300"/>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A3A42CE-6F0E-367D-5684-A01224C6B059}"/>
              </a:ext>
            </a:extLst>
          </p:cNvPr>
          <p:cNvSpPr txBox="1"/>
          <p:nvPr/>
        </p:nvSpPr>
        <p:spPr>
          <a:xfrm>
            <a:off x="1224643" y="802090"/>
            <a:ext cx="10058400" cy="4801314"/>
          </a:xfrm>
          <a:prstGeom prst="rect">
            <a:avLst/>
          </a:prstGeom>
          <a:noFill/>
        </p:spPr>
        <p:txBody>
          <a:bodyPr wrap="square">
            <a:spAutoFit/>
          </a:bodyPr>
          <a:lstStyle/>
          <a:p>
            <a:r>
              <a:rPr lang="en-US" b="1" dirty="0"/>
              <a:t>B. Historical Materialism</a:t>
            </a:r>
          </a:p>
          <a:p>
            <a:pPr>
              <a:buFont typeface="Arial" panose="020B0604020202020204" pitchFamily="34" charset="0"/>
              <a:buChar char="•"/>
            </a:pPr>
            <a:r>
              <a:rPr lang="en-US" b="1" dirty="0"/>
              <a:t>Stages of History:</a:t>
            </a:r>
            <a:endParaRPr lang="en-US" dirty="0"/>
          </a:p>
          <a:p>
            <a:pPr marL="742950" lvl="1" indent="-285750">
              <a:buFont typeface="Arial" panose="020B0604020202020204" pitchFamily="34" charset="0"/>
              <a:buChar char="•"/>
            </a:pPr>
            <a:r>
              <a:rPr lang="en-US" dirty="0"/>
              <a:t>Historical materialism is Marx’s theory of history, which views the development of human societies as a progression through stages based on different modes of production. These stages include:</a:t>
            </a:r>
          </a:p>
          <a:p>
            <a:pPr marL="1143000" lvl="2" indent="-228600">
              <a:buFont typeface="Arial" panose="020B0604020202020204" pitchFamily="34" charset="0"/>
              <a:buChar char="•"/>
            </a:pPr>
            <a:r>
              <a:rPr lang="en-US" b="1" dirty="0"/>
              <a:t>Primitive Communism</a:t>
            </a:r>
            <a:r>
              <a:rPr lang="en-US" dirty="0"/>
              <a:t> (early tribal societies with communal ownership),</a:t>
            </a:r>
          </a:p>
          <a:p>
            <a:pPr marL="1143000" lvl="2" indent="-228600">
              <a:buFont typeface="Arial" panose="020B0604020202020204" pitchFamily="34" charset="0"/>
              <a:buChar char="•"/>
            </a:pPr>
            <a:r>
              <a:rPr lang="en-US" b="1" dirty="0"/>
              <a:t>Slavery</a:t>
            </a:r>
            <a:r>
              <a:rPr lang="en-US" dirty="0"/>
              <a:t> (ancient societies based on slave labor),</a:t>
            </a:r>
          </a:p>
          <a:p>
            <a:pPr marL="1143000" lvl="2" indent="-228600">
              <a:buFont typeface="Arial" panose="020B0604020202020204" pitchFamily="34" charset="0"/>
              <a:buChar char="•"/>
            </a:pPr>
            <a:r>
              <a:rPr lang="en-US" b="1" dirty="0"/>
              <a:t>Feudalism</a:t>
            </a:r>
            <a:r>
              <a:rPr lang="en-US" dirty="0"/>
              <a:t> (medieval society based on landownership and serfdom),</a:t>
            </a:r>
          </a:p>
          <a:p>
            <a:pPr marL="1143000" lvl="2" indent="-228600">
              <a:buFont typeface="Arial" panose="020B0604020202020204" pitchFamily="34" charset="0"/>
              <a:buChar char="•"/>
            </a:pPr>
            <a:r>
              <a:rPr lang="en-US" b="1" dirty="0"/>
              <a:t>Capitalism</a:t>
            </a:r>
            <a:r>
              <a:rPr lang="en-US" dirty="0"/>
              <a:t> (modern society based on wage labor and private property),</a:t>
            </a:r>
          </a:p>
          <a:p>
            <a:pPr marL="1143000" lvl="2" indent="-228600">
              <a:buFont typeface="Arial" panose="020B0604020202020204" pitchFamily="34" charset="0"/>
              <a:buChar char="•"/>
            </a:pPr>
            <a:r>
              <a:rPr lang="en-US" b="1" dirty="0"/>
              <a:t>Socialism</a:t>
            </a:r>
            <a:r>
              <a:rPr lang="en-US" dirty="0"/>
              <a:t> (a transitional society based on collective ownership), and</a:t>
            </a:r>
          </a:p>
          <a:p>
            <a:pPr marL="1143000" lvl="2" indent="-228600">
              <a:buFont typeface="Arial" panose="020B0604020202020204" pitchFamily="34" charset="0"/>
              <a:buChar char="•"/>
            </a:pPr>
            <a:r>
              <a:rPr lang="en-US" b="1" dirty="0"/>
              <a:t>Communism</a:t>
            </a:r>
            <a:r>
              <a:rPr lang="en-US" dirty="0"/>
              <a:t> (a classless, stateless society where the means of production are collectively owned).</a:t>
            </a:r>
          </a:p>
          <a:p>
            <a:pPr>
              <a:buFont typeface="Arial" panose="020B0604020202020204" pitchFamily="34" charset="0"/>
              <a:buChar char="•"/>
            </a:pPr>
            <a:r>
              <a:rPr lang="en-US" b="1" dirty="0"/>
              <a:t>Base and Superstructure:</a:t>
            </a:r>
            <a:endParaRPr lang="en-US" dirty="0"/>
          </a:p>
          <a:p>
            <a:pPr marL="742950" lvl="1" indent="-285750">
              <a:buFont typeface="Arial" panose="020B0604020202020204" pitchFamily="34" charset="0"/>
              <a:buChar char="•"/>
            </a:pPr>
            <a:r>
              <a:rPr lang="en-US" dirty="0"/>
              <a:t>Marx described society as being composed of an economic "base" (the forces and relations of production) and a "superstructure" (political, legal, and ideological institutions). The base determines the superstructure, meaning that the way a society produces goods and services shapes its institutions, culture, and politics.</a:t>
            </a:r>
          </a:p>
        </p:txBody>
      </p:sp>
    </p:spTree>
    <p:extLst>
      <p:ext uri="{BB962C8B-B14F-4D97-AF65-F5344CB8AC3E}">
        <p14:creationId xmlns:p14="http://schemas.microsoft.com/office/powerpoint/2010/main" val="3415845951"/>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4A2DA91-645F-897F-48F5-1CC5D157D5BC}"/>
              </a:ext>
            </a:extLst>
          </p:cNvPr>
          <p:cNvSpPr txBox="1"/>
          <p:nvPr/>
        </p:nvSpPr>
        <p:spPr>
          <a:xfrm>
            <a:off x="2351314" y="1305342"/>
            <a:ext cx="7527472" cy="3693319"/>
          </a:xfrm>
          <a:prstGeom prst="rect">
            <a:avLst/>
          </a:prstGeom>
          <a:noFill/>
        </p:spPr>
        <p:txBody>
          <a:bodyPr wrap="square">
            <a:spAutoFit/>
          </a:bodyPr>
          <a:lstStyle/>
          <a:p>
            <a:r>
              <a:rPr lang="en-US" b="1" dirty="0"/>
              <a:t>C. Class Struggle</a:t>
            </a:r>
          </a:p>
          <a:p>
            <a:pPr>
              <a:buFont typeface="Arial" panose="020B0604020202020204" pitchFamily="34" charset="0"/>
              <a:buChar char="•"/>
            </a:pPr>
            <a:r>
              <a:rPr lang="en-US" b="1" dirty="0"/>
              <a:t>Bourgeoisie and Proletariat:</a:t>
            </a:r>
            <a:endParaRPr lang="en-US" dirty="0"/>
          </a:p>
          <a:p>
            <a:pPr marL="742950" lvl="1" indent="-285750">
              <a:buFont typeface="Arial" panose="020B0604020202020204" pitchFamily="34" charset="0"/>
              <a:buChar char="•"/>
            </a:pPr>
            <a:r>
              <a:rPr lang="en-US" dirty="0"/>
              <a:t>Marx saw capitalism as a system based on the exploitation of the proletariat by the bourgeoisie. The bourgeoisie owns the means of production (factories, land, capital), while the proletariat sells their labor for wages. The interests of these two classes are inherently opposed, leading to class conflict.</a:t>
            </a:r>
          </a:p>
          <a:p>
            <a:pPr>
              <a:buFont typeface="Arial" panose="020B0604020202020204" pitchFamily="34" charset="0"/>
              <a:buChar char="•"/>
            </a:pPr>
            <a:r>
              <a:rPr lang="en-US" b="1" dirty="0"/>
              <a:t>Revolution:</a:t>
            </a:r>
            <a:endParaRPr lang="en-US" dirty="0"/>
          </a:p>
          <a:p>
            <a:pPr marL="742950" lvl="1" indent="-285750">
              <a:buFont typeface="Arial" panose="020B0604020202020204" pitchFamily="34" charset="0"/>
              <a:buChar char="•"/>
            </a:pPr>
            <a:r>
              <a:rPr lang="en-US" dirty="0"/>
              <a:t>Marx argued that capitalism’s contradictions would eventually lead to its collapse, as the proletariat would become increasingly alienated and oppressed. The working class would develop class consciousness and organize a revolution to overthrow the bourgeoisie and establish socialism.</a:t>
            </a:r>
          </a:p>
        </p:txBody>
      </p:sp>
    </p:spTree>
    <p:extLst>
      <p:ext uri="{BB962C8B-B14F-4D97-AF65-F5344CB8AC3E}">
        <p14:creationId xmlns:p14="http://schemas.microsoft.com/office/powerpoint/2010/main" val="4155277095"/>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DC95A2A-4C3A-D4F0-9B01-4B8F5DD6CCB3}"/>
              </a:ext>
            </a:extLst>
          </p:cNvPr>
          <p:cNvSpPr txBox="1"/>
          <p:nvPr/>
        </p:nvSpPr>
        <p:spPr>
          <a:xfrm>
            <a:off x="1779814" y="612845"/>
            <a:ext cx="8425543" cy="4247317"/>
          </a:xfrm>
          <a:prstGeom prst="rect">
            <a:avLst/>
          </a:prstGeom>
          <a:noFill/>
        </p:spPr>
        <p:txBody>
          <a:bodyPr wrap="square">
            <a:spAutoFit/>
          </a:bodyPr>
          <a:lstStyle/>
          <a:p>
            <a:r>
              <a:rPr lang="en-US" b="1" dirty="0"/>
              <a:t>D. Surplus Value and Exploitation</a:t>
            </a:r>
          </a:p>
          <a:p>
            <a:pPr>
              <a:buFont typeface="Arial" panose="020B0604020202020204" pitchFamily="34" charset="0"/>
              <a:buChar char="•"/>
            </a:pPr>
            <a:r>
              <a:rPr lang="en-US" b="1" dirty="0"/>
              <a:t>Labor Theory of Value:</a:t>
            </a:r>
            <a:endParaRPr lang="en-US" dirty="0"/>
          </a:p>
          <a:p>
            <a:pPr marL="742950" lvl="1" indent="-285750">
              <a:buFont typeface="Arial" panose="020B0604020202020204" pitchFamily="34" charset="0"/>
              <a:buChar char="•"/>
            </a:pPr>
            <a:r>
              <a:rPr lang="en-US" dirty="0"/>
              <a:t>According to Marx, the value of a commodity is determined by the amount of socially necessary labor required to produce it. However, under capitalism, workers are paid less than the value they produce, creating surplus value, which is appropriated by the capitalist as profit.</a:t>
            </a:r>
          </a:p>
          <a:p>
            <a:pPr>
              <a:buFont typeface="Arial" panose="020B0604020202020204" pitchFamily="34" charset="0"/>
              <a:buChar char="•"/>
            </a:pPr>
            <a:r>
              <a:rPr lang="en-US" b="1" dirty="0"/>
              <a:t>Exploitation of Labor:</a:t>
            </a:r>
            <a:endParaRPr lang="en-US" dirty="0"/>
          </a:p>
          <a:p>
            <a:pPr marL="742950" lvl="1" indent="-285750">
              <a:buFont typeface="Arial" panose="020B0604020202020204" pitchFamily="34" charset="0"/>
              <a:buChar char="•"/>
            </a:pPr>
            <a:r>
              <a:rPr lang="en-US" dirty="0"/>
              <a:t>Surplus value is the source of capitalist profit, and it arises from the exploitation of workers. Marx viewed this exploitation as the fundamental injustice of capitalism.</a:t>
            </a:r>
          </a:p>
          <a:p>
            <a:r>
              <a:rPr lang="en-US" b="1" dirty="0"/>
              <a:t>E. Communism</a:t>
            </a:r>
          </a:p>
          <a:p>
            <a:pPr>
              <a:buFont typeface="Arial" panose="020B0604020202020204" pitchFamily="34" charset="0"/>
              <a:buChar char="•"/>
            </a:pPr>
            <a:r>
              <a:rPr lang="en-US" b="1" dirty="0"/>
              <a:t>Classless Society:</a:t>
            </a:r>
            <a:endParaRPr lang="en-US" dirty="0"/>
          </a:p>
          <a:p>
            <a:pPr marL="742950" lvl="1" indent="-285750">
              <a:buFont typeface="Arial" panose="020B0604020202020204" pitchFamily="34" charset="0"/>
              <a:buChar char="•"/>
            </a:pPr>
            <a:r>
              <a:rPr lang="en-US" dirty="0"/>
              <a:t>Marx believed that after a period of socialism (the dictatorship of the proletariat), society would transition to communism. In this stage, all means of production would be collectively owned, and there would be no class</a:t>
            </a:r>
          </a:p>
        </p:txBody>
      </p:sp>
    </p:spTree>
    <p:extLst>
      <p:ext uri="{BB962C8B-B14F-4D97-AF65-F5344CB8AC3E}">
        <p14:creationId xmlns:p14="http://schemas.microsoft.com/office/powerpoint/2010/main" val="2941391422"/>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7A31D58-BB14-4954-ECD5-0C94DC30DDEA}"/>
              </a:ext>
            </a:extLst>
          </p:cNvPr>
          <p:cNvSpPr txBox="1"/>
          <p:nvPr/>
        </p:nvSpPr>
        <p:spPr>
          <a:xfrm>
            <a:off x="1649187" y="1595735"/>
            <a:ext cx="9241970" cy="3416320"/>
          </a:xfrm>
          <a:prstGeom prst="rect">
            <a:avLst/>
          </a:prstGeom>
          <a:noFill/>
        </p:spPr>
        <p:txBody>
          <a:bodyPr wrap="square">
            <a:spAutoFit/>
          </a:bodyPr>
          <a:lstStyle/>
          <a:p>
            <a:r>
              <a:rPr lang="en-IN" sz="5400" dirty="0"/>
              <a:t>Pre British Era</a:t>
            </a:r>
          </a:p>
          <a:p>
            <a:endParaRPr lang="en-IN" sz="5400" dirty="0"/>
          </a:p>
          <a:p>
            <a:r>
              <a:rPr lang="en-US" dirty="0"/>
              <a:t>The pre-British era in India, which spans from ancient times until the early 18th century, was marked by a variety of political, economic, cultural, and social developments. This period witnessed the rise and fall of numerous dynasties, the flourishing of trade, the birth of diverse religious and cultural practices, and the establishment of a complex social structure. India's pre-colonial period was characterized by a highly developed civilization, with significant contributions to art, science, architecture, and literature.</a:t>
            </a:r>
            <a:endParaRPr lang="en-IN" dirty="0"/>
          </a:p>
        </p:txBody>
      </p:sp>
    </p:spTree>
    <p:extLst>
      <p:ext uri="{BB962C8B-B14F-4D97-AF65-F5344CB8AC3E}">
        <p14:creationId xmlns:p14="http://schemas.microsoft.com/office/powerpoint/2010/main" val="3552289785"/>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6840F25-C03E-3CC9-23EB-415C1E00FB5E}"/>
              </a:ext>
            </a:extLst>
          </p:cNvPr>
          <p:cNvSpPr txBox="1"/>
          <p:nvPr/>
        </p:nvSpPr>
        <p:spPr>
          <a:xfrm>
            <a:off x="797378" y="776474"/>
            <a:ext cx="10828564" cy="4801314"/>
          </a:xfrm>
          <a:prstGeom prst="rect">
            <a:avLst/>
          </a:prstGeom>
          <a:noFill/>
        </p:spPr>
        <p:txBody>
          <a:bodyPr wrap="square">
            <a:spAutoFit/>
          </a:bodyPr>
          <a:lstStyle/>
          <a:p>
            <a:r>
              <a:rPr lang="en-US" b="1" dirty="0"/>
              <a:t>1. Political Structure in the Pre-British Era</a:t>
            </a:r>
          </a:p>
          <a:p>
            <a:r>
              <a:rPr lang="en-US" b="1" dirty="0"/>
              <a:t>Ancient and Medieval Dynasties</a:t>
            </a:r>
          </a:p>
          <a:p>
            <a:pPr>
              <a:buFont typeface="Arial" panose="020B0604020202020204" pitchFamily="34" charset="0"/>
              <a:buChar char="•"/>
            </a:pPr>
            <a:r>
              <a:rPr lang="en-US" b="1" dirty="0"/>
              <a:t>Ancient India (c. 1500 BCE – 500 CE):</a:t>
            </a:r>
            <a:endParaRPr lang="en-US" dirty="0"/>
          </a:p>
          <a:p>
            <a:pPr marL="742950" lvl="1" indent="-285750">
              <a:buFont typeface="Arial" panose="020B0604020202020204" pitchFamily="34" charset="0"/>
              <a:buChar char="•"/>
            </a:pPr>
            <a:r>
              <a:rPr lang="en-US" dirty="0"/>
              <a:t>Ancient India saw the rise of powerful kingdoms and empires such as the </a:t>
            </a:r>
            <a:r>
              <a:rPr lang="en-US" b="1" dirty="0"/>
              <a:t>Maurya Empire</a:t>
            </a:r>
            <a:r>
              <a:rPr lang="en-US" dirty="0"/>
              <a:t> (322–185 BCE), under rulers like Chandragupta Maurya and Ashoka the Great, and the </a:t>
            </a:r>
            <a:r>
              <a:rPr lang="en-US" b="1" dirty="0"/>
              <a:t>Gupta Empire</a:t>
            </a:r>
            <a:r>
              <a:rPr lang="en-US" dirty="0"/>
              <a:t> (c. 320–550 CE), known as the “Golden Age” of India.</a:t>
            </a:r>
          </a:p>
          <a:p>
            <a:pPr marL="742950" lvl="1" indent="-285750">
              <a:buFont typeface="Arial" panose="020B0604020202020204" pitchFamily="34" charset="0"/>
              <a:buChar char="•"/>
            </a:pPr>
            <a:r>
              <a:rPr lang="en-US" dirty="0"/>
              <a:t>During this time, India’s political structure was characterized by monarchies, where kings ruled vast territories. Regional kingdoms like the Cholas, </a:t>
            </a:r>
            <a:r>
              <a:rPr lang="en-US" dirty="0" err="1"/>
              <a:t>Pandyas</a:t>
            </a:r>
            <a:r>
              <a:rPr lang="en-US" dirty="0"/>
              <a:t>, and </a:t>
            </a:r>
            <a:r>
              <a:rPr lang="en-US" dirty="0" err="1"/>
              <a:t>Cheras</a:t>
            </a:r>
            <a:r>
              <a:rPr lang="en-US" dirty="0"/>
              <a:t> in South India also flourished, contributing to the decentralized nature of governance.</a:t>
            </a:r>
          </a:p>
          <a:p>
            <a:pPr>
              <a:buFont typeface="Arial" panose="020B0604020202020204" pitchFamily="34" charset="0"/>
              <a:buChar char="•"/>
            </a:pPr>
            <a:r>
              <a:rPr lang="en-US" b="1" dirty="0"/>
              <a:t>Medieval India (c. 500 CE – 1526 CE):</a:t>
            </a:r>
            <a:endParaRPr lang="en-US" dirty="0"/>
          </a:p>
          <a:p>
            <a:pPr marL="742950" lvl="1" indent="-285750">
              <a:buFont typeface="Arial" panose="020B0604020202020204" pitchFamily="34" charset="0"/>
              <a:buChar char="•"/>
            </a:pPr>
            <a:r>
              <a:rPr lang="en-US" dirty="0"/>
              <a:t>The medieval period saw the rise of several regional kingdoms and the introduction of Islamic rule. The </a:t>
            </a:r>
            <a:r>
              <a:rPr lang="en-US" b="1" dirty="0"/>
              <a:t>Delhi Sultanate</a:t>
            </a:r>
            <a:r>
              <a:rPr lang="en-US" dirty="0"/>
              <a:t> (1206–1526) was established by Turkic and Afghan rulers, who brought significant changes to India's political and cultural landscape.</a:t>
            </a:r>
          </a:p>
          <a:p>
            <a:pPr marL="742950" lvl="1" indent="-285750">
              <a:buFont typeface="Arial" panose="020B0604020202020204" pitchFamily="34" charset="0"/>
              <a:buChar char="•"/>
            </a:pPr>
            <a:r>
              <a:rPr lang="en-US" dirty="0"/>
              <a:t>The </a:t>
            </a:r>
            <a:r>
              <a:rPr lang="en-US" b="1" dirty="0"/>
              <a:t>Mughal Empire</a:t>
            </a:r>
            <a:r>
              <a:rPr lang="en-US" dirty="0"/>
              <a:t> (1526–1707), which followed the Delhi Sultanate, became one of the most powerful empires in Indian history. The Mughals, especially under rulers like Akbar, Jahangir, Shah Jahan, and Aurangzeb, controlled large parts of the Indian subcontinent and established a centralized form of governance, with a highly efficient bureaucracy and a standing army.</a:t>
            </a:r>
          </a:p>
        </p:txBody>
      </p:sp>
    </p:spTree>
    <p:extLst>
      <p:ext uri="{BB962C8B-B14F-4D97-AF65-F5344CB8AC3E}">
        <p14:creationId xmlns:p14="http://schemas.microsoft.com/office/powerpoint/2010/main" val="4104139724"/>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3971921-F275-E813-D89F-5E7E7FA186A8}"/>
              </a:ext>
            </a:extLst>
          </p:cNvPr>
          <p:cNvSpPr txBox="1"/>
          <p:nvPr/>
        </p:nvSpPr>
        <p:spPr>
          <a:xfrm>
            <a:off x="1556657" y="956332"/>
            <a:ext cx="9078686" cy="4247317"/>
          </a:xfrm>
          <a:prstGeom prst="rect">
            <a:avLst/>
          </a:prstGeom>
          <a:noFill/>
        </p:spPr>
        <p:txBody>
          <a:bodyPr wrap="square">
            <a:spAutoFit/>
          </a:bodyPr>
          <a:lstStyle/>
          <a:p>
            <a:r>
              <a:rPr lang="en-US" b="1" dirty="0"/>
              <a:t>Regional Powers</a:t>
            </a:r>
          </a:p>
          <a:p>
            <a:pPr>
              <a:buFont typeface="Arial" panose="020B0604020202020204" pitchFamily="34" charset="0"/>
              <a:buChar char="•"/>
            </a:pPr>
            <a:r>
              <a:rPr lang="en-US" b="1" dirty="0"/>
              <a:t>Deccan and South Indian Kingdoms:</a:t>
            </a:r>
            <a:endParaRPr lang="en-US" dirty="0"/>
          </a:p>
          <a:p>
            <a:pPr marL="742950" lvl="1" indent="-285750">
              <a:buFont typeface="Arial" panose="020B0604020202020204" pitchFamily="34" charset="0"/>
              <a:buChar char="•"/>
            </a:pPr>
            <a:r>
              <a:rPr lang="en-US" dirty="0"/>
              <a:t>Even during the Mughal dominance, several powerful regional kingdoms maintained their autonomy. The </a:t>
            </a:r>
            <a:r>
              <a:rPr lang="en-US" b="1" dirty="0" err="1"/>
              <a:t>Vijayanagara</a:t>
            </a:r>
            <a:r>
              <a:rPr lang="en-US" b="1" dirty="0"/>
              <a:t> Empire</a:t>
            </a:r>
            <a:r>
              <a:rPr lang="en-US" dirty="0"/>
              <a:t> (1336–1646) in South India was a major power in the Deccan region. It was known for its administrative efficiency and contributions to art and architecture, especially in its capital </a:t>
            </a:r>
            <a:r>
              <a:rPr lang="en-US" dirty="0" err="1"/>
              <a:t>Hampi</a:t>
            </a:r>
            <a:r>
              <a:rPr lang="en-US" dirty="0"/>
              <a:t>.</a:t>
            </a:r>
          </a:p>
          <a:p>
            <a:pPr marL="742950" lvl="1" indent="-285750">
              <a:buFont typeface="Arial" panose="020B0604020202020204" pitchFamily="34" charset="0"/>
              <a:buChar char="•"/>
            </a:pPr>
            <a:r>
              <a:rPr lang="en-US" dirty="0"/>
              <a:t>Other significant kingdoms included the </a:t>
            </a:r>
            <a:r>
              <a:rPr lang="en-US" b="1" dirty="0"/>
              <a:t>Maratha Empire</a:t>
            </a:r>
            <a:r>
              <a:rPr lang="en-US" dirty="0"/>
              <a:t> (1674–1818), founded by Shivaji, which emerged as a dominant power in western India by challenging Mughal authority, and the </a:t>
            </a:r>
            <a:r>
              <a:rPr lang="en-US" b="1" dirty="0"/>
              <a:t>Rajput Kingdoms</a:t>
            </a:r>
            <a:r>
              <a:rPr lang="en-US" dirty="0"/>
              <a:t> in Rajasthan, known for their military valor and resistance against foreign invasions.</a:t>
            </a:r>
          </a:p>
          <a:p>
            <a:pPr>
              <a:buFont typeface="Arial" panose="020B0604020202020204" pitchFamily="34" charset="0"/>
              <a:buChar char="•"/>
            </a:pPr>
            <a:r>
              <a:rPr lang="en-US" b="1" dirty="0"/>
              <a:t>Political Fragmentation:</a:t>
            </a:r>
            <a:endParaRPr lang="en-US" dirty="0"/>
          </a:p>
          <a:p>
            <a:pPr marL="742950" lvl="1" indent="-285750">
              <a:buFont typeface="Arial" panose="020B0604020202020204" pitchFamily="34" charset="0"/>
              <a:buChar char="•"/>
            </a:pPr>
            <a:r>
              <a:rPr lang="en-US" dirty="0"/>
              <a:t>By the early 18th century, following the death of Aurangzeb (1707), the Mughal Empire began to decline, leading to political fragmentation. Regional powers like the Marathas, Sikhs, and Nizams of Hyderabad gained prominence, paving the way for the entry of European powers like the British, French, Dutch, and Portuguese.</a:t>
            </a:r>
          </a:p>
        </p:txBody>
      </p:sp>
    </p:spTree>
    <p:extLst>
      <p:ext uri="{BB962C8B-B14F-4D97-AF65-F5344CB8AC3E}">
        <p14:creationId xmlns:p14="http://schemas.microsoft.com/office/powerpoint/2010/main" val="929168493"/>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B03B2B6-9EC5-3804-FFD0-586AFAA7F03F}"/>
              </a:ext>
            </a:extLst>
          </p:cNvPr>
          <p:cNvSpPr txBox="1"/>
          <p:nvPr/>
        </p:nvSpPr>
        <p:spPr>
          <a:xfrm>
            <a:off x="1763486" y="1166843"/>
            <a:ext cx="8507185" cy="3416320"/>
          </a:xfrm>
          <a:prstGeom prst="rect">
            <a:avLst/>
          </a:prstGeom>
          <a:noFill/>
        </p:spPr>
        <p:txBody>
          <a:bodyPr wrap="square">
            <a:spAutoFit/>
          </a:bodyPr>
          <a:lstStyle/>
          <a:p>
            <a:r>
              <a:rPr lang="en-US" b="1" dirty="0"/>
              <a:t>2. Economic Structure</a:t>
            </a:r>
          </a:p>
          <a:p>
            <a:r>
              <a:rPr lang="en-US" b="1" dirty="0"/>
              <a:t>Agriculture</a:t>
            </a:r>
          </a:p>
          <a:p>
            <a:pPr>
              <a:buFont typeface="Arial" panose="020B0604020202020204" pitchFamily="34" charset="0"/>
              <a:buChar char="•"/>
            </a:pPr>
            <a:r>
              <a:rPr lang="en-US" b="1" dirty="0"/>
              <a:t>Agricultural Economy:</a:t>
            </a:r>
            <a:endParaRPr lang="en-US" dirty="0"/>
          </a:p>
          <a:p>
            <a:pPr marL="742950" lvl="1" indent="-285750">
              <a:buFont typeface="Arial" panose="020B0604020202020204" pitchFamily="34" charset="0"/>
              <a:buChar char="•"/>
            </a:pPr>
            <a:r>
              <a:rPr lang="en-US" dirty="0"/>
              <a:t>Agriculture was the backbone of the Indian economy in the pre-British era. The majority of the population was engaged in farming, and land revenue formed a significant source of income for the state. The fertility of the Indian soil, combined with the availability of rivers, allowed the cultivation of various crops such as rice, wheat, barley, cotton, and spices.</a:t>
            </a:r>
          </a:p>
          <a:p>
            <a:pPr marL="742950" lvl="1" indent="-285750">
              <a:buFont typeface="Arial" panose="020B0604020202020204" pitchFamily="34" charset="0"/>
              <a:buChar char="•"/>
            </a:pPr>
            <a:r>
              <a:rPr lang="en-US" dirty="0"/>
              <a:t>The Mughals, particularly Akbar, implemented an efficient land revenue system known as the </a:t>
            </a:r>
            <a:r>
              <a:rPr lang="en-US" b="1" dirty="0"/>
              <a:t>Zamindari system</a:t>
            </a:r>
            <a:r>
              <a:rPr lang="en-US" dirty="0"/>
              <a:t>, where local landlords (zamindars) collected taxes from peasants and submitted a portion to the state. This system continued to be a significant feature of Indian agriculture even under later rulers.</a:t>
            </a:r>
          </a:p>
        </p:txBody>
      </p:sp>
    </p:spTree>
    <p:extLst>
      <p:ext uri="{BB962C8B-B14F-4D97-AF65-F5344CB8AC3E}">
        <p14:creationId xmlns:p14="http://schemas.microsoft.com/office/powerpoint/2010/main" val="1626434106"/>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5DEDE63-C4EB-6FC8-70EB-91F79A3B8F05}"/>
              </a:ext>
            </a:extLst>
          </p:cNvPr>
          <p:cNvSpPr txBox="1"/>
          <p:nvPr/>
        </p:nvSpPr>
        <p:spPr>
          <a:xfrm>
            <a:off x="1156607" y="998033"/>
            <a:ext cx="9878786" cy="4524315"/>
          </a:xfrm>
          <a:prstGeom prst="rect">
            <a:avLst/>
          </a:prstGeom>
          <a:noFill/>
        </p:spPr>
        <p:txBody>
          <a:bodyPr wrap="square">
            <a:spAutoFit/>
          </a:bodyPr>
          <a:lstStyle/>
          <a:p>
            <a:r>
              <a:rPr lang="en-US" b="1" dirty="0"/>
              <a:t>Trade and Commerce</a:t>
            </a:r>
          </a:p>
          <a:p>
            <a:pPr>
              <a:buFont typeface="Arial" panose="020B0604020202020204" pitchFamily="34" charset="0"/>
              <a:buChar char="•"/>
            </a:pPr>
            <a:r>
              <a:rPr lang="en-US" b="1" dirty="0"/>
              <a:t>Internal Trade:</a:t>
            </a:r>
            <a:endParaRPr lang="en-US" dirty="0"/>
          </a:p>
          <a:p>
            <a:pPr marL="742950" lvl="1" indent="-285750">
              <a:buFont typeface="Arial" panose="020B0604020202020204" pitchFamily="34" charset="0"/>
              <a:buChar char="•"/>
            </a:pPr>
            <a:r>
              <a:rPr lang="en-US" dirty="0"/>
              <a:t>India's diverse geography and resource base allowed for a thriving internal trade network. Regional economies were interdependent, and traders moved goods such as textiles, spices, metals, and food grains across the subcontinent. Cities like Delhi, Agra, Lahore, and Patna were major commercial centers.</a:t>
            </a:r>
          </a:p>
          <a:p>
            <a:pPr marL="742950" lvl="1" indent="-285750">
              <a:buFont typeface="Arial" panose="020B0604020202020204" pitchFamily="34" charset="0"/>
              <a:buChar char="•"/>
            </a:pPr>
            <a:r>
              <a:rPr lang="en-US" dirty="0"/>
              <a:t>Crafts and cottage industries, such as weaving, metalwork, and pottery, also flourished. Indian textiles, especially cotton and silk, were in high demand across the world.</a:t>
            </a:r>
          </a:p>
          <a:p>
            <a:pPr>
              <a:buFont typeface="Arial" panose="020B0604020202020204" pitchFamily="34" charset="0"/>
              <a:buChar char="•"/>
            </a:pPr>
            <a:r>
              <a:rPr lang="en-US" b="1" dirty="0"/>
              <a:t>External Trade:</a:t>
            </a:r>
            <a:endParaRPr lang="en-US" dirty="0"/>
          </a:p>
          <a:p>
            <a:pPr marL="742950" lvl="1" indent="-285750">
              <a:buFont typeface="Arial" panose="020B0604020202020204" pitchFamily="34" charset="0"/>
              <a:buChar char="•"/>
            </a:pPr>
            <a:r>
              <a:rPr lang="en-US" dirty="0"/>
              <a:t>India’s external trade was extensive, with strong maritime connections to </a:t>
            </a:r>
            <a:r>
              <a:rPr lang="en-US" b="1" dirty="0"/>
              <a:t>Southeast Asia, the Middle East, and Europe</a:t>
            </a:r>
            <a:r>
              <a:rPr lang="en-US" dirty="0"/>
              <a:t>. Indian spices, textiles, and precious stones were highly sought after in international markets. Indian traders and ships were regular visitors to ports in the Arabian Peninsula, East Africa, and Southeast Asia.</a:t>
            </a:r>
          </a:p>
          <a:p>
            <a:pPr marL="742950" lvl="1" indent="-285750">
              <a:buFont typeface="Arial" panose="020B0604020202020204" pitchFamily="34" charset="0"/>
              <a:buChar char="•"/>
            </a:pPr>
            <a:r>
              <a:rPr lang="en-US" dirty="0"/>
              <a:t>Ports such as Surat, </a:t>
            </a:r>
            <a:r>
              <a:rPr lang="en-US" dirty="0" err="1"/>
              <a:t>Masulipatnam</a:t>
            </a:r>
            <a:r>
              <a:rPr lang="en-US" dirty="0"/>
              <a:t>, Calicut, and Goa became hubs for both domestic and international trade. India's rich tradition of trading goods and ideas facilitated cultural exchanges with other regions, further enriching the country's diversity.</a:t>
            </a:r>
          </a:p>
        </p:txBody>
      </p:sp>
    </p:spTree>
    <p:extLst>
      <p:ext uri="{BB962C8B-B14F-4D97-AF65-F5344CB8AC3E}">
        <p14:creationId xmlns:p14="http://schemas.microsoft.com/office/powerpoint/2010/main" val="31293035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DC42714-A602-2E64-17F1-3575AA1E7BDE}"/>
              </a:ext>
            </a:extLst>
          </p:cNvPr>
          <p:cNvSpPr txBox="1"/>
          <p:nvPr/>
        </p:nvSpPr>
        <p:spPr>
          <a:xfrm>
            <a:off x="694591" y="632524"/>
            <a:ext cx="9750669" cy="5355312"/>
          </a:xfrm>
          <a:prstGeom prst="rect">
            <a:avLst/>
          </a:prstGeom>
          <a:noFill/>
        </p:spPr>
        <p:txBody>
          <a:bodyPr wrap="square">
            <a:spAutoFit/>
          </a:bodyPr>
          <a:lstStyle/>
          <a:p>
            <a:r>
              <a:rPr lang="en-US" b="1" dirty="0"/>
              <a:t>Challenges of Economic Growth</a:t>
            </a:r>
          </a:p>
          <a:p>
            <a:pPr>
              <a:buFont typeface="+mj-lt"/>
              <a:buAutoNum type="arabicPeriod"/>
            </a:pPr>
            <a:r>
              <a:rPr lang="en-US" b="1" dirty="0"/>
              <a:t>Income Inequality:</a:t>
            </a:r>
            <a:endParaRPr lang="en-US" dirty="0"/>
          </a:p>
          <a:p>
            <a:pPr marL="742950" lvl="1" indent="-285750">
              <a:buFont typeface="+mj-lt"/>
              <a:buAutoNum type="arabicPeriod"/>
            </a:pPr>
            <a:r>
              <a:rPr lang="en-US" dirty="0"/>
              <a:t>While economic growth can reduce overall poverty, it may also lead to income inequality if the benefits are not distributed equitably.</a:t>
            </a:r>
          </a:p>
          <a:p>
            <a:pPr marL="742950" lvl="1" indent="-285750">
              <a:buFont typeface="+mj-lt"/>
              <a:buAutoNum type="arabicPeriod"/>
            </a:pPr>
            <a:r>
              <a:rPr lang="en-US" dirty="0"/>
              <a:t>This can lead to social tension and hinder the overall development of society.</a:t>
            </a:r>
          </a:p>
          <a:p>
            <a:pPr>
              <a:buFont typeface="+mj-lt"/>
              <a:buAutoNum type="arabicPeriod"/>
            </a:pPr>
            <a:r>
              <a:rPr lang="en-US" b="1" dirty="0"/>
              <a:t>Environmental Degradation:</a:t>
            </a:r>
            <a:endParaRPr lang="en-US" dirty="0"/>
          </a:p>
          <a:p>
            <a:pPr marL="742950" lvl="1" indent="-285750">
              <a:buFont typeface="+mj-lt"/>
              <a:buAutoNum type="arabicPeriod"/>
            </a:pPr>
            <a:r>
              <a:rPr lang="en-US" dirty="0"/>
              <a:t>Rapid economic growth, especially in industrial sectors, can lead to environmental degradation, including pollution and depletion of natural resources.</a:t>
            </a:r>
          </a:p>
          <a:p>
            <a:pPr marL="742950" lvl="1" indent="-285750">
              <a:buFont typeface="+mj-lt"/>
              <a:buAutoNum type="arabicPeriod"/>
            </a:pPr>
            <a:r>
              <a:rPr lang="en-US" dirty="0"/>
              <a:t>Unsustainable growth practices can undermine long-term development and harm the health and well-being of the population.</a:t>
            </a:r>
          </a:p>
          <a:p>
            <a:pPr>
              <a:buFont typeface="+mj-lt"/>
              <a:buAutoNum type="arabicPeriod"/>
            </a:pPr>
            <a:r>
              <a:rPr lang="en-US" b="1" dirty="0"/>
              <a:t>Over-reliance on Specific Sectors:</a:t>
            </a:r>
            <a:endParaRPr lang="en-US" dirty="0"/>
          </a:p>
          <a:p>
            <a:pPr marL="742950" lvl="1" indent="-285750">
              <a:buFont typeface="+mj-lt"/>
              <a:buAutoNum type="arabicPeriod"/>
            </a:pPr>
            <a:r>
              <a:rPr lang="en-US" dirty="0"/>
              <a:t>Growth driven by a single sector (e.g., oil or mining) can create vulnerabilities, as the economy may suffer if that sector faces a downturn.</a:t>
            </a:r>
          </a:p>
          <a:p>
            <a:pPr marL="742950" lvl="1" indent="-285750">
              <a:buFont typeface="+mj-lt"/>
              <a:buAutoNum type="arabicPeriod"/>
            </a:pPr>
            <a:r>
              <a:rPr lang="en-US" dirty="0"/>
              <a:t>Diversification of the economy is crucial for sustainable growth and stability.</a:t>
            </a:r>
          </a:p>
          <a:p>
            <a:pPr>
              <a:buFont typeface="+mj-lt"/>
              <a:buAutoNum type="arabicPeriod"/>
            </a:pPr>
            <a:r>
              <a:rPr lang="en-US" b="1" dirty="0"/>
              <a:t>Inflation and Economic Bubbles:</a:t>
            </a:r>
            <a:endParaRPr lang="en-US" dirty="0"/>
          </a:p>
          <a:p>
            <a:pPr marL="742950" lvl="1" indent="-285750">
              <a:buFont typeface="+mj-lt"/>
              <a:buAutoNum type="arabicPeriod"/>
            </a:pPr>
            <a:r>
              <a:rPr lang="en-US" dirty="0"/>
              <a:t>Rapid economic growth can sometimes lead to inflation, reducing the purchasing power of individuals.</a:t>
            </a:r>
          </a:p>
          <a:p>
            <a:pPr marL="742950" lvl="1" indent="-285750">
              <a:buFont typeface="+mj-lt"/>
              <a:buAutoNum type="arabicPeriod"/>
            </a:pPr>
            <a:r>
              <a:rPr lang="en-US" dirty="0"/>
              <a:t>Economic bubbles, where asset prices rise significantly above their intrinsic value, can lead to financial crises.</a:t>
            </a:r>
          </a:p>
        </p:txBody>
      </p:sp>
    </p:spTree>
    <p:extLst>
      <p:ext uri="{BB962C8B-B14F-4D97-AF65-F5344CB8AC3E}">
        <p14:creationId xmlns:p14="http://schemas.microsoft.com/office/powerpoint/2010/main" val="4087707666"/>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70A03B5-B707-4F4F-9502-9CEDBE9C7C38}"/>
              </a:ext>
            </a:extLst>
          </p:cNvPr>
          <p:cNvSpPr txBox="1"/>
          <p:nvPr/>
        </p:nvSpPr>
        <p:spPr>
          <a:xfrm>
            <a:off x="3049361" y="1720840"/>
            <a:ext cx="6098720" cy="3416320"/>
          </a:xfrm>
          <a:prstGeom prst="rect">
            <a:avLst/>
          </a:prstGeom>
          <a:noFill/>
        </p:spPr>
        <p:txBody>
          <a:bodyPr wrap="square">
            <a:spAutoFit/>
          </a:bodyPr>
          <a:lstStyle/>
          <a:p>
            <a:r>
              <a:rPr lang="en-US" b="1" dirty="0"/>
              <a:t>Wealth and Prosperity</a:t>
            </a:r>
          </a:p>
          <a:p>
            <a:pPr>
              <a:buFont typeface="Arial" panose="020B0604020202020204" pitchFamily="34" charset="0"/>
              <a:buChar char="•"/>
            </a:pPr>
            <a:r>
              <a:rPr lang="en-US" b="1" dirty="0"/>
              <a:t>Urban Centers:</a:t>
            </a:r>
            <a:endParaRPr lang="en-US" dirty="0"/>
          </a:p>
          <a:p>
            <a:pPr marL="742950" lvl="1" indent="-285750">
              <a:buFont typeface="Arial" panose="020B0604020202020204" pitchFamily="34" charset="0"/>
              <a:buChar char="•"/>
            </a:pPr>
            <a:r>
              <a:rPr lang="en-US" dirty="0"/>
              <a:t>India had several prosperous cities that were not only centers of trade and commerce but also cultural and intellectual hubs. The Mughal capital of Agra, as well as Delhi, Lahore, and Hyderabad, attracted merchants, artisans, and scholars from across the world.</a:t>
            </a:r>
          </a:p>
          <a:p>
            <a:pPr marL="742950" lvl="1" indent="-285750">
              <a:buFont typeface="Arial" panose="020B0604020202020204" pitchFamily="34" charset="0"/>
              <a:buChar char="•"/>
            </a:pPr>
            <a:r>
              <a:rPr lang="en-US" dirty="0"/>
              <a:t>The flourishing trade in precious stones, silk, and spices added to India’s wealth. Mughal rulers like Akbar and Shah Jahan invested heavily in building projects, including monuments like the </a:t>
            </a:r>
            <a:r>
              <a:rPr lang="en-US" b="1" dirty="0"/>
              <a:t>Taj Mahal</a:t>
            </a:r>
            <a:r>
              <a:rPr lang="en-US" dirty="0"/>
              <a:t>, contributing to the prosperity and global fame of their empire.</a:t>
            </a:r>
          </a:p>
        </p:txBody>
      </p:sp>
    </p:spTree>
    <p:extLst>
      <p:ext uri="{BB962C8B-B14F-4D97-AF65-F5344CB8AC3E}">
        <p14:creationId xmlns:p14="http://schemas.microsoft.com/office/powerpoint/2010/main" val="3738334606"/>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FD92662-9DD8-2C61-7DF5-7E9D6B9743DF}"/>
              </a:ext>
            </a:extLst>
          </p:cNvPr>
          <p:cNvSpPr txBox="1"/>
          <p:nvPr/>
        </p:nvSpPr>
        <p:spPr>
          <a:xfrm>
            <a:off x="620486" y="581361"/>
            <a:ext cx="10613571" cy="4524315"/>
          </a:xfrm>
          <a:prstGeom prst="rect">
            <a:avLst/>
          </a:prstGeom>
          <a:noFill/>
        </p:spPr>
        <p:txBody>
          <a:bodyPr wrap="square">
            <a:spAutoFit/>
          </a:bodyPr>
          <a:lstStyle/>
          <a:p>
            <a:r>
              <a:rPr lang="en-US" b="1" dirty="0"/>
              <a:t>. Cultural and Religious Landscape</a:t>
            </a:r>
          </a:p>
          <a:p>
            <a:r>
              <a:rPr lang="en-US" b="1" dirty="0"/>
              <a:t>Religion</a:t>
            </a:r>
          </a:p>
          <a:p>
            <a:pPr>
              <a:buFont typeface="Arial" panose="020B0604020202020204" pitchFamily="34" charset="0"/>
              <a:buChar char="•"/>
            </a:pPr>
            <a:r>
              <a:rPr lang="en-US" b="1" dirty="0"/>
              <a:t>Hinduism, Buddhism, Jainism, and Sikhism:</a:t>
            </a:r>
            <a:endParaRPr lang="en-US" dirty="0"/>
          </a:p>
          <a:p>
            <a:pPr marL="742950" lvl="1" indent="-285750">
              <a:buFont typeface="Arial" panose="020B0604020202020204" pitchFamily="34" charset="0"/>
              <a:buChar char="•"/>
            </a:pPr>
            <a:r>
              <a:rPr lang="en-US" dirty="0"/>
              <a:t>Hinduism was the predominant religion in pre-British India, with its various sects and philosophical schools playing a central role in shaping Indian culture and society. Hindu temples, rituals, and festivals were integral to daily life.</a:t>
            </a:r>
          </a:p>
          <a:p>
            <a:pPr marL="742950" lvl="1" indent="-285750">
              <a:buFont typeface="Arial" panose="020B0604020202020204" pitchFamily="34" charset="0"/>
              <a:buChar char="•"/>
            </a:pPr>
            <a:r>
              <a:rPr lang="en-US" b="1" dirty="0"/>
              <a:t>Buddhism</a:t>
            </a:r>
            <a:r>
              <a:rPr lang="en-US" dirty="0"/>
              <a:t> and </a:t>
            </a:r>
            <a:r>
              <a:rPr lang="en-US" b="1" dirty="0"/>
              <a:t>Jainism</a:t>
            </a:r>
            <a:r>
              <a:rPr lang="en-US" dirty="0"/>
              <a:t>, which originated in India, continued to have a significant following, especially in parts of North and Eastern India. </a:t>
            </a:r>
            <a:r>
              <a:rPr lang="en-US" b="1" dirty="0"/>
              <a:t>Sikhism</a:t>
            </a:r>
            <a:r>
              <a:rPr lang="en-US" dirty="0"/>
              <a:t>, founded by Guru Nanak in the 15th century, emerged as a major religious force in the Punjab region by the 17th century.</a:t>
            </a:r>
          </a:p>
          <a:p>
            <a:pPr>
              <a:buFont typeface="Arial" panose="020B0604020202020204" pitchFamily="34" charset="0"/>
              <a:buChar char="•"/>
            </a:pPr>
            <a:r>
              <a:rPr lang="en-US" b="1" dirty="0"/>
              <a:t>Islam:</a:t>
            </a:r>
            <a:endParaRPr lang="en-US" dirty="0"/>
          </a:p>
          <a:p>
            <a:pPr marL="742950" lvl="1" indent="-285750">
              <a:buFont typeface="Arial" panose="020B0604020202020204" pitchFamily="34" charset="0"/>
              <a:buChar char="•"/>
            </a:pPr>
            <a:r>
              <a:rPr lang="en-US" dirty="0"/>
              <a:t>The arrival of Islamic rule in the 12th century, starting with the Delhi Sultanate and later the Mughal Empire, led to the spread of </a:t>
            </a:r>
            <a:r>
              <a:rPr lang="en-US" b="1" dirty="0"/>
              <a:t>Islam</a:t>
            </a:r>
            <a:r>
              <a:rPr lang="en-US" dirty="0"/>
              <a:t> across the subcontinent. Islamic art, architecture, and culture greatly influenced Indian society.</a:t>
            </a:r>
          </a:p>
          <a:p>
            <a:pPr marL="742950" lvl="1" indent="-285750">
              <a:buFont typeface="Arial" panose="020B0604020202020204" pitchFamily="34" charset="0"/>
              <a:buChar char="•"/>
            </a:pPr>
            <a:r>
              <a:rPr lang="en-US" dirty="0"/>
              <a:t>The Mughals promoted a policy of religious tolerance, especially under Akbar, who sought to integrate Hindus and Muslims into a unified state. The period also saw the rise of </a:t>
            </a:r>
            <a:r>
              <a:rPr lang="en-US" b="1" dirty="0"/>
              <a:t>Sufism</a:t>
            </a:r>
            <a:r>
              <a:rPr lang="en-US" dirty="0"/>
              <a:t>, which became popular among both Muslims and Hindus.</a:t>
            </a:r>
          </a:p>
        </p:txBody>
      </p:sp>
    </p:spTree>
    <p:extLst>
      <p:ext uri="{BB962C8B-B14F-4D97-AF65-F5344CB8AC3E}">
        <p14:creationId xmlns:p14="http://schemas.microsoft.com/office/powerpoint/2010/main" val="537353055"/>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F35FDA4-4138-DE50-DB2F-7DCFB6FE1052}"/>
              </a:ext>
            </a:extLst>
          </p:cNvPr>
          <p:cNvSpPr txBox="1"/>
          <p:nvPr/>
        </p:nvSpPr>
        <p:spPr>
          <a:xfrm>
            <a:off x="1763484" y="1095418"/>
            <a:ext cx="9149443" cy="4247317"/>
          </a:xfrm>
          <a:prstGeom prst="rect">
            <a:avLst/>
          </a:prstGeom>
          <a:noFill/>
        </p:spPr>
        <p:txBody>
          <a:bodyPr wrap="square">
            <a:spAutoFit/>
          </a:bodyPr>
          <a:lstStyle/>
          <a:p>
            <a:r>
              <a:rPr lang="en-US" b="1" dirty="0"/>
              <a:t>Art and Architecture</a:t>
            </a:r>
          </a:p>
          <a:p>
            <a:pPr>
              <a:buFont typeface="Arial" panose="020B0604020202020204" pitchFamily="34" charset="0"/>
              <a:buChar char="•"/>
            </a:pPr>
            <a:r>
              <a:rPr lang="en-US" b="1" dirty="0"/>
              <a:t>Monumental Architecture:</a:t>
            </a:r>
            <a:endParaRPr lang="en-US" dirty="0"/>
          </a:p>
          <a:p>
            <a:pPr marL="742950" lvl="1" indent="-285750">
              <a:buFont typeface="Arial" panose="020B0604020202020204" pitchFamily="34" charset="0"/>
              <a:buChar char="•"/>
            </a:pPr>
            <a:r>
              <a:rPr lang="en-US" dirty="0"/>
              <a:t>Pre-British India witnessed the construction of some of the most iconic architectural marvels. The Mughals, in particular, were known for their contributions to Indian architecture, blending Persian, Indian, and Islamic styles. Key examples include the </a:t>
            </a:r>
            <a:r>
              <a:rPr lang="en-US" b="1" dirty="0"/>
              <a:t>Taj Mahal</a:t>
            </a:r>
            <a:r>
              <a:rPr lang="en-US" dirty="0"/>
              <a:t>, </a:t>
            </a:r>
            <a:r>
              <a:rPr lang="en-US" b="1" dirty="0"/>
              <a:t>Red Fort</a:t>
            </a:r>
            <a:r>
              <a:rPr lang="en-US" dirty="0"/>
              <a:t>, </a:t>
            </a:r>
            <a:r>
              <a:rPr lang="en-US" b="1" dirty="0"/>
              <a:t>Jama Masjid</a:t>
            </a:r>
            <a:r>
              <a:rPr lang="en-US" dirty="0"/>
              <a:t>, and </a:t>
            </a:r>
            <a:r>
              <a:rPr lang="en-US" b="1" dirty="0"/>
              <a:t>Fatehpur Sikri</a:t>
            </a:r>
            <a:r>
              <a:rPr lang="en-US" dirty="0"/>
              <a:t>.</a:t>
            </a:r>
          </a:p>
          <a:p>
            <a:pPr marL="742950" lvl="1" indent="-285750">
              <a:buFont typeface="Arial" panose="020B0604020202020204" pitchFamily="34" charset="0"/>
              <a:buChar char="•"/>
            </a:pPr>
            <a:r>
              <a:rPr lang="en-US" dirty="0"/>
              <a:t>The </a:t>
            </a:r>
            <a:r>
              <a:rPr lang="en-US" b="1" dirty="0" err="1"/>
              <a:t>Vijayanagara</a:t>
            </a:r>
            <a:r>
              <a:rPr lang="en-US" b="1" dirty="0"/>
              <a:t> Empire</a:t>
            </a:r>
            <a:r>
              <a:rPr lang="en-US" dirty="0"/>
              <a:t> in South India also made significant contributions to temple architecture, as seen in the </a:t>
            </a:r>
            <a:r>
              <a:rPr lang="en-US" b="1" dirty="0" err="1"/>
              <a:t>Virupaksha</a:t>
            </a:r>
            <a:r>
              <a:rPr lang="en-US" b="1" dirty="0"/>
              <a:t> Temple</a:t>
            </a:r>
            <a:r>
              <a:rPr lang="en-US" dirty="0"/>
              <a:t> and the temples of </a:t>
            </a:r>
            <a:r>
              <a:rPr lang="en-US" dirty="0" err="1"/>
              <a:t>Hampi</a:t>
            </a:r>
            <a:r>
              <a:rPr lang="en-US" dirty="0"/>
              <a:t>.</a:t>
            </a:r>
          </a:p>
          <a:p>
            <a:pPr>
              <a:buFont typeface="Arial" panose="020B0604020202020204" pitchFamily="34" charset="0"/>
              <a:buChar char="•"/>
            </a:pPr>
            <a:r>
              <a:rPr lang="en-US" b="1" dirty="0"/>
              <a:t>Painting and Music:</a:t>
            </a:r>
            <a:endParaRPr lang="en-US" dirty="0"/>
          </a:p>
          <a:p>
            <a:pPr marL="742950" lvl="1" indent="-285750">
              <a:buFont typeface="Arial" panose="020B0604020202020204" pitchFamily="34" charset="0"/>
              <a:buChar char="•"/>
            </a:pPr>
            <a:r>
              <a:rPr lang="en-US" dirty="0"/>
              <a:t>The Mughal era also saw the development of </a:t>
            </a:r>
            <a:r>
              <a:rPr lang="en-US" b="1" dirty="0"/>
              <a:t>miniature paintings</a:t>
            </a:r>
            <a:r>
              <a:rPr lang="en-US" dirty="0"/>
              <a:t>, which depicted scenes from court life, mythology, and nature. Persian influences were visible in the delicate detailing and vibrant colors of these paintings.</a:t>
            </a:r>
          </a:p>
          <a:p>
            <a:pPr marL="742950" lvl="1" indent="-285750">
              <a:buFont typeface="Arial" panose="020B0604020202020204" pitchFamily="34" charset="0"/>
              <a:buChar char="•"/>
            </a:pPr>
            <a:r>
              <a:rPr lang="en-US" dirty="0"/>
              <a:t>Music and dance also flourished, with classical traditions such as </a:t>
            </a:r>
            <a:r>
              <a:rPr lang="en-US" b="1" dirty="0"/>
              <a:t>Hindustani</a:t>
            </a:r>
            <a:r>
              <a:rPr lang="en-US" dirty="0"/>
              <a:t> (North Indian) and </a:t>
            </a:r>
            <a:r>
              <a:rPr lang="en-US" b="1" dirty="0"/>
              <a:t>Carnatic</a:t>
            </a:r>
            <a:r>
              <a:rPr lang="en-US" dirty="0"/>
              <a:t> (South Indian) music developing rich repertoires of ragas (melodic frameworks) and compositions.</a:t>
            </a:r>
          </a:p>
        </p:txBody>
      </p:sp>
    </p:spTree>
    <p:extLst>
      <p:ext uri="{BB962C8B-B14F-4D97-AF65-F5344CB8AC3E}">
        <p14:creationId xmlns:p14="http://schemas.microsoft.com/office/powerpoint/2010/main" val="3000142642"/>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EDCB5DD-B75F-67F0-8856-3D8C0FF4864A}"/>
              </a:ext>
            </a:extLst>
          </p:cNvPr>
          <p:cNvSpPr txBox="1"/>
          <p:nvPr/>
        </p:nvSpPr>
        <p:spPr>
          <a:xfrm>
            <a:off x="3049361" y="889844"/>
            <a:ext cx="6098720" cy="5078313"/>
          </a:xfrm>
          <a:prstGeom prst="rect">
            <a:avLst/>
          </a:prstGeom>
          <a:noFill/>
        </p:spPr>
        <p:txBody>
          <a:bodyPr wrap="square">
            <a:spAutoFit/>
          </a:bodyPr>
          <a:lstStyle/>
          <a:p>
            <a:r>
              <a:rPr lang="en-US" b="1" dirty="0"/>
              <a:t>Literature and Science</a:t>
            </a:r>
          </a:p>
          <a:p>
            <a:pPr>
              <a:buFont typeface="Arial" panose="020B0604020202020204" pitchFamily="34" charset="0"/>
              <a:buChar char="•"/>
            </a:pPr>
            <a:r>
              <a:rPr lang="en-US" b="1" dirty="0"/>
              <a:t>Sanskrit and Vernacular Literature:</a:t>
            </a:r>
            <a:endParaRPr lang="en-US" dirty="0"/>
          </a:p>
          <a:p>
            <a:pPr marL="742950" lvl="1" indent="-285750">
              <a:buFont typeface="Arial" panose="020B0604020202020204" pitchFamily="34" charset="0"/>
              <a:buChar char="•"/>
            </a:pPr>
            <a:r>
              <a:rPr lang="en-US" dirty="0"/>
              <a:t>Sanskrit literature continued to thrive during the pre-British era, with works in philosophy, poetry, and drama being produced by scholars and court poets. However, vernacular languages like Hindi, Bengali, Tamil, Telugu, and Marathi also gained prominence, with many literary works being written in these languages.</a:t>
            </a:r>
          </a:p>
          <a:p>
            <a:pPr>
              <a:buFont typeface="Arial" panose="020B0604020202020204" pitchFamily="34" charset="0"/>
              <a:buChar char="•"/>
            </a:pPr>
            <a:r>
              <a:rPr lang="en-US" b="1" dirty="0"/>
              <a:t>Science and Mathematics:</a:t>
            </a:r>
            <a:endParaRPr lang="en-US" dirty="0"/>
          </a:p>
          <a:p>
            <a:pPr marL="742950" lvl="1" indent="-285750">
              <a:buFont typeface="Arial" panose="020B0604020202020204" pitchFamily="34" charset="0"/>
              <a:buChar char="•"/>
            </a:pPr>
            <a:r>
              <a:rPr lang="en-US" dirty="0"/>
              <a:t>India had a long tradition of advancements in science, mathematics, and astronomy. Scholars like </a:t>
            </a:r>
            <a:r>
              <a:rPr lang="en-US" b="1" dirty="0"/>
              <a:t>Aryabhata</a:t>
            </a:r>
            <a:r>
              <a:rPr lang="en-US" dirty="0"/>
              <a:t>, </a:t>
            </a:r>
            <a:r>
              <a:rPr lang="en-US" b="1" dirty="0" err="1"/>
              <a:t>Varahamihira</a:t>
            </a:r>
            <a:r>
              <a:rPr lang="en-US" dirty="0"/>
              <a:t>, and </a:t>
            </a:r>
            <a:r>
              <a:rPr lang="en-US" b="1" dirty="0" err="1"/>
              <a:t>Bhaskaracharya</a:t>
            </a:r>
            <a:r>
              <a:rPr lang="en-US" dirty="0"/>
              <a:t> made significant contributions to the fields of mathematics and astronomy.</a:t>
            </a:r>
          </a:p>
          <a:p>
            <a:pPr marL="742950" lvl="1" indent="-285750">
              <a:buFont typeface="Arial" panose="020B0604020202020204" pitchFamily="34" charset="0"/>
              <a:buChar char="•"/>
            </a:pPr>
            <a:r>
              <a:rPr lang="en-US" dirty="0"/>
              <a:t>The use of the </a:t>
            </a:r>
            <a:r>
              <a:rPr lang="en-US" b="1" dirty="0"/>
              <a:t>decimal system</a:t>
            </a:r>
            <a:r>
              <a:rPr lang="en-US" dirty="0"/>
              <a:t>, the concept of zero, and advancements in algebra and geometry were already established in Indian science long before the British period.</a:t>
            </a:r>
          </a:p>
        </p:txBody>
      </p:sp>
    </p:spTree>
    <p:extLst>
      <p:ext uri="{BB962C8B-B14F-4D97-AF65-F5344CB8AC3E}">
        <p14:creationId xmlns:p14="http://schemas.microsoft.com/office/powerpoint/2010/main" val="2218415273"/>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7E97D38-7980-FC4E-C9F3-4FBF28C1D267}"/>
              </a:ext>
            </a:extLst>
          </p:cNvPr>
          <p:cNvSpPr txBox="1"/>
          <p:nvPr/>
        </p:nvSpPr>
        <p:spPr>
          <a:xfrm>
            <a:off x="3049361" y="1305342"/>
            <a:ext cx="6098720" cy="4247317"/>
          </a:xfrm>
          <a:prstGeom prst="rect">
            <a:avLst/>
          </a:prstGeom>
          <a:noFill/>
        </p:spPr>
        <p:txBody>
          <a:bodyPr wrap="square">
            <a:spAutoFit/>
          </a:bodyPr>
          <a:lstStyle/>
          <a:p>
            <a:r>
              <a:rPr lang="en-US" b="1" dirty="0"/>
              <a:t>4. Social Structure</a:t>
            </a:r>
          </a:p>
          <a:p>
            <a:r>
              <a:rPr lang="en-US" b="1" dirty="0"/>
              <a:t>Caste System</a:t>
            </a:r>
          </a:p>
          <a:p>
            <a:pPr>
              <a:buFont typeface="Arial" panose="020B0604020202020204" pitchFamily="34" charset="0"/>
              <a:buChar char="•"/>
            </a:pPr>
            <a:r>
              <a:rPr lang="en-US" b="1" dirty="0"/>
              <a:t>Varna and Jati:</a:t>
            </a:r>
            <a:endParaRPr lang="en-US" dirty="0"/>
          </a:p>
          <a:p>
            <a:pPr marL="742950" lvl="1" indent="-285750">
              <a:buFont typeface="Arial" panose="020B0604020202020204" pitchFamily="34" charset="0"/>
              <a:buChar char="•"/>
            </a:pPr>
            <a:r>
              <a:rPr lang="en-US" dirty="0"/>
              <a:t>The caste system was a defining feature of Indian society in the pre-British era. Based on the ancient Varna system, society was divided into four primary categories: </a:t>
            </a:r>
            <a:r>
              <a:rPr lang="en-US" b="1" dirty="0"/>
              <a:t>Brahmins</a:t>
            </a:r>
            <a:r>
              <a:rPr lang="en-US" dirty="0"/>
              <a:t> (priests and scholars), </a:t>
            </a:r>
            <a:r>
              <a:rPr lang="en-US" b="1" dirty="0"/>
              <a:t>Kshatriyas</a:t>
            </a:r>
            <a:r>
              <a:rPr lang="en-US" dirty="0"/>
              <a:t> (warriors and rulers), </a:t>
            </a:r>
            <a:r>
              <a:rPr lang="en-US" b="1" dirty="0"/>
              <a:t>Vaishyas</a:t>
            </a:r>
            <a:r>
              <a:rPr lang="en-US" dirty="0"/>
              <a:t> (merchants and traders), and </a:t>
            </a:r>
            <a:r>
              <a:rPr lang="en-US" b="1" dirty="0"/>
              <a:t>Shudras</a:t>
            </a:r>
            <a:r>
              <a:rPr lang="en-US" dirty="0"/>
              <a:t> (laborers and service providers).</a:t>
            </a:r>
          </a:p>
          <a:p>
            <a:pPr marL="742950" lvl="1" indent="-285750">
              <a:buFont typeface="Arial" panose="020B0604020202020204" pitchFamily="34" charset="0"/>
              <a:buChar char="•"/>
            </a:pPr>
            <a:r>
              <a:rPr lang="en-US" dirty="0"/>
              <a:t>Over time, the system became more rigid and stratified, with thousands of sub-castes (</a:t>
            </a:r>
            <a:r>
              <a:rPr lang="en-US" b="1" dirty="0" err="1"/>
              <a:t>jatis</a:t>
            </a:r>
            <a:r>
              <a:rPr lang="en-US" dirty="0"/>
              <a:t>) emerging based on occupation and regional differences. This hierarchical structure shaped social, economic, and political life in India, with Brahmins holding a position of privilege and influence in most regions.</a:t>
            </a:r>
          </a:p>
        </p:txBody>
      </p:sp>
    </p:spTree>
    <p:extLst>
      <p:ext uri="{BB962C8B-B14F-4D97-AF65-F5344CB8AC3E}">
        <p14:creationId xmlns:p14="http://schemas.microsoft.com/office/powerpoint/2010/main" val="244812688"/>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B5E5DA6-2394-B00C-3036-8DAC5D39B935}"/>
              </a:ext>
            </a:extLst>
          </p:cNvPr>
          <p:cNvSpPr txBox="1"/>
          <p:nvPr/>
        </p:nvSpPr>
        <p:spPr>
          <a:xfrm>
            <a:off x="1159328" y="232351"/>
            <a:ext cx="10156371" cy="5632311"/>
          </a:xfrm>
          <a:prstGeom prst="rect">
            <a:avLst/>
          </a:prstGeom>
          <a:noFill/>
        </p:spPr>
        <p:txBody>
          <a:bodyPr wrap="square">
            <a:spAutoFit/>
          </a:bodyPr>
          <a:lstStyle/>
          <a:p>
            <a:r>
              <a:rPr lang="en-US" b="1" dirty="0"/>
              <a:t>Women’s Status</a:t>
            </a:r>
          </a:p>
          <a:p>
            <a:r>
              <a:rPr lang="en-US" b="1" dirty="0"/>
              <a:t>Gender Roles:</a:t>
            </a:r>
          </a:p>
          <a:p>
            <a:r>
              <a:rPr lang="en-US" dirty="0"/>
              <a:t>In pre-British India, women's roles were generally determined by their caste, social class, and regional customs. There was significant variation in their status and rights depending on their social standing.</a:t>
            </a:r>
          </a:p>
          <a:p>
            <a:pPr>
              <a:buFont typeface="Arial" panose="020B0604020202020204" pitchFamily="34" charset="0"/>
              <a:buChar char="•"/>
            </a:pPr>
            <a:r>
              <a:rPr lang="en-US" b="1" dirty="0"/>
              <a:t>Women in Royal and Noble Families:</a:t>
            </a:r>
            <a:endParaRPr lang="en-US" dirty="0"/>
          </a:p>
          <a:p>
            <a:pPr marL="742950" lvl="1" indent="-285750">
              <a:buFont typeface="Arial" panose="020B0604020202020204" pitchFamily="34" charset="0"/>
              <a:buChar char="•"/>
            </a:pPr>
            <a:r>
              <a:rPr lang="en-US" dirty="0"/>
              <a:t>Women of royal and noble families enjoyed certain privileges. They had access to education, and some held considerable influence in political and military matters, particularly in the medieval period. Notable examples include </a:t>
            </a:r>
            <a:r>
              <a:rPr lang="en-US" b="1" dirty="0"/>
              <a:t>Rani </a:t>
            </a:r>
            <a:r>
              <a:rPr lang="en-US" b="1" dirty="0" err="1"/>
              <a:t>Durgavati</a:t>
            </a:r>
            <a:r>
              <a:rPr lang="en-US" dirty="0"/>
              <a:t>, </a:t>
            </a:r>
            <a:r>
              <a:rPr lang="en-US" b="1" dirty="0"/>
              <a:t>Razia Sultan</a:t>
            </a:r>
            <a:r>
              <a:rPr lang="en-US" dirty="0"/>
              <a:t>, and </a:t>
            </a:r>
            <a:r>
              <a:rPr lang="en-US" b="1" dirty="0"/>
              <a:t>Rani </a:t>
            </a:r>
            <a:r>
              <a:rPr lang="en-US" b="1" dirty="0" err="1"/>
              <a:t>Lakshmibai</a:t>
            </a:r>
            <a:r>
              <a:rPr lang="en-US" dirty="0"/>
              <a:t>. Royal women often took on regency roles, managing kingdoms during the absence or minority of male rulers. However, they were still expected to conform to patriarchal norms.</a:t>
            </a:r>
          </a:p>
          <a:p>
            <a:pPr marL="742950" lvl="1" indent="-285750">
              <a:buFont typeface="Arial" panose="020B0604020202020204" pitchFamily="34" charset="0"/>
              <a:buChar char="•"/>
            </a:pPr>
            <a:r>
              <a:rPr lang="en-US" dirty="0"/>
              <a:t>They also played a significant role in court politics and diplomacy through marriage alliances, which were often arranged to strengthen political bonds.</a:t>
            </a:r>
          </a:p>
          <a:p>
            <a:pPr>
              <a:buFont typeface="Arial" panose="020B0604020202020204" pitchFamily="34" charset="0"/>
              <a:buChar char="•"/>
            </a:pPr>
            <a:r>
              <a:rPr lang="en-US" b="1" dirty="0"/>
              <a:t>Women in Common Households:</a:t>
            </a:r>
            <a:endParaRPr lang="en-US" dirty="0"/>
          </a:p>
          <a:p>
            <a:pPr marL="742950" lvl="1" indent="-285750">
              <a:buFont typeface="Arial" panose="020B0604020202020204" pitchFamily="34" charset="0"/>
              <a:buChar char="•"/>
            </a:pPr>
            <a:r>
              <a:rPr lang="en-US" dirty="0"/>
              <a:t>Women from common households, particularly in rural areas, typically led more constrained lives. They were primarily responsible for domestic duties, including child-rearing, cooking, and managing household affairs. Their participation in agriculture and small-scale crafts was also vital to the rural economy.</a:t>
            </a:r>
          </a:p>
          <a:p>
            <a:pPr marL="742950" lvl="1" indent="-285750">
              <a:buFont typeface="Arial" panose="020B0604020202020204" pitchFamily="34" charset="0"/>
              <a:buChar char="•"/>
            </a:pPr>
            <a:r>
              <a:rPr lang="en-US" dirty="0"/>
              <a:t>Women had limited access to formal education, although they contributed to passing down traditional knowledge within their families and communities. They faced more rigid restrictions under the </a:t>
            </a:r>
            <a:r>
              <a:rPr lang="en-US" b="1" dirty="0"/>
              <a:t>patriarchal structure</a:t>
            </a:r>
            <a:r>
              <a:rPr lang="en-US" dirty="0"/>
              <a:t>, especially in the upper castes.</a:t>
            </a:r>
          </a:p>
        </p:txBody>
      </p:sp>
    </p:spTree>
    <p:extLst>
      <p:ext uri="{BB962C8B-B14F-4D97-AF65-F5344CB8AC3E}">
        <p14:creationId xmlns:p14="http://schemas.microsoft.com/office/powerpoint/2010/main" val="2726986830"/>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5954580-BA33-A0F9-F15A-37A4370403FA}"/>
              </a:ext>
            </a:extLst>
          </p:cNvPr>
          <p:cNvSpPr>
            <a:spLocks noChangeArrowheads="1"/>
          </p:cNvSpPr>
          <p:nvPr/>
        </p:nvSpPr>
        <p:spPr bwMode="auto">
          <a:xfrm>
            <a:off x="1475014" y="636814"/>
            <a:ext cx="9241971" cy="55843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Social Practices and Customs:</a:t>
            </a: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Sati</a:t>
            </a:r>
            <a:r>
              <a:rPr kumimoji="0" lang="en-US" altLang="en-US" sz="1800" b="0" i="0" u="none" strike="noStrike" cap="none" normalizeH="0" baseline="0">
                <a:ln>
                  <a:noFill/>
                </a:ln>
                <a:solidFill>
                  <a:schemeClr val="tx1"/>
                </a:solidFill>
                <a:effectLst/>
                <a:latin typeface="Arial" panose="020B0604020202020204" pitchFamily="34" charset="0"/>
              </a:rPr>
              <a:t> (the practice of a widow immolating herself on her husband's funeral pyre) was a practice seen in certain regions and was particularly associated with higher caste Hindus, though it was not universally practiced or legally mandated.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Purdah</a:t>
            </a:r>
            <a:r>
              <a:rPr kumimoji="0" lang="en-US" altLang="en-US" sz="1800" b="0" i="0" u="none" strike="noStrike" cap="none" normalizeH="0" baseline="0">
                <a:ln>
                  <a:noFill/>
                </a:ln>
                <a:solidFill>
                  <a:schemeClr val="tx1"/>
                </a:solidFill>
                <a:effectLst/>
                <a:latin typeface="Arial" panose="020B0604020202020204" pitchFamily="34" charset="0"/>
              </a:rPr>
              <a:t> (the practice of veiling and seclusion) was common, especially among Muslim women and upper-caste Hindu women, limiting their participation in public life.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Child marriage</a:t>
            </a:r>
            <a:r>
              <a:rPr kumimoji="0" lang="en-US" altLang="en-US" sz="1800" b="0" i="0" u="none" strike="noStrike" cap="none" normalizeH="0" baseline="0">
                <a:ln>
                  <a:noFill/>
                </a:ln>
                <a:solidFill>
                  <a:schemeClr val="tx1"/>
                </a:solidFill>
                <a:effectLst/>
                <a:latin typeface="Arial" panose="020B0604020202020204" pitchFamily="34" charset="0"/>
              </a:rPr>
              <a:t> was prevalent, especially among higher castes, though customs differed widely depending on the region and community.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Women in Religious and Cultural Spheres:</a:t>
            </a: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Women played an important role in religious life as devotees, priestesses (especially in temple cultures), and as important figures in religious reform movements. Bhakti and Sufi movements, which focused on personal devotion and rejected rigid social hierarchies, saw active participation from women. Figures like </a:t>
            </a:r>
            <a:r>
              <a:rPr kumimoji="0" lang="en-US" altLang="en-US" sz="1800" b="1" i="0" u="none" strike="noStrike" cap="none" normalizeH="0" baseline="0">
                <a:ln>
                  <a:noFill/>
                </a:ln>
                <a:solidFill>
                  <a:schemeClr val="tx1"/>
                </a:solidFill>
                <a:effectLst/>
                <a:latin typeface="Arial" panose="020B0604020202020204" pitchFamily="34" charset="0"/>
              </a:rPr>
              <a:t>Mirabai</a:t>
            </a:r>
            <a:r>
              <a:rPr kumimoji="0" lang="en-US" altLang="en-US" sz="1800" b="0" i="0" u="none" strike="noStrike" cap="none" normalizeH="0" baseline="0">
                <a:ln>
                  <a:noFill/>
                </a:ln>
                <a:solidFill>
                  <a:schemeClr val="tx1"/>
                </a:solidFill>
                <a:effectLst/>
                <a:latin typeface="Arial" panose="020B0604020202020204" pitchFamily="34" charset="0"/>
              </a:rPr>
              <a:t>, a Rajput princess and a saint-poetess, are celebrated for their contributions to devotional literature and religious expression.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The </a:t>
            </a:r>
            <a:r>
              <a:rPr kumimoji="0" lang="en-US" altLang="en-US" sz="1800" b="1" i="0" u="none" strike="noStrike" cap="none" normalizeH="0" baseline="0">
                <a:ln>
                  <a:noFill/>
                </a:ln>
                <a:solidFill>
                  <a:schemeClr val="tx1"/>
                </a:solidFill>
                <a:effectLst/>
                <a:latin typeface="Arial" panose="020B0604020202020204" pitchFamily="34" charset="0"/>
              </a:rPr>
              <a:t>Devadasi system</a:t>
            </a:r>
            <a:r>
              <a:rPr kumimoji="0" lang="en-US" altLang="en-US" sz="1800" b="0" i="0" u="none" strike="noStrike" cap="none" normalizeH="0" baseline="0">
                <a:ln>
                  <a:noFill/>
                </a:ln>
                <a:solidFill>
                  <a:schemeClr val="tx1"/>
                </a:solidFill>
                <a:effectLst/>
                <a:latin typeface="Arial" panose="020B0604020202020204" pitchFamily="34" charset="0"/>
              </a:rPr>
              <a:t> was another important social institution where women were dedicated to temples and performed various roles such as dancers and musicians. While some enjoyed respect and status, many faced exploitation as the system declined over time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09377239"/>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5C37AB8-2498-5161-5BD4-49F75AD3C34C}"/>
              </a:ext>
            </a:extLst>
          </p:cNvPr>
          <p:cNvSpPr txBox="1"/>
          <p:nvPr/>
        </p:nvSpPr>
        <p:spPr>
          <a:xfrm>
            <a:off x="1436914" y="614606"/>
            <a:ext cx="8772524" cy="5078313"/>
          </a:xfrm>
          <a:prstGeom prst="rect">
            <a:avLst/>
          </a:prstGeom>
          <a:noFill/>
        </p:spPr>
        <p:txBody>
          <a:bodyPr wrap="square">
            <a:spAutoFit/>
          </a:bodyPr>
          <a:lstStyle/>
          <a:p>
            <a:r>
              <a:rPr lang="en-US" b="1" dirty="0"/>
              <a:t>Legal and Property Rights:</a:t>
            </a:r>
          </a:p>
          <a:p>
            <a:pPr>
              <a:buFont typeface="Arial" panose="020B0604020202020204" pitchFamily="34" charset="0"/>
              <a:buChar char="•"/>
            </a:pPr>
            <a:r>
              <a:rPr lang="en-US" b="1" dirty="0"/>
              <a:t>Inheritance and Property:</a:t>
            </a:r>
            <a:endParaRPr lang="en-US" dirty="0"/>
          </a:p>
          <a:p>
            <a:pPr marL="742950" lvl="1" indent="-285750">
              <a:buFont typeface="Arial" panose="020B0604020202020204" pitchFamily="34" charset="0"/>
              <a:buChar char="•"/>
            </a:pPr>
            <a:r>
              <a:rPr lang="en-US" dirty="0"/>
              <a:t>In general, women had limited legal rights to inherit property. In many regions, property was passed down through male heirs, and daughters were often excluded from inheritance, especially in higher castes. However, in some regions and communities, women had rights to </a:t>
            </a:r>
            <a:r>
              <a:rPr lang="en-US" b="1" dirty="0" err="1"/>
              <a:t>Stridhan</a:t>
            </a:r>
            <a:r>
              <a:rPr lang="en-US" dirty="0"/>
              <a:t> (a woman's personal wealth or property, including gifts from her family at the time of marriage).</a:t>
            </a:r>
          </a:p>
          <a:p>
            <a:pPr marL="742950" lvl="1" indent="-285750">
              <a:buFont typeface="Arial" panose="020B0604020202020204" pitchFamily="34" charset="0"/>
              <a:buChar char="•"/>
            </a:pPr>
            <a:r>
              <a:rPr lang="en-US" dirty="0"/>
              <a:t>In South India, women enjoyed somewhat greater property rights under matrilineal systems like those found among the </a:t>
            </a:r>
            <a:r>
              <a:rPr lang="en-US" b="1" dirty="0" err="1"/>
              <a:t>Nairs</a:t>
            </a:r>
            <a:r>
              <a:rPr lang="en-US" dirty="0"/>
              <a:t> of Kerala, where inheritance was passed through the female line, providing women more economic independence.</a:t>
            </a:r>
          </a:p>
          <a:p>
            <a:pPr>
              <a:buFont typeface="Arial" panose="020B0604020202020204" pitchFamily="34" charset="0"/>
              <a:buChar char="•"/>
            </a:pPr>
            <a:r>
              <a:rPr lang="en-US" b="1" dirty="0"/>
              <a:t>Marriage and Divorce:</a:t>
            </a:r>
            <a:endParaRPr lang="en-US" dirty="0"/>
          </a:p>
          <a:p>
            <a:pPr marL="742950" lvl="1" indent="-285750">
              <a:buFont typeface="Arial" panose="020B0604020202020204" pitchFamily="34" charset="0"/>
              <a:buChar char="•"/>
            </a:pPr>
            <a:r>
              <a:rPr lang="en-US" dirty="0"/>
              <a:t>Marriage was a central institution in a woman’s life, often arranged by families. Divorce was generally uncommon and stigmatized, though there were some exceptions in tribal and lower-caste communities where women had more freedom to leave unsatisfactory marriages.</a:t>
            </a:r>
          </a:p>
          <a:p>
            <a:pPr marL="742950" lvl="1" indent="-285750">
              <a:buFont typeface="Arial" panose="020B0604020202020204" pitchFamily="34" charset="0"/>
              <a:buChar char="•"/>
            </a:pPr>
            <a:r>
              <a:rPr lang="en-US" b="1" dirty="0"/>
              <a:t>Widowhood</a:t>
            </a:r>
            <a:r>
              <a:rPr lang="en-US" dirty="0"/>
              <a:t> was a particularly difficult social condition, with many widows facing restrictions on their clothing, diet, and participation in social life. In some cases, widows were marginalized and faced economic deprivation.</a:t>
            </a:r>
          </a:p>
        </p:txBody>
      </p:sp>
    </p:spTree>
    <p:extLst>
      <p:ext uri="{BB962C8B-B14F-4D97-AF65-F5344CB8AC3E}">
        <p14:creationId xmlns:p14="http://schemas.microsoft.com/office/powerpoint/2010/main" val="4229848648"/>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7167A21-3F09-6518-983C-72D517C55F1F}"/>
              </a:ext>
            </a:extLst>
          </p:cNvPr>
          <p:cNvSpPr txBox="1"/>
          <p:nvPr/>
        </p:nvSpPr>
        <p:spPr>
          <a:xfrm>
            <a:off x="1338943" y="599105"/>
            <a:ext cx="9176657" cy="4401205"/>
          </a:xfrm>
          <a:prstGeom prst="rect">
            <a:avLst/>
          </a:prstGeom>
          <a:noFill/>
        </p:spPr>
        <p:txBody>
          <a:bodyPr wrap="square">
            <a:spAutoFit/>
          </a:bodyPr>
          <a:lstStyle/>
          <a:p>
            <a:r>
              <a:rPr lang="en-US" sz="4400" dirty="0"/>
              <a:t>British and Post British Era</a:t>
            </a:r>
          </a:p>
          <a:p>
            <a:endParaRPr lang="en-US" sz="4400" dirty="0"/>
          </a:p>
          <a:p>
            <a:r>
              <a:rPr lang="en-US" sz="3200" dirty="0"/>
              <a:t>The British Era in India (1757–1947) refers to the period of colonial rule under the British Empire. This era saw drastic changes in India's political, economic, social, and cultural fabric, as well as the rise of the Indian independence movement, which ultimately led to India's independence in 1947.</a:t>
            </a:r>
            <a:endParaRPr lang="en-IN" sz="3200" dirty="0"/>
          </a:p>
        </p:txBody>
      </p:sp>
    </p:spTree>
    <p:extLst>
      <p:ext uri="{BB962C8B-B14F-4D97-AF65-F5344CB8AC3E}">
        <p14:creationId xmlns:p14="http://schemas.microsoft.com/office/powerpoint/2010/main" val="3459340838"/>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32D1118-54BE-30EB-5DA2-226B26681654}"/>
              </a:ext>
            </a:extLst>
          </p:cNvPr>
          <p:cNvSpPr txBox="1"/>
          <p:nvPr/>
        </p:nvSpPr>
        <p:spPr>
          <a:xfrm>
            <a:off x="748392" y="843206"/>
            <a:ext cx="10695215" cy="4801314"/>
          </a:xfrm>
          <a:prstGeom prst="rect">
            <a:avLst/>
          </a:prstGeom>
          <a:noFill/>
        </p:spPr>
        <p:txBody>
          <a:bodyPr wrap="square">
            <a:spAutoFit/>
          </a:bodyPr>
          <a:lstStyle/>
          <a:p>
            <a:r>
              <a:rPr lang="en-US" b="1" dirty="0"/>
              <a:t>1. British Conquest and Expansion (1757–1857)</a:t>
            </a:r>
          </a:p>
          <a:p>
            <a:pPr>
              <a:buFont typeface="Arial" panose="020B0604020202020204" pitchFamily="34" charset="0"/>
              <a:buChar char="•"/>
            </a:pPr>
            <a:r>
              <a:rPr lang="en-US" b="1" dirty="0"/>
              <a:t>Battle of Plassey (1757)</a:t>
            </a:r>
            <a:r>
              <a:rPr lang="en-US" dirty="0"/>
              <a:t>: The British East India Company first gained political control in India after its victory at the Battle of Plassey, which marked the beginning of British dominance over Bengal. Over time, the East India Company expanded its influence across India, taking advantage of the decline of the Mughal Empire and regional fragmentation.</a:t>
            </a:r>
          </a:p>
          <a:p>
            <a:pPr>
              <a:buFont typeface="Arial" panose="020B0604020202020204" pitchFamily="34" charset="0"/>
              <a:buChar char="•"/>
            </a:pPr>
            <a:r>
              <a:rPr lang="en-US" b="1" dirty="0"/>
              <a:t>Establishment of British Rule</a:t>
            </a:r>
            <a:r>
              <a:rPr lang="en-US" dirty="0"/>
              <a:t>: By the early 19th century, British control had extended across much of the Indian subcontinent. The Company's policies included the annexation of princely states, implementation of new laws, and suppression of local rulers and traditions. The </a:t>
            </a:r>
            <a:r>
              <a:rPr lang="en-US" b="1" dirty="0"/>
              <a:t>Doctrine of Lapse</a:t>
            </a:r>
            <a:r>
              <a:rPr lang="en-US" dirty="0"/>
              <a:t> and the Subsidiary Alliance system were used to expand British territories.</a:t>
            </a:r>
          </a:p>
          <a:p>
            <a:pPr>
              <a:buFont typeface="Arial" panose="020B0604020202020204" pitchFamily="34" charset="0"/>
              <a:buChar char="•"/>
            </a:pPr>
            <a:r>
              <a:rPr lang="en-US" b="1" dirty="0"/>
              <a:t>Economic Exploitation</a:t>
            </a:r>
            <a:r>
              <a:rPr lang="en-US" dirty="0"/>
              <a:t>: The British reorganized India's economy to serve their interests. Indian raw materials, especially cotton, were exported to Britain, where they were manufactured into goods that were then sold back to Indian markets. This drained India’s wealth and led to the decline of traditional industries, particularly the textile industry.</a:t>
            </a:r>
          </a:p>
          <a:p>
            <a:pPr>
              <a:buFont typeface="Arial" panose="020B0604020202020204" pitchFamily="34" charset="0"/>
              <a:buChar char="•"/>
            </a:pPr>
            <a:r>
              <a:rPr lang="en-US" b="1" dirty="0"/>
              <a:t>Cultural and Educational Impact</a:t>
            </a:r>
            <a:r>
              <a:rPr lang="en-US" dirty="0"/>
              <a:t>: British policies also introduced English education and legal systems. Missionaries and reformers like </a:t>
            </a:r>
            <a:r>
              <a:rPr lang="en-US" b="1" dirty="0"/>
              <a:t>Lord Macaulay</a:t>
            </a:r>
            <a:r>
              <a:rPr lang="en-US" dirty="0"/>
              <a:t> promoted Western education, which led to the rise of an English-educated Indian middle class. However, the imposition of British cultural norms alienated many Indians and fostered resentment.</a:t>
            </a:r>
          </a:p>
        </p:txBody>
      </p:sp>
    </p:spTree>
    <p:extLst>
      <p:ext uri="{BB962C8B-B14F-4D97-AF65-F5344CB8AC3E}">
        <p14:creationId xmlns:p14="http://schemas.microsoft.com/office/powerpoint/2010/main" val="4942221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65FA0F0-7289-C9B8-607C-6FAB21D33F5C}"/>
              </a:ext>
            </a:extLst>
          </p:cNvPr>
          <p:cNvSpPr txBox="1"/>
          <p:nvPr/>
        </p:nvSpPr>
        <p:spPr>
          <a:xfrm>
            <a:off x="2154115" y="1525232"/>
            <a:ext cx="6992082" cy="4062651"/>
          </a:xfrm>
          <a:prstGeom prst="rect">
            <a:avLst/>
          </a:prstGeom>
          <a:noFill/>
        </p:spPr>
        <p:txBody>
          <a:bodyPr wrap="square">
            <a:spAutoFit/>
          </a:bodyPr>
          <a:lstStyle/>
          <a:p>
            <a:r>
              <a:rPr lang="en-US" sz="2400" b="1" dirty="0"/>
              <a:t>Balancing Growth and Sustainable Development</a:t>
            </a:r>
          </a:p>
          <a:p>
            <a:endParaRPr lang="en-US" b="1" dirty="0"/>
          </a:p>
          <a:p>
            <a:r>
              <a:rPr lang="en-US" dirty="0"/>
              <a:t>To ensure that economic growth contributes positively to the development of society, it must be managed in a way that is both inclusive and sustainable:</a:t>
            </a:r>
          </a:p>
          <a:p>
            <a:endParaRPr lang="en-US" dirty="0"/>
          </a:p>
          <a:p>
            <a:pPr>
              <a:buFont typeface="Arial" panose="020B0604020202020204" pitchFamily="34" charset="0"/>
              <a:buChar char="•"/>
            </a:pPr>
            <a:r>
              <a:rPr lang="en-US" b="1" dirty="0"/>
              <a:t>Inclusive Growth:</a:t>
            </a:r>
            <a:r>
              <a:rPr lang="en-US" dirty="0"/>
              <a:t> Policies should aim to distribute the benefits of growth fairly, reducing inequality and ensuring that all segments of society benefit from economic progress.</a:t>
            </a:r>
          </a:p>
          <a:p>
            <a:pPr>
              <a:buFont typeface="Arial" panose="020B0604020202020204" pitchFamily="34" charset="0"/>
              <a:buChar char="•"/>
            </a:pPr>
            <a:endParaRPr lang="en-US" dirty="0"/>
          </a:p>
          <a:p>
            <a:pPr>
              <a:buFont typeface="Arial" panose="020B0604020202020204" pitchFamily="34" charset="0"/>
              <a:buChar char="•"/>
            </a:pPr>
            <a:r>
              <a:rPr lang="en-US" b="1" dirty="0"/>
              <a:t>Sustainable Practices:</a:t>
            </a:r>
            <a:r>
              <a:rPr lang="en-US" dirty="0"/>
              <a:t> Growth should not come at the expense of the environment. Strategies such as promoting renewable energy, reducing emissions, and implementing sustainable resource management practices are essential.</a:t>
            </a:r>
          </a:p>
        </p:txBody>
      </p:sp>
    </p:spTree>
    <p:extLst>
      <p:ext uri="{BB962C8B-B14F-4D97-AF65-F5344CB8AC3E}">
        <p14:creationId xmlns:p14="http://schemas.microsoft.com/office/powerpoint/2010/main" val="4103065863"/>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075D90F-0006-BA01-087C-F569B30B66AC}"/>
              </a:ext>
            </a:extLst>
          </p:cNvPr>
          <p:cNvSpPr txBox="1"/>
          <p:nvPr/>
        </p:nvSpPr>
        <p:spPr>
          <a:xfrm>
            <a:off x="3049361" y="1720840"/>
            <a:ext cx="6098720" cy="3416320"/>
          </a:xfrm>
          <a:prstGeom prst="rect">
            <a:avLst/>
          </a:prstGeom>
          <a:noFill/>
        </p:spPr>
        <p:txBody>
          <a:bodyPr wrap="square">
            <a:spAutoFit/>
          </a:bodyPr>
          <a:lstStyle/>
          <a:p>
            <a:r>
              <a:rPr lang="en-US" b="1" dirty="0"/>
              <a:t>2. The 1857 Revolt and the End of the East India Company</a:t>
            </a:r>
          </a:p>
          <a:p>
            <a:pPr>
              <a:buFont typeface="Arial" panose="020B0604020202020204" pitchFamily="34" charset="0"/>
              <a:buChar char="•"/>
            </a:pPr>
            <a:r>
              <a:rPr lang="en-US" b="1" dirty="0"/>
              <a:t>Revolt of 1857</a:t>
            </a:r>
            <a:r>
              <a:rPr lang="en-US" dirty="0"/>
              <a:t>: Also known as the First War of Indian Independence, the 1857 uprising was a widespread, but ultimately unsuccessful, rebellion against British rule. The revolt was triggered by a combination of factors, including the harsh economic exploitation of Indian soldiers (sepoys), the annexation of Indian territories, and religious insensitivity.</a:t>
            </a:r>
          </a:p>
          <a:p>
            <a:pPr>
              <a:buFont typeface="Arial" panose="020B0604020202020204" pitchFamily="34" charset="0"/>
              <a:buChar char="•"/>
            </a:pPr>
            <a:r>
              <a:rPr lang="en-US" b="1" dirty="0"/>
              <a:t>End of Company Rule</a:t>
            </a:r>
            <a:r>
              <a:rPr lang="en-US" dirty="0"/>
              <a:t>: The suppression of the revolt led to the dissolution of the East India Company in 1858, and India was placed directly under the control of the British Crown. This marked the beginning of the </a:t>
            </a:r>
            <a:r>
              <a:rPr lang="en-US" b="1" dirty="0"/>
              <a:t>British Raj</a:t>
            </a:r>
            <a:r>
              <a:rPr lang="en-US" dirty="0"/>
              <a:t>, with Queen Victoria being declared the Empress of India.</a:t>
            </a:r>
          </a:p>
        </p:txBody>
      </p:sp>
    </p:spTree>
    <p:extLst>
      <p:ext uri="{BB962C8B-B14F-4D97-AF65-F5344CB8AC3E}">
        <p14:creationId xmlns:p14="http://schemas.microsoft.com/office/powerpoint/2010/main" val="3413892865"/>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AFE95B8-3CD9-7A4D-7176-CD745A0F02F3}"/>
              </a:ext>
            </a:extLst>
          </p:cNvPr>
          <p:cNvSpPr txBox="1"/>
          <p:nvPr/>
        </p:nvSpPr>
        <p:spPr>
          <a:xfrm>
            <a:off x="1828800" y="826290"/>
            <a:ext cx="8919481" cy="4801314"/>
          </a:xfrm>
          <a:prstGeom prst="rect">
            <a:avLst/>
          </a:prstGeom>
          <a:noFill/>
        </p:spPr>
        <p:txBody>
          <a:bodyPr wrap="square">
            <a:spAutoFit/>
          </a:bodyPr>
          <a:lstStyle/>
          <a:p>
            <a:r>
              <a:rPr lang="en-US" b="1" dirty="0"/>
              <a:t>3. British Raj (1858–1947)</a:t>
            </a:r>
          </a:p>
          <a:p>
            <a:r>
              <a:rPr lang="en-US" b="1" dirty="0"/>
              <a:t>Political Control</a:t>
            </a:r>
          </a:p>
          <a:p>
            <a:pPr>
              <a:buFont typeface="Arial" panose="020B0604020202020204" pitchFamily="34" charset="0"/>
              <a:buChar char="•"/>
            </a:pPr>
            <a:r>
              <a:rPr lang="en-US" b="1" dirty="0"/>
              <a:t>Centralized Governance</a:t>
            </a:r>
            <a:r>
              <a:rPr lang="en-US" dirty="0"/>
              <a:t>: The British established a centralized system of governance, with a </a:t>
            </a:r>
            <a:r>
              <a:rPr lang="en-US" b="1" dirty="0"/>
              <a:t>Viceroy</a:t>
            </a:r>
            <a:r>
              <a:rPr lang="en-US" dirty="0"/>
              <a:t> as the head of the administration in India. While some princely states remained semi-autonomous, most of India was directly ruled by British officials.</a:t>
            </a:r>
          </a:p>
          <a:p>
            <a:pPr>
              <a:buFont typeface="Arial" panose="020B0604020202020204" pitchFamily="34" charset="0"/>
              <a:buChar char="•"/>
            </a:pPr>
            <a:r>
              <a:rPr lang="en-US" b="1" dirty="0"/>
              <a:t>Indian Civil Service (ICS)</a:t>
            </a:r>
            <a:r>
              <a:rPr lang="en-US" dirty="0"/>
              <a:t>: The ICS, made up predominantly of British officers, governed India’s day-to-day affairs. Although some Indians eventually joined the ICS, the system was biased against them, as the exam was held in Britain and favored British candidates.</a:t>
            </a:r>
          </a:p>
          <a:p>
            <a:r>
              <a:rPr lang="en-US" b="1" dirty="0"/>
              <a:t>Economic Changes</a:t>
            </a:r>
          </a:p>
          <a:p>
            <a:pPr>
              <a:buFont typeface="Arial" panose="020B0604020202020204" pitchFamily="34" charset="0"/>
              <a:buChar char="•"/>
            </a:pPr>
            <a:r>
              <a:rPr lang="en-US" b="1" dirty="0"/>
              <a:t>Drain of Wealth</a:t>
            </a:r>
            <a:r>
              <a:rPr lang="en-US" dirty="0"/>
              <a:t>: British colonial policies resulted in the transfer of wealth from India to Britain, a process famously described as the “drain theory” by </a:t>
            </a:r>
            <a:r>
              <a:rPr lang="en-US" b="1" dirty="0" err="1"/>
              <a:t>Dadabhai</a:t>
            </a:r>
            <a:r>
              <a:rPr lang="en-US" b="1" dirty="0"/>
              <a:t> </a:t>
            </a:r>
            <a:r>
              <a:rPr lang="en-US" b="1" dirty="0" err="1"/>
              <a:t>Naoroji</a:t>
            </a:r>
            <a:r>
              <a:rPr lang="en-US" dirty="0"/>
              <a:t>. India's vast resources were exploited for the benefit of the British economy. The focus on cash crops like cotton, indigo, and opium led to food shortages and famines.</a:t>
            </a:r>
          </a:p>
          <a:p>
            <a:pPr>
              <a:buFont typeface="Arial" panose="020B0604020202020204" pitchFamily="34" charset="0"/>
              <a:buChar char="•"/>
            </a:pPr>
            <a:r>
              <a:rPr lang="en-US" b="1" dirty="0"/>
              <a:t>Railway and Infrastructure Development</a:t>
            </a:r>
            <a:r>
              <a:rPr lang="en-US" dirty="0"/>
              <a:t>: The British built extensive railway networks, roads, and ports to facilitate the movement of raw materials and goods. While these developments contributed to India’s modernization, they were primarily intended to serve British economic interests.</a:t>
            </a:r>
          </a:p>
        </p:txBody>
      </p:sp>
    </p:spTree>
    <p:extLst>
      <p:ext uri="{BB962C8B-B14F-4D97-AF65-F5344CB8AC3E}">
        <p14:creationId xmlns:p14="http://schemas.microsoft.com/office/powerpoint/2010/main" val="2811465714"/>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9CAB34E-E6A8-8408-D318-39042896EDE1}"/>
              </a:ext>
            </a:extLst>
          </p:cNvPr>
          <p:cNvSpPr txBox="1"/>
          <p:nvPr/>
        </p:nvSpPr>
        <p:spPr>
          <a:xfrm>
            <a:off x="1719942" y="1326365"/>
            <a:ext cx="8752116" cy="2862322"/>
          </a:xfrm>
          <a:prstGeom prst="rect">
            <a:avLst/>
          </a:prstGeom>
          <a:noFill/>
        </p:spPr>
        <p:txBody>
          <a:bodyPr wrap="square">
            <a:spAutoFit/>
          </a:bodyPr>
          <a:lstStyle/>
          <a:p>
            <a:r>
              <a:rPr lang="en-US" b="1" dirty="0"/>
              <a:t>Social and Cultural Changes</a:t>
            </a:r>
          </a:p>
          <a:p>
            <a:pPr>
              <a:buFont typeface="Arial" panose="020B0604020202020204" pitchFamily="34" charset="0"/>
              <a:buChar char="•"/>
            </a:pPr>
            <a:r>
              <a:rPr lang="en-US" b="1" dirty="0"/>
              <a:t>Social Reform Movements</a:t>
            </a:r>
            <a:r>
              <a:rPr lang="en-US" dirty="0"/>
              <a:t>: British rule inadvertently stimulated social reform movements in India. Reformers like </a:t>
            </a:r>
            <a:r>
              <a:rPr lang="en-US" b="1" dirty="0"/>
              <a:t>Raja Ram Mohan Roy</a:t>
            </a:r>
            <a:r>
              <a:rPr lang="en-US" dirty="0"/>
              <a:t>, </a:t>
            </a:r>
            <a:r>
              <a:rPr lang="en-US" b="1" dirty="0"/>
              <a:t>Ishwar Chandra Vidyasagar</a:t>
            </a:r>
            <a:r>
              <a:rPr lang="en-US" dirty="0"/>
              <a:t>, and </a:t>
            </a:r>
            <a:r>
              <a:rPr lang="en-US" b="1" dirty="0" err="1"/>
              <a:t>Jyotirao</a:t>
            </a:r>
            <a:r>
              <a:rPr lang="en-US" b="1" dirty="0"/>
              <a:t> Phule</a:t>
            </a:r>
            <a:r>
              <a:rPr lang="en-US" dirty="0"/>
              <a:t> worked to eliminate practices such as sati, child marriage, and caste-based discrimination. Western education empowered Indian thinkers and reformers to question social ills and British exploitation.</a:t>
            </a:r>
          </a:p>
          <a:p>
            <a:pPr>
              <a:buFont typeface="Arial" panose="020B0604020202020204" pitchFamily="34" charset="0"/>
              <a:buChar char="•"/>
            </a:pPr>
            <a:r>
              <a:rPr lang="en-US" b="1" dirty="0"/>
              <a:t>Religious and Cultural Revival</a:t>
            </a:r>
            <a:r>
              <a:rPr lang="en-US" dirty="0"/>
              <a:t>: In response to British cultural domination, there was a rise in Indian religious and cultural revival movements. </a:t>
            </a:r>
            <a:r>
              <a:rPr lang="en-US" b="1" dirty="0"/>
              <a:t>Swami Vivekananda</a:t>
            </a:r>
            <a:r>
              <a:rPr lang="en-US" dirty="0"/>
              <a:t> and the </a:t>
            </a:r>
            <a:r>
              <a:rPr lang="en-US" b="1" dirty="0"/>
              <a:t>Arya Samaj</a:t>
            </a:r>
            <a:r>
              <a:rPr lang="en-US" dirty="0"/>
              <a:t> sought to revive Hinduism, while </a:t>
            </a:r>
            <a:r>
              <a:rPr lang="en-US" b="1" dirty="0"/>
              <a:t>Sir Syed Ahmed Khan</a:t>
            </a:r>
            <a:r>
              <a:rPr lang="en-US" dirty="0"/>
              <a:t> promoted modern education among Muslims. These movements helped foster national consciousness.</a:t>
            </a:r>
          </a:p>
        </p:txBody>
      </p:sp>
    </p:spTree>
    <p:extLst>
      <p:ext uri="{BB962C8B-B14F-4D97-AF65-F5344CB8AC3E}">
        <p14:creationId xmlns:p14="http://schemas.microsoft.com/office/powerpoint/2010/main" val="981234450"/>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F62424F-C88A-3F1E-7FD7-E32F26882161}"/>
              </a:ext>
            </a:extLst>
          </p:cNvPr>
          <p:cNvSpPr txBox="1"/>
          <p:nvPr/>
        </p:nvSpPr>
        <p:spPr>
          <a:xfrm>
            <a:off x="3049361" y="1028343"/>
            <a:ext cx="6098720" cy="4801314"/>
          </a:xfrm>
          <a:prstGeom prst="rect">
            <a:avLst/>
          </a:prstGeom>
          <a:noFill/>
        </p:spPr>
        <p:txBody>
          <a:bodyPr wrap="square">
            <a:spAutoFit/>
          </a:bodyPr>
          <a:lstStyle/>
          <a:p>
            <a:r>
              <a:rPr lang="en-US" b="1" dirty="0"/>
              <a:t>Indian Nationalism and Independence Movement</a:t>
            </a:r>
          </a:p>
          <a:p>
            <a:pPr>
              <a:buFont typeface="Arial" panose="020B0604020202020204" pitchFamily="34" charset="0"/>
              <a:buChar char="•"/>
            </a:pPr>
            <a:r>
              <a:rPr lang="en-US" b="1" dirty="0"/>
              <a:t>Rise of Indian National Congress (INC)</a:t>
            </a:r>
            <a:r>
              <a:rPr lang="en-US" dirty="0"/>
              <a:t>: Founded in 1885, the INC became the primary political platform for Indian nationalists. Initially moderate in its demands, the INC called for greater Indian participation in governance and self-rule.</a:t>
            </a:r>
          </a:p>
          <a:p>
            <a:pPr>
              <a:buFont typeface="Arial" panose="020B0604020202020204" pitchFamily="34" charset="0"/>
              <a:buChar char="•"/>
            </a:pPr>
            <a:r>
              <a:rPr lang="en-US" b="1" dirty="0"/>
              <a:t>Gandhi’s Leadership</a:t>
            </a:r>
            <a:r>
              <a:rPr lang="en-US" dirty="0"/>
              <a:t>: </a:t>
            </a:r>
            <a:r>
              <a:rPr lang="en-US" b="1" dirty="0"/>
              <a:t>Mahatma Gandhi</a:t>
            </a:r>
            <a:r>
              <a:rPr lang="en-US" dirty="0"/>
              <a:t> emerged as the leader of the Indian independence movement, advocating non-violent resistance (Satyagraha) against British rule. His campaigns, including the </a:t>
            </a:r>
            <a:r>
              <a:rPr lang="en-US" b="1" dirty="0"/>
              <a:t>Non-Cooperation Movement</a:t>
            </a:r>
            <a:r>
              <a:rPr lang="en-US" dirty="0"/>
              <a:t> (1920), </a:t>
            </a:r>
            <a:r>
              <a:rPr lang="en-US" b="1" dirty="0"/>
              <a:t>Civil Disobedience Movement</a:t>
            </a:r>
            <a:r>
              <a:rPr lang="en-US" dirty="0"/>
              <a:t> (1930), and </a:t>
            </a:r>
            <a:r>
              <a:rPr lang="en-US" b="1" dirty="0"/>
              <a:t>Quit India Movement</a:t>
            </a:r>
            <a:r>
              <a:rPr lang="en-US" dirty="0"/>
              <a:t> (1942), mobilized millions of Indians against colonial oppression.</a:t>
            </a:r>
          </a:p>
          <a:p>
            <a:pPr>
              <a:buFont typeface="Arial" panose="020B0604020202020204" pitchFamily="34" charset="0"/>
              <a:buChar char="•"/>
            </a:pPr>
            <a:r>
              <a:rPr lang="en-US" b="1" dirty="0"/>
              <a:t>Muslim League and Partition</a:t>
            </a:r>
            <a:r>
              <a:rPr lang="en-US" dirty="0"/>
              <a:t>: As Indian nationalism grew, so did tensions between Hindus and Muslims. The </a:t>
            </a:r>
            <a:r>
              <a:rPr lang="en-US" b="1" dirty="0"/>
              <a:t>Muslim League</a:t>
            </a:r>
            <a:r>
              <a:rPr lang="en-US" dirty="0"/>
              <a:t>, led by </a:t>
            </a:r>
            <a:r>
              <a:rPr lang="en-US" b="1" dirty="0"/>
              <a:t>Muhammad Ali Jinnah</a:t>
            </a:r>
            <a:r>
              <a:rPr lang="en-US" dirty="0"/>
              <a:t>, called for a separate Muslim state. These tensions eventually led to the partition of India and the creation of </a:t>
            </a:r>
            <a:r>
              <a:rPr lang="en-US" b="1" dirty="0"/>
              <a:t>Pakistan</a:t>
            </a:r>
            <a:r>
              <a:rPr lang="en-US" dirty="0"/>
              <a:t> in 1947.</a:t>
            </a:r>
          </a:p>
        </p:txBody>
      </p:sp>
    </p:spTree>
    <p:extLst>
      <p:ext uri="{BB962C8B-B14F-4D97-AF65-F5344CB8AC3E}">
        <p14:creationId xmlns:p14="http://schemas.microsoft.com/office/powerpoint/2010/main" val="3168756610"/>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01D474F-3B84-33B5-1AE2-1A9B087A8FAD}"/>
              </a:ext>
            </a:extLst>
          </p:cNvPr>
          <p:cNvSpPr txBox="1"/>
          <p:nvPr/>
        </p:nvSpPr>
        <p:spPr>
          <a:xfrm>
            <a:off x="3049361" y="889844"/>
            <a:ext cx="6098720" cy="5078313"/>
          </a:xfrm>
          <a:prstGeom prst="rect">
            <a:avLst/>
          </a:prstGeom>
          <a:noFill/>
        </p:spPr>
        <p:txBody>
          <a:bodyPr wrap="square">
            <a:spAutoFit/>
          </a:bodyPr>
          <a:lstStyle/>
          <a:p>
            <a:r>
              <a:rPr lang="en-US" b="1" dirty="0"/>
              <a:t>4. Post-British Era (Post-1947)</a:t>
            </a:r>
          </a:p>
          <a:p>
            <a:r>
              <a:rPr lang="en-US" b="1" dirty="0"/>
              <a:t>Independence and Partition (1947)</a:t>
            </a:r>
          </a:p>
          <a:p>
            <a:pPr>
              <a:buFont typeface="Arial" panose="020B0604020202020204" pitchFamily="34" charset="0"/>
              <a:buChar char="•"/>
            </a:pPr>
            <a:r>
              <a:rPr lang="en-US" b="1" dirty="0"/>
              <a:t>Independence</a:t>
            </a:r>
            <a:r>
              <a:rPr lang="en-US" dirty="0"/>
              <a:t>: India gained independence from British rule on </a:t>
            </a:r>
            <a:r>
              <a:rPr lang="en-US" b="1" dirty="0"/>
              <a:t>August 15, 1947</a:t>
            </a:r>
            <a:r>
              <a:rPr lang="en-US" dirty="0"/>
              <a:t>. However, the joy of freedom was marred by the </a:t>
            </a:r>
            <a:r>
              <a:rPr lang="en-US" b="1" dirty="0"/>
              <a:t>Partition</a:t>
            </a:r>
            <a:r>
              <a:rPr lang="en-US" dirty="0"/>
              <a:t> of India and Pakistan, which resulted in massive communal violence, displacement of millions, and the deaths of an estimated one million people.</a:t>
            </a:r>
          </a:p>
          <a:p>
            <a:r>
              <a:rPr lang="en-US" b="1" dirty="0"/>
              <a:t>Political Structure</a:t>
            </a:r>
          </a:p>
          <a:p>
            <a:pPr>
              <a:buFont typeface="Arial" panose="020B0604020202020204" pitchFamily="34" charset="0"/>
              <a:buChar char="•"/>
            </a:pPr>
            <a:r>
              <a:rPr lang="en-US" b="1" dirty="0"/>
              <a:t>Republic of India</a:t>
            </a:r>
            <a:r>
              <a:rPr lang="en-US" dirty="0"/>
              <a:t>: India became a sovereign democratic republic with the adoption of its </a:t>
            </a:r>
            <a:r>
              <a:rPr lang="en-US" b="1" dirty="0"/>
              <a:t>Constitution</a:t>
            </a:r>
            <a:r>
              <a:rPr lang="en-US" dirty="0"/>
              <a:t> on </a:t>
            </a:r>
            <a:r>
              <a:rPr lang="en-US" b="1" dirty="0"/>
              <a:t>January 26, 1950</a:t>
            </a:r>
            <a:r>
              <a:rPr lang="en-US" dirty="0"/>
              <a:t>. The Constitution established a parliamentary system, with a strong central government and a President as the head of state.</a:t>
            </a:r>
          </a:p>
          <a:p>
            <a:pPr>
              <a:buFont typeface="Arial" panose="020B0604020202020204" pitchFamily="34" charset="0"/>
              <a:buChar char="•"/>
            </a:pPr>
            <a:r>
              <a:rPr lang="en-US" b="1" dirty="0"/>
              <a:t>Democracy and Elections</a:t>
            </a:r>
            <a:r>
              <a:rPr lang="en-US" dirty="0"/>
              <a:t>: India held its first general elections in 1951-52, with </a:t>
            </a:r>
            <a:r>
              <a:rPr lang="en-US" b="1" dirty="0"/>
              <a:t>Jawaharlal Nehru</a:t>
            </a:r>
            <a:r>
              <a:rPr lang="en-US" dirty="0"/>
              <a:t> becoming the first Prime Minister of independent India. Over the years, India has maintained its democratic institutions and conducted regular elections, making it the world’s largest democracy.</a:t>
            </a:r>
          </a:p>
        </p:txBody>
      </p:sp>
    </p:spTree>
    <p:extLst>
      <p:ext uri="{BB962C8B-B14F-4D97-AF65-F5344CB8AC3E}">
        <p14:creationId xmlns:p14="http://schemas.microsoft.com/office/powerpoint/2010/main" val="1370510794"/>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068F645-1308-9AE0-3E08-111E294ECDFD}"/>
              </a:ext>
            </a:extLst>
          </p:cNvPr>
          <p:cNvSpPr txBox="1"/>
          <p:nvPr/>
        </p:nvSpPr>
        <p:spPr>
          <a:xfrm>
            <a:off x="3049361" y="474345"/>
            <a:ext cx="6098720" cy="5909310"/>
          </a:xfrm>
          <a:prstGeom prst="rect">
            <a:avLst/>
          </a:prstGeom>
          <a:noFill/>
        </p:spPr>
        <p:txBody>
          <a:bodyPr wrap="square">
            <a:spAutoFit/>
          </a:bodyPr>
          <a:lstStyle/>
          <a:p>
            <a:r>
              <a:rPr lang="en-US" b="1" dirty="0"/>
              <a:t>Economic Reforms and Development</a:t>
            </a:r>
          </a:p>
          <a:p>
            <a:pPr>
              <a:buFont typeface="Arial" panose="020B0604020202020204" pitchFamily="34" charset="0"/>
              <a:buChar char="•"/>
            </a:pPr>
            <a:r>
              <a:rPr lang="en-US" b="1" dirty="0"/>
              <a:t>Mixed Economy</a:t>
            </a:r>
            <a:r>
              <a:rPr lang="en-US" dirty="0"/>
              <a:t>: Post-independence, India adopted a mixed economy model, with the state playing a dominant role in sectors like heavy industry, infrastructure, and agriculture. The government implemented </a:t>
            </a:r>
            <a:r>
              <a:rPr lang="en-US" b="1" dirty="0"/>
              <a:t>Five-Year Plans</a:t>
            </a:r>
            <a:r>
              <a:rPr lang="en-US" dirty="0"/>
              <a:t> to boost industrialization and reduce poverty. </a:t>
            </a:r>
            <a:r>
              <a:rPr lang="en-US" b="1" dirty="0"/>
              <a:t>Public sector enterprises</a:t>
            </a:r>
            <a:r>
              <a:rPr lang="en-US" dirty="0"/>
              <a:t> were established to promote self-sufficiency.</a:t>
            </a:r>
          </a:p>
          <a:p>
            <a:pPr>
              <a:buFont typeface="Arial" panose="020B0604020202020204" pitchFamily="34" charset="0"/>
              <a:buChar char="•"/>
            </a:pPr>
            <a:r>
              <a:rPr lang="en-US" b="1" dirty="0"/>
              <a:t>Green Revolution</a:t>
            </a:r>
            <a:r>
              <a:rPr lang="en-US" dirty="0"/>
              <a:t>: In the 1960s, India faced severe food shortages. The </a:t>
            </a:r>
            <a:r>
              <a:rPr lang="en-US" b="1" dirty="0"/>
              <a:t>Green Revolution</a:t>
            </a:r>
            <a:r>
              <a:rPr lang="en-US" dirty="0"/>
              <a:t>, led by agricultural scientists like </a:t>
            </a:r>
            <a:r>
              <a:rPr lang="en-US" b="1" dirty="0"/>
              <a:t>M. S. Swaminathan</a:t>
            </a:r>
            <a:r>
              <a:rPr lang="en-US" dirty="0"/>
              <a:t>, helped increase agricultural productivity through the use of high-yielding varieties of crops, fertilizers, and irrigation techniques. This transformation helped India become self-sufficient in food production.</a:t>
            </a:r>
          </a:p>
          <a:p>
            <a:pPr>
              <a:buFont typeface="Arial" panose="020B0604020202020204" pitchFamily="34" charset="0"/>
              <a:buChar char="•"/>
            </a:pPr>
            <a:r>
              <a:rPr lang="en-US" b="1" dirty="0"/>
              <a:t>Economic Liberalization (1991)</a:t>
            </a:r>
            <a:r>
              <a:rPr lang="en-US" dirty="0"/>
              <a:t>: In the early 1990s, India faced a severe economic crisis, which prompted the government to implement major economic reforms. Under Prime Minister </a:t>
            </a:r>
            <a:r>
              <a:rPr lang="en-US" b="1" dirty="0"/>
              <a:t>P. V. Narasimha Rao</a:t>
            </a:r>
            <a:r>
              <a:rPr lang="en-US" dirty="0"/>
              <a:t> and Finance Minister </a:t>
            </a:r>
            <a:r>
              <a:rPr lang="en-US" b="1" dirty="0"/>
              <a:t>Manmohan Singh</a:t>
            </a:r>
            <a:r>
              <a:rPr lang="en-US" dirty="0"/>
              <a:t>, India opened up its economy, moving toward </a:t>
            </a:r>
            <a:r>
              <a:rPr lang="en-US" b="1" dirty="0"/>
              <a:t>liberalization, privatization, and globalization (LPG reforms)</a:t>
            </a:r>
            <a:r>
              <a:rPr lang="en-US" dirty="0"/>
              <a:t>. These reforms led to rapid economic growth, increased foreign investment, and the emergence of India as a global economic power.</a:t>
            </a:r>
          </a:p>
        </p:txBody>
      </p:sp>
    </p:spTree>
    <p:extLst>
      <p:ext uri="{BB962C8B-B14F-4D97-AF65-F5344CB8AC3E}">
        <p14:creationId xmlns:p14="http://schemas.microsoft.com/office/powerpoint/2010/main" val="387373084"/>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FF19A10-CB0D-3998-2E1F-D02BD6BCAF55}"/>
              </a:ext>
            </a:extLst>
          </p:cNvPr>
          <p:cNvSpPr txBox="1"/>
          <p:nvPr/>
        </p:nvSpPr>
        <p:spPr>
          <a:xfrm>
            <a:off x="2449286" y="1422576"/>
            <a:ext cx="6976381" cy="3139321"/>
          </a:xfrm>
          <a:prstGeom prst="rect">
            <a:avLst/>
          </a:prstGeom>
          <a:noFill/>
        </p:spPr>
        <p:txBody>
          <a:bodyPr wrap="square">
            <a:spAutoFit/>
          </a:bodyPr>
          <a:lstStyle/>
          <a:p>
            <a:r>
              <a:rPr lang="en-US" b="1" dirty="0"/>
              <a:t>Social Changes and Challenges</a:t>
            </a:r>
          </a:p>
          <a:p>
            <a:pPr>
              <a:buFont typeface="Arial" panose="020B0604020202020204" pitchFamily="34" charset="0"/>
              <a:buChar char="•"/>
            </a:pPr>
            <a:r>
              <a:rPr lang="en-US" b="1" dirty="0"/>
              <a:t>Caste and Reservation System</a:t>
            </a:r>
            <a:r>
              <a:rPr lang="en-US" dirty="0"/>
              <a:t>: Post-independence, India worked toward eliminating caste discrimination through affirmative action policies, such as </a:t>
            </a:r>
            <a:r>
              <a:rPr lang="en-US" b="1" dirty="0"/>
              <a:t>reservations</a:t>
            </a:r>
            <a:r>
              <a:rPr lang="en-US" dirty="0"/>
              <a:t> for Scheduled Castes (SCs), Scheduled Tribes (STs), and Other Backward Classes (OBCs). However, caste-based inequalities remain a significant issue.</a:t>
            </a:r>
          </a:p>
          <a:p>
            <a:pPr>
              <a:buFont typeface="Arial" panose="020B0604020202020204" pitchFamily="34" charset="0"/>
              <a:buChar char="•"/>
            </a:pPr>
            <a:r>
              <a:rPr lang="en-US" b="1" dirty="0"/>
              <a:t>Women’s Rights</a:t>
            </a:r>
            <a:r>
              <a:rPr lang="en-US" dirty="0"/>
              <a:t>: The post-British era also saw significant strides in women’s rights. Women gained the right to vote, access to education, and legal protection from practices like dowry and child marriage. However, gender inequality and violence against women continue to be social challenges.</a:t>
            </a:r>
          </a:p>
        </p:txBody>
      </p:sp>
    </p:spTree>
    <p:extLst>
      <p:ext uri="{BB962C8B-B14F-4D97-AF65-F5344CB8AC3E}">
        <p14:creationId xmlns:p14="http://schemas.microsoft.com/office/powerpoint/2010/main" val="249435955"/>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24AEFB-B879-2679-ACD6-0AB0DE7580E4}"/>
              </a:ext>
            </a:extLst>
          </p:cNvPr>
          <p:cNvSpPr txBox="1"/>
          <p:nvPr/>
        </p:nvSpPr>
        <p:spPr>
          <a:xfrm>
            <a:off x="3049361" y="1582341"/>
            <a:ext cx="6098720" cy="3693319"/>
          </a:xfrm>
          <a:prstGeom prst="rect">
            <a:avLst/>
          </a:prstGeom>
          <a:noFill/>
        </p:spPr>
        <p:txBody>
          <a:bodyPr wrap="square">
            <a:spAutoFit/>
          </a:bodyPr>
          <a:lstStyle/>
          <a:p>
            <a:r>
              <a:rPr lang="en-US" b="1" dirty="0"/>
              <a:t>Foreign Policy and Global Standing</a:t>
            </a:r>
          </a:p>
          <a:p>
            <a:pPr>
              <a:buFont typeface="Arial" panose="020B0604020202020204" pitchFamily="34" charset="0"/>
              <a:buChar char="•"/>
            </a:pPr>
            <a:r>
              <a:rPr lang="en-US" b="1" dirty="0"/>
              <a:t>Non-Aligned Movement (NAM)</a:t>
            </a:r>
            <a:r>
              <a:rPr lang="en-US" dirty="0"/>
              <a:t>: India, under Nehru, became a founding member of the </a:t>
            </a:r>
            <a:r>
              <a:rPr lang="en-US" b="1" dirty="0"/>
              <a:t>Non-Aligned Movement</a:t>
            </a:r>
            <a:r>
              <a:rPr lang="en-US" dirty="0"/>
              <a:t>, asserting its independence from both Cold War blocs (USA and USSR). India pursued a policy of non-alignment, focusing on maintaining its sovereignty and supporting decolonization efforts across the globe.</a:t>
            </a:r>
          </a:p>
          <a:p>
            <a:pPr>
              <a:buFont typeface="Arial" panose="020B0604020202020204" pitchFamily="34" charset="0"/>
              <a:buChar char="•"/>
            </a:pPr>
            <a:r>
              <a:rPr lang="en-US" b="1" dirty="0"/>
              <a:t>Nuclear Power and Technological Advancements</a:t>
            </a:r>
            <a:r>
              <a:rPr lang="en-US" dirty="0"/>
              <a:t>: India conducted its first nuclear test in </a:t>
            </a:r>
            <a:r>
              <a:rPr lang="en-US" b="1" dirty="0"/>
              <a:t>1974</a:t>
            </a:r>
            <a:r>
              <a:rPr lang="en-US" dirty="0"/>
              <a:t> and became a declared nuclear weapons state in </a:t>
            </a:r>
            <a:r>
              <a:rPr lang="en-US" b="1" dirty="0"/>
              <a:t>1998</a:t>
            </a:r>
            <a:r>
              <a:rPr lang="en-US" dirty="0"/>
              <a:t>. The country also made significant progress in </a:t>
            </a:r>
            <a:r>
              <a:rPr lang="en-US" b="1" dirty="0"/>
              <a:t>science and technology</a:t>
            </a:r>
            <a:r>
              <a:rPr lang="en-US" dirty="0"/>
              <a:t>, including advancements in space exploration through the </a:t>
            </a:r>
            <a:r>
              <a:rPr lang="en-US" b="1" dirty="0"/>
              <a:t>Indian Space Research </a:t>
            </a:r>
            <a:r>
              <a:rPr lang="en-US" b="1" dirty="0" err="1"/>
              <a:t>Organisation</a:t>
            </a:r>
            <a:r>
              <a:rPr lang="en-US" b="1" dirty="0"/>
              <a:t> (ISRO)</a:t>
            </a:r>
            <a:r>
              <a:rPr lang="en-US" dirty="0"/>
              <a:t>.</a:t>
            </a:r>
          </a:p>
        </p:txBody>
      </p:sp>
    </p:spTree>
    <p:extLst>
      <p:ext uri="{BB962C8B-B14F-4D97-AF65-F5344CB8AC3E}">
        <p14:creationId xmlns:p14="http://schemas.microsoft.com/office/powerpoint/2010/main" val="1338489057"/>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1071119-A682-0E2E-C7A4-8CF4048D166D}"/>
              </a:ext>
            </a:extLst>
          </p:cNvPr>
          <p:cNvSpPr txBox="1"/>
          <p:nvPr/>
        </p:nvSpPr>
        <p:spPr>
          <a:xfrm>
            <a:off x="1306286" y="1166843"/>
            <a:ext cx="9568543" cy="5078313"/>
          </a:xfrm>
          <a:prstGeom prst="rect">
            <a:avLst/>
          </a:prstGeom>
          <a:noFill/>
        </p:spPr>
        <p:txBody>
          <a:bodyPr wrap="square">
            <a:spAutoFit/>
          </a:bodyPr>
          <a:lstStyle/>
          <a:p>
            <a:r>
              <a:rPr lang="en-US" b="1" dirty="0"/>
              <a:t>Development</a:t>
            </a:r>
            <a:r>
              <a:rPr lang="en-US" dirty="0"/>
              <a:t> is a multifaceted concept that encompasses various dimensions, including economic growth, social progress, and environmental sustainability. It involves the improvement of the quality of life for individuals and communities.</a:t>
            </a:r>
          </a:p>
          <a:p>
            <a:r>
              <a:rPr lang="en-US" b="1" dirty="0"/>
              <a:t>Development</a:t>
            </a:r>
            <a:r>
              <a:rPr lang="en-US" dirty="0"/>
              <a:t> refers to a broad process of societal improvement, particularly in economic, social, and environmental aspects. It often implies advancements in infrastructure, technology, living standards, healthcare, education, and governance. Traditionally, development has been measured in terms of economic growth, particularly through metrics like Gross Domestic Product (GDP). However, in recent decades, the focus has shifted towards more holistic approaches that emphasize sustainability, equity, and well-being.</a:t>
            </a:r>
          </a:p>
          <a:p>
            <a:endParaRPr lang="en-US" dirty="0"/>
          </a:p>
          <a:p>
            <a:r>
              <a:rPr lang="en-US" b="1" dirty="0"/>
              <a:t>Objectives of Development</a:t>
            </a:r>
          </a:p>
          <a:p>
            <a:r>
              <a:rPr lang="en-US" dirty="0"/>
              <a:t>The objectives of development are often centered around:</a:t>
            </a:r>
          </a:p>
          <a:p>
            <a:pPr>
              <a:buFont typeface="Arial" panose="020B0604020202020204" pitchFamily="34" charset="0"/>
              <a:buChar char="•"/>
            </a:pPr>
            <a:r>
              <a:rPr lang="en-US" b="1" dirty="0"/>
              <a:t>Economic growth:</a:t>
            </a:r>
            <a:r>
              <a:rPr lang="en-US" dirty="0"/>
              <a:t> Increasing a country's GDP and per capita income.</a:t>
            </a:r>
          </a:p>
          <a:p>
            <a:pPr>
              <a:buFont typeface="Arial" panose="020B0604020202020204" pitchFamily="34" charset="0"/>
              <a:buChar char="•"/>
            </a:pPr>
            <a:r>
              <a:rPr lang="en-US" b="1" dirty="0"/>
              <a:t>Social progress:</a:t>
            </a:r>
            <a:r>
              <a:rPr lang="en-US" dirty="0"/>
              <a:t> Improving education, healthcare, housing, and other social indicators.</a:t>
            </a:r>
          </a:p>
          <a:p>
            <a:pPr>
              <a:buFont typeface="Arial" panose="020B0604020202020204" pitchFamily="34" charset="0"/>
              <a:buChar char="•"/>
            </a:pPr>
            <a:r>
              <a:rPr lang="en-US" b="1" dirty="0"/>
              <a:t>Environmental sustainability:</a:t>
            </a:r>
            <a:r>
              <a:rPr lang="en-US" dirty="0"/>
              <a:t> Ensuring that development is carried out in a way that protects the environment for future generations.</a:t>
            </a:r>
          </a:p>
          <a:p>
            <a:pPr>
              <a:buFont typeface="Arial" panose="020B0604020202020204" pitchFamily="34" charset="0"/>
              <a:buChar char="•"/>
            </a:pPr>
            <a:r>
              <a:rPr lang="en-US" b="1" dirty="0"/>
              <a:t>Human development:</a:t>
            </a:r>
            <a:r>
              <a:rPr lang="en-US" dirty="0"/>
              <a:t> Focusing on the well-being of individuals and their capabilities to lead fulfilling lives.</a:t>
            </a:r>
          </a:p>
        </p:txBody>
      </p:sp>
    </p:spTree>
    <p:extLst>
      <p:ext uri="{BB962C8B-B14F-4D97-AF65-F5344CB8AC3E}">
        <p14:creationId xmlns:p14="http://schemas.microsoft.com/office/powerpoint/2010/main" val="1419301014"/>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E46FA77-4641-4CB2-35DC-1B7AC913188D}"/>
              </a:ext>
            </a:extLst>
          </p:cNvPr>
          <p:cNvSpPr txBox="1"/>
          <p:nvPr/>
        </p:nvSpPr>
        <p:spPr>
          <a:xfrm>
            <a:off x="2204357" y="1166843"/>
            <a:ext cx="7837714" cy="3970318"/>
          </a:xfrm>
          <a:prstGeom prst="rect">
            <a:avLst/>
          </a:prstGeom>
          <a:noFill/>
        </p:spPr>
        <p:txBody>
          <a:bodyPr wrap="square">
            <a:spAutoFit/>
          </a:bodyPr>
          <a:lstStyle/>
          <a:p>
            <a:r>
              <a:rPr lang="en-US" b="1" dirty="0"/>
              <a:t>Human-Scale Development: E.F. Schumacher's Idea</a:t>
            </a:r>
          </a:p>
          <a:p>
            <a:endParaRPr lang="en-US" b="1" dirty="0"/>
          </a:p>
          <a:p>
            <a:r>
              <a:rPr lang="en-US" dirty="0"/>
              <a:t>E.F. Schumacher, an Austrian economist, introduced the concept of </a:t>
            </a:r>
            <a:r>
              <a:rPr lang="en-US" b="1" dirty="0"/>
              <a:t>human-scale development</a:t>
            </a:r>
            <a:r>
              <a:rPr lang="en-US" dirty="0"/>
              <a:t>. He argued that traditional development models, often focused on maximizing economic growth and material wealth, were unsustainable and detrimental to human well-being.</a:t>
            </a:r>
          </a:p>
          <a:p>
            <a:r>
              <a:rPr lang="en-US" dirty="0"/>
              <a:t>Schumacher advocated for a development model that prioritized:</a:t>
            </a:r>
          </a:p>
          <a:p>
            <a:pPr>
              <a:buFont typeface="Arial" panose="020B0604020202020204" pitchFamily="34" charset="0"/>
              <a:buChar char="•"/>
            </a:pPr>
            <a:r>
              <a:rPr lang="en-US" b="1" dirty="0"/>
              <a:t>Small-scale production:</a:t>
            </a:r>
            <a:r>
              <a:rPr lang="en-US" dirty="0"/>
              <a:t> Emphasizing local, decentralized production and consumption.</a:t>
            </a:r>
          </a:p>
          <a:p>
            <a:pPr>
              <a:buFont typeface="Arial" panose="020B0604020202020204" pitchFamily="34" charset="0"/>
              <a:buChar char="•"/>
            </a:pPr>
            <a:r>
              <a:rPr lang="en-US" b="1" dirty="0"/>
              <a:t>Appropriate technology:</a:t>
            </a:r>
            <a:r>
              <a:rPr lang="en-US" dirty="0"/>
              <a:t> Using technologies that are suitable to local conditions and resources.</a:t>
            </a:r>
          </a:p>
          <a:p>
            <a:pPr>
              <a:buFont typeface="Arial" panose="020B0604020202020204" pitchFamily="34" charset="0"/>
              <a:buChar char="•"/>
            </a:pPr>
            <a:r>
              <a:rPr lang="en-US" b="1" dirty="0"/>
              <a:t>Sustainability:</a:t>
            </a:r>
            <a:r>
              <a:rPr lang="en-US" dirty="0"/>
              <a:t> Ensuring that development is carried out in a way that is environmentally sustainable.</a:t>
            </a:r>
          </a:p>
          <a:p>
            <a:pPr>
              <a:buFont typeface="Arial" panose="020B0604020202020204" pitchFamily="34" charset="0"/>
              <a:buChar char="•"/>
            </a:pPr>
            <a:r>
              <a:rPr lang="en-US" b="1" dirty="0"/>
              <a:t>Human values:</a:t>
            </a:r>
            <a:r>
              <a:rPr lang="en-US" dirty="0"/>
              <a:t> Promoting values such as equality, justice, and community.</a:t>
            </a:r>
          </a:p>
        </p:txBody>
      </p:sp>
    </p:spTree>
    <p:extLst>
      <p:ext uri="{BB962C8B-B14F-4D97-AF65-F5344CB8AC3E}">
        <p14:creationId xmlns:p14="http://schemas.microsoft.com/office/powerpoint/2010/main" val="8037525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78F34B-344E-3181-C6BD-47DC4F7D6057}"/>
              </a:ext>
            </a:extLst>
          </p:cNvPr>
          <p:cNvSpPr txBox="1"/>
          <p:nvPr/>
        </p:nvSpPr>
        <p:spPr>
          <a:xfrm>
            <a:off x="3048733" y="2413338"/>
            <a:ext cx="6097464" cy="2800767"/>
          </a:xfrm>
          <a:prstGeom prst="rect">
            <a:avLst/>
          </a:prstGeom>
          <a:noFill/>
        </p:spPr>
        <p:txBody>
          <a:bodyPr wrap="square">
            <a:spAutoFit/>
          </a:bodyPr>
          <a:lstStyle/>
          <a:p>
            <a:r>
              <a:rPr lang="en-US" sz="3200" b="1" dirty="0"/>
              <a:t>Sustainable Development:</a:t>
            </a:r>
            <a:endParaRPr lang="en-US" b="1" dirty="0"/>
          </a:p>
          <a:p>
            <a:endParaRPr lang="en-US" b="1" dirty="0"/>
          </a:p>
          <a:p>
            <a:endParaRPr lang="en-US" b="1" dirty="0"/>
          </a:p>
          <a:p>
            <a:r>
              <a:rPr lang="en-US" b="1" dirty="0"/>
              <a:t>Sustainable Development</a:t>
            </a:r>
            <a:r>
              <a:rPr lang="en-US" dirty="0"/>
              <a:t> refers to a development paradigm that meets the needs of the present without compromising the ability of future generations to meet their own needs. It emphasizes a balanced approach to economic growth, social inclusion, and environmental protection, ensuring long-term prosperity and well-being for all.</a:t>
            </a:r>
          </a:p>
        </p:txBody>
      </p:sp>
    </p:spTree>
    <p:extLst>
      <p:ext uri="{BB962C8B-B14F-4D97-AF65-F5344CB8AC3E}">
        <p14:creationId xmlns:p14="http://schemas.microsoft.com/office/powerpoint/2010/main" val="1506215339"/>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57EA06E-F267-7480-D51D-8DFF08D4547F}"/>
              </a:ext>
            </a:extLst>
          </p:cNvPr>
          <p:cNvSpPr txBox="1"/>
          <p:nvPr/>
        </p:nvSpPr>
        <p:spPr>
          <a:xfrm>
            <a:off x="1940378" y="825703"/>
            <a:ext cx="8311243" cy="4524315"/>
          </a:xfrm>
          <a:prstGeom prst="rect">
            <a:avLst/>
          </a:prstGeom>
          <a:noFill/>
        </p:spPr>
        <p:txBody>
          <a:bodyPr wrap="square">
            <a:spAutoFit/>
          </a:bodyPr>
          <a:lstStyle/>
          <a:p>
            <a:r>
              <a:rPr lang="en-US" b="1" dirty="0"/>
              <a:t>E. F. Schumacher’s Idea of Development</a:t>
            </a:r>
          </a:p>
          <a:p>
            <a:r>
              <a:rPr lang="en-US" b="1" dirty="0"/>
              <a:t>E. F. Schumacher</a:t>
            </a:r>
            <a:r>
              <a:rPr lang="en-US" dirty="0"/>
              <a:t> was a British economist and philosopher, best known for his influential work, </a:t>
            </a:r>
            <a:r>
              <a:rPr lang="en-US" b="1" dirty="0"/>
              <a:t>"Small Is Beautiful"</a:t>
            </a:r>
            <a:r>
              <a:rPr lang="en-US" dirty="0"/>
              <a:t> (1973). Schumacher critiqued conventional economics, which prioritized large-scale industrialization and economic growth over human well-being and environmental sustainability.</a:t>
            </a:r>
          </a:p>
          <a:p>
            <a:r>
              <a:rPr lang="en-US" b="1" dirty="0"/>
              <a:t>Key Ideas of E. F. Schumacher:</a:t>
            </a:r>
          </a:p>
          <a:p>
            <a:pPr>
              <a:buFont typeface="+mj-lt"/>
              <a:buAutoNum type="arabicPeriod"/>
            </a:pPr>
            <a:r>
              <a:rPr lang="en-US" b="1" dirty="0"/>
              <a:t>Appropriate Technology</a:t>
            </a:r>
            <a:r>
              <a:rPr lang="en-US" dirty="0"/>
              <a:t>: Schumacher advocated for the use of </a:t>
            </a:r>
            <a:r>
              <a:rPr lang="en-US" b="1" dirty="0"/>
              <a:t>intermediate technology</a:t>
            </a:r>
            <a:r>
              <a:rPr lang="en-US" dirty="0"/>
              <a:t>—technologies that are small-scale, decentralized, labor-intensive, and environmentally friendly. This technology is more suited to the needs of developing countries, as opposed to large-scale, capital-intensive industries.</a:t>
            </a:r>
          </a:p>
          <a:p>
            <a:pPr>
              <a:buFont typeface="+mj-lt"/>
              <a:buAutoNum type="arabicPeriod"/>
            </a:pPr>
            <a:r>
              <a:rPr lang="en-US" b="1" dirty="0"/>
              <a:t>Sustainable Development</a:t>
            </a:r>
            <a:r>
              <a:rPr lang="en-US" dirty="0"/>
              <a:t>: Schumacher emphasized the importance of respecting the planet's finite resources and avoiding over-exploitation.</a:t>
            </a:r>
          </a:p>
          <a:p>
            <a:pPr>
              <a:buFont typeface="+mj-lt"/>
              <a:buAutoNum type="arabicPeriod"/>
            </a:pPr>
            <a:r>
              <a:rPr lang="en-US" b="1" dirty="0"/>
              <a:t>Human-Centered Economics</a:t>
            </a:r>
            <a:r>
              <a:rPr lang="en-US" dirty="0"/>
              <a:t>: He believed that economic activity should serve human needs and promote well-being, rather than merely generating profit or growth.</a:t>
            </a:r>
          </a:p>
          <a:p>
            <a:pPr>
              <a:buFont typeface="+mj-lt"/>
              <a:buAutoNum type="arabicPeriod"/>
            </a:pPr>
            <a:r>
              <a:rPr lang="en-US" b="1" dirty="0"/>
              <a:t>Decentralization</a:t>
            </a:r>
            <a:r>
              <a:rPr lang="en-US" dirty="0"/>
              <a:t>: Like </a:t>
            </a:r>
            <a:r>
              <a:rPr lang="en-US" b="1" dirty="0"/>
              <a:t>Gandhi</a:t>
            </a:r>
            <a:r>
              <a:rPr lang="en-US" dirty="0"/>
              <a:t>, Schumacher believed in decentralized economies where local communities had greater control over production and resources.</a:t>
            </a:r>
          </a:p>
        </p:txBody>
      </p:sp>
    </p:spTree>
    <p:extLst>
      <p:ext uri="{BB962C8B-B14F-4D97-AF65-F5344CB8AC3E}">
        <p14:creationId xmlns:p14="http://schemas.microsoft.com/office/powerpoint/2010/main" val="2469816595"/>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0BA228D-4662-8F34-FD66-D55F6B42762B}"/>
              </a:ext>
            </a:extLst>
          </p:cNvPr>
          <p:cNvSpPr txBox="1"/>
          <p:nvPr/>
        </p:nvSpPr>
        <p:spPr>
          <a:xfrm>
            <a:off x="3049361" y="1028343"/>
            <a:ext cx="6098720" cy="4801314"/>
          </a:xfrm>
          <a:prstGeom prst="rect">
            <a:avLst/>
          </a:prstGeom>
          <a:noFill/>
        </p:spPr>
        <p:txBody>
          <a:bodyPr wrap="square">
            <a:spAutoFit/>
          </a:bodyPr>
          <a:lstStyle/>
          <a:p>
            <a:r>
              <a:rPr lang="en-US" b="1" dirty="0"/>
              <a:t>Development of Societies</a:t>
            </a:r>
          </a:p>
          <a:p>
            <a:r>
              <a:rPr lang="en-US" dirty="0"/>
              <a:t>The development of societies is a complex process influenced by various factors, including:</a:t>
            </a:r>
          </a:p>
          <a:p>
            <a:pPr>
              <a:buFont typeface="Arial" panose="020B0604020202020204" pitchFamily="34" charset="0"/>
              <a:buChar char="•"/>
            </a:pPr>
            <a:r>
              <a:rPr lang="en-US" b="1" dirty="0"/>
              <a:t>Economic factors:</a:t>
            </a:r>
            <a:r>
              <a:rPr lang="en-US" dirty="0"/>
              <a:t> Economic growth, investment, and technological advancements.</a:t>
            </a:r>
          </a:p>
          <a:p>
            <a:pPr>
              <a:buFont typeface="Arial" panose="020B0604020202020204" pitchFamily="34" charset="0"/>
              <a:buChar char="•"/>
            </a:pPr>
            <a:r>
              <a:rPr lang="en-US" b="1" dirty="0"/>
              <a:t>Social factors:</a:t>
            </a:r>
            <a:r>
              <a:rPr lang="en-US" dirty="0"/>
              <a:t> Education, healthcare, social justice, and equality.</a:t>
            </a:r>
          </a:p>
          <a:p>
            <a:pPr>
              <a:buFont typeface="Arial" panose="020B0604020202020204" pitchFamily="34" charset="0"/>
              <a:buChar char="•"/>
            </a:pPr>
            <a:r>
              <a:rPr lang="en-US" b="1" dirty="0"/>
              <a:t>Political factors:</a:t>
            </a:r>
            <a:r>
              <a:rPr lang="en-US" dirty="0"/>
              <a:t> Governance, democracy, and political stability.</a:t>
            </a:r>
          </a:p>
          <a:p>
            <a:pPr>
              <a:buFont typeface="Arial" panose="020B0604020202020204" pitchFamily="34" charset="0"/>
              <a:buChar char="•"/>
            </a:pPr>
            <a:r>
              <a:rPr lang="en-US" b="1" dirty="0"/>
              <a:t>Cultural factors:</a:t>
            </a:r>
            <a:r>
              <a:rPr lang="en-US" dirty="0"/>
              <a:t> Values, beliefs, and traditions.</a:t>
            </a:r>
          </a:p>
          <a:p>
            <a:pPr>
              <a:buFont typeface="Arial" panose="020B0604020202020204" pitchFamily="34" charset="0"/>
              <a:buChar char="•"/>
            </a:pPr>
            <a:r>
              <a:rPr lang="en-US" b="1" dirty="0"/>
              <a:t>Environmental factors:</a:t>
            </a:r>
            <a:r>
              <a:rPr lang="en-US" dirty="0"/>
              <a:t> Natural resources, climate change, and sustainability.</a:t>
            </a:r>
          </a:p>
          <a:p>
            <a:r>
              <a:rPr lang="en-US" dirty="0"/>
              <a:t>Different societies have followed different development paths, influenced by their historical, cultural, and economic contexts. While economic growth has been a common goal, there is growing recognition of the importance of human development, social justice, and environmental sustainability.</a:t>
            </a:r>
          </a:p>
        </p:txBody>
      </p:sp>
    </p:spTree>
    <p:extLst>
      <p:ext uri="{BB962C8B-B14F-4D97-AF65-F5344CB8AC3E}">
        <p14:creationId xmlns:p14="http://schemas.microsoft.com/office/powerpoint/2010/main" val="4291816796"/>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BA39AEC-B9FC-037C-931D-4BCF9110B657}"/>
              </a:ext>
            </a:extLst>
          </p:cNvPr>
          <p:cNvSpPr txBox="1"/>
          <p:nvPr/>
        </p:nvSpPr>
        <p:spPr>
          <a:xfrm>
            <a:off x="3049361" y="335846"/>
            <a:ext cx="6098720" cy="6186309"/>
          </a:xfrm>
          <a:prstGeom prst="rect">
            <a:avLst/>
          </a:prstGeom>
          <a:noFill/>
        </p:spPr>
        <p:txBody>
          <a:bodyPr wrap="square">
            <a:spAutoFit/>
          </a:bodyPr>
          <a:lstStyle/>
          <a:p>
            <a:r>
              <a:rPr lang="en-US" b="1" dirty="0"/>
              <a:t>Buddhist Economics</a:t>
            </a:r>
          </a:p>
          <a:p>
            <a:r>
              <a:rPr lang="en-US" b="1" dirty="0"/>
              <a:t>Buddhist Economics</a:t>
            </a:r>
            <a:r>
              <a:rPr lang="en-US" dirty="0"/>
              <a:t> is a philosophy of economic development inspired by the teachings of </a:t>
            </a:r>
            <a:r>
              <a:rPr lang="en-US" b="1" dirty="0"/>
              <a:t>Buddhism</a:t>
            </a:r>
            <a:r>
              <a:rPr lang="en-US" dirty="0"/>
              <a:t> and articulated by E. F. Schumacher. It advocates for an economic system that prioritizes human well-being, ethical considerations, and environmental sustainability over material wealth.</a:t>
            </a:r>
          </a:p>
          <a:p>
            <a:r>
              <a:rPr lang="en-US" b="1" dirty="0"/>
              <a:t>Key Principles of Buddhist Economics:</a:t>
            </a:r>
          </a:p>
          <a:p>
            <a:pPr>
              <a:buFont typeface="+mj-lt"/>
              <a:buAutoNum type="arabicPeriod"/>
            </a:pPr>
            <a:r>
              <a:rPr lang="en-US" b="1" dirty="0"/>
              <a:t>Non-attachment to Material Wealth</a:t>
            </a:r>
            <a:r>
              <a:rPr lang="en-US" dirty="0"/>
              <a:t>: In line with Buddhist teachings, this approach encourages people to minimize material desires and consumption, focusing instead on inner happiness and spiritual growth.</a:t>
            </a:r>
          </a:p>
          <a:p>
            <a:pPr>
              <a:buFont typeface="+mj-lt"/>
              <a:buAutoNum type="arabicPeriod"/>
            </a:pPr>
            <a:r>
              <a:rPr lang="en-US" b="1" dirty="0"/>
              <a:t>Right Livelihood</a:t>
            </a:r>
            <a:r>
              <a:rPr lang="en-US" dirty="0"/>
              <a:t>: Economic activities should not harm others or the environment. Schumacher emphasized that work should be fulfilling and enhance personal growth, rather than being a means to accumulate wealth.</a:t>
            </a:r>
          </a:p>
          <a:p>
            <a:pPr>
              <a:buFont typeface="+mj-lt"/>
              <a:buAutoNum type="arabicPeriod"/>
            </a:pPr>
            <a:r>
              <a:rPr lang="en-US" b="1" dirty="0"/>
              <a:t>Simplicity and Sustainability</a:t>
            </a:r>
            <a:r>
              <a:rPr lang="en-US" dirty="0"/>
              <a:t>: The economy should focus on fulfilling basic human needs in an ecologically sustainable manner, without excessive consumption or environmental degradation.</a:t>
            </a:r>
          </a:p>
          <a:p>
            <a:pPr>
              <a:buFont typeface="+mj-lt"/>
              <a:buAutoNum type="arabicPeriod"/>
            </a:pPr>
            <a:r>
              <a:rPr lang="en-US" b="1" dirty="0"/>
              <a:t>Human Dignity</a:t>
            </a:r>
            <a:r>
              <a:rPr lang="en-US" dirty="0"/>
              <a:t>: Work should be dignified, allowing individuals to develop their talents and contribute meaningfully to society.</a:t>
            </a:r>
          </a:p>
        </p:txBody>
      </p:sp>
    </p:spTree>
    <p:extLst>
      <p:ext uri="{BB962C8B-B14F-4D97-AF65-F5344CB8AC3E}">
        <p14:creationId xmlns:p14="http://schemas.microsoft.com/office/powerpoint/2010/main" val="4185105021"/>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DBF14A6-0CFA-51E0-D67D-D7FD41EA5F1F}"/>
              </a:ext>
            </a:extLst>
          </p:cNvPr>
          <p:cNvSpPr txBox="1"/>
          <p:nvPr/>
        </p:nvSpPr>
        <p:spPr>
          <a:xfrm>
            <a:off x="879021" y="574664"/>
            <a:ext cx="10433958" cy="4247317"/>
          </a:xfrm>
          <a:prstGeom prst="rect">
            <a:avLst/>
          </a:prstGeom>
          <a:noFill/>
        </p:spPr>
        <p:txBody>
          <a:bodyPr wrap="square">
            <a:spAutoFit/>
          </a:bodyPr>
          <a:lstStyle/>
          <a:p>
            <a:r>
              <a:rPr lang="en-US" b="1" dirty="0"/>
              <a:t>Gandhian Idea of Development</a:t>
            </a:r>
          </a:p>
          <a:p>
            <a:r>
              <a:rPr lang="en-US" b="1" dirty="0"/>
              <a:t>Mahatma Gandhi</a:t>
            </a:r>
            <a:r>
              <a:rPr lang="en-US" dirty="0"/>
              <a:t> had a unique vision for development that focused on simplicity, self-reliance, and moral integrity. His ideas were deeply rooted in the Indian cultural context and opposed to the Western model of industrialization and consumerism.</a:t>
            </a:r>
          </a:p>
          <a:p>
            <a:endParaRPr lang="en-US" dirty="0"/>
          </a:p>
          <a:p>
            <a:r>
              <a:rPr lang="en-US" b="1" dirty="0"/>
              <a:t>Key Elements of Gandhian Development:</a:t>
            </a:r>
          </a:p>
          <a:p>
            <a:pPr>
              <a:buFont typeface="+mj-lt"/>
              <a:buAutoNum type="arabicPeriod"/>
            </a:pPr>
            <a:r>
              <a:rPr lang="en-US" b="1" dirty="0"/>
              <a:t>Swaraj (Self-Rule)</a:t>
            </a:r>
            <a:r>
              <a:rPr lang="en-US" dirty="0"/>
              <a:t>: Gandhi’s concept of </a:t>
            </a:r>
            <a:r>
              <a:rPr lang="en-US" b="1" dirty="0"/>
              <a:t>Swaraj</a:t>
            </a:r>
            <a:r>
              <a:rPr lang="en-US" dirty="0"/>
              <a:t> extends beyond political independence to include </a:t>
            </a:r>
            <a:r>
              <a:rPr lang="en-US" b="1" dirty="0"/>
              <a:t>self-governance</a:t>
            </a:r>
            <a:r>
              <a:rPr lang="en-US" dirty="0"/>
              <a:t> at both the individual and community levels. According to Gandhi, true freedom comes when people have the power to govern themselves and are not dependent on external forces.</a:t>
            </a:r>
          </a:p>
          <a:p>
            <a:pPr>
              <a:buFont typeface="+mj-lt"/>
              <a:buAutoNum type="arabicPeriod"/>
            </a:pPr>
            <a:r>
              <a:rPr lang="en-US" b="1" dirty="0"/>
              <a:t>Decentralization</a:t>
            </a:r>
            <a:r>
              <a:rPr lang="en-US" dirty="0"/>
              <a:t>: Gandhi advocated for decentralized economic and political systems. He believed that large-scale industries and centralized governance led to exploitation and inequality. Instead, he promoted </a:t>
            </a:r>
            <a:r>
              <a:rPr lang="en-US" b="1" dirty="0"/>
              <a:t>village-based economies</a:t>
            </a:r>
            <a:r>
              <a:rPr lang="en-US" dirty="0"/>
              <a:t> where local communities would be self-sufficient.</a:t>
            </a:r>
          </a:p>
          <a:p>
            <a:pPr>
              <a:buFont typeface="+mj-lt"/>
              <a:buAutoNum type="arabicPeriod"/>
            </a:pPr>
            <a:r>
              <a:rPr lang="en-US" b="1" dirty="0"/>
              <a:t>Simple Living</a:t>
            </a:r>
            <a:r>
              <a:rPr lang="en-US" dirty="0"/>
              <a:t>: Gandhi emphasized the need for people to live simply, producing and consuming only what is necessary. He opposed the pursuit of wealth and luxury, which he saw as morally corrupting and environmentally damaging.</a:t>
            </a:r>
          </a:p>
        </p:txBody>
      </p:sp>
    </p:spTree>
    <p:extLst>
      <p:ext uri="{BB962C8B-B14F-4D97-AF65-F5344CB8AC3E}">
        <p14:creationId xmlns:p14="http://schemas.microsoft.com/office/powerpoint/2010/main" val="2145652675"/>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2C8A816-E440-A944-861B-08DAB11721E7}"/>
              </a:ext>
            </a:extLst>
          </p:cNvPr>
          <p:cNvSpPr txBox="1"/>
          <p:nvPr/>
        </p:nvSpPr>
        <p:spPr>
          <a:xfrm>
            <a:off x="3049361" y="2274838"/>
            <a:ext cx="6098720" cy="2585323"/>
          </a:xfrm>
          <a:prstGeom prst="rect">
            <a:avLst/>
          </a:prstGeom>
          <a:noFill/>
        </p:spPr>
        <p:txBody>
          <a:bodyPr wrap="square">
            <a:spAutoFit/>
          </a:bodyPr>
          <a:lstStyle/>
          <a:p>
            <a:r>
              <a:rPr lang="en-US" b="1" dirty="0"/>
              <a:t>4. Non-violence (Ahimsa)</a:t>
            </a:r>
            <a:r>
              <a:rPr lang="en-US" dirty="0"/>
              <a:t>: Economic development should be based on non-violent principles, ensuring that the natural environment and human dignity are respected.</a:t>
            </a:r>
          </a:p>
          <a:p>
            <a:endParaRPr lang="en-US" dirty="0"/>
          </a:p>
          <a:p>
            <a:r>
              <a:rPr lang="en-US" b="1" dirty="0"/>
              <a:t>5. Trusteeship</a:t>
            </a:r>
            <a:r>
              <a:rPr lang="en-US" dirty="0"/>
              <a:t>: Gandhi proposed the idea of </a:t>
            </a:r>
            <a:r>
              <a:rPr lang="en-US" b="1" dirty="0"/>
              <a:t>trusteeship</a:t>
            </a:r>
            <a:r>
              <a:rPr lang="en-US" dirty="0"/>
              <a:t>, where wealthier individuals act as custodians of wealth for the benefit of society. Instead of promoting the accumulation of wealth, this concept emphasized wealth redistribution for the common good.</a:t>
            </a:r>
          </a:p>
        </p:txBody>
      </p:sp>
    </p:spTree>
    <p:extLst>
      <p:ext uri="{BB962C8B-B14F-4D97-AF65-F5344CB8AC3E}">
        <p14:creationId xmlns:p14="http://schemas.microsoft.com/office/powerpoint/2010/main" val="3809503663"/>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41A112E-A96A-EC02-17EE-15869CCB2FA3}"/>
              </a:ext>
            </a:extLst>
          </p:cNvPr>
          <p:cNvSpPr txBox="1"/>
          <p:nvPr/>
        </p:nvSpPr>
        <p:spPr>
          <a:xfrm>
            <a:off x="3046640" y="1809181"/>
            <a:ext cx="6098720" cy="2923877"/>
          </a:xfrm>
          <a:prstGeom prst="rect">
            <a:avLst/>
          </a:prstGeom>
          <a:noFill/>
        </p:spPr>
        <p:txBody>
          <a:bodyPr wrap="square">
            <a:spAutoFit/>
          </a:bodyPr>
          <a:lstStyle/>
          <a:p>
            <a:r>
              <a:rPr lang="en-US" sz="4000" b="1" dirty="0"/>
              <a:t>Swaraj and Decentralization</a:t>
            </a:r>
            <a:endParaRPr lang="en-US" b="1" dirty="0"/>
          </a:p>
          <a:p>
            <a:endParaRPr lang="en-US" b="1" dirty="0"/>
          </a:p>
          <a:p>
            <a:endParaRPr lang="en-US" b="1" dirty="0"/>
          </a:p>
          <a:p>
            <a:r>
              <a:rPr lang="en-US" b="1" dirty="0"/>
              <a:t>Swaraj</a:t>
            </a:r>
            <a:r>
              <a:rPr lang="en-US" dirty="0"/>
              <a:t> and </a:t>
            </a:r>
            <a:r>
              <a:rPr lang="en-US" b="1" dirty="0"/>
              <a:t>Decentralization</a:t>
            </a:r>
            <a:r>
              <a:rPr lang="en-US" dirty="0"/>
              <a:t> are two interrelated concepts central to </a:t>
            </a:r>
            <a:r>
              <a:rPr lang="en-US" b="1" dirty="0"/>
              <a:t>Mahatma Gandhi’s</a:t>
            </a:r>
            <a:r>
              <a:rPr lang="en-US" dirty="0"/>
              <a:t> vision of self-governance and holistic development. These ideas are grounded in the belief that true freedom and development come from empowering individuals and local communities, ensuring they have control over their political, economic, and social decisions.</a:t>
            </a:r>
          </a:p>
        </p:txBody>
      </p:sp>
    </p:spTree>
    <p:extLst>
      <p:ext uri="{BB962C8B-B14F-4D97-AF65-F5344CB8AC3E}">
        <p14:creationId xmlns:p14="http://schemas.microsoft.com/office/powerpoint/2010/main" val="1304085944"/>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338B9A8-1870-2B54-993F-AA6E43939D1F}"/>
              </a:ext>
            </a:extLst>
          </p:cNvPr>
          <p:cNvSpPr txBox="1"/>
          <p:nvPr/>
        </p:nvSpPr>
        <p:spPr>
          <a:xfrm>
            <a:off x="1992086" y="474345"/>
            <a:ext cx="7968343" cy="4801314"/>
          </a:xfrm>
          <a:prstGeom prst="rect">
            <a:avLst/>
          </a:prstGeom>
          <a:noFill/>
        </p:spPr>
        <p:txBody>
          <a:bodyPr wrap="square">
            <a:spAutoFit/>
          </a:bodyPr>
          <a:lstStyle/>
          <a:p>
            <a:r>
              <a:rPr lang="en-US" b="1" dirty="0"/>
              <a:t>1. Swaraj: Self-Rule</a:t>
            </a:r>
          </a:p>
          <a:p>
            <a:r>
              <a:rPr lang="en-US" b="1" dirty="0"/>
              <a:t>Swaraj</a:t>
            </a:r>
            <a:r>
              <a:rPr lang="en-US" dirty="0"/>
              <a:t> is a Sanskrit word meaning “self-rule” or “self-governance.” While it initially referred to India’s political independence from British colonial rule, Gandhi extended its meaning to encompass personal, social, and economic freedom. For Gandhi, Swaraj went beyond mere political freedom; it was about individuals and communities being self-reliant, morally disciplined, and empowered to manage their own affairs.</a:t>
            </a:r>
          </a:p>
          <a:p>
            <a:r>
              <a:rPr lang="en-US" b="1" dirty="0"/>
              <a:t>Key Aspects of Swaraj:</a:t>
            </a:r>
          </a:p>
          <a:p>
            <a:pPr>
              <a:buFont typeface="+mj-lt"/>
              <a:buAutoNum type="arabicPeriod"/>
            </a:pPr>
            <a:r>
              <a:rPr lang="en-US" b="1" dirty="0"/>
              <a:t>Personal Self-Rule (Inner Swaraj)</a:t>
            </a:r>
            <a:r>
              <a:rPr lang="en-US" dirty="0"/>
              <a:t>:</a:t>
            </a:r>
          </a:p>
          <a:p>
            <a:pPr marL="742950" lvl="1" indent="-285750">
              <a:buFont typeface="+mj-lt"/>
              <a:buAutoNum type="arabicPeriod"/>
            </a:pPr>
            <a:r>
              <a:rPr lang="en-US" b="1" dirty="0"/>
              <a:t>Moral Self-Discipline</a:t>
            </a:r>
            <a:r>
              <a:rPr lang="en-US" dirty="0"/>
              <a:t>: Gandhi believed that true freedom began at the personal level, with individuals attaining mastery over their own desires, impulses, and emotions. Inner Swaraj is about self-discipline, where a person controls their mind and actions to align with ethical and non-violent principles.</a:t>
            </a:r>
          </a:p>
          <a:p>
            <a:pPr marL="742950" lvl="1" indent="-285750">
              <a:buFont typeface="+mj-lt"/>
              <a:buAutoNum type="arabicPeriod"/>
            </a:pPr>
            <a:r>
              <a:rPr lang="en-US" b="1" dirty="0"/>
              <a:t>Spiritual Freedom</a:t>
            </a:r>
            <a:r>
              <a:rPr lang="en-US" dirty="0"/>
              <a:t>: For Gandhi, Swaraj also implied spiritual freedom, where individuals seek truth, practice non-violence (Ahimsa), and cultivate moral values like honesty, simplicity, and self-sacrifice.</a:t>
            </a:r>
          </a:p>
        </p:txBody>
      </p:sp>
    </p:spTree>
    <p:extLst>
      <p:ext uri="{BB962C8B-B14F-4D97-AF65-F5344CB8AC3E}">
        <p14:creationId xmlns:p14="http://schemas.microsoft.com/office/powerpoint/2010/main" val="1836438676"/>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E188DBB-401A-C4B7-2F39-D8AB241F1DA8}"/>
              </a:ext>
            </a:extLst>
          </p:cNvPr>
          <p:cNvSpPr>
            <a:spLocks noChangeArrowheads="1"/>
          </p:cNvSpPr>
          <p:nvPr/>
        </p:nvSpPr>
        <p:spPr bwMode="auto">
          <a:xfrm>
            <a:off x="1567543" y="587765"/>
            <a:ext cx="10074729"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2. Political Swaraj</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Freedom from Colonial Rule</a:t>
            </a:r>
            <a:r>
              <a:rPr kumimoji="0" lang="en-US" altLang="en-US" sz="1800" b="0" i="0" u="none" strike="noStrike" cap="none" normalizeH="0" baseline="0" dirty="0">
                <a:ln>
                  <a:noFill/>
                </a:ln>
                <a:solidFill>
                  <a:schemeClr val="tx1"/>
                </a:solidFill>
                <a:effectLst/>
                <a:latin typeface="Arial" panose="020B0604020202020204" pitchFamily="34" charset="0"/>
              </a:rPr>
              <a:t>: In the political sense, Swaraj referred to India’s struggle for independence from British colonialism. Gandhi’s non-violent resistance movements, such as the </a:t>
            </a:r>
            <a:r>
              <a:rPr kumimoji="0" lang="en-US" altLang="en-US" sz="1800" b="1" i="0" u="none" strike="noStrike" cap="none" normalizeH="0" baseline="0" dirty="0">
                <a:ln>
                  <a:noFill/>
                </a:ln>
                <a:solidFill>
                  <a:schemeClr val="tx1"/>
                </a:solidFill>
                <a:effectLst/>
                <a:latin typeface="Arial" panose="020B0604020202020204" pitchFamily="34" charset="0"/>
              </a:rPr>
              <a:t>Non-Cooperation Movement</a:t>
            </a:r>
            <a:r>
              <a:rPr kumimoji="0" lang="en-US" altLang="en-US" sz="1800" b="0" i="0" u="none" strike="noStrike" cap="none" normalizeH="0" baseline="0" dirty="0">
                <a:ln>
                  <a:noFill/>
                </a:ln>
                <a:solidFill>
                  <a:schemeClr val="tx1"/>
                </a:solidFill>
                <a:effectLst/>
                <a:latin typeface="Arial" panose="020B0604020202020204" pitchFamily="34" charset="0"/>
              </a:rPr>
              <a:t> (1920) and the </a:t>
            </a:r>
            <a:r>
              <a:rPr kumimoji="0" lang="en-US" altLang="en-US" sz="1800" b="1" i="0" u="none" strike="noStrike" cap="none" normalizeH="0" baseline="0" dirty="0">
                <a:ln>
                  <a:noFill/>
                </a:ln>
                <a:solidFill>
                  <a:schemeClr val="tx1"/>
                </a:solidFill>
                <a:effectLst/>
                <a:latin typeface="Arial" panose="020B0604020202020204" pitchFamily="34" charset="0"/>
              </a:rPr>
              <a:t>Quit India Movement</a:t>
            </a:r>
            <a:r>
              <a:rPr kumimoji="0" lang="en-US" altLang="en-US" sz="1800" b="0" i="0" u="none" strike="noStrike" cap="none" normalizeH="0" baseline="0" dirty="0">
                <a:ln>
                  <a:noFill/>
                </a:ln>
                <a:solidFill>
                  <a:schemeClr val="tx1"/>
                </a:solidFill>
                <a:effectLst/>
                <a:latin typeface="Arial" panose="020B0604020202020204" pitchFamily="34" charset="0"/>
              </a:rPr>
              <a:t> (1942), were aimed at achieving Swaraj, or self-rule, for the Indian people.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Democratic Governance</a:t>
            </a:r>
            <a:r>
              <a:rPr kumimoji="0" lang="en-US" altLang="en-US" sz="1800" b="0" i="0" u="none" strike="noStrike" cap="none" normalizeH="0" baseline="0" dirty="0">
                <a:ln>
                  <a:noFill/>
                </a:ln>
                <a:solidFill>
                  <a:schemeClr val="tx1"/>
                </a:solidFill>
                <a:effectLst/>
                <a:latin typeface="Arial" panose="020B0604020202020204" pitchFamily="34" charset="0"/>
              </a:rPr>
              <a:t>: Gandhi believed that true Swaraj could only be realized in a democratic system where power rests in the hands of the people. He argued that political power should be decentralized and that governance should occur at the grassroots level, giving citizens control over local decision-making.</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3. Social and Economic Swaraj</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Self-Reliance</a:t>
            </a:r>
            <a:r>
              <a:rPr kumimoji="0" lang="en-US" altLang="en-US" sz="1800" b="0" i="0" u="none" strike="noStrike" cap="none" normalizeH="0" baseline="0" dirty="0">
                <a:ln>
                  <a:noFill/>
                </a:ln>
                <a:solidFill>
                  <a:schemeClr val="tx1"/>
                </a:solidFill>
                <a:effectLst/>
                <a:latin typeface="Arial" panose="020B0604020202020204" pitchFamily="34" charset="0"/>
              </a:rPr>
              <a:t>: Gandhi advocated for </a:t>
            </a:r>
            <a:r>
              <a:rPr kumimoji="0" lang="en-US" altLang="en-US" sz="1800" b="1" i="0" u="none" strike="noStrike" cap="none" normalizeH="0" baseline="0" dirty="0">
                <a:ln>
                  <a:noFill/>
                </a:ln>
                <a:solidFill>
                  <a:schemeClr val="tx1"/>
                </a:solidFill>
                <a:effectLst/>
                <a:latin typeface="Arial" panose="020B0604020202020204" pitchFamily="34" charset="0"/>
              </a:rPr>
              <a:t>Swadeshi</a:t>
            </a:r>
            <a:r>
              <a:rPr kumimoji="0" lang="en-US" altLang="en-US" sz="1800" b="0" i="0" u="none" strike="noStrike" cap="none" normalizeH="0" baseline="0" dirty="0">
                <a:ln>
                  <a:noFill/>
                </a:ln>
                <a:solidFill>
                  <a:schemeClr val="tx1"/>
                </a:solidFill>
                <a:effectLst/>
                <a:latin typeface="Arial" panose="020B0604020202020204" pitchFamily="34" charset="0"/>
              </a:rPr>
              <a:t>, or self-reliance, which means producing and consuming local goods and services to reduce dependency on foreign imports. This was not just an economic principle but also a moral one, emphasizing simplicity and the dignity of labor.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Empowerment of Villages</a:t>
            </a:r>
            <a:r>
              <a:rPr kumimoji="0" lang="en-US" altLang="en-US" sz="1800" b="0" i="0" u="none" strike="noStrike" cap="none" normalizeH="0" baseline="0" dirty="0">
                <a:ln>
                  <a:noFill/>
                </a:ln>
                <a:solidFill>
                  <a:schemeClr val="tx1"/>
                </a:solidFill>
                <a:effectLst/>
                <a:latin typeface="Arial" panose="020B0604020202020204" pitchFamily="34" charset="0"/>
              </a:rPr>
              <a:t>: For Gandhi, Swaraj meant empowering India’s rural population by making villages self-sufficient in terms of resources, education, and decision-making. He envisioned a network of autonomous village republics where local governance and economic activity were controlled by the people themselves.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11042944"/>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4DAB8BB-2A52-B444-981E-C33E41AC3AEF}"/>
              </a:ext>
            </a:extLst>
          </p:cNvPr>
          <p:cNvSpPr txBox="1"/>
          <p:nvPr/>
        </p:nvSpPr>
        <p:spPr>
          <a:xfrm>
            <a:off x="1208314" y="409618"/>
            <a:ext cx="9307286" cy="5293757"/>
          </a:xfrm>
          <a:prstGeom prst="rect">
            <a:avLst/>
          </a:prstGeom>
          <a:noFill/>
        </p:spPr>
        <p:txBody>
          <a:bodyPr wrap="square">
            <a:spAutoFit/>
          </a:bodyPr>
          <a:lstStyle/>
          <a:p>
            <a:r>
              <a:rPr lang="en-US" sz="3200" b="1" dirty="0"/>
              <a:t>Decentralization</a:t>
            </a:r>
          </a:p>
          <a:p>
            <a:endParaRPr lang="en-US" b="1" dirty="0"/>
          </a:p>
          <a:p>
            <a:r>
              <a:rPr lang="en-US" b="1" dirty="0"/>
              <a:t>Decentralization</a:t>
            </a:r>
            <a:r>
              <a:rPr lang="en-US" dirty="0"/>
              <a:t> refers to the distribution of power, authority, and resources from a central government or authority to local levels of governance, such as villages, municipalities, or communities. Gandhi’s idea of decentralization is deeply connected with Swaraj, as he believed that real power should reside in the hands of local communities rather than centralized institutions or governments.</a:t>
            </a:r>
          </a:p>
          <a:p>
            <a:endParaRPr lang="en-US" dirty="0"/>
          </a:p>
          <a:p>
            <a:r>
              <a:rPr lang="en-US" b="1" dirty="0"/>
              <a:t>Key Aspects of Decentralization in Gandhi's Vision:</a:t>
            </a:r>
          </a:p>
          <a:p>
            <a:pPr>
              <a:buFont typeface="+mj-lt"/>
              <a:buAutoNum type="arabicPeriod"/>
            </a:pPr>
            <a:r>
              <a:rPr lang="en-US" b="1" dirty="0"/>
              <a:t>Village Republics (Gram Swaraj)</a:t>
            </a:r>
            <a:r>
              <a:rPr lang="en-US" dirty="0"/>
              <a:t>:</a:t>
            </a:r>
          </a:p>
          <a:p>
            <a:pPr marL="742950" lvl="1" indent="-285750">
              <a:buFont typeface="+mj-lt"/>
              <a:buAutoNum type="arabicPeriod"/>
            </a:pPr>
            <a:r>
              <a:rPr lang="en-US" dirty="0"/>
              <a:t>Gandhi advocated for the establishment of </a:t>
            </a:r>
            <a:r>
              <a:rPr lang="en-US" b="1" dirty="0"/>
              <a:t>village republics</a:t>
            </a:r>
            <a:r>
              <a:rPr lang="en-US" dirty="0"/>
              <a:t>, where each village would function as an independent, self-sustaining unit. These villages, he argued, should have their own governing bodies (Panchayats), capable of making decisions about local issues such as agriculture, trade, and education.</a:t>
            </a:r>
          </a:p>
          <a:p>
            <a:pPr marL="742950" lvl="1" indent="-285750">
              <a:buFont typeface="+mj-lt"/>
              <a:buAutoNum type="arabicPeriod"/>
            </a:pPr>
            <a:r>
              <a:rPr lang="en-US" dirty="0"/>
              <a:t>Each village would be economically self-reliant, producing its own food, clothing, and basic needs through local industries like handloom weaving, carpentry, and agriculture. Gandhi’s vision of </a:t>
            </a:r>
            <a:r>
              <a:rPr lang="en-US" b="1" dirty="0"/>
              <a:t>Gram Swaraj</a:t>
            </a:r>
            <a:r>
              <a:rPr lang="en-US" dirty="0"/>
              <a:t> (village self-rule) was based on the idea that villages should not depend on large industrial centers for their livelihood.</a:t>
            </a:r>
          </a:p>
        </p:txBody>
      </p:sp>
    </p:spTree>
    <p:extLst>
      <p:ext uri="{BB962C8B-B14F-4D97-AF65-F5344CB8AC3E}">
        <p14:creationId xmlns:p14="http://schemas.microsoft.com/office/powerpoint/2010/main" val="1549617304"/>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7F369CD-C38F-9CE8-38E0-D41BA61BC945}"/>
              </a:ext>
            </a:extLst>
          </p:cNvPr>
          <p:cNvSpPr>
            <a:spLocks noChangeArrowheads="1"/>
          </p:cNvSpPr>
          <p:nvPr/>
        </p:nvSpPr>
        <p:spPr bwMode="auto">
          <a:xfrm>
            <a:off x="1540328" y="474345"/>
            <a:ext cx="9111343" cy="5909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2. Local Self-Governance</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Gandhi’s model of decentralization was based on </a:t>
            </a:r>
            <a:r>
              <a:rPr kumimoji="0" lang="en-US" altLang="en-US" sz="1800" b="1" i="0" u="none" strike="noStrike" cap="none" normalizeH="0" baseline="0" dirty="0">
                <a:ln>
                  <a:noFill/>
                </a:ln>
                <a:solidFill>
                  <a:schemeClr val="tx1"/>
                </a:solidFill>
                <a:effectLst/>
                <a:latin typeface="Arial" panose="020B0604020202020204" pitchFamily="34" charset="0"/>
              </a:rPr>
              <a:t>local self-governance</a:t>
            </a:r>
            <a:r>
              <a:rPr kumimoji="0" lang="en-US" altLang="en-US" sz="1800" b="0" i="0" u="none" strike="noStrike" cap="none" normalizeH="0" baseline="0" dirty="0">
                <a:ln>
                  <a:noFill/>
                </a:ln>
                <a:solidFill>
                  <a:schemeClr val="tx1"/>
                </a:solidFill>
                <a:effectLst/>
                <a:latin typeface="Arial" panose="020B0604020202020204" pitchFamily="34" charset="0"/>
              </a:rPr>
              <a:t>, where each community had the autonomy to make its own decisions. He believed that power should flow upward from the village level to higher levels of governance, rather than being imposed from the top down.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Local governance, according to Gandhi, would ensure greater accountability, transparency, and responsiveness to the needs of the people. It would also reduce corruption, inefficiency, and the bureaucratic delays often associated with centralized governance.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3. Decentralized Economic System</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Gandhi rejected large-scale industrialization and centralized economies, which he believed led to exploitation, environmental degradation, and social inequality. Instead, he promoted </a:t>
            </a:r>
            <a:r>
              <a:rPr kumimoji="0" lang="en-US" altLang="en-US" sz="1800" b="1" i="0" u="none" strike="noStrike" cap="none" normalizeH="0" baseline="0" dirty="0">
                <a:ln>
                  <a:noFill/>
                </a:ln>
                <a:solidFill>
                  <a:schemeClr val="tx1"/>
                </a:solidFill>
                <a:effectLst/>
                <a:latin typeface="Arial" panose="020B0604020202020204" pitchFamily="34" charset="0"/>
              </a:rPr>
              <a:t>small-scale, decentralized industries</a:t>
            </a:r>
            <a:r>
              <a:rPr kumimoji="0" lang="en-US" altLang="en-US" sz="1800" b="0" i="0" u="none" strike="noStrike" cap="none" normalizeH="0" baseline="0" dirty="0">
                <a:ln>
                  <a:noFill/>
                </a:ln>
                <a:solidFill>
                  <a:schemeClr val="tx1"/>
                </a:solidFill>
                <a:effectLst/>
                <a:latin typeface="Arial" panose="020B0604020202020204" pitchFamily="34" charset="0"/>
              </a:rPr>
              <a:t>, particularly in rural areas. He saw hand-spinning, handicrafts, and small farming operations as means to create employment, reduce poverty, and foster a sense of dignity among rural populations.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The famous </a:t>
            </a:r>
            <a:r>
              <a:rPr kumimoji="0" lang="en-US" altLang="en-US" sz="1800" b="1" i="0" u="none" strike="noStrike" cap="none" normalizeH="0" baseline="0" dirty="0">
                <a:ln>
                  <a:noFill/>
                </a:ln>
                <a:solidFill>
                  <a:schemeClr val="tx1"/>
                </a:solidFill>
                <a:effectLst/>
                <a:latin typeface="Arial" panose="020B0604020202020204" pitchFamily="34" charset="0"/>
              </a:rPr>
              <a:t>Charkha</a:t>
            </a:r>
            <a:r>
              <a:rPr kumimoji="0" lang="en-US" altLang="en-US" sz="1800" b="0" i="0" u="none" strike="noStrike" cap="none" normalizeH="0" baseline="0" dirty="0">
                <a:ln>
                  <a:noFill/>
                </a:ln>
                <a:solidFill>
                  <a:schemeClr val="tx1"/>
                </a:solidFill>
                <a:effectLst/>
                <a:latin typeface="Arial" panose="020B0604020202020204" pitchFamily="34" charset="0"/>
              </a:rPr>
              <a:t> (spinning wheel) symbolized this philosophy of decentralization. By encouraging villagers to spin their own cloth (Khadi) instead of relying on British-made textiles, Gandhi aimed to make villages self-sufficient and economically independent.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0489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68CA35E-6725-2640-5E9D-555035D034EA}"/>
              </a:ext>
            </a:extLst>
          </p:cNvPr>
          <p:cNvSpPr txBox="1"/>
          <p:nvPr/>
        </p:nvSpPr>
        <p:spPr>
          <a:xfrm>
            <a:off x="1415561" y="665516"/>
            <a:ext cx="9056077" cy="5078313"/>
          </a:xfrm>
          <a:prstGeom prst="rect">
            <a:avLst/>
          </a:prstGeom>
          <a:noFill/>
        </p:spPr>
        <p:txBody>
          <a:bodyPr wrap="square">
            <a:spAutoFit/>
          </a:bodyPr>
          <a:lstStyle/>
          <a:p>
            <a:r>
              <a:rPr lang="en-US" b="1" dirty="0"/>
              <a:t>Key Pillars of Sustainable Development</a:t>
            </a:r>
          </a:p>
          <a:p>
            <a:pPr>
              <a:buFont typeface="+mj-lt"/>
              <a:buAutoNum type="arabicPeriod"/>
            </a:pPr>
            <a:r>
              <a:rPr lang="en-US" b="1" dirty="0"/>
              <a:t>Economic Sustainability:</a:t>
            </a:r>
            <a:endParaRPr lang="en-US" dirty="0"/>
          </a:p>
          <a:p>
            <a:pPr marL="742950" lvl="1" indent="-285750">
              <a:buFont typeface="+mj-lt"/>
              <a:buAutoNum type="arabicPeriod"/>
            </a:pPr>
            <a:r>
              <a:rPr lang="en-US" dirty="0"/>
              <a:t>Involves promoting economic growth that is inclusive and beneficial to all sections of society.</a:t>
            </a:r>
          </a:p>
          <a:p>
            <a:pPr marL="742950" lvl="1" indent="-285750">
              <a:buFont typeface="+mj-lt"/>
              <a:buAutoNum type="arabicPeriod"/>
            </a:pPr>
            <a:r>
              <a:rPr lang="en-US" dirty="0"/>
              <a:t>Encourages responsible use of resources, efficient production methods, and sustainable business practices.</a:t>
            </a:r>
          </a:p>
          <a:p>
            <a:pPr marL="742950" lvl="1" indent="-285750">
              <a:buFont typeface="+mj-lt"/>
              <a:buAutoNum type="arabicPeriod"/>
            </a:pPr>
            <a:r>
              <a:rPr lang="en-US" dirty="0"/>
              <a:t>Aims to reduce poverty and unemployment by creating decent work opportunities and fostering innovation.</a:t>
            </a:r>
          </a:p>
          <a:p>
            <a:pPr>
              <a:buFont typeface="+mj-lt"/>
              <a:buAutoNum type="arabicPeriod"/>
            </a:pPr>
            <a:r>
              <a:rPr lang="en-US" b="1" dirty="0"/>
              <a:t>Social Sustainability:</a:t>
            </a:r>
            <a:endParaRPr lang="en-US" dirty="0"/>
          </a:p>
          <a:p>
            <a:pPr marL="742950" lvl="1" indent="-285750">
              <a:buFont typeface="+mj-lt"/>
              <a:buAutoNum type="arabicPeriod"/>
            </a:pPr>
            <a:r>
              <a:rPr lang="en-US" dirty="0"/>
              <a:t>Focuses on promoting social equity, justice, and cohesion.</a:t>
            </a:r>
          </a:p>
          <a:p>
            <a:pPr marL="742950" lvl="1" indent="-285750">
              <a:buFont typeface="+mj-lt"/>
              <a:buAutoNum type="arabicPeriod"/>
            </a:pPr>
            <a:r>
              <a:rPr lang="en-US" dirty="0"/>
              <a:t>Ensures that all individuals have access to basic needs such as education, healthcare, and housing.</a:t>
            </a:r>
          </a:p>
          <a:p>
            <a:pPr marL="742950" lvl="1" indent="-285750">
              <a:buFont typeface="+mj-lt"/>
              <a:buAutoNum type="arabicPeriod"/>
            </a:pPr>
            <a:r>
              <a:rPr lang="en-US" dirty="0"/>
              <a:t>Promotes gender equality, human rights, and community development.</a:t>
            </a:r>
          </a:p>
          <a:p>
            <a:pPr>
              <a:buFont typeface="+mj-lt"/>
              <a:buAutoNum type="arabicPeriod"/>
            </a:pPr>
            <a:r>
              <a:rPr lang="en-US" b="1" dirty="0"/>
              <a:t>Environmental Sustainability:</a:t>
            </a:r>
            <a:endParaRPr lang="en-US" dirty="0"/>
          </a:p>
          <a:p>
            <a:pPr marL="742950" lvl="1" indent="-285750">
              <a:buFont typeface="+mj-lt"/>
              <a:buAutoNum type="arabicPeriod"/>
            </a:pPr>
            <a:r>
              <a:rPr lang="en-US" dirty="0"/>
              <a:t>Aims to protect and manage natural resources responsibly, ensuring they are available for future generations.</a:t>
            </a:r>
          </a:p>
          <a:p>
            <a:pPr marL="742950" lvl="1" indent="-285750">
              <a:buFont typeface="+mj-lt"/>
              <a:buAutoNum type="arabicPeriod"/>
            </a:pPr>
            <a:r>
              <a:rPr lang="en-US" dirty="0"/>
              <a:t>Involves reducing pollution, conserving biodiversity, and mitigating climate change.</a:t>
            </a:r>
          </a:p>
          <a:p>
            <a:pPr marL="742950" lvl="1" indent="-285750">
              <a:buFont typeface="+mj-lt"/>
              <a:buAutoNum type="arabicPeriod"/>
            </a:pPr>
            <a:r>
              <a:rPr lang="en-US" dirty="0"/>
              <a:t>Encourages the use of renewable energy sources and sustainable agricultural practices.</a:t>
            </a:r>
          </a:p>
        </p:txBody>
      </p:sp>
    </p:spTree>
    <p:extLst>
      <p:ext uri="{BB962C8B-B14F-4D97-AF65-F5344CB8AC3E}">
        <p14:creationId xmlns:p14="http://schemas.microsoft.com/office/powerpoint/2010/main" val="2782067858"/>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9197182-4556-0615-EE05-A750E94B2818}"/>
              </a:ext>
            </a:extLst>
          </p:cNvPr>
          <p:cNvSpPr txBox="1"/>
          <p:nvPr/>
        </p:nvSpPr>
        <p:spPr>
          <a:xfrm>
            <a:off x="3046640" y="1735996"/>
            <a:ext cx="6098720" cy="3970318"/>
          </a:xfrm>
          <a:prstGeom prst="rect">
            <a:avLst/>
          </a:prstGeom>
          <a:noFill/>
        </p:spPr>
        <p:txBody>
          <a:bodyPr wrap="square">
            <a:spAutoFit/>
          </a:bodyPr>
          <a:lstStyle/>
          <a:p>
            <a:r>
              <a:rPr lang="en-US" b="1" dirty="0"/>
              <a:t>4. Environmental Sustainability</a:t>
            </a:r>
            <a:r>
              <a:rPr lang="en-US" dirty="0"/>
              <a:t>:</a:t>
            </a:r>
          </a:p>
          <a:p>
            <a:pPr>
              <a:buFont typeface="Arial" panose="020B0604020202020204" pitchFamily="34" charset="0"/>
              <a:buChar char="•"/>
            </a:pPr>
            <a:r>
              <a:rPr lang="en-US" dirty="0"/>
              <a:t>Gandhi’s model of decentralization emphasized </a:t>
            </a:r>
            <a:r>
              <a:rPr lang="en-US" b="1" dirty="0"/>
              <a:t>sustainability</a:t>
            </a:r>
            <a:r>
              <a:rPr lang="en-US" dirty="0"/>
              <a:t>. He believed that large, centralized industries consumed too many resources and polluted the environment. In contrast, small-scale, locally managed industries would be more environmentally friendly and sustainable, as they would operate within the limits of local resources and respect the balance of nature.</a:t>
            </a:r>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r>
              <a:rPr lang="en-US" dirty="0"/>
              <a:t>                                            ……………………</a:t>
            </a:r>
          </a:p>
        </p:txBody>
      </p:sp>
    </p:spTree>
    <p:extLst>
      <p:ext uri="{BB962C8B-B14F-4D97-AF65-F5344CB8AC3E}">
        <p14:creationId xmlns:p14="http://schemas.microsoft.com/office/powerpoint/2010/main" val="13785399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C26E538-58AF-1AC3-9370-477E869FFB65}"/>
              </a:ext>
            </a:extLst>
          </p:cNvPr>
          <p:cNvSpPr txBox="1"/>
          <p:nvPr/>
        </p:nvSpPr>
        <p:spPr>
          <a:xfrm>
            <a:off x="2206869" y="529277"/>
            <a:ext cx="8064743" cy="5078313"/>
          </a:xfrm>
          <a:prstGeom prst="rect">
            <a:avLst/>
          </a:prstGeom>
          <a:noFill/>
        </p:spPr>
        <p:txBody>
          <a:bodyPr wrap="square">
            <a:spAutoFit/>
          </a:bodyPr>
          <a:lstStyle/>
          <a:p>
            <a:r>
              <a:rPr lang="en-US" b="1" dirty="0"/>
              <a:t>Principles of Sustainable Development</a:t>
            </a:r>
          </a:p>
          <a:p>
            <a:pPr>
              <a:buFont typeface="+mj-lt"/>
              <a:buAutoNum type="arabicPeriod"/>
            </a:pPr>
            <a:r>
              <a:rPr lang="en-US" b="1" dirty="0"/>
              <a:t>Intergenerational Equity:</a:t>
            </a:r>
            <a:endParaRPr lang="en-US" dirty="0"/>
          </a:p>
          <a:p>
            <a:pPr marL="742950" lvl="1" indent="-285750">
              <a:buFont typeface="+mj-lt"/>
              <a:buAutoNum type="arabicPeriod"/>
            </a:pPr>
            <a:r>
              <a:rPr lang="en-US" dirty="0"/>
              <a:t>Ensures that development today does not deplete resources or harm the environment, leaving future generations with sufficient resources and a healthy environment.</a:t>
            </a:r>
          </a:p>
          <a:p>
            <a:pPr>
              <a:buFont typeface="+mj-lt"/>
              <a:buAutoNum type="arabicPeriod"/>
            </a:pPr>
            <a:r>
              <a:rPr lang="en-US" b="1" dirty="0"/>
              <a:t>Intragenerational Equity:</a:t>
            </a:r>
            <a:endParaRPr lang="en-US" dirty="0"/>
          </a:p>
          <a:p>
            <a:pPr marL="742950" lvl="1" indent="-285750">
              <a:buFont typeface="+mj-lt"/>
              <a:buAutoNum type="arabicPeriod"/>
            </a:pPr>
            <a:r>
              <a:rPr lang="en-US" dirty="0"/>
              <a:t>Promotes fairness and equal opportunities within the current generation, addressing issues such as income inequality, access to resources, and social justice.</a:t>
            </a:r>
          </a:p>
          <a:p>
            <a:pPr>
              <a:buFont typeface="+mj-lt"/>
              <a:buAutoNum type="arabicPeriod"/>
            </a:pPr>
            <a:r>
              <a:rPr lang="en-US" b="1" dirty="0"/>
              <a:t>Integration of the Three Pillars:</a:t>
            </a:r>
            <a:endParaRPr lang="en-US" dirty="0"/>
          </a:p>
          <a:p>
            <a:pPr marL="742950" lvl="1" indent="-285750">
              <a:buFont typeface="+mj-lt"/>
              <a:buAutoNum type="arabicPeriod"/>
            </a:pPr>
            <a:r>
              <a:rPr lang="en-US" dirty="0"/>
              <a:t>Sustainable development requires a holistic approach, integrating economic, social, and environmental aspects in policy-making and planning.</a:t>
            </a:r>
          </a:p>
          <a:p>
            <a:pPr>
              <a:buFont typeface="+mj-lt"/>
              <a:buAutoNum type="arabicPeriod"/>
            </a:pPr>
            <a:r>
              <a:rPr lang="en-US" b="1" dirty="0"/>
              <a:t>Precautionary Principle:</a:t>
            </a:r>
            <a:endParaRPr lang="en-US" dirty="0"/>
          </a:p>
          <a:p>
            <a:pPr marL="742950" lvl="1" indent="-285750">
              <a:buFont typeface="+mj-lt"/>
              <a:buAutoNum type="arabicPeriod"/>
            </a:pPr>
            <a:r>
              <a:rPr lang="en-US" dirty="0"/>
              <a:t>In the face of uncertainty, precautionary measures should be taken to prevent harm to the environment and human health.</a:t>
            </a:r>
          </a:p>
          <a:p>
            <a:pPr>
              <a:buFont typeface="+mj-lt"/>
              <a:buAutoNum type="arabicPeriod"/>
            </a:pPr>
            <a:r>
              <a:rPr lang="en-US" b="1" dirty="0"/>
              <a:t>Sustainable Resource Management:</a:t>
            </a:r>
            <a:endParaRPr lang="en-US" dirty="0"/>
          </a:p>
          <a:p>
            <a:pPr marL="742950" lvl="1" indent="-285750">
              <a:buFont typeface="+mj-lt"/>
              <a:buAutoNum type="arabicPeriod"/>
            </a:pPr>
            <a:r>
              <a:rPr lang="en-US" dirty="0"/>
              <a:t>Resources should be used efficiently and responsibly, with an emphasis on renewable resources and minimizing waste and pollution.</a:t>
            </a:r>
          </a:p>
        </p:txBody>
      </p:sp>
    </p:spTree>
    <p:extLst>
      <p:ext uri="{BB962C8B-B14F-4D97-AF65-F5344CB8AC3E}">
        <p14:creationId xmlns:p14="http://schemas.microsoft.com/office/powerpoint/2010/main" val="14922202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D771DD9-AA01-09CA-F795-90B2B2BC5455}"/>
              </a:ext>
            </a:extLst>
          </p:cNvPr>
          <p:cNvSpPr txBox="1"/>
          <p:nvPr/>
        </p:nvSpPr>
        <p:spPr>
          <a:xfrm>
            <a:off x="1248508" y="401747"/>
            <a:ext cx="8546123" cy="5632311"/>
          </a:xfrm>
          <a:prstGeom prst="rect">
            <a:avLst/>
          </a:prstGeom>
          <a:noFill/>
        </p:spPr>
        <p:txBody>
          <a:bodyPr wrap="square">
            <a:spAutoFit/>
          </a:bodyPr>
          <a:lstStyle/>
          <a:p>
            <a:r>
              <a:rPr lang="en-US" b="1" dirty="0"/>
              <a:t>Goals of Sustainable Development</a:t>
            </a:r>
          </a:p>
          <a:p>
            <a:r>
              <a:rPr lang="en-US" dirty="0"/>
              <a:t>The United Nations has defined 17 Sustainable Development Goals (SDGs) as part of the 2030 Agenda for Sustainable Development. These goals provide a framework for achieving sustainable development globally. Some key goals include:</a:t>
            </a:r>
          </a:p>
          <a:p>
            <a:endParaRPr lang="en-US" dirty="0"/>
          </a:p>
          <a:p>
            <a:pPr>
              <a:buFont typeface="+mj-lt"/>
              <a:buAutoNum type="arabicPeriod"/>
            </a:pPr>
            <a:r>
              <a:rPr lang="en-US" b="1" dirty="0"/>
              <a:t>No Poverty (SDG 1):</a:t>
            </a:r>
            <a:r>
              <a:rPr lang="en-US" dirty="0"/>
              <a:t> Eradicate extreme poverty for all people everywhere.</a:t>
            </a:r>
          </a:p>
          <a:p>
            <a:pPr>
              <a:buFont typeface="+mj-lt"/>
              <a:buAutoNum type="arabicPeriod"/>
            </a:pPr>
            <a:r>
              <a:rPr lang="en-US" b="1" dirty="0"/>
              <a:t>Zero Hunger (SDG 2):</a:t>
            </a:r>
            <a:r>
              <a:rPr lang="en-US" dirty="0"/>
              <a:t> End hunger, achieve food security, and promote sustainable agriculture.</a:t>
            </a:r>
          </a:p>
          <a:p>
            <a:pPr>
              <a:buFont typeface="+mj-lt"/>
              <a:buAutoNum type="arabicPeriod"/>
            </a:pPr>
            <a:r>
              <a:rPr lang="en-US" b="1" dirty="0"/>
              <a:t>Good Health and Well-being (SDG 3):</a:t>
            </a:r>
            <a:r>
              <a:rPr lang="en-US" dirty="0"/>
              <a:t> Ensure healthy lives and promote well-being for all ages.</a:t>
            </a:r>
          </a:p>
          <a:p>
            <a:pPr>
              <a:buFont typeface="+mj-lt"/>
              <a:buAutoNum type="arabicPeriod"/>
            </a:pPr>
            <a:r>
              <a:rPr lang="en-US" b="1" dirty="0"/>
              <a:t>Quality Education (SDG 4):</a:t>
            </a:r>
            <a:r>
              <a:rPr lang="en-US" dirty="0"/>
              <a:t> Ensure inclusive and equitable quality education and promote lifelong learning opportunities.</a:t>
            </a:r>
          </a:p>
          <a:p>
            <a:pPr>
              <a:buFont typeface="+mj-lt"/>
              <a:buAutoNum type="arabicPeriod"/>
            </a:pPr>
            <a:r>
              <a:rPr lang="en-US" b="1" dirty="0"/>
              <a:t>Gender Equality (SDG 5):</a:t>
            </a:r>
            <a:r>
              <a:rPr lang="en-US" dirty="0"/>
              <a:t> Achieve gender equality and empower all women and girls.</a:t>
            </a:r>
          </a:p>
          <a:p>
            <a:pPr>
              <a:buFont typeface="+mj-lt"/>
              <a:buAutoNum type="arabicPeriod"/>
            </a:pPr>
            <a:r>
              <a:rPr lang="en-US" b="1" dirty="0"/>
              <a:t>Clean Water and Sanitation (SDG 6):</a:t>
            </a:r>
            <a:r>
              <a:rPr lang="en-US" dirty="0"/>
              <a:t> Ensure availability and sustainable management of water and sanitation for all.</a:t>
            </a:r>
          </a:p>
          <a:p>
            <a:pPr>
              <a:buFont typeface="+mj-lt"/>
              <a:buAutoNum type="arabicPeriod"/>
            </a:pPr>
            <a:r>
              <a:rPr lang="en-US" b="1" dirty="0"/>
              <a:t>Affordable and Clean Energy (SDG 7):</a:t>
            </a:r>
            <a:r>
              <a:rPr lang="en-US" dirty="0"/>
              <a:t> Ensure access to affordable, reliable, sustainable, and modern energy.</a:t>
            </a:r>
          </a:p>
          <a:p>
            <a:pPr>
              <a:buFont typeface="+mj-lt"/>
              <a:buAutoNum type="arabicPeriod"/>
            </a:pPr>
            <a:r>
              <a:rPr lang="en-US" b="1" dirty="0"/>
              <a:t>Decent Work and Economic Growth (SDG 8):</a:t>
            </a:r>
            <a:r>
              <a:rPr lang="en-US" dirty="0"/>
              <a:t> Promote sustained, inclusive, and sustainable economic growth, full and productive employment, and decent work for all.</a:t>
            </a:r>
          </a:p>
          <a:p>
            <a:pPr>
              <a:buFont typeface="+mj-lt"/>
              <a:buAutoNum type="arabicPeriod"/>
            </a:pPr>
            <a:r>
              <a:rPr lang="en-US" b="1" dirty="0"/>
              <a:t>Climate Action (SDG 13):</a:t>
            </a:r>
            <a:r>
              <a:rPr lang="en-US" dirty="0"/>
              <a:t> Take urgent action to combat climate change and its impacts.</a:t>
            </a:r>
          </a:p>
        </p:txBody>
      </p:sp>
    </p:spTree>
    <p:extLst>
      <p:ext uri="{BB962C8B-B14F-4D97-AF65-F5344CB8AC3E}">
        <p14:creationId xmlns:p14="http://schemas.microsoft.com/office/powerpoint/2010/main" val="33824001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C6AA373-60C6-030A-2CE5-CFF069C2D0F6}"/>
              </a:ext>
            </a:extLst>
          </p:cNvPr>
          <p:cNvSpPr txBox="1"/>
          <p:nvPr/>
        </p:nvSpPr>
        <p:spPr>
          <a:xfrm>
            <a:off x="3048733" y="751344"/>
            <a:ext cx="6097464" cy="5355312"/>
          </a:xfrm>
          <a:prstGeom prst="rect">
            <a:avLst/>
          </a:prstGeom>
          <a:noFill/>
        </p:spPr>
        <p:txBody>
          <a:bodyPr wrap="square">
            <a:spAutoFit/>
          </a:bodyPr>
          <a:lstStyle/>
          <a:p>
            <a:r>
              <a:rPr lang="en-US" b="1" dirty="0"/>
              <a:t>Importance of Sustainable Development</a:t>
            </a:r>
          </a:p>
          <a:p>
            <a:pPr>
              <a:buFont typeface="+mj-lt"/>
              <a:buAutoNum type="arabicPeriod"/>
            </a:pPr>
            <a:r>
              <a:rPr lang="en-US" b="1" dirty="0"/>
              <a:t>Long-term Economic Stability:</a:t>
            </a:r>
            <a:endParaRPr lang="en-US" dirty="0"/>
          </a:p>
          <a:p>
            <a:pPr marL="742950" lvl="1" indent="-285750">
              <a:buFont typeface="+mj-lt"/>
              <a:buAutoNum type="arabicPeriod"/>
            </a:pPr>
            <a:r>
              <a:rPr lang="en-US" dirty="0"/>
              <a:t>Sustainable practices can lead to stable economic growth by reducing dependency on finite resources and avoiding environmental degradation.</a:t>
            </a:r>
          </a:p>
          <a:p>
            <a:pPr marL="742950" lvl="1" indent="-285750">
              <a:buFont typeface="+mj-lt"/>
              <a:buAutoNum type="arabicPeriod"/>
            </a:pPr>
            <a:r>
              <a:rPr lang="en-US" dirty="0"/>
              <a:t>It fosters innovation and new market opportunities in areas like renewable energy and green technologies.</a:t>
            </a:r>
          </a:p>
          <a:p>
            <a:pPr>
              <a:buFont typeface="+mj-lt"/>
              <a:buAutoNum type="arabicPeriod"/>
            </a:pPr>
            <a:r>
              <a:rPr lang="en-US" b="1" dirty="0"/>
              <a:t>Environmental Protection:</a:t>
            </a:r>
            <a:endParaRPr lang="en-US" dirty="0"/>
          </a:p>
          <a:p>
            <a:pPr marL="742950" lvl="1" indent="-285750">
              <a:buFont typeface="+mj-lt"/>
              <a:buAutoNum type="arabicPeriod"/>
            </a:pPr>
            <a:r>
              <a:rPr lang="en-US" dirty="0"/>
              <a:t>Sustainable development practices help preserve ecosystems, reduce pollution, and combat climate change, ensuring a healthy environment.</a:t>
            </a:r>
          </a:p>
          <a:p>
            <a:pPr>
              <a:buFont typeface="+mj-lt"/>
              <a:buAutoNum type="arabicPeriod"/>
            </a:pPr>
            <a:r>
              <a:rPr lang="en-US" b="1" dirty="0"/>
              <a:t>Social Well-being:</a:t>
            </a:r>
            <a:endParaRPr lang="en-US" dirty="0"/>
          </a:p>
          <a:p>
            <a:pPr marL="742950" lvl="1" indent="-285750">
              <a:buFont typeface="+mj-lt"/>
              <a:buAutoNum type="arabicPeriod"/>
            </a:pPr>
            <a:r>
              <a:rPr lang="en-US" dirty="0"/>
              <a:t>Promotes social inclusion, reduces inequalities, and improves quality of life by ensuring access to essential services and opportunities for all.</a:t>
            </a:r>
          </a:p>
          <a:p>
            <a:pPr>
              <a:buFont typeface="+mj-lt"/>
              <a:buAutoNum type="arabicPeriod"/>
            </a:pPr>
            <a:r>
              <a:rPr lang="en-US" b="1" dirty="0"/>
              <a:t>Resilience to Crises:</a:t>
            </a:r>
            <a:endParaRPr lang="en-US" dirty="0"/>
          </a:p>
          <a:p>
            <a:pPr marL="742950" lvl="1" indent="-285750">
              <a:buFont typeface="+mj-lt"/>
              <a:buAutoNum type="arabicPeriod"/>
            </a:pPr>
            <a:r>
              <a:rPr lang="en-US" dirty="0"/>
              <a:t>Societies that adopt sustainable practices are more resilient to economic, social, and environmental crises, such as natural disasters and economic downturns.</a:t>
            </a:r>
          </a:p>
        </p:txBody>
      </p:sp>
    </p:spTree>
    <p:extLst>
      <p:ext uri="{BB962C8B-B14F-4D97-AF65-F5344CB8AC3E}">
        <p14:creationId xmlns:p14="http://schemas.microsoft.com/office/powerpoint/2010/main" val="12368070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5653635-002F-EFBF-B9E4-75BA7CB69827}"/>
              </a:ext>
            </a:extLst>
          </p:cNvPr>
          <p:cNvSpPr txBox="1"/>
          <p:nvPr/>
        </p:nvSpPr>
        <p:spPr>
          <a:xfrm>
            <a:off x="2013438" y="474345"/>
            <a:ext cx="7132759" cy="5355312"/>
          </a:xfrm>
          <a:prstGeom prst="rect">
            <a:avLst/>
          </a:prstGeom>
          <a:noFill/>
        </p:spPr>
        <p:txBody>
          <a:bodyPr wrap="square">
            <a:spAutoFit/>
          </a:bodyPr>
          <a:lstStyle/>
          <a:p>
            <a:r>
              <a:rPr lang="en-US" b="1" dirty="0"/>
              <a:t>Challenges to Sustainable Development</a:t>
            </a:r>
          </a:p>
          <a:p>
            <a:pPr>
              <a:buFont typeface="+mj-lt"/>
              <a:buAutoNum type="arabicPeriod"/>
            </a:pPr>
            <a:r>
              <a:rPr lang="en-US" b="1" dirty="0"/>
              <a:t>Resource Depletion:</a:t>
            </a:r>
            <a:endParaRPr lang="en-US" dirty="0"/>
          </a:p>
          <a:p>
            <a:pPr marL="742950" lvl="1" indent="-285750">
              <a:buFont typeface="+mj-lt"/>
              <a:buAutoNum type="arabicPeriod"/>
            </a:pPr>
            <a:r>
              <a:rPr lang="en-US" dirty="0"/>
              <a:t>Over-exploitation of natural resources such as fossil fuels, water, and forests can lead to scarcity and environmental damage.</a:t>
            </a:r>
          </a:p>
          <a:p>
            <a:pPr>
              <a:buFont typeface="+mj-lt"/>
              <a:buAutoNum type="arabicPeriod"/>
            </a:pPr>
            <a:r>
              <a:rPr lang="en-US" b="1" dirty="0"/>
              <a:t>Climate Change:</a:t>
            </a:r>
            <a:endParaRPr lang="en-US" dirty="0"/>
          </a:p>
          <a:p>
            <a:pPr marL="742950" lvl="1" indent="-285750">
              <a:buFont typeface="+mj-lt"/>
              <a:buAutoNum type="arabicPeriod"/>
            </a:pPr>
            <a:r>
              <a:rPr lang="en-US" dirty="0"/>
              <a:t>Climate change poses a significant threat to sustainable development, impacting agriculture, water supply, and biodiversity.</a:t>
            </a:r>
          </a:p>
          <a:p>
            <a:pPr>
              <a:buFont typeface="+mj-lt"/>
              <a:buAutoNum type="arabicPeriod"/>
            </a:pPr>
            <a:r>
              <a:rPr lang="en-US" b="1" dirty="0"/>
              <a:t>Poverty and Inequality:</a:t>
            </a:r>
            <a:endParaRPr lang="en-US" dirty="0"/>
          </a:p>
          <a:p>
            <a:pPr marL="742950" lvl="1" indent="-285750">
              <a:buFont typeface="+mj-lt"/>
              <a:buAutoNum type="arabicPeriod"/>
            </a:pPr>
            <a:r>
              <a:rPr lang="en-US" dirty="0"/>
              <a:t>High levels of poverty and inequality can hinder efforts to achieve sustainable development, as marginalized communities often lack access to resources and opportunities.</a:t>
            </a:r>
          </a:p>
          <a:p>
            <a:pPr>
              <a:buFont typeface="+mj-lt"/>
              <a:buAutoNum type="arabicPeriod"/>
            </a:pPr>
            <a:r>
              <a:rPr lang="en-US" b="1" dirty="0"/>
              <a:t>Political and Institutional Barriers:</a:t>
            </a:r>
            <a:endParaRPr lang="en-US" dirty="0"/>
          </a:p>
          <a:p>
            <a:pPr marL="742950" lvl="1" indent="-285750">
              <a:buFont typeface="+mj-lt"/>
              <a:buAutoNum type="arabicPeriod"/>
            </a:pPr>
            <a:r>
              <a:rPr lang="en-US" dirty="0"/>
              <a:t>Lack of political will, weak governance, and corruption can obstruct sustainable development initiatives.</a:t>
            </a:r>
          </a:p>
          <a:p>
            <a:pPr>
              <a:buFont typeface="+mj-lt"/>
              <a:buAutoNum type="arabicPeriod"/>
            </a:pPr>
            <a:r>
              <a:rPr lang="en-US" b="1" dirty="0"/>
              <a:t>Global Coordination:</a:t>
            </a:r>
            <a:endParaRPr lang="en-US" dirty="0"/>
          </a:p>
          <a:p>
            <a:pPr marL="742950" lvl="1" indent="-285750">
              <a:buFont typeface="+mj-lt"/>
              <a:buAutoNum type="arabicPeriod"/>
            </a:pPr>
            <a:r>
              <a:rPr lang="en-US" dirty="0"/>
              <a:t>Achieving sustainable development requires global cooperation, as environmental issues like climate change and biodiversity loss cross national borders.</a:t>
            </a:r>
          </a:p>
        </p:txBody>
      </p:sp>
    </p:spTree>
    <p:extLst>
      <p:ext uri="{BB962C8B-B14F-4D97-AF65-F5344CB8AC3E}">
        <p14:creationId xmlns:p14="http://schemas.microsoft.com/office/powerpoint/2010/main" val="12265876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A31A9C4-CD07-FA70-BC4B-F8722317C942}"/>
              </a:ext>
            </a:extLst>
          </p:cNvPr>
          <p:cNvSpPr txBox="1"/>
          <p:nvPr/>
        </p:nvSpPr>
        <p:spPr>
          <a:xfrm>
            <a:off x="1679330" y="828215"/>
            <a:ext cx="8642839" cy="4801314"/>
          </a:xfrm>
          <a:prstGeom prst="rect">
            <a:avLst/>
          </a:prstGeom>
          <a:noFill/>
        </p:spPr>
        <p:txBody>
          <a:bodyPr wrap="square">
            <a:spAutoFit/>
          </a:bodyPr>
          <a:lstStyle/>
          <a:p>
            <a:r>
              <a:rPr lang="en-US" b="1" dirty="0"/>
              <a:t>Strategies for Achieving Sustainable Development</a:t>
            </a:r>
          </a:p>
          <a:p>
            <a:pPr>
              <a:buFont typeface="+mj-lt"/>
              <a:buAutoNum type="arabicPeriod"/>
            </a:pPr>
            <a:r>
              <a:rPr lang="en-US" b="1" dirty="0"/>
              <a:t>Promoting Green Technologies:</a:t>
            </a:r>
            <a:endParaRPr lang="en-US" dirty="0"/>
          </a:p>
          <a:p>
            <a:pPr marL="742950" lvl="1" indent="-285750">
              <a:buFont typeface="+mj-lt"/>
              <a:buAutoNum type="arabicPeriod"/>
            </a:pPr>
            <a:r>
              <a:rPr lang="en-US" dirty="0"/>
              <a:t>Encouraging the adoption of renewable energy, energy efficiency, and sustainable agriculture practices.</a:t>
            </a:r>
          </a:p>
          <a:p>
            <a:pPr>
              <a:buFont typeface="+mj-lt"/>
              <a:buAutoNum type="arabicPeriod"/>
            </a:pPr>
            <a:r>
              <a:rPr lang="en-US" b="1" dirty="0"/>
              <a:t>Policy and Governance Reforms:</a:t>
            </a:r>
            <a:endParaRPr lang="en-US" dirty="0"/>
          </a:p>
          <a:p>
            <a:pPr marL="742950" lvl="1" indent="-285750">
              <a:buFont typeface="+mj-lt"/>
              <a:buAutoNum type="arabicPeriod"/>
            </a:pPr>
            <a:r>
              <a:rPr lang="en-US" dirty="0"/>
              <a:t>Implementing policies that support sustainable practices, such as carbon pricing, subsidies for green technologies, and regulations on pollution and resource use.</a:t>
            </a:r>
          </a:p>
          <a:p>
            <a:pPr>
              <a:buFont typeface="+mj-lt"/>
              <a:buAutoNum type="arabicPeriod"/>
            </a:pPr>
            <a:r>
              <a:rPr lang="en-US" b="1" dirty="0"/>
              <a:t>Education and Awareness:</a:t>
            </a:r>
            <a:endParaRPr lang="en-US" dirty="0"/>
          </a:p>
          <a:p>
            <a:pPr marL="742950" lvl="1" indent="-285750">
              <a:buFont typeface="+mj-lt"/>
              <a:buAutoNum type="arabicPeriod"/>
            </a:pPr>
            <a:r>
              <a:rPr lang="en-US" dirty="0"/>
              <a:t>Raising awareness about the importance of sustainable development and educating communities on sustainable practices.</a:t>
            </a:r>
          </a:p>
          <a:p>
            <a:pPr>
              <a:buFont typeface="+mj-lt"/>
              <a:buAutoNum type="arabicPeriod"/>
            </a:pPr>
            <a:r>
              <a:rPr lang="en-US" b="1" dirty="0"/>
              <a:t>Public-Private Partnerships:</a:t>
            </a:r>
            <a:endParaRPr lang="en-US" dirty="0"/>
          </a:p>
          <a:p>
            <a:pPr marL="742950" lvl="1" indent="-285750">
              <a:buFont typeface="+mj-lt"/>
              <a:buAutoNum type="arabicPeriod"/>
            </a:pPr>
            <a:r>
              <a:rPr lang="en-US" dirty="0"/>
              <a:t>Collaborating with businesses, governments, and civil society to implement sustainable development projects.</a:t>
            </a:r>
          </a:p>
          <a:p>
            <a:pPr>
              <a:buFont typeface="+mj-lt"/>
              <a:buAutoNum type="arabicPeriod"/>
            </a:pPr>
            <a:r>
              <a:rPr lang="en-US" b="1" dirty="0"/>
              <a:t>Sustainable Urban Planning:</a:t>
            </a:r>
            <a:endParaRPr lang="en-US" dirty="0"/>
          </a:p>
          <a:p>
            <a:pPr marL="742950" lvl="1" indent="-285750">
              <a:buFont typeface="+mj-lt"/>
              <a:buAutoNum type="arabicPeriod"/>
            </a:pPr>
            <a:r>
              <a:rPr lang="en-US" dirty="0"/>
              <a:t>Developing cities in a way that reduces resource consumption and enhances quality of life through better public transportation, green spaces, and efficient infrastructure.</a:t>
            </a:r>
          </a:p>
        </p:txBody>
      </p:sp>
    </p:spTree>
    <p:extLst>
      <p:ext uri="{BB962C8B-B14F-4D97-AF65-F5344CB8AC3E}">
        <p14:creationId xmlns:p14="http://schemas.microsoft.com/office/powerpoint/2010/main" val="28234312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9478FC6-424D-4111-33B4-3F70AD52FF27}"/>
              </a:ext>
            </a:extLst>
          </p:cNvPr>
          <p:cNvSpPr txBox="1"/>
          <p:nvPr/>
        </p:nvSpPr>
        <p:spPr>
          <a:xfrm>
            <a:off x="2908056" y="1712130"/>
            <a:ext cx="6097464" cy="2677656"/>
          </a:xfrm>
          <a:prstGeom prst="rect">
            <a:avLst/>
          </a:prstGeom>
          <a:noFill/>
        </p:spPr>
        <p:txBody>
          <a:bodyPr wrap="square">
            <a:spAutoFit/>
          </a:bodyPr>
          <a:lstStyle/>
          <a:p>
            <a:r>
              <a:rPr lang="en-US" sz="2400" b="1" dirty="0"/>
              <a:t>Introduction to Economic Development</a:t>
            </a:r>
          </a:p>
          <a:p>
            <a:endParaRPr lang="en-US" b="1" dirty="0"/>
          </a:p>
          <a:p>
            <a:r>
              <a:rPr lang="en-US" b="1" dirty="0"/>
              <a:t>Economic Development</a:t>
            </a:r>
            <a:r>
              <a:rPr lang="en-US" dirty="0"/>
              <a:t> refers to the process through which the overall health, well-being, and standard of living of a nation's people are improved. It is a multifaceted concept involving more than just economic growth (an increase in income or GDP); it also includes qualitative changes in the structure of the economy and the improvement of living standards.</a:t>
            </a:r>
          </a:p>
        </p:txBody>
      </p:sp>
    </p:spTree>
    <p:extLst>
      <p:ext uri="{BB962C8B-B14F-4D97-AF65-F5344CB8AC3E}">
        <p14:creationId xmlns:p14="http://schemas.microsoft.com/office/powerpoint/2010/main" val="15635838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641BAAC-B0D3-5461-5633-30CEF7D3448D}"/>
              </a:ext>
            </a:extLst>
          </p:cNvPr>
          <p:cNvSpPr txBox="1"/>
          <p:nvPr/>
        </p:nvSpPr>
        <p:spPr>
          <a:xfrm>
            <a:off x="3321295" y="1955972"/>
            <a:ext cx="6097464" cy="1569660"/>
          </a:xfrm>
          <a:prstGeom prst="rect">
            <a:avLst/>
          </a:prstGeom>
          <a:noFill/>
        </p:spPr>
        <p:txBody>
          <a:bodyPr wrap="square">
            <a:spAutoFit/>
          </a:bodyPr>
          <a:lstStyle/>
          <a:p>
            <a:pPr algn="ctr"/>
            <a:r>
              <a:rPr lang="en-US" sz="4800" b="1" dirty="0"/>
              <a:t>Economic Determinants </a:t>
            </a:r>
            <a:endParaRPr lang="en-US" sz="4800" dirty="0"/>
          </a:p>
        </p:txBody>
      </p:sp>
    </p:spTree>
    <p:extLst>
      <p:ext uri="{BB962C8B-B14F-4D97-AF65-F5344CB8AC3E}">
        <p14:creationId xmlns:p14="http://schemas.microsoft.com/office/powerpoint/2010/main" val="31865859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EC316CB-5629-BC8E-8E0D-98E430C557B4}"/>
              </a:ext>
            </a:extLst>
          </p:cNvPr>
          <p:cNvSpPr txBox="1"/>
          <p:nvPr/>
        </p:nvSpPr>
        <p:spPr>
          <a:xfrm>
            <a:off x="3048733" y="1305342"/>
            <a:ext cx="6097464" cy="4524315"/>
          </a:xfrm>
          <a:prstGeom prst="rect">
            <a:avLst/>
          </a:prstGeom>
          <a:noFill/>
        </p:spPr>
        <p:txBody>
          <a:bodyPr wrap="square">
            <a:spAutoFit/>
          </a:bodyPr>
          <a:lstStyle/>
          <a:p>
            <a:endParaRPr lang="en-US" b="1" dirty="0"/>
          </a:p>
          <a:p>
            <a:r>
              <a:rPr lang="en-US" b="1" dirty="0"/>
              <a:t>Economic determinants</a:t>
            </a:r>
            <a:r>
              <a:rPr lang="en-US" dirty="0"/>
              <a:t> are factors directly related to the economic activities and structures of a country. These include the resources, industries, and financial systems that influence the economic growth and development of a society.</a:t>
            </a:r>
          </a:p>
          <a:p>
            <a:endParaRPr lang="en-US" dirty="0"/>
          </a:p>
          <a:p>
            <a:r>
              <a:rPr lang="en-US" b="1" dirty="0"/>
              <a:t>1. Natural Resources:</a:t>
            </a:r>
          </a:p>
          <a:p>
            <a:pPr>
              <a:buFont typeface="Arial" panose="020B0604020202020204" pitchFamily="34" charset="0"/>
              <a:buChar char="•"/>
            </a:pPr>
            <a:r>
              <a:rPr lang="en-US" b="1" dirty="0"/>
              <a:t>Availability and Quality:</a:t>
            </a:r>
            <a:r>
              <a:rPr lang="en-US" dirty="0"/>
              <a:t> The presence of natural resources such as minerals, oil, forests, and arable land can significantly impact economic growth. Countries rich in resources often have an advantage in industries like mining, agriculture, and energy.</a:t>
            </a:r>
          </a:p>
          <a:p>
            <a:pPr>
              <a:buFont typeface="Arial" panose="020B0604020202020204" pitchFamily="34" charset="0"/>
              <a:buChar char="•"/>
            </a:pPr>
            <a:r>
              <a:rPr lang="en-US" b="1" dirty="0"/>
              <a:t>Management and Utilization:</a:t>
            </a:r>
            <a:r>
              <a:rPr lang="en-US" dirty="0"/>
              <a:t> Efficient management and sustainable utilization of resources are crucial. Over-exploitation or mismanagement can lead to resource depletion and environmental degradation, hindering long-term growth.</a:t>
            </a:r>
          </a:p>
        </p:txBody>
      </p:sp>
    </p:spTree>
    <p:extLst>
      <p:ext uri="{BB962C8B-B14F-4D97-AF65-F5344CB8AC3E}">
        <p14:creationId xmlns:p14="http://schemas.microsoft.com/office/powerpoint/2010/main" val="10376074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F70FE1C-4AD9-EBEB-F8AF-497F1A7D6F3A}"/>
              </a:ext>
            </a:extLst>
          </p:cNvPr>
          <p:cNvSpPr txBox="1"/>
          <p:nvPr/>
        </p:nvSpPr>
        <p:spPr>
          <a:xfrm>
            <a:off x="1556239" y="672130"/>
            <a:ext cx="9627577" cy="5355312"/>
          </a:xfrm>
          <a:prstGeom prst="rect">
            <a:avLst/>
          </a:prstGeom>
          <a:noFill/>
        </p:spPr>
        <p:txBody>
          <a:bodyPr wrap="square">
            <a:spAutoFit/>
          </a:bodyPr>
          <a:lstStyle/>
          <a:p>
            <a:r>
              <a:rPr lang="en-US" b="1" dirty="0"/>
              <a:t>2. Human Capital:</a:t>
            </a:r>
          </a:p>
          <a:p>
            <a:pPr>
              <a:buFont typeface="Arial" panose="020B0604020202020204" pitchFamily="34" charset="0"/>
              <a:buChar char="•"/>
            </a:pPr>
            <a:r>
              <a:rPr lang="en-US" b="1" dirty="0"/>
              <a:t>Education and Skills:</a:t>
            </a:r>
            <a:r>
              <a:rPr lang="en-US" dirty="0"/>
              <a:t> A well-educated and skilled workforce is essential for productivity and innovation. Investment in education, training, and healthcare enhances the capabilities of individuals, leading to higher economic output.</a:t>
            </a:r>
          </a:p>
          <a:p>
            <a:pPr>
              <a:buFont typeface="Arial" panose="020B0604020202020204" pitchFamily="34" charset="0"/>
              <a:buChar char="•"/>
            </a:pPr>
            <a:r>
              <a:rPr lang="en-US" b="1" dirty="0"/>
              <a:t>Health and Well-being:</a:t>
            </a:r>
            <a:r>
              <a:rPr lang="en-US" dirty="0"/>
              <a:t> Healthy individuals are more productive and contribute effectively to the economy. Access to healthcare, nutrition, and a safe environment are vital components of human capital.</a:t>
            </a:r>
          </a:p>
          <a:p>
            <a:pPr>
              <a:buFont typeface="Arial" panose="020B0604020202020204" pitchFamily="34" charset="0"/>
              <a:buChar char="•"/>
            </a:pPr>
            <a:endParaRPr lang="en-US" dirty="0"/>
          </a:p>
          <a:p>
            <a:r>
              <a:rPr lang="en-US" b="1" dirty="0"/>
              <a:t>3. Capital Formation:</a:t>
            </a:r>
          </a:p>
          <a:p>
            <a:pPr>
              <a:buFont typeface="Arial" panose="020B0604020202020204" pitchFamily="34" charset="0"/>
              <a:buChar char="•"/>
            </a:pPr>
            <a:r>
              <a:rPr lang="en-US" b="1" dirty="0"/>
              <a:t>Physical Capital:</a:t>
            </a:r>
            <a:r>
              <a:rPr lang="en-US" dirty="0"/>
              <a:t> Investment in physical infrastructure such as factories, machinery, and transportation systems boosts productivity and economic capacity.</a:t>
            </a:r>
          </a:p>
          <a:p>
            <a:pPr>
              <a:buFont typeface="Arial" panose="020B0604020202020204" pitchFamily="34" charset="0"/>
              <a:buChar char="•"/>
            </a:pPr>
            <a:r>
              <a:rPr lang="en-US" b="1" dirty="0"/>
              <a:t>Financial Capital:</a:t>
            </a:r>
            <a:r>
              <a:rPr lang="en-US" dirty="0"/>
              <a:t> A robust financial system, including banks and capital markets, is necessary for mobilizing savings, facilitating investments, and funding business activities.</a:t>
            </a:r>
          </a:p>
          <a:p>
            <a:pPr>
              <a:buFont typeface="Arial" panose="020B0604020202020204" pitchFamily="34" charset="0"/>
              <a:buChar char="•"/>
            </a:pPr>
            <a:endParaRPr lang="en-US" dirty="0"/>
          </a:p>
          <a:p>
            <a:r>
              <a:rPr lang="en-US" b="1" dirty="0"/>
              <a:t>4. Technology and Innovation:</a:t>
            </a:r>
          </a:p>
          <a:p>
            <a:pPr>
              <a:buFont typeface="Arial" panose="020B0604020202020204" pitchFamily="34" charset="0"/>
              <a:buChar char="•"/>
            </a:pPr>
            <a:r>
              <a:rPr lang="en-US" b="1" dirty="0"/>
              <a:t>Research and Development (R&amp;D):</a:t>
            </a:r>
            <a:r>
              <a:rPr lang="en-US" dirty="0"/>
              <a:t> Investment in R&amp;D drives technological innovation, improving productivity and creating new industries.</a:t>
            </a:r>
          </a:p>
          <a:p>
            <a:pPr>
              <a:buFont typeface="Arial" panose="020B0604020202020204" pitchFamily="34" charset="0"/>
              <a:buChar char="•"/>
            </a:pPr>
            <a:r>
              <a:rPr lang="en-US" b="1" dirty="0"/>
              <a:t>Technology Adoption:</a:t>
            </a:r>
            <a:r>
              <a:rPr lang="en-US" dirty="0"/>
              <a:t> The ability to adopt and adapt new technologies is crucial for economic competitiveness and growth.</a:t>
            </a:r>
          </a:p>
        </p:txBody>
      </p:sp>
    </p:spTree>
    <p:extLst>
      <p:ext uri="{BB962C8B-B14F-4D97-AF65-F5344CB8AC3E}">
        <p14:creationId xmlns:p14="http://schemas.microsoft.com/office/powerpoint/2010/main" val="30818307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D4BB22B-D0D2-059C-0732-370A9F02E6A6}"/>
              </a:ext>
            </a:extLst>
          </p:cNvPr>
          <p:cNvSpPr txBox="1"/>
          <p:nvPr/>
        </p:nvSpPr>
        <p:spPr>
          <a:xfrm>
            <a:off x="1488831" y="933723"/>
            <a:ext cx="9214338" cy="5078313"/>
          </a:xfrm>
          <a:prstGeom prst="rect">
            <a:avLst/>
          </a:prstGeom>
          <a:noFill/>
        </p:spPr>
        <p:txBody>
          <a:bodyPr wrap="square">
            <a:spAutoFit/>
          </a:bodyPr>
          <a:lstStyle/>
          <a:p>
            <a:r>
              <a:rPr lang="en-US" b="1" dirty="0"/>
              <a:t>5. Industrial Structure:</a:t>
            </a:r>
          </a:p>
          <a:p>
            <a:pPr>
              <a:buFont typeface="Arial" panose="020B0604020202020204" pitchFamily="34" charset="0"/>
              <a:buChar char="•"/>
            </a:pPr>
            <a:r>
              <a:rPr lang="en-US" b="1" dirty="0"/>
              <a:t>Diverse Industrial Base:</a:t>
            </a:r>
            <a:r>
              <a:rPr lang="en-US" dirty="0"/>
              <a:t> A diversified economy with multiple thriving sectors (agriculture, manufacturing, services) is more resilient to economic shocks.</a:t>
            </a:r>
          </a:p>
          <a:p>
            <a:pPr>
              <a:buFont typeface="Arial" panose="020B0604020202020204" pitchFamily="34" charset="0"/>
              <a:buChar char="•"/>
            </a:pPr>
            <a:r>
              <a:rPr lang="en-US" b="1" dirty="0"/>
              <a:t>Sectoral Growth:</a:t>
            </a:r>
            <a:r>
              <a:rPr lang="en-US" dirty="0"/>
              <a:t> The development of key industries, such as manufacturing and technology, can drive overall economic growth.</a:t>
            </a:r>
          </a:p>
          <a:p>
            <a:pPr>
              <a:buFont typeface="Arial" panose="020B0604020202020204" pitchFamily="34" charset="0"/>
              <a:buChar char="•"/>
            </a:pPr>
            <a:endParaRPr lang="en-US" dirty="0"/>
          </a:p>
          <a:p>
            <a:r>
              <a:rPr lang="en-US" b="1" dirty="0"/>
              <a:t>6. Trade and Global Integration:</a:t>
            </a:r>
          </a:p>
          <a:p>
            <a:pPr>
              <a:buFont typeface="Arial" panose="020B0604020202020204" pitchFamily="34" charset="0"/>
              <a:buChar char="•"/>
            </a:pPr>
            <a:r>
              <a:rPr lang="en-US" b="1" dirty="0"/>
              <a:t>Exports and Imports:</a:t>
            </a:r>
            <a:r>
              <a:rPr lang="en-US" dirty="0"/>
              <a:t> Trade allows countries to specialize in goods they produce efficiently, leading to economic growth. Access to international markets can boost export revenues and economic development.</a:t>
            </a:r>
          </a:p>
          <a:p>
            <a:pPr>
              <a:buFont typeface="Arial" panose="020B0604020202020204" pitchFamily="34" charset="0"/>
              <a:buChar char="•"/>
            </a:pPr>
            <a:r>
              <a:rPr lang="en-US" b="1" dirty="0"/>
              <a:t>Foreign Direct Investment (FDI):</a:t>
            </a:r>
            <a:r>
              <a:rPr lang="en-US" dirty="0"/>
              <a:t> FDI brings in capital, technology, and managerial expertise, contributing to economic growth and development.</a:t>
            </a:r>
          </a:p>
          <a:p>
            <a:pPr>
              <a:buFont typeface="Arial" panose="020B0604020202020204" pitchFamily="34" charset="0"/>
              <a:buChar char="•"/>
            </a:pPr>
            <a:endParaRPr lang="en-US" dirty="0"/>
          </a:p>
          <a:p>
            <a:r>
              <a:rPr lang="en-US" b="1" dirty="0"/>
              <a:t>7. Government Policies and Economic Institutions:</a:t>
            </a:r>
          </a:p>
          <a:p>
            <a:pPr>
              <a:buFont typeface="Arial" panose="020B0604020202020204" pitchFamily="34" charset="0"/>
              <a:buChar char="•"/>
            </a:pPr>
            <a:r>
              <a:rPr lang="en-US" b="1" dirty="0"/>
              <a:t>Monetary and Fiscal Policies:</a:t>
            </a:r>
            <a:r>
              <a:rPr lang="en-US" dirty="0"/>
              <a:t> Policies related to taxation, government spending, and money supply influence economic stability and growth.</a:t>
            </a:r>
          </a:p>
          <a:p>
            <a:pPr>
              <a:buFont typeface="Arial" panose="020B0604020202020204" pitchFamily="34" charset="0"/>
              <a:buChar char="•"/>
            </a:pPr>
            <a:r>
              <a:rPr lang="en-US" b="1" dirty="0"/>
              <a:t>Regulatory Environment:</a:t>
            </a:r>
            <a:r>
              <a:rPr lang="en-US" dirty="0"/>
              <a:t> A favorable regulatory environment supports business growth, while excessive regulation can hinder economic activities.</a:t>
            </a:r>
          </a:p>
        </p:txBody>
      </p:sp>
    </p:spTree>
    <p:extLst>
      <p:ext uri="{BB962C8B-B14F-4D97-AF65-F5344CB8AC3E}">
        <p14:creationId xmlns:p14="http://schemas.microsoft.com/office/powerpoint/2010/main" val="30135127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C25503B-854C-23BB-384C-51678A390E69}"/>
              </a:ext>
            </a:extLst>
          </p:cNvPr>
          <p:cNvSpPr txBox="1"/>
          <p:nvPr/>
        </p:nvSpPr>
        <p:spPr>
          <a:xfrm>
            <a:off x="1679330" y="474345"/>
            <a:ext cx="8880231" cy="4801314"/>
          </a:xfrm>
          <a:prstGeom prst="rect">
            <a:avLst/>
          </a:prstGeom>
          <a:noFill/>
        </p:spPr>
        <p:txBody>
          <a:bodyPr wrap="square">
            <a:spAutoFit/>
          </a:bodyPr>
          <a:lstStyle/>
          <a:p>
            <a:r>
              <a:rPr lang="en-US" b="1" dirty="0"/>
              <a:t>Non-Economic Determinants</a:t>
            </a:r>
          </a:p>
          <a:p>
            <a:r>
              <a:rPr lang="en-US" b="1" dirty="0"/>
              <a:t>Non-economic determinants</a:t>
            </a:r>
            <a:r>
              <a:rPr lang="en-US" dirty="0"/>
              <a:t> are factors not directly related to the economic structures but still significantly influence economic development and growth. These include social, cultural, political, and environmental aspects that shape the economic environment.</a:t>
            </a:r>
          </a:p>
          <a:p>
            <a:endParaRPr lang="en-US" dirty="0"/>
          </a:p>
          <a:p>
            <a:r>
              <a:rPr lang="en-US" b="1" dirty="0"/>
              <a:t>1. Political Stability and Governance:</a:t>
            </a:r>
          </a:p>
          <a:p>
            <a:pPr>
              <a:buFont typeface="Arial" panose="020B0604020202020204" pitchFamily="34" charset="0"/>
              <a:buChar char="•"/>
            </a:pPr>
            <a:r>
              <a:rPr lang="en-US" b="1" dirty="0"/>
              <a:t>Political Stability:</a:t>
            </a:r>
            <a:r>
              <a:rPr lang="en-US" dirty="0"/>
              <a:t> Stable political conditions create a conducive environment for investment and economic activities. Political instability, on the other hand, can deter investors and disrupt economic growth.</a:t>
            </a:r>
          </a:p>
          <a:p>
            <a:pPr>
              <a:buFont typeface="Arial" panose="020B0604020202020204" pitchFamily="34" charset="0"/>
              <a:buChar char="•"/>
            </a:pPr>
            <a:r>
              <a:rPr lang="en-US" b="1" dirty="0"/>
              <a:t>Quality of Governance:</a:t>
            </a:r>
            <a:r>
              <a:rPr lang="en-US" dirty="0"/>
              <a:t> Effective governance, rule of law, and corruption control are essential for implementing policies and ensuring economic development.</a:t>
            </a:r>
          </a:p>
          <a:p>
            <a:pPr>
              <a:buFont typeface="Arial" panose="020B0604020202020204" pitchFamily="34" charset="0"/>
              <a:buChar char="•"/>
            </a:pPr>
            <a:endParaRPr lang="en-US" dirty="0"/>
          </a:p>
          <a:p>
            <a:r>
              <a:rPr lang="en-US" b="1" dirty="0"/>
              <a:t>2. Social and Cultural Factors:</a:t>
            </a:r>
          </a:p>
          <a:p>
            <a:pPr>
              <a:buFont typeface="Arial" panose="020B0604020202020204" pitchFamily="34" charset="0"/>
              <a:buChar char="•"/>
            </a:pPr>
            <a:r>
              <a:rPr lang="en-US" b="1" dirty="0"/>
              <a:t>Social Norms and Values:</a:t>
            </a:r>
            <a:r>
              <a:rPr lang="en-US" dirty="0"/>
              <a:t> Societal values, such as work ethic, entrepreneurship, and attitudes toward education, significantly influence economic behavior and development.</a:t>
            </a:r>
          </a:p>
          <a:p>
            <a:pPr>
              <a:buFont typeface="Arial" panose="020B0604020202020204" pitchFamily="34" charset="0"/>
              <a:buChar char="•"/>
            </a:pPr>
            <a:r>
              <a:rPr lang="en-US" b="1" dirty="0"/>
              <a:t>Demographic Trends:</a:t>
            </a:r>
            <a:r>
              <a:rPr lang="en-US" dirty="0"/>
              <a:t> Factors like population growth, age distribution, and urbanization affect labor supply, demand for goods, and overall economic dynamics.</a:t>
            </a:r>
          </a:p>
        </p:txBody>
      </p:sp>
    </p:spTree>
    <p:extLst>
      <p:ext uri="{BB962C8B-B14F-4D97-AF65-F5344CB8AC3E}">
        <p14:creationId xmlns:p14="http://schemas.microsoft.com/office/powerpoint/2010/main" val="29385915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A079F2-4B95-AB42-90AD-0986793D4C71}"/>
              </a:ext>
            </a:extLst>
          </p:cNvPr>
          <p:cNvSpPr txBox="1"/>
          <p:nvPr/>
        </p:nvSpPr>
        <p:spPr>
          <a:xfrm>
            <a:off x="1424354" y="612845"/>
            <a:ext cx="8493369" cy="5078313"/>
          </a:xfrm>
          <a:prstGeom prst="rect">
            <a:avLst/>
          </a:prstGeom>
          <a:noFill/>
        </p:spPr>
        <p:txBody>
          <a:bodyPr wrap="square">
            <a:spAutoFit/>
          </a:bodyPr>
          <a:lstStyle/>
          <a:p>
            <a:r>
              <a:rPr lang="en-US" b="1" dirty="0"/>
              <a:t>3. Education and Human Development:</a:t>
            </a:r>
          </a:p>
          <a:p>
            <a:pPr>
              <a:buFont typeface="Arial" panose="020B0604020202020204" pitchFamily="34" charset="0"/>
              <a:buChar char="•"/>
            </a:pPr>
            <a:r>
              <a:rPr lang="en-US" b="1" dirty="0"/>
              <a:t>Quality of Education:</a:t>
            </a:r>
            <a:r>
              <a:rPr lang="en-US" dirty="0"/>
              <a:t> Beyond just literacy rates, the quality and relevance of education to the job market are crucial for economic development.</a:t>
            </a:r>
          </a:p>
          <a:p>
            <a:pPr>
              <a:buFont typeface="Arial" panose="020B0604020202020204" pitchFamily="34" charset="0"/>
              <a:buChar char="•"/>
            </a:pPr>
            <a:r>
              <a:rPr lang="en-US" b="1" dirty="0"/>
              <a:t>Human Development Index (HDI):</a:t>
            </a:r>
            <a:r>
              <a:rPr lang="en-US" dirty="0"/>
              <a:t> HDI, which includes life expectancy, education, and per capita income, provides a broader view of development beyond economic output alone.</a:t>
            </a:r>
          </a:p>
          <a:p>
            <a:pPr>
              <a:buFont typeface="Arial" panose="020B0604020202020204" pitchFamily="34" charset="0"/>
              <a:buChar char="•"/>
            </a:pPr>
            <a:endParaRPr lang="en-US" dirty="0"/>
          </a:p>
          <a:p>
            <a:r>
              <a:rPr lang="en-US" b="1" dirty="0"/>
              <a:t>4. Legal and Institutional Framework:</a:t>
            </a:r>
          </a:p>
          <a:p>
            <a:pPr>
              <a:buFont typeface="Arial" panose="020B0604020202020204" pitchFamily="34" charset="0"/>
              <a:buChar char="•"/>
            </a:pPr>
            <a:r>
              <a:rPr lang="en-US" b="1" dirty="0"/>
              <a:t>Property Rights and Contracts:</a:t>
            </a:r>
            <a:r>
              <a:rPr lang="en-US" dirty="0"/>
              <a:t> A strong legal framework that enforces property rights and contracts is fundamental for economic activities and investments.</a:t>
            </a:r>
          </a:p>
          <a:p>
            <a:pPr>
              <a:buFont typeface="Arial" panose="020B0604020202020204" pitchFamily="34" charset="0"/>
              <a:buChar char="•"/>
            </a:pPr>
            <a:r>
              <a:rPr lang="en-US" b="1" dirty="0"/>
              <a:t>Institutional Efficiency:</a:t>
            </a:r>
            <a:r>
              <a:rPr lang="en-US" dirty="0"/>
              <a:t> Efficient institutions reduce transaction costs and provide a stable environment for economic transactions.</a:t>
            </a:r>
          </a:p>
          <a:p>
            <a:pPr>
              <a:buFont typeface="Arial" panose="020B0604020202020204" pitchFamily="34" charset="0"/>
              <a:buChar char="•"/>
            </a:pPr>
            <a:endParaRPr lang="en-US" dirty="0"/>
          </a:p>
          <a:p>
            <a:r>
              <a:rPr lang="en-US" b="1" dirty="0"/>
              <a:t>5. Cultural Heritage and Social Capital:</a:t>
            </a:r>
          </a:p>
          <a:p>
            <a:pPr>
              <a:buFont typeface="Arial" panose="020B0604020202020204" pitchFamily="34" charset="0"/>
              <a:buChar char="•"/>
            </a:pPr>
            <a:r>
              <a:rPr lang="en-US" b="1" dirty="0"/>
              <a:t>Social Cohesion:</a:t>
            </a:r>
            <a:r>
              <a:rPr lang="en-US" dirty="0"/>
              <a:t> A cohesive society with strong social capital (trust, networks) fosters collaboration and economic development.</a:t>
            </a:r>
          </a:p>
          <a:p>
            <a:pPr>
              <a:buFont typeface="Arial" panose="020B0604020202020204" pitchFamily="34" charset="0"/>
              <a:buChar char="•"/>
            </a:pPr>
            <a:r>
              <a:rPr lang="en-US" b="1" dirty="0"/>
              <a:t>Cultural Heritage:</a:t>
            </a:r>
            <a:r>
              <a:rPr lang="en-US" dirty="0"/>
              <a:t> Preservation of cultural heritage can boost tourism and contribute to economic growth.</a:t>
            </a:r>
          </a:p>
        </p:txBody>
      </p:sp>
    </p:spTree>
    <p:extLst>
      <p:ext uri="{BB962C8B-B14F-4D97-AF65-F5344CB8AC3E}">
        <p14:creationId xmlns:p14="http://schemas.microsoft.com/office/powerpoint/2010/main" val="5994922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C431DD3-CF11-E721-F5E8-BB5A6182CAEE}"/>
              </a:ext>
            </a:extLst>
          </p:cNvPr>
          <p:cNvSpPr txBox="1"/>
          <p:nvPr/>
        </p:nvSpPr>
        <p:spPr>
          <a:xfrm>
            <a:off x="2831122" y="1197657"/>
            <a:ext cx="6912951" cy="3970318"/>
          </a:xfrm>
          <a:prstGeom prst="rect">
            <a:avLst/>
          </a:prstGeom>
          <a:noFill/>
        </p:spPr>
        <p:txBody>
          <a:bodyPr wrap="square">
            <a:spAutoFit/>
          </a:bodyPr>
          <a:lstStyle/>
          <a:p>
            <a:r>
              <a:rPr lang="en-US" b="1" dirty="0"/>
              <a:t>6. Environmental Conditions:</a:t>
            </a:r>
          </a:p>
          <a:p>
            <a:pPr>
              <a:buFont typeface="Arial" panose="020B0604020202020204" pitchFamily="34" charset="0"/>
              <a:buChar char="•"/>
            </a:pPr>
            <a:r>
              <a:rPr lang="en-US" b="1" dirty="0"/>
              <a:t>Climate and Geography:</a:t>
            </a:r>
            <a:r>
              <a:rPr lang="en-US" dirty="0"/>
              <a:t> Geographic factors such as location, climate, and natural disasters impact agricultural productivity, infrastructure development, and economic activities.</a:t>
            </a:r>
          </a:p>
          <a:p>
            <a:pPr>
              <a:buFont typeface="Arial" panose="020B0604020202020204" pitchFamily="34" charset="0"/>
              <a:buChar char="•"/>
            </a:pPr>
            <a:r>
              <a:rPr lang="en-US" b="1" dirty="0"/>
              <a:t>Environmental Sustainability:</a:t>
            </a:r>
            <a:r>
              <a:rPr lang="en-US" dirty="0"/>
              <a:t> Long-term economic development requires sustainable use of resources and environmental conservation to prevent negative impacts like climate change and resource depletion.</a:t>
            </a:r>
          </a:p>
          <a:p>
            <a:pPr>
              <a:buFont typeface="Arial" panose="020B0604020202020204" pitchFamily="34" charset="0"/>
              <a:buChar char="•"/>
            </a:pPr>
            <a:endParaRPr lang="en-US" dirty="0"/>
          </a:p>
          <a:p>
            <a:r>
              <a:rPr lang="en-US" b="1" dirty="0"/>
              <a:t>7. Global Relations and Geopolitics:</a:t>
            </a:r>
          </a:p>
          <a:p>
            <a:pPr>
              <a:buFont typeface="Arial" panose="020B0604020202020204" pitchFamily="34" charset="0"/>
              <a:buChar char="•"/>
            </a:pPr>
            <a:r>
              <a:rPr lang="en-US" b="1" dirty="0"/>
              <a:t>International Relations:</a:t>
            </a:r>
            <a:r>
              <a:rPr lang="en-US" dirty="0"/>
              <a:t> Diplomatic relations, trade agreements, and geopolitical stability influence a country's ability to engage in international trade and attract investment.</a:t>
            </a:r>
          </a:p>
          <a:p>
            <a:pPr>
              <a:buFont typeface="Arial" panose="020B0604020202020204" pitchFamily="34" charset="0"/>
              <a:buChar char="•"/>
            </a:pPr>
            <a:r>
              <a:rPr lang="en-US" b="1" dirty="0"/>
              <a:t>Geopolitical Risks:</a:t>
            </a:r>
            <a:r>
              <a:rPr lang="en-US" dirty="0"/>
              <a:t> Conflicts, sanctions, and political tensions can disrupt economic activities and development.</a:t>
            </a:r>
          </a:p>
        </p:txBody>
      </p:sp>
    </p:spTree>
    <p:extLst>
      <p:ext uri="{BB962C8B-B14F-4D97-AF65-F5344CB8AC3E}">
        <p14:creationId xmlns:p14="http://schemas.microsoft.com/office/powerpoint/2010/main" val="25514270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60F2379-E1F6-5AE3-DD88-E59DDD8B129B}"/>
              </a:ext>
            </a:extLst>
          </p:cNvPr>
          <p:cNvSpPr txBox="1"/>
          <p:nvPr/>
        </p:nvSpPr>
        <p:spPr>
          <a:xfrm>
            <a:off x="3048733" y="1166843"/>
            <a:ext cx="6097464" cy="4524315"/>
          </a:xfrm>
          <a:prstGeom prst="rect">
            <a:avLst/>
          </a:prstGeom>
          <a:noFill/>
        </p:spPr>
        <p:txBody>
          <a:bodyPr wrap="square">
            <a:spAutoFit/>
          </a:bodyPr>
          <a:lstStyle/>
          <a:p>
            <a:r>
              <a:rPr lang="en-US" b="1" dirty="0"/>
              <a:t>Limitations of Economic Determinants</a:t>
            </a:r>
          </a:p>
          <a:p>
            <a:pPr>
              <a:buFont typeface="+mj-lt"/>
              <a:buAutoNum type="arabicPeriod"/>
            </a:pPr>
            <a:r>
              <a:rPr lang="en-US" b="1" dirty="0"/>
              <a:t>Resource Dependency:</a:t>
            </a:r>
            <a:endParaRPr lang="en-US" dirty="0"/>
          </a:p>
          <a:p>
            <a:pPr marL="742950" lvl="1" indent="-285750">
              <a:buFont typeface="+mj-lt"/>
              <a:buAutoNum type="arabicPeriod"/>
            </a:pPr>
            <a:r>
              <a:rPr lang="en-US" dirty="0"/>
              <a:t>Economies heavily dependent on specific natural resources (e.g., oil or minerals) are vulnerable to price fluctuations and external shocks.</a:t>
            </a:r>
          </a:p>
          <a:p>
            <a:pPr>
              <a:buFont typeface="+mj-lt"/>
              <a:buAutoNum type="arabicPeriod"/>
            </a:pPr>
            <a:r>
              <a:rPr lang="en-US" b="1" dirty="0"/>
              <a:t>Inequitable Growth:</a:t>
            </a:r>
            <a:endParaRPr lang="en-US" dirty="0"/>
          </a:p>
          <a:p>
            <a:pPr marL="742950" lvl="1" indent="-285750">
              <a:buFont typeface="+mj-lt"/>
              <a:buAutoNum type="arabicPeriod"/>
            </a:pPr>
            <a:r>
              <a:rPr lang="en-US" dirty="0"/>
              <a:t>Economic determinants may lead to growth that is not evenly distributed, resulting in income inequality and social disparities.</a:t>
            </a:r>
          </a:p>
          <a:p>
            <a:pPr>
              <a:buFont typeface="+mj-lt"/>
              <a:buAutoNum type="arabicPeriod"/>
            </a:pPr>
            <a:r>
              <a:rPr lang="en-US" b="1" dirty="0"/>
              <a:t>Overemphasis on GDP:</a:t>
            </a:r>
            <a:endParaRPr lang="en-US" dirty="0"/>
          </a:p>
          <a:p>
            <a:pPr marL="742950" lvl="1" indent="-285750">
              <a:buFont typeface="+mj-lt"/>
              <a:buAutoNum type="arabicPeriod"/>
            </a:pPr>
            <a:r>
              <a:rPr lang="en-US" dirty="0"/>
              <a:t>Focusing solely on GDP growth can overlook broader issues like environmental sustainability, social well-being, and quality of life.</a:t>
            </a:r>
          </a:p>
          <a:p>
            <a:pPr>
              <a:buFont typeface="+mj-lt"/>
              <a:buAutoNum type="arabicPeriod"/>
            </a:pPr>
            <a:r>
              <a:rPr lang="en-US" b="1" dirty="0"/>
              <a:t>Short-term Focus:</a:t>
            </a:r>
            <a:endParaRPr lang="en-US" dirty="0"/>
          </a:p>
          <a:p>
            <a:pPr marL="742950" lvl="1" indent="-285750">
              <a:buFont typeface="+mj-lt"/>
              <a:buAutoNum type="arabicPeriod"/>
            </a:pPr>
            <a:r>
              <a:rPr lang="en-US" dirty="0"/>
              <a:t>Economic determinants often prioritize short-term gains over long-term stability and sustainability.</a:t>
            </a:r>
          </a:p>
        </p:txBody>
      </p:sp>
    </p:spTree>
    <p:extLst>
      <p:ext uri="{BB962C8B-B14F-4D97-AF65-F5344CB8AC3E}">
        <p14:creationId xmlns:p14="http://schemas.microsoft.com/office/powerpoint/2010/main" val="6219086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6DFC137-5324-699A-374A-C574FA0DBF89}"/>
              </a:ext>
            </a:extLst>
          </p:cNvPr>
          <p:cNvSpPr txBox="1"/>
          <p:nvPr/>
        </p:nvSpPr>
        <p:spPr>
          <a:xfrm>
            <a:off x="3048733" y="1166843"/>
            <a:ext cx="6097464" cy="4524315"/>
          </a:xfrm>
          <a:prstGeom prst="rect">
            <a:avLst/>
          </a:prstGeom>
          <a:noFill/>
        </p:spPr>
        <p:txBody>
          <a:bodyPr wrap="square">
            <a:spAutoFit/>
          </a:bodyPr>
          <a:lstStyle/>
          <a:p>
            <a:r>
              <a:rPr lang="en-US" b="1" dirty="0"/>
              <a:t>Limitations of Non-Economic Determinants</a:t>
            </a:r>
          </a:p>
          <a:p>
            <a:pPr>
              <a:buFont typeface="+mj-lt"/>
              <a:buAutoNum type="arabicPeriod"/>
            </a:pPr>
            <a:r>
              <a:rPr lang="en-US" b="1" dirty="0"/>
              <a:t>Subjectivity:</a:t>
            </a:r>
            <a:endParaRPr lang="en-US" dirty="0"/>
          </a:p>
          <a:p>
            <a:pPr marL="742950" lvl="1" indent="-285750">
              <a:buFont typeface="+mj-lt"/>
              <a:buAutoNum type="arabicPeriod"/>
            </a:pPr>
            <a:r>
              <a:rPr lang="en-US" dirty="0"/>
              <a:t>Social and cultural factors are difficult to quantify and measure, making policy impact assessments challenging.</a:t>
            </a:r>
          </a:p>
          <a:p>
            <a:pPr>
              <a:buFont typeface="+mj-lt"/>
              <a:buAutoNum type="arabicPeriod"/>
            </a:pPr>
            <a:r>
              <a:rPr lang="en-US" b="1" dirty="0"/>
              <a:t>Resistance to Change:</a:t>
            </a:r>
            <a:endParaRPr lang="en-US" dirty="0"/>
          </a:p>
          <a:p>
            <a:pPr marL="742950" lvl="1" indent="-285750">
              <a:buFont typeface="+mj-lt"/>
              <a:buAutoNum type="arabicPeriod"/>
            </a:pPr>
            <a:r>
              <a:rPr lang="en-US" dirty="0"/>
              <a:t>Cultural and social norms can be deeply ingrained, making reforms difficult to implement.</a:t>
            </a:r>
          </a:p>
          <a:p>
            <a:pPr>
              <a:buFont typeface="+mj-lt"/>
              <a:buAutoNum type="arabicPeriod"/>
            </a:pPr>
            <a:r>
              <a:rPr lang="en-US" b="1" dirty="0"/>
              <a:t>Political Instability:</a:t>
            </a:r>
            <a:endParaRPr lang="en-US" dirty="0"/>
          </a:p>
          <a:p>
            <a:pPr marL="742950" lvl="1" indent="-285750">
              <a:buFont typeface="+mj-lt"/>
              <a:buAutoNum type="arabicPeriod"/>
            </a:pPr>
            <a:r>
              <a:rPr lang="en-US" dirty="0"/>
              <a:t>Political determinants, such as governance and stability, can change rapidly, affecting long-term economic planning.</a:t>
            </a:r>
          </a:p>
          <a:p>
            <a:pPr>
              <a:buFont typeface="+mj-lt"/>
              <a:buAutoNum type="arabicPeriod"/>
            </a:pPr>
            <a:r>
              <a:rPr lang="en-US" b="1" dirty="0"/>
              <a:t>Limited Direct Impact:</a:t>
            </a:r>
            <a:endParaRPr lang="en-US" dirty="0"/>
          </a:p>
          <a:p>
            <a:pPr marL="742950" lvl="1" indent="-285750">
              <a:buFont typeface="+mj-lt"/>
              <a:buAutoNum type="arabicPeriod"/>
            </a:pPr>
            <a:r>
              <a:rPr lang="en-US" dirty="0"/>
              <a:t>While non-economic determinants influence economic conditions, their effects are often indirect and may take longer to manifest.</a:t>
            </a:r>
          </a:p>
        </p:txBody>
      </p:sp>
    </p:spTree>
    <p:extLst>
      <p:ext uri="{BB962C8B-B14F-4D97-AF65-F5344CB8AC3E}">
        <p14:creationId xmlns:p14="http://schemas.microsoft.com/office/powerpoint/2010/main" val="19878968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2EFDE27-46A6-BC7A-4449-034B1C9CD2A8}"/>
              </a:ext>
            </a:extLst>
          </p:cNvPr>
          <p:cNvSpPr txBox="1"/>
          <p:nvPr/>
        </p:nvSpPr>
        <p:spPr>
          <a:xfrm>
            <a:off x="3048733" y="1582341"/>
            <a:ext cx="6097464" cy="3693319"/>
          </a:xfrm>
          <a:prstGeom prst="rect">
            <a:avLst/>
          </a:prstGeom>
          <a:noFill/>
        </p:spPr>
        <p:txBody>
          <a:bodyPr wrap="square">
            <a:spAutoFit/>
          </a:bodyPr>
          <a:lstStyle/>
          <a:p>
            <a:r>
              <a:rPr lang="en-US" b="1" dirty="0"/>
              <a:t>Advantages of Economic Determinants</a:t>
            </a:r>
          </a:p>
          <a:p>
            <a:pPr>
              <a:buFont typeface="+mj-lt"/>
              <a:buAutoNum type="arabicPeriod"/>
            </a:pPr>
            <a:r>
              <a:rPr lang="en-US" b="1" dirty="0"/>
              <a:t>Direct Impact on Growth:</a:t>
            </a:r>
            <a:endParaRPr lang="en-US" dirty="0"/>
          </a:p>
          <a:p>
            <a:pPr marL="742950" lvl="1" indent="-285750">
              <a:buFont typeface="+mj-lt"/>
              <a:buAutoNum type="arabicPeriod"/>
            </a:pPr>
            <a:r>
              <a:rPr lang="en-US" dirty="0"/>
              <a:t>Economic determinants like capital formation, technology, and trade have a direct and measurable impact on economic growth.</a:t>
            </a:r>
          </a:p>
          <a:p>
            <a:pPr>
              <a:buFont typeface="+mj-lt"/>
              <a:buAutoNum type="arabicPeriod"/>
            </a:pPr>
            <a:r>
              <a:rPr lang="en-US" b="1" dirty="0"/>
              <a:t>Quantifiable and Measurable:</a:t>
            </a:r>
            <a:endParaRPr lang="en-US" dirty="0"/>
          </a:p>
          <a:p>
            <a:pPr marL="742950" lvl="1" indent="-285750">
              <a:buFont typeface="+mj-lt"/>
              <a:buAutoNum type="arabicPeriod"/>
            </a:pPr>
            <a:r>
              <a:rPr lang="en-US" dirty="0"/>
              <a:t>Indicators such as GDP, employment rates, and investment levels provide clear metrics for assessing economic performance.</a:t>
            </a:r>
          </a:p>
          <a:p>
            <a:pPr>
              <a:buFont typeface="+mj-lt"/>
              <a:buAutoNum type="arabicPeriod"/>
            </a:pPr>
            <a:r>
              <a:rPr lang="en-US" b="1" dirty="0"/>
              <a:t>Policy Leverage:</a:t>
            </a:r>
            <a:endParaRPr lang="en-US" dirty="0"/>
          </a:p>
          <a:p>
            <a:pPr marL="742950" lvl="1" indent="-285750">
              <a:buFont typeface="+mj-lt"/>
              <a:buAutoNum type="arabicPeriod"/>
            </a:pPr>
            <a:r>
              <a:rPr lang="en-US" dirty="0"/>
              <a:t>Economic determinants can be influenced directly through monetary, fiscal, and trade policies, making them easier to manage and control.</a:t>
            </a:r>
          </a:p>
        </p:txBody>
      </p:sp>
    </p:spTree>
    <p:extLst>
      <p:ext uri="{BB962C8B-B14F-4D97-AF65-F5344CB8AC3E}">
        <p14:creationId xmlns:p14="http://schemas.microsoft.com/office/powerpoint/2010/main" val="13266165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94D61EA-027F-10C8-F3DE-23552F858677}"/>
              </a:ext>
            </a:extLst>
          </p:cNvPr>
          <p:cNvSpPr txBox="1"/>
          <p:nvPr/>
        </p:nvSpPr>
        <p:spPr>
          <a:xfrm>
            <a:off x="1529862" y="975507"/>
            <a:ext cx="8880230" cy="4801314"/>
          </a:xfrm>
          <a:prstGeom prst="rect">
            <a:avLst/>
          </a:prstGeom>
          <a:noFill/>
        </p:spPr>
        <p:txBody>
          <a:bodyPr wrap="square">
            <a:spAutoFit/>
          </a:bodyPr>
          <a:lstStyle/>
          <a:p>
            <a:r>
              <a:rPr lang="en-US" b="1" dirty="0"/>
              <a:t>Key Aspects of Economic Development</a:t>
            </a:r>
          </a:p>
          <a:p>
            <a:endParaRPr lang="en-US" b="1" dirty="0"/>
          </a:p>
          <a:p>
            <a:pPr>
              <a:buFont typeface="+mj-lt"/>
              <a:buAutoNum type="arabicPeriod"/>
            </a:pPr>
            <a:r>
              <a:rPr lang="en-US" b="1" dirty="0"/>
              <a:t>Increase in Income Levels:</a:t>
            </a:r>
            <a:endParaRPr lang="en-US" dirty="0"/>
          </a:p>
          <a:p>
            <a:pPr marL="742950" lvl="1" indent="-285750">
              <a:buFont typeface="+mj-lt"/>
              <a:buAutoNum type="arabicPeriod"/>
            </a:pPr>
            <a:r>
              <a:rPr lang="en-US" dirty="0"/>
              <a:t>Economic development generally leads to an increase in per capita income, resulting in better access to goods and services for individuals.</a:t>
            </a:r>
          </a:p>
          <a:p>
            <a:pPr marL="742950" lvl="1" indent="-285750">
              <a:buFont typeface="+mj-lt"/>
              <a:buAutoNum type="arabicPeriod"/>
            </a:pPr>
            <a:r>
              <a:rPr lang="en-US" dirty="0"/>
              <a:t>Higher income levels contribute to poverty reduction and provide people with more resources to improve their quality of life.</a:t>
            </a:r>
          </a:p>
          <a:p>
            <a:pPr>
              <a:buFont typeface="+mj-lt"/>
              <a:buAutoNum type="arabicPeriod"/>
            </a:pPr>
            <a:r>
              <a:rPr lang="en-US" b="1" dirty="0"/>
              <a:t>Improvement in Social Indicators:</a:t>
            </a:r>
            <a:endParaRPr lang="en-US" dirty="0"/>
          </a:p>
          <a:p>
            <a:pPr marL="742950" lvl="1" indent="-285750">
              <a:buFont typeface="+mj-lt"/>
              <a:buAutoNum type="arabicPeriod"/>
            </a:pPr>
            <a:r>
              <a:rPr lang="en-US" dirty="0"/>
              <a:t>Economic development is often measured through improvements in social indicators like health, education, life expectancy, and literacy rates.</a:t>
            </a:r>
          </a:p>
          <a:p>
            <a:pPr marL="742950" lvl="1" indent="-285750">
              <a:buFont typeface="+mj-lt"/>
              <a:buAutoNum type="arabicPeriod"/>
            </a:pPr>
            <a:r>
              <a:rPr lang="en-US" dirty="0"/>
              <a:t>Access to quality healthcare, education, and other social services enhances the capabilities of individuals to contribute effectively to the economy.</a:t>
            </a:r>
          </a:p>
          <a:p>
            <a:pPr>
              <a:buFont typeface="+mj-lt"/>
              <a:buAutoNum type="arabicPeriod"/>
            </a:pPr>
            <a:r>
              <a:rPr lang="en-US" b="1" dirty="0"/>
              <a:t>Structural Transformation:</a:t>
            </a:r>
            <a:endParaRPr lang="en-US" dirty="0"/>
          </a:p>
          <a:p>
            <a:pPr marL="742950" lvl="1" indent="-285750">
              <a:buFont typeface="+mj-lt"/>
              <a:buAutoNum type="arabicPeriod"/>
            </a:pPr>
            <a:r>
              <a:rPr lang="en-US" dirty="0"/>
              <a:t>Economic development involves a shift from agriculture-based economies to more industrial and service-oriented economies.</a:t>
            </a:r>
          </a:p>
          <a:p>
            <a:pPr marL="742950" lvl="1" indent="-285750">
              <a:buFont typeface="+mj-lt"/>
              <a:buAutoNum type="arabicPeriod"/>
            </a:pPr>
            <a:r>
              <a:rPr lang="en-US" dirty="0"/>
              <a:t>This transformation leads to increased productivity, higher wages, and more diversified economic activities.</a:t>
            </a:r>
          </a:p>
        </p:txBody>
      </p:sp>
    </p:spTree>
    <p:extLst>
      <p:ext uri="{BB962C8B-B14F-4D97-AF65-F5344CB8AC3E}">
        <p14:creationId xmlns:p14="http://schemas.microsoft.com/office/powerpoint/2010/main" val="33148084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BF14BAE-C99D-D476-D30A-86E6BBAE1DCA}"/>
              </a:ext>
            </a:extLst>
          </p:cNvPr>
          <p:cNvSpPr txBox="1"/>
          <p:nvPr/>
        </p:nvSpPr>
        <p:spPr>
          <a:xfrm>
            <a:off x="3048733" y="1582341"/>
            <a:ext cx="6097464" cy="3693319"/>
          </a:xfrm>
          <a:prstGeom prst="rect">
            <a:avLst/>
          </a:prstGeom>
          <a:noFill/>
        </p:spPr>
        <p:txBody>
          <a:bodyPr wrap="square">
            <a:spAutoFit/>
          </a:bodyPr>
          <a:lstStyle/>
          <a:p>
            <a:r>
              <a:rPr lang="en-US" b="1" dirty="0"/>
              <a:t>Advantages of Non-Economic Determinants</a:t>
            </a:r>
          </a:p>
          <a:p>
            <a:pPr>
              <a:buFont typeface="+mj-lt"/>
              <a:buAutoNum type="arabicPeriod"/>
            </a:pPr>
            <a:r>
              <a:rPr lang="en-US" b="1" dirty="0"/>
              <a:t>Holistic Development:</a:t>
            </a:r>
            <a:endParaRPr lang="en-US" dirty="0"/>
          </a:p>
          <a:p>
            <a:pPr marL="742950" lvl="1" indent="-285750">
              <a:buFont typeface="+mj-lt"/>
              <a:buAutoNum type="arabicPeriod"/>
            </a:pPr>
            <a:r>
              <a:rPr lang="en-US" dirty="0"/>
              <a:t>Non-economic determinants, such as education and social inclusion, contribute to the overall well-being and quality of life.</a:t>
            </a:r>
          </a:p>
          <a:p>
            <a:pPr>
              <a:buFont typeface="+mj-lt"/>
              <a:buAutoNum type="arabicPeriod"/>
            </a:pPr>
            <a:r>
              <a:rPr lang="en-US" b="1" dirty="0"/>
              <a:t>Social Stability:</a:t>
            </a:r>
            <a:endParaRPr lang="en-US" dirty="0"/>
          </a:p>
          <a:p>
            <a:pPr marL="742950" lvl="1" indent="-285750">
              <a:buFont typeface="+mj-lt"/>
              <a:buAutoNum type="arabicPeriod"/>
            </a:pPr>
            <a:r>
              <a:rPr lang="en-US" dirty="0"/>
              <a:t>Factors like good governance, social cohesion, and cultural heritage promote social stability, which is essential for long-term development.</a:t>
            </a:r>
          </a:p>
          <a:p>
            <a:pPr>
              <a:buFont typeface="+mj-lt"/>
              <a:buAutoNum type="arabicPeriod"/>
            </a:pPr>
            <a:r>
              <a:rPr lang="en-US" b="1" dirty="0"/>
              <a:t>Sustainable Development:</a:t>
            </a:r>
            <a:endParaRPr lang="en-US" dirty="0"/>
          </a:p>
          <a:p>
            <a:pPr marL="742950" lvl="1" indent="-285750">
              <a:buFont typeface="+mj-lt"/>
              <a:buAutoNum type="arabicPeriod"/>
            </a:pPr>
            <a:r>
              <a:rPr lang="en-US" dirty="0"/>
              <a:t>Non-economic determinants emphasize environmental conservation and sustainable use of resources, supporting long-term prosperity.</a:t>
            </a:r>
          </a:p>
        </p:txBody>
      </p:sp>
    </p:spTree>
    <p:extLst>
      <p:ext uri="{BB962C8B-B14F-4D97-AF65-F5344CB8AC3E}">
        <p14:creationId xmlns:p14="http://schemas.microsoft.com/office/powerpoint/2010/main" val="17950557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3A6BE18-28A2-9682-A984-BBA93D5DFE1B}"/>
              </a:ext>
            </a:extLst>
          </p:cNvPr>
          <p:cNvSpPr txBox="1"/>
          <p:nvPr/>
        </p:nvSpPr>
        <p:spPr>
          <a:xfrm>
            <a:off x="3048733" y="1582341"/>
            <a:ext cx="6097464" cy="3693319"/>
          </a:xfrm>
          <a:prstGeom prst="rect">
            <a:avLst/>
          </a:prstGeom>
          <a:noFill/>
        </p:spPr>
        <p:txBody>
          <a:bodyPr wrap="square">
            <a:spAutoFit/>
          </a:bodyPr>
          <a:lstStyle/>
          <a:p>
            <a:r>
              <a:rPr lang="en-US" b="1" dirty="0"/>
              <a:t>Disadvantages of Economic Determinants</a:t>
            </a:r>
          </a:p>
          <a:p>
            <a:pPr>
              <a:buFont typeface="+mj-lt"/>
              <a:buAutoNum type="arabicPeriod"/>
            </a:pPr>
            <a:r>
              <a:rPr lang="en-US" b="1" dirty="0"/>
              <a:t>Neglect of Social Factors:</a:t>
            </a:r>
            <a:endParaRPr lang="en-US" dirty="0"/>
          </a:p>
          <a:p>
            <a:pPr marL="742950" lvl="1" indent="-285750">
              <a:buFont typeface="+mj-lt"/>
              <a:buAutoNum type="arabicPeriod"/>
            </a:pPr>
            <a:r>
              <a:rPr lang="en-US" dirty="0"/>
              <a:t>Sole focus on economic determinants may ignore critical social issues like inequality, education, and health.</a:t>
            </a:r>
          </a:p>
          <a:p>
            <a:pPr>
              <a:buFont typeface="+mj-lt"/>
              <a:buAutoNum type="arabicPeriod"/>
            </a:pPr>
            <a:r>
              <a:rPr lang="en-US" b="1" dirty="0"/>
              <a:t>Environmental Degradation:</a:t>
            </a:r>
            <a:endParaRPr lang="en-US" dirty="0"/>
          </a:p>
          <a:p>
            <a:pPr marL="742950" lvl="1" indent="-285750">
              <a:buFont typeface="+mj-lt"/>
              <a:buAutoNum type="arabicPeriod"/>
            </a:pPr>
            <a:r>
              <a:rPr lang="en-US" dirty="0"/>
              <a:t>Unchecked economic growth can lead to environmental damage, resource depletion, and pollution.</a:t>
            </a:r>
          </a:p>
          <a:p>
            <a:pPr>
              <a:buFont typeface="+mj-lt"/>
              <a:buAutoNum type="arabicPeriod"/>
            </a:pPr>
            <a:r>
              <a:rPr lang="en-US" b="1" dirty="0"/>
              <a:t>Economic Bubbles and Crises:</a:t>
            </a:r>
            <a:endParaRPr lang="en-US" dirty="0"/>
          </a:p>
          <a:p>
            <a:pPr marL="742950" lvl="1" indent="-285750">
              <a:buFont typeface="+mj-lt"/>
              <a:buAutoNum type="arabicPeriod"/>
            </a:pPr>
            <a:r>
              <a:rPr lang="en-US" dirty="0"/>
              <a:t>Overemphasis on economic growth can lead to speculative bubbles, financial instability, and economic crises.</a:t>
            </a:r>
          </a:p>
        </p:txBody>
      </p:sp>
    </p:spTree>
    <p:extLst>
      <p:ext uri="{BB962C8B-B14F-4D97-AF65-F5344CB8AC3E}">
        <p14:creationId xmlns:p14="http://schemas.microsoft.com/office/powerpoint/2010/main" val="1592446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9491F16-7531-01FD-2BD8-E8890505EA77}"/>
              </a:ext>
            </a:extLst>
          </p:cNvPr>
          <p:cNvSpPr txBox="1"/>
          <p:nvPr/>
        </p:nvSpPr>
        <p:spPr>
          <a:xfrm>
            <a:off x="3048733" y="1582341"/>
            <a:ext cx="6097464" cy="3693319"/>
          </a:xfrm>
          <a:prstGeom prst="rect">
            <a:avLst/>
          </a:prstGeom>
          <a:noFill/>
        </p:spPr>
        <p:txBody>
          <a:bodyPr wrap="square">
            <a:spAutoFit/>
          </a:bodyPr>
          <a:lstStyle/>
          <a:p>
            <a:r>
              <a:rPr lang="en-US" b="1" dirty="0"/>
              <a:t>Disadvantages of Non-Economic Determinants</a:t>
            </a:r>
          </a:p>
          <a:p>
            <a:pPr>
              <a:buFont typeface="+mj-lt"/>
              <a:buAutoNum type="arabicPeriod"/>
            </a:pPr>
            <a:r>
              <a:rPr lang="en-US" b="1" dirty="0"/>
              <a:t>Difficult to Measure:</a:t>
            </a:r>
            <a:endParaRPr lang="en-US" dirty="0"/>
          </a:p>
          <a:p>
            <a:pPr marL="742950" lvl="1" indent="-285750">
              <a:buFont typeface="+mj-lt"/>
              <a:buAutoNum type="arabicPeriod"/>
            </a:pPr>
            <a:r>
              <a:rPr lang="en-US" dirty="0"/>
              <a:t>Social, cultural, and political factors are often qualitative and subjective, making them harder to measure and analyze.</a:t>
            </a:r>
          </a:p>
          <a:p>
            <a:pPr>
              <a:buFont typeface="+mj-lt"/>
              <a:buAutoNum type="arabicPeriod"/>
            </a:pPr>
            <a:r>
              <a:rPr lang="en-US" b="1" dirty="0"/>
              <a:t>Indirect Impact:</a:t>
            </a:r>
            <a:endParaRPr lang="en-US" dirty="0"/>
          </a:p>
          <a:p>
            <a:pPr marL="742950" lvl="1" indent="-285750">
              <a:buFont typeface="+mj-lt"/>
              <a:buAutoNum type="arabicPeriod"/>
            </a:pPr>
            <a:r>
              <a:rPr lang="en-US" dirty="0"/>
              <a:t>The influence of non-economic determinants on economic growth is often indirect and may take time to be realized.</a:t>
            </a:r>
          </a:p>
          <a:p>
            <a:pPr>
              <a:buFont typeface="+mj-lt"/>
              <a:buAutoNum type="arabicPeriod"/>
            </a:pPr>
            <a:r>
              <a:rPr lang="en-US" b="1" dirty="0"/>
              <a:t>Complex Interactions:</a:t>
            </a:r>
            <a:endParaRPr lang="en-US" dirty="0"/>
          </a:p>
          <a:p>
            <a:pPr marL="742950" lvl="1" indent="-285750">
              <a:buFont typeface="+mj-lt"/>
              <a:buAutoNum type="arabicPeriod"/>
            </a:pPr>
            <a:r>
              <a:rPr lang="en-US" dirty="0"/>
              <a:t>Non-economic factors are complex and intertwined, making it challenging to predict their impact on economic outcomes.</a:t>
            </a:r>
          </a:p>
        </p:txBody>
      </p:sp>
    </p:spTree>
    <p:extLst>
      <p:ext uri="{BB962C8B-B14F-4D97-AF65-F5344CB8AC3E}">
        <p14:creationId xmlns:p14="http://schemas.microsoft.com/office/powerpoint/2010/main" val="98960705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C023DF28-0945-902B-E4D7-A878331F0AC2}"/>
              </a:ext>
            </a:extLst>
          </p:cNvPr>
          <p:cNvGraphicFramePr>
            <a:graphicFrameLocks noGrp="1"/>
          </p:cNvGraphicFramePr>
          <p:nvPr>
            <p:extLst>
              <p:ext uri="{D42A27DB-BD31-4B8C-83A1-F6EECF244321}">
                <p14:modId xmlns:p14="http://schemas.microsoft.com/office/powerpoint/2010/main" val="397307407"/>
              </p:ext>
            </p:extLst>
          </p:nvPr>
        </p:nvGraphicFramePr>
        <p:xfrm>
          <a:off x="2155025" y="1040291"/>
          <a:ext cx="8448117" cy="4777418"/>
        </p:xfrm>
        <a:graphic>
          <a:graphicData uri="http://schemas.openxmlformats.org/drawingml/2006/table">
            <a:tbl>
              <a:tblPr/>
              <a:tblGrid>
                <a:gridCol w="2816039">
                  <a:extLst>
                    <a:ext uri="{9D8B030D-6E8A-4147-A177-3AD203B41FA5}">
                      <a16:colId xmlns:a16="http://schemas.microsoft.com/office/drawing/2014/main" val="3834707259"/>
                    </a:ext>
                  </a:extLst>
                </a:gridCol>
                <a:gridCol w="2816039">
                  <a:extLst>
                    <a:ext uri="{9D8B030D-6E8A-4147-A177-3AD203B41FA5}">
                      <a16:colId xmlns:a16="http://schemas.microsoft.com/office/drawing/2014/main" val="740067111"/>
                    </a:ext>
                  </a:extLst>
                </a:gridCol>
                <a:gridCol w="2816039">
                  <a:extLst>
                    <a:ext uri="{9D8B030D-6E8A-4147-A177-3AD203B41FA5}">
                      <a16:colId xmlns:a16="http://schemas.microsoft.com/office/drawing/2014/main" val="2702332356"/>
                    </a:ext>
                  </a:extLst>
                </a:gridCol>
              </a:tblGrid>
              <a:tr h="285334">
                <a:tc>
                  <a:txBody>
                    <a:bodyPr/>
                    <a:lstStyle/>
                    <a:p>
                      <a:endParaRPr lang="en-IN" sz="1400" b="1" dirty="0"/>
                    </a:p>
                    <a:p>
                      <a:endParaRPr lang="en-IN" sz="1400" b="1" dirty="0"/>
                    </a:p>
                    <a:p>
                      <a:r>
                        <a:rPr lang="en-IN" sz="1400" b="1" dirty="0"/>
                        <a:t>Aspect</a:t>
                      </a:r>
                      <a:endParaRPr lang="en-IN" sz="1400" dirty="0"/>
                    </a:p>
                  </a:txBody>
                  <a:tcPr marL="71333" marR="71333" marT="35667" marB="35667" anchor="ctr">
                    <a:lnL>
                      <a:noFill/>
                    </a:lnL>
                    <a:lnR>
                      <a:noFill/>
                    </a:lnR>
                    <a:lnT>
                      <a:noFill/>
                    </a:lnT>
                    <a:lnB>
                      <a:noFill/>
                    </a:lnB>
                    <a:noFill/>
                  </a:tcPr>
                </a:tc>
                <a:tc>
                  <a:txBody>
                    <a:bodyPr/>
                    <a:lstStyle/>
                    <a:p>
                      <a:endParaRPr lang="en-IN" sz="1400" b="1" dirty="0"/>
                    </a:p>
                    <a:p>
                      <a:endParaRPr lang="en-IN" sz="1400" b="1" dirty="0"/>
                    </a:p>
                    <a:p>
                      <a:r>
                        <a:rPr lang="en-IN" sz="1400" b="1" dirty="0"/>
                        <a:t>Economic Determinants</a:t>
                      </a:r>
                      <a:endParaRPr lang="en-IN" sz="1400" dirty="0"/>
                    </a:p>
                  </a:txBody>
                  <a:tcPr marL="71333" marR="71333" marT="35667" marB="35667" anchor="ctr">
                    <a:lnL>
                      <a:noFill/>
                    </a:lnL>
                    <a:lnR>
                      <a:noFill/>
                    </a:lnR>
                    <a:lnT>
                      <a:noFill/>
                    </a:lnT>
                    <a:lnB>
                      <a:noFill/>
                    </a:lnB>
                    <a:noFill/>
                  </a:tcPr>
                </a:tc>
                <a:tc>
                  <a:txBody>
                    <a:bodyPr/>
                    <a:lstStyle/>
                    <a:p>
                      <a:endParaRPr lang="en-IN" sz="1400" b="1" dirty="0"/>
                    </a:p>
                    <a:p>
                      <a:endParaRPr lang="en-IN" sz="1400" b="1" dirty="0"/>
                    </a:p>
                    <a:p>
                      <a:r>
                        <a:rPr lang="en-IN" sz="1400" b="1" dirty="0"/>
                        <a:t>Non-Economic</a:t>
                      </a:r>
                    </a:p>
                  </a:txBody>
                  <a:tcPr marL="71333" marR="71333" marT="35667" marB="35667" anchor="ctr">
                    <a:lnL>
                      <a:noFill/>
                    </a:lnL>
                    <a:lnR>
                      <a:noFill/>
                    </a:lnR>
                    <a:lnT>
                      <a:noFill/>
                    </a:lnT>
                    <a:lnB>
                      <a:noFill/>
                    </a:lnB>
                    <a:noFill/>
                  </a:tcPr>
                </a:tc>
                <a:extLst>
                  <a:ext uri="{0D108BD9-81ED-4DB2-BD59-A6C34878D82A}">
                    <a16:rowId xmlns:a16="http://schemas.microsoft.com/office/drawing/2014/main" val="2984196154"/>
                  </a:ext>
                </a:extLst>
              </a:tr>
              <a:tr h="713334">
                <a:tc>
                  <a:txBody>
                    <a:bodyPr/>
                    <a:lstStyle/>
                    <a:p>
                      <a:r>
                        <a:rPr lang="en-IN" sz="1400" b="1" dirty="0"/>
                        <a:t>Nature of Impact</a:t>
                      </a:r>
                      <a:endParaRPr lang="en-IN" sz="1400" dirty="0"/>
                    </a:p>
                  </a:txBody>
                  <a:tcPr marL="71333" marR="71333" marT="35667" marB="35667" anchor="ctr">
                    <a:lnL>
                      <a:noFill/>
                    </a:lnL>
                    <a:lnR>
                      <a:noFill/>
                    </a:lnR>
                    <a:lnT>
                      <a:noFill/>
                    </a:lnT>
                    <a:lnB>
                      <a:noFill/>
                    </a:lnB>
                    <a:noFill/>
                  </a:tcPr>
                </a:tc>
                <a:tc>
                  <a:txBody>
                    <a:bodyPr/>
                    <a:lstStyle/>
                    <a:p>
                      <a:r>
                        <a:rPr lang="en-US" sz="1400" dirty="0"/>
                        <a:t>Directly influence economic growth and development.</a:t>
                      </a:r>
                    </a:p>
                  </a:txBody>
                  <a:tcPr marL="71333" marR="71333" marT="35667" marB="35667" anchor="ctr">
                    <a:lnL>
                      <a:noFill/>
                    </a:lnL>
                    <a:lnR>
                      <a:noFill/>
                    </a:lnR>
                    <a:lnT>
                      <a:noFill/>
                    </a:lnT>
                    <a:lnB>
                      <a:noFill/>
                    </a:lnB>
                    <a:noFill/>
                  </a:tcPr>
                </a:tc>
                <a:tc>
                  <a:txBody>
                    <a:bodyPr/>
                    <a:lstStyle/>
                    <a:p>
                      <a:r>
                        <a:rPr lang="en-US" sz="1400" dirty="0"/>
                        <a:t>Indirectly influence economic growth through social, cultural, and political factors.</a:t>
                      </a:r>
                    </a:p>
                  </a:txBody>
                  <a:tcPr marL="71333" marR="71333" marT="35667" marB="35667" anchor="ctr">
                    <a:lnL>
                      <a:noFill/>
                    </a:lnL>
                    <a:lnR>
                      <a:noFill/>
                    </a:lnR>
                    <a:lnT>
                      <a:noFill/>
                    </a:lnT>
                    <a:lnB>
                      <a:noFill/>
                    </a:lnB>
                    <a:noFill/>
                  </a:tcPr>
                </a:tc>
                <a:extLst>
                  <a:ext uri="{0D108BD9-81ED-4DB2-BD59-A6C34878D82A}">
                    <a16:rowId xmlns:a16="http://schemas.microsoft.com/office/drawing/2014/main" val="462331248"/>
                  </a:ext>
                </a:extLst>
              </a:tr>
              <a:tr h="713334">
                <a:tc>
                  <a:txBody>
                    <a:bodyPr/>
                    <a:lstStyle/>
                    <a:p>
                      <a:r>
                        <a:rPr lang="en-IN" sz="1400" b="1"/>
                        <a:t>Measurement</a:t>
                      </a:r>
                      <a:endParaRPr lang="en-IN" sz="1400"/>
                    </a:p>
                  </a:txBody>
                  <a:tcPr marL="71333" marR="71333" marT="35667" marB="35667" anchor="ctr">
                    <a:lnL>
                      <a:noFill/>
                    </a:lnL>
                    <a:lnR>
                      <a:noFill/>
                    </a:lnR>
                    <a:lnT>
                      <a:noFill/>
                    </a:lnT>
                    <a:lnB>
                      <a:noFill/>
                    </a:lnB>
                    <a:noFill/>
                  </a:tcPr>
                </a:tc>
                <a:tc>
                  <a:txBody>
                    <a:bodyPr/>
                    <a:lstStyle/>
                    <a:p>
                      <a:r>
                        <a:rPr lang="en-US" sz="1400"/>
                        <a:t>Quantifiable and measurable (e.g., GDP, investment rates).</a:t>
                      </a:r>
                    </a:p>
                  </a:txBody>
                  <a:tcPr marL="71333" marR="71333" marT="35667" marB="35667" anchor="ctr">
                    <a:lnL>
                      <a:noFill/>
                    </a:lnL>
                    <a:lnR>
                      <a:noFill/>
                    </a:lnR>
                    <a:lnT>
                      <a:noFill/>
                    </a:lnT>
                    <a:lnB>
                      <a:noFill/>
                    </a:lnB>
                    <a:noFill/>
                  </a:tcPr>
                </a:tc>
                <a:tc>
                  <a:txBody>
                    <a:bodyPr/>
                    <a:lstStyle/>
                    <a:p>
                      <a:r>
                        <a:rPr lang="en-IN" sz="1400"/>
                        <a:t>Qualitative and subjective (e.g., social cohesion, governance quality).</a:t>
                      </a:r>
                    </a:p>
                  </a:txBody>
                  <a:tcPr marL="71333" marR="71333" marT="35667" marB="35667" anchor="ctr">
                    <a:lnL>
                      <a:noFill/>
                    </a:lnL>
                    <a:lnR>
                      <a:noFill/>
                    </a:lnR>
                    <a:lnT>
                      <a:noFill/>
                    </a:lnT>
                    <a:lnB>
                      <a:noFill/>
                    </a:lnB>
                    <a:noFill/>
                  </a:tcPr>
                </a:tc>
                <a:extLst>
                  <a:ext uri="{0D108BD9-81ED-4DB2-BD59-A6C34878D82A}">
                    <a16:rowId xmlns:a16="http://schemas.microsoft.com/office/drawing/2014/main" val="3527683631"/>
                  </a:ext>
                </a:extLst>
              </a:tr>
              <a:tr h="713334">
                <a:tc>
                  <a:txBody>
                    <a:bodyPr/>
                    <a:lstStyle/>
                    <a:p>
                      <a:r>
                        <a:rPr lang="en-IN" sz="1400" b="1"/>
                        <a:t>Policy Influence</a:t>
                      </a:r>
                      <a:endParaRPr lang="en-IN" sz="1400"/>
                    </a:p>
                  </a:txBody>
                  <a:tcPr marL="71333" marR="71333" marT="35667" marB="35667" anchor="ctr">
                    <a:lnL>
                      <a:noFill/>
                    </a:lnL>
                    <a:lnR>
                      <a:noFill/>
                    </a:lnR>
                    <a:lnT>
                      <a:noFill/>
                    </a:lnT>
                    <a:lnB>
                      <a:noFill/>
                    </a:lnB>
                    <a:noFill/>
                  </a:tcPr>
                </a:tc>
                <a:tc>
                  <a:txBody>
                    <a:bodyPr/>
                    <a:lstStyle/>
                    <a:p>
                      <a:r>
                        <a:rPr lang="en-US" sz="1400"/>
                        <a:t>Easier to influence through economic policies (fiscal, monetary, trade).</a:t>
                      </a:r>
                    </a:p>
                  </a:txBody>
                  <a:tcPr marL="71333" marR="71333" marT="35667" marB="35667" anchor="ctr">
                    <a:lnL>
                      <a:noFill/>
                    </a:lnL>
                    <a:lnR>
                      <a:noFill/>
                    </a:lnR>
                    <a:lnT>
                      <a:noFill/>
                    </a:lnT>
                    <a:lnB>
                      <a:noFill/>
                    </a:lnB>
                    <a:noFill/>
                  </a:tcPr>
                </a:tc>
                <a:tc>
                  <a:txBody>
                    <a:bodyPr/>
                    <a:lstStyle/>
                    <a:p>
                      <a:r>
                        <a:rPr lang="en-US" sz="1400"/>
                        <a:t>Challenging to influence as they depend on social, cultural, and political contexts.</a:t>
                      </a:r>
                    </a:p>
                  </a:txBody>
                  <a:tcPr marL="71333" marR="71333" marT="35667" marB="35667" anchor="ctr">
                    <a:lnL>
                      <a:noFill/>
                    </a:lnL>
                    <a:lnR>
                      <a:noFill/>
                    </a:lnR>
                    <a:lnT>
                      <a:noFill/>
                    </a:lnT>
                    <a:lnB>
                      <a:noFill/>
                    </a:lnB>
                    <a:noFill/>
                  </a:tcPr>
                </a:tc>
                <a:extLst>
                  <a:ext uri="{0D108BD9-81ED-4DB2-BD59-A6C34878D82A}">
                    <a16:rowId xmlns:a16="http://schemas.microsoft.com/office/drawing/2014/main" val="310159790"/>
                  </a:ext>
                </a:extLst>
              </a:tr>
              <a:tr h="713334">
                <a:tc>
                  <a:txBody>
                    <a:bodyPr/>
                    <a:lstStyle/>
                    <a:p>
                      <a:r>
                        <a:rPr lang="en-IN" sz="1400" b="1"/>
                        <a:t>Focus</a:t>
                      </a:r>
                      <a:endParaRPr lang="en-IN" sz="1400"/>
                    </a:p>
                  </a:txBody>
                  <a:tcPr marL="71333" marR="71333" marT="35667" marB="35667" anchor="ctr">
                    <a:lnL>
                      <a:noFill/>
                    </a:lnL>
                    <a:lnR>
                      <a:noFill/>
                    </a:lnR>
                    <a:lnT>
                      <a:noFill/>
                    </a:lnT>
                    <a:lnB>
                      <a:noFill/>
                    </a:lnB>
                    <a:noFill/>
                  </a:tcPr>
                </a:tc>
                <a:tc>
                  <a:txBody>
                    <a:bodyPr/>
                    <a:lstStyle/>
                    <a:p>
                      <a:r>
                        <a:rPr lang="en-US" sz="1400"/>
                        <a:t>Primarily focused on economic outcomes like production, income, and employment.</a:t>
                      </a:r>
                    </a:p>
                  </a:txBody>
                  <a:tcPr marL="71333" marR="71333" marT="35667" marB="35667" anchor="ctr">
                    <a:lnL>
                      <a:noFill/>
                    </a:lnL>
                    <a:lnR>
                      <a:noFill/>
                    </a:lnR>
                    <a:lnT>
                      <a:noFill/>
                    </a:lnT>
                    <a:lnB>
                      <a:noFill/>
                    </a:lnB>
                    <a:noFill/>
                  </a:tcPr>
                </a:tc>
                <a:tc>
                  <a:txBody>
                    <a:bodyPr/>
                    <a:lstStyle/>
                    <a:p>
                      <a:r>
                        <a:rPr lang="en-US" sz="1400"/>
                        <a:t>Broader focus on social well-being, equity, and environmental sustainability.</a:t>
                      </a:r>
                    </a:p>
                  </a:txBody>
                  <a:tcPr marL="71333" marR="71333" marT="35667" marB="35667" anchor="ctr">
                    <a:lnL>
                      <a:noFill/>
                    </a:lnL>
                    <a:lnR>
                      <a:noFill/>
                    </a:lnR>
                    <a:lnT>
                      <a:noFill/>
                    </a:lnT>
                    <a:lnB>
                      <a:noFill/>
                    </a:lnB>
                    <a:noFill/>
                  </a:tcPr>
                </a:tc>
                <a:extLst>
                  <a:ext uri="{0D108BD9-81ED-4DB2-BD59-A6C34878D82A}">
                    <a16:rowId xmlns:a16="http://schemas.microsoft.com/office/drawing/2014/main" val="3236110011"/>
                  </a:ext>
                </a:extLst>
              </a:tr>
              <a:tr h="499334">
                <a:tc>
                  <a:txBody>
                    <a:bodyPr/>
                    <a:lstStyle/>
                    <a:p>
                      <a:r>
                        <a:rPr lang="en-IN" sz="1400" b="1"/>
                        <a:t>Time Frame</a:t>
                      </a:r>
                      <a:endParaRPr lang="en-IN" sz="1400"/>
                    </a:p>
                  </a:txBody>
                  <a:tcPr marL="71333" marR="71333" marT="35667" marB="35667" anchor="ctr">
                    <a:lnL>
                      <a:noFill/>
                    </a:lnL>
                    <a:lnR>
                      <a:noFill/>
                    </a:lnR>
                    <a:lnT>
                      <a:noFill/>
                    </a:lnT>
                    <a:lnB>
                      <a:noFill/>
                    </a:lnB>
                    <a:noFill/>
                  </a:tcPr>
                </a:tc>
                <a:tc>
                  <a:txBody>
                    <a:bodyPr/>
                    <a:lstStyle/>
                    <a:p>
                      <a:r>
                        <a:rPr lang="en-US" sz="1400"/>
                        <a:t>Short to medium-term effects on economic growth.</a:t>
                      </a:r>
                    </a:p>
                  </a:txBody>
                  <a:tcPr marL="71333" marR="71333" marT="35667" marB="35667" anchor="ctr">
                    <a:lnL>
                      <a:noFill/>
                    </a:lnL>
                    <a:lnR>
                      <a:noFill/>
                    </a:lnR>
                    <a:lnT>
                      <a:noFill/>
                    </a:lnT>
                    <a:lnB>
                      <a:noFill/>
                    </a:lnB>
                    <a:noFill/>
                  </a:tcPr>
                </a:tc>
                <a:tc>
                  <a:txBody>
                    <a:bodyPr/>
                    <a:lstStyle/>
                    <a:p>
                      <a:r>
                        <a:rPr lang="en-US" sz="1400"/>
                        <a:t>Long-term effects on social stability and sustainable development.</a:t>
                      </a:r>
                    </a:p>
                  </a:txBody>
                  <a:tcPr marL="71333" marR="71333" marT="35667" marB="35667" anchor="ctr">
                    <a:lnL>
                      <a:noFill/>
                    </a:lnL>
                    <a:lnR>
                      <a:noFill/>
                    </a:lnR>
                    <a:lnT>
                      <a:noFill/>
                    </a:lnT>
                    <a:lnB>
                      <a:noFill/>
                    </a:lnB>
                    <a:noFill/>
                  </a:tcPr>
                </a:tc>
                <a:extLst>
                  <a:ext uri="{0D108BD9-81ED-4DB2-BD59-A6C34878D82A}">
                    <a16:rowId xmlns:a16="http://schemas.microsoft.com/office/drawing/2014/main" val="2287395655"/>
                  </a:ext>
                </a:extLst>
              </a:tr>
              <a:tr h="713334">
                <a:tc>
                  <a:txBody>
                    <a:bodyPr/>
                    <a:lstStyle/>
                    <a:p>
                      <a:r>
                        <a:rPr lang="en-IN" sz="1400" b="1"/>
                        <a:t>Examples</a:t>
                      </a:r>
                      <a:endParaRPr lang="en-IN" sz="1400"/>
                    </a:p>
                  </a:txBody>
                  <a:tcPr marL="71333" marR="71333" marT="35667" marB="35667" anchor="ctr">
                    <a:lnL>
                      <a:noFill/>
                    </a:lnL>
                    <a:lnR>
                      <a:noFill/>
                    </a:lnR>
                    <a:lnT>
                      <a:noFill/>
                    </a:lnT>
                    <a:lnB>
                      <a:noFill/>
                    </a:lnB>
                    <a:noFill/>
                  </a:tcPr>
                </a:tc>
                <a:tc>
                  <a:txBody>
                    <a:bodyPr/>
                    <a:lstStyle/>
                    <a:p>
                      <a:r>
                        <a:rPr lang="en-US" sz="1400"/>
                        <a:t>Capital formation, trade, technology, and human capital.</a:t>
                      </a:r>
                    </a:p>
                  </a:txBody>
                  <a:tcPr marL="71333" marR="71333" marT="35667" marB="35667" anchor="ctr">
                    <a:lnL>
                      <a:noFill/>
                    </a:lnL>
                    <a:lnR>
                      <a:noFill/>
                    </a:lnR>
                    <a:lnT>
                      <a:noFill/>
                    </a:lnT>
                    <a:lnB>
                      <a:noFill/>
                    </a:lnB>
                    <a:noFill/>
                  </a:tcPr>
                </a:tc>
                <a:tc>
                  <a:txBody>
                    <a:bodyPr/>
                    <a:lstStyle/>
                    <a:p>
                      <a:r>
                        <a:rPr lang="en-US" sz="1400" dirty="0"/>
                        <a:t>Political stability, cultural norms, social equity, and environmental conditions</a:t>
                      </a:r>
                    </a:p>
                  </a:txBody>
                  <a:tcPr marL="71333" marR="71333" marT="35667" marB="35667" anchor="ctr">
                    <a:lnL>
                      <a:noFill/>
                    </a:lnL>
                    <a:lnR>
                      <a:noFill/>
                    </a:lnR>
                    <a:lnT>
                      <a:noFill/>
                    </a:lnT>
                    <a:lnB>
                      <a:noFill/>
                    </a:lnB>
                    <a:noFill/>
                  </a:tcPr>
                </a:tc>
                <a:extLst>
                  <a:ext uri="{0D108BD9-81ED-4DB2-BD59-A6C34878D82A}">
                    <a16:rowId xmlns:a16="http://schemas.microsoft.com/office/drawing/2014/main" val="937665251"/>
                  </a:ext>
                </a:extLst>
              </a:tr>
            </a:tbl>
          </a:graphicData>
        </a:graphic>
      </p:graphicFrame>
      <p:sp>
        <p:nvSpPr>
          <p:cNvPr id="5" name="TextBox 4">
            <a:extLst>
              <a:ext uri="{FF2B5EF4-FFF2-40B4-BE49-F238E27FC236}">
                <a16:creationId xmlns:a16="http://schemas.microsoft.com/office/drawing/2014/main" id="{BAC3D588-4726-54FC-3929-94113E7D56B0}"/>
              </a:ext>
            </a:extLst>
          </p:cNvPr>
          <p:cNvSpPr txBox="1"/>
          <p:nvPr/>
        </p:nvSpPr>
        <p:spPr>
          <a:xfrm>
            <a:off x="2330869" y="547565"/>
            <a:ext cx="7706106" cy="36933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Differences Between Economic and Non-Economic  Determinants</a:t>
            </a:r>
          </a:p>
        </p:txBody>
      </p:sp>
    </p:spTree>
    <p:extLst>
      <p:ext uri="{BB962C8B-B14F-4D97-AF65-F5344CB8AC3E}">
        <p14:creationId xmlns:p14="http://schemas.microsoft.com/office/powerpoint/2010/main" val="28308696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7567364-7959-4037-546E-546CC7B22317}"/>
              </a:ext>
            </a:extLst>
          </p:cNvPr>
          <p:cNvSpPr txBox="1"/>
          <p:nvPr/>
        </p:nvSpPr>
        <p:spPr>
          <a:xfrm>
            <a:off x="3047268" y="2177958"/>
            <a:ext cx="6097464" cy="1323439"/>
          </a:xfrm>
          <a:prstGeom prst="rect">
            <a:avLst/>
          </a:prstGeom>
          <a:noFill/>
        </p:spPr>
        <p:txBody>
          <a:bodyPr wrap="square">
            <a:spAutoFit/>
          </a:bodyPr>
          <a:lstStyle/>
          <a:p>
            <a:pPr algn="ctr"/>
            <a:r>
              <a:rPr lang="en-US" sz="4000" b="1" dirty="0"/>
              <a:t>Human Development Index (HDI) </a:t>
            </a:r>
            <a:endParaRPr lang="en-US" sz="4000" dirty="0"/>
          </a:p>
        </p:txBody>
      </p:sp>
    </p:spTree>
    <p:extLst>
      <p:ext uri="{BB962C8B-B14F-4D97-AF65-F5344CB8AC3E}">
        <p14:creationId xmlns:p14="http://schemas.microsoft.com/office/powerpoint/2010/main" val="21103590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7DF7C1D-8BB9-36CB-AF25-A38E9D1B646E}"/>
              </a:ext>
            </a:extLst>
          </p:cNvPr>
          <p:cNvSpPr txBox="1"/>
          <p:nvPr/>
        </p:nvSpPr>
        <p:spPr>
          <a:xfrm>
            <a:off x="1767255" y="771189"/>
            <a:ext cx="8044960" cy="3970318"/>
          </a:xfrm>
          <a:prstGeom prst="rect">
            <a:avLst/>
          </a:prstGeom>
          <a:noFill/>
        </p:spPr>
        <p:txBody>
          <a:bodyPr wrap="square">
            <a:spAutoFit/>
          </a:bodyPr>
          <a:lstStyle/>
          <a:p>
            <a:r>
              <a:rPr lang="en-US" b="1" dirty="0"/>
              <a:t> </a:t>
            </a:r>
          </a:p>
          <a:p>
            <a:r>
              <a:rPr lang="en-US" dirty="0"/>
              <a:t>The </a:t>
            </a:r>
            <a:r>
              <a:rPr lang="en-US" b="1" dirty="0"/>
              <a:t>Human Development Index (HDI)</a:t>
            </a:r>
            <a:r>
              <a:rPr lang="en-US" dirty="0"/>
              <a:t> is a composite statistic used to rank countries based on human development levels. It was introduced by the United Nations Development </a:t>
            </a:r>
            <a:r>
              <a:rPr lang="en-US" dirty="0" err="1"/>
              <a:t>Programme</a:t>
            </a:r>
            <a:r>
              <a:rPr lang="en-US" dirty="0"/>
              <a:t> (UNDP) in 1990 to provide a broader perspective on development beyond purely economic measures like GDP.</a:t>
            </a:r>
          </a:p>
          <a:p>
            <a:endParaRPr lang="en-US" dirty="0"/>
          </a:p>
          <a:p>
            <a:r>
              <a:rPr lang="en-US" dirty="0"/>
              <a:t> HDI captures three key dimensions of human development:</a:t>
            </a:r>
          </a:p>
          <a:p>
            <a:endParaRPr lang="en-US" dirty="0"/>
          </a:p>
          <a:p>
            <a:pPr>
              <a:buFont typeface="+mj-lt"/>
              <a:buAutoNum type="arabicPeriod"/>
            </a:pPr>
            <a:r>
              <a:rPr lang="en-US" b="1" dirty="0"/>
              <a:t>Health:</a:t>
            </a:r>
            <a:r>
              <a:rPr lang="en-US" dirty="0"/>
              <a:t> Life expectancy at birth, reflecting the overall health and longevity of the population.</a:t>
            </a:r>
          </a:p>
          <a:p>
            <a:pPr>
              <a:buFont typeface="+mj-lt"/>
              <a:buAutoNum type="arabicPeriod"/>
            </a:pPr>
            <a:r>
              <a:rPr lang="en-US" b="1" dirty="0"/>
              <a:t>Education:</a:t>
            </a:r>
            <a:r>
              <a:rPr lang="en-US" dirty="0"/>
              <a:t> Measured by the mean years of schooling for adults aged 25 and older and the expected years of schooling for children entering school.</a:t>
            </a:r>
          </a:p>
          <a:p>
            <a:pPr>
              <a:buFont typeface="+mj-lt"/>
              <a:buAutoNum type="arabicPeriod"/>
            </a:pPr>
            <a:r>
              <a:rPr lang="en-US" b="1" dirty="0"/>
              <a:t>Standard of Living:</a:t>
            </a:r>
            <a:r>
              <a:rPr lang="en-US" dirty="0"/>
              <a:t> Gross National Income (GNI) per capita, adjusted for purchasing power parity (PPP), indicating the economic capacity and quality of life</a:t>
            </a:r>
          </a:p>
        </p:txBody>
      </p:sp>
    </p:spTree>
    <p:extLst>
      <p:ext uri="{BB962C8B-B14F-4D97-AF65-F5344CB8AC3E}">
        <p14:creationId xmlns:p14="http://schemas.microsoft.com/office/powerpoint/2010/main" val="298928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13E6384-F8A0-E4DF-89EC-AB9E0F1B330F}"/>
              </a:ext>
            </a:extLst>
          </p:cNvPr>
          <p:cNvSpPr txBox="1"/>
          <p:nvPr/>
        </p:nvSpPr>
        <p:spPr>
          <a:xfrm>
            <a:off x="1981200" y="773283"/>
            <a:ext cx="8229600" cy="5078313"/>
          </a:xfrm>
          <a:prstGeom prst="rect">
            <a:avLst/>
          </a:prstGeom>
          <a:noFill/>
        </p:spPr>
        <p:txBody>
          <a:bodyPr wrap="square">
            <a:spAutoFit/>
          </a:bodyPr>
          <a:lstStyle/>
          <a:p>
            <a:r>
              <a:rPr lang="en-US" b="1" dirty="0"/>
              <a:t>Significance of HDI in Societal Development</a:t>
            </a:r>
          </a:p>
          <a:p>
            <a:endParaRPr lang="en-US" b="1" dirty="0"/>
          </a:p>
          <a:p>
            <a:pPr>
              <a:buFont typeface="+mj-lt"/>
              <a:buAutoNum type="arabicPeriod"/>
            </a:pPr>
            <a:r>
              <a:rPr lang="en-US" b="1" dirty="0"/>
              <a:t>Broader Perspective on Development:</a:t>
            </a:r>
            <a:endParaRPr lang="en-US" dirty="0"/>
          </a:p>
          <a:p>
            <a:pPr marL="742950" lvl="1" indent="-285750">
              <a:buFont typeface="+mj-lt"/>
              <a:buAutoNum type="arabicPeriod"/>
            </a:pPr>
            <a:r>
              <a:rPr lang="en-US" dirty="0"/>
              <a:t>HDI provides a more comprehensive view of development by including social and economic factors. It moves beyond just economic growth to consider how well people are living.</a:t>
            </a:r>
          </a:p>
          <a:p>
            <a:pPr marL="742950" lvl="1" indent="-285750">
              <a:buFont typeface="+mj-lt"/>
              <a:buAutoNum type="arabicPeriod"/>
            </a:pPr>
            <a:r>
              <a:rPr lang="en-US" dirty="0"/>
              <a:t>It highlights disparities in health, education, and income, encouraging policies that address these areas.</a:t>
            </a:r>
          </a:p>
          <a:p>
            <a:pPr>
              <a:buFont typeface="+mj-lt"/>
              <a:buAutoNum type="arabicPeriod"/>
            </a:pPr>
            <a:r>
              <a:rPr lang="en-US" b="1" dirty="0"/>
              <a:t>Benchmarking and Comparison:</a:t>
            </a:r>
            <a:endParaRPr lang="en-US" dirty="0"/>
          </a:p>
          <a:p>
            <a:pPr marL="742950" lvl="1" indent="-285750">
              <a:buFont typeface="+mj-lt"/>
              <a:buAutoNum type="arabicPeriod"/>
            </a:pPr>
            <a:r>
              <a:rPr lang="en-US" dirty="0"/>
              <a:t>HDI allows for cross-country comparisons, helping to identify areas where countries are performing well and areas needing improvement.</a:t>
            </a:r>
          </a:p>
          <a:p>
            <a:pPr marL="742950" lvl="1" indent="-285750">
              <a:buFont typeface="+mj-lt"/>
              <a:buAutoNum type="arabicPeriod"/>
            </a:pPr>
            <a:r>
              <a:rPr lang="en-US" dirty="0"/>
              <a:t>Policymakers can use HDI rankings to assess progress over time and to benchmark against other countries or regions.</a:t>
            </a:r>
          </a:p>
          <a:p>
            <a:pPr>
              <a:buFont typeface="+mj-lt"/>
              <a:buAutoNum type="arabicPeriod"/>
            </a:pPr>
            <a:r>
              <a:rPr lang="en-US" b="1" dirty="0"/>
              <a:t>Focus on Human Well-being:</a:t>
            </a:r>
            <a:endParaRPr lang="en-US" dirty="0"/>
          </a:p>
          <a:p>
            <a:pPr marL="742950" lvl="1" indent="-285750">
              <a:buFont typeface="+mj-lt"/>
              <a:buAutoNum type="arabicPeriod"/>
            </a:pPr>
            <a:r>
              <a:rPr lang="en-US" dirty="0"/>
              <a:t>By emphasizing health and education, HDI stresses the importance of investing in human capital for long-term sustainable development.</a:t>
            </a:r>
          </a:p>
          <a:p>
            <a:pPr marL="742950" lvl="1" indent="-285750">
              <a:buFont typeface="+mj-lt"/>
              <a:buAutoNum type="arabicPeriod"/>
            </a:pPr>
            <a:r>
              <a:rPr lang="en-US" dirty="0"/>
              <a:t>It encourages countries to focus on improving quality of life, not just increasing economic output.</a:t>
            </a:r>
          </a:p>
        </p:txBody>
      </p:sp>
    </p:spTree>
    <p:extLst>
      <p:ext uri="{BB962C8B-B14F-4D97-AF65-F5344CB8AC3E}">
        <p14:creationId xmlns:p14="http://schemas.microsoft.com/office/powerpoint/2010/main" val="154554170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81BE536-8A1A-7E07-7CCD-E375FA7C8436}"/>
              </a:ext>
            </a:extLst>
          </p:cNvPr>
          <p:cNvSpPr>
            <a:spLocks noChangeArrowheads="1"/>
          </p:cNvSpPr>
          <p:nvPr/>
        </p:nvSpPr>
        <p:spPr bwMode="auto">
          <a:xfrm>
            <a:off x="1063870" y="1049880"/>
            <a:ext cx="10405872"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4. Policy Formulation:</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HDI serves as a valuable tool for governments and international organizations in formulating policies aimed at enhancing human development.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It helps identify priority areas such as improving healthcare systems, enhancing educational opportunities, and addressing income inequality.</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5.  Addressing Inequality:</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HDI exposes inequalities within and between countries, prompting action to reduce disparities in human development outcomes.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Variants like the </a:t>
            </a:r>
            <a:r>
              <a:rPr kumimoji="0" lang="en-US" altLang="en-US" sz="1800" b="1" i="0" u="none" strike="noStrike" cap="none" normalizeH="0" baseline="0" dirty="0">
                <a:ln>
                  <a:noFill/>
                </a:ln>
                <a:solidFill>
                  <a:schemeClr val="tx1"/>
                </a:solidFill>
                <a:effectLst/>
                <a:latin typeface="Arial" panose="020B0604020202020204" pitchFamily="34" charset="0"/>
              </a:rPr>
              <a:t>Inequality-adjusted HDI (IHDI)</a:t>
            </a:r>
            <a:r>
              <a:rPr kumimoji="0" lang="en-US" altLang="en-US" sz="1800" b="0" i="0" u="none" strike="noStrike" cap="none" normalizeH="0" baseline="0" dirty="0">
                <a:ln>
                  <a:noFill/>
                </a:ln>
                <a:solidFill>
                  <a:schemeClr val="tx1"/>
                </a:solidFill>
                <a:effectLst/>
                <a:latin typeface="Arial" panose="020B0604020202020204" pitchFamily="34" charset="0"/>
              </a:rPr>
              <a:t> further refine this by accounting for inequalities in each dimension of the HDI.</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2678487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99CD889-4A50-FAC6-2272-AA9BBBF54300}"/>
              </a:ext>
            </a:extLst>
          </p:cNvPr>
          <p:cNvSpPr txBox="1"/>
          <p:nvPr/>
        </p:nvSpPr>
        <p:spPr>
          <a:xfrm>
            <a:off x="1151792" y="825955"/>
            <a:ext cx="9372600" cy="5078313"/>
          </a:xfrm>
          <a:prstGeom prst="rect">
            <a:avLst/>
          </a:prstGeom>
          <a:noFill/>
        </p:spPr>
        <p:txBody>
          <a:bodyPr wrap="square">
            <a:spAutoFit/>
          </a:bodyPr>
          <a:lstStyle/>
          <a:p>
            <a:r>
              <a:rPr lang="en-US" b="1" dirty="0"/>
              <a:t>Limitations of HDI</a:t>
            </a:r>
          </a:p>
          <a:p>
            <a:pPr>
              <a:buFont typeface="+mj-lt"/>
              <a:buAutoNum type="arabicPeriod"/>
            </a:pPr>
            <a:r>
              <a:rPr lang="en-US" b="1" dirty="0"/>
              <a:t>Simplification of Complex Issues:</a:t>
            </a:r>
            <a:endParaRPr lang="en-US" dirty="0"/>
          </a:p>
          <a:p>
            <a:pPr marL="742950" lvl="1" indent="-285750">
              <a:buFont typeface="+mj-lt"/>
              <a:buAutoNum type="arabicPeriod"/>
            </a:pPr>
            <a:r>
              <a:rPr lang="en-US" dirty="0"/>
              <a:t>HDI, being a composite index, may oversimplify complex human development issues and does not capture every aspect of development.</a:t>
            </a:r>
          </a:p>
          <a:p>
            <a:pPr marL="742950" lvl="1" indent="-285750">
              <a:buFont typeface="+mj-lt"/>
              <a:buAutoNum type="arabicPeriod"/>
            </a:pPr>
            <a:r>
              <a:rPr lang="en-US" dirty="0"/>
              <a:t>Factors like political freedom, security, and environmental sustainability are not included.</a:t>
            </a:r>
          </a:p>
          <a:p>
            <a:pPr>
              <a:buFont typeface="+mj-lt"/>
              <a:buAutoNum type="arabicPeriod"/>
            </a:pPr>
            <a:r>
              <a:rPr lang="en-US" b="1" dirty="0"/>
              <a:t>Data Limitations:</a:t>
            </a:r>
            <a:endParaRPr lang="en-US" dirty="0"/>
          </a:p>
          <a:p>
            <a:pPr marL="742950" lvl="1" indent="-285750">
              <a:buFont typeface="+mj-lt"/>
              <a:buAutoNum type="arabicPeriod"/>
            </a:pPr>
            <a:r>
              <a:rPr lang="en-US" dirty="0"/>
              <a:t>The quality and availability of data in some countries can impact the accuracy and reliability of HDI measurements.</a:t>
            </a:r>
          </a:p>
          <a:p>
            <a:pPr marL="742950" lvl="1" indent="-285750">
              <a:buFont typeface="+mj-lt"/>
              <a:buAutoNum type="arabicPeriod"/>
            </a:pPr>
            <a:r>
              <a:rPr lang="en-US" dirty="0"/>
              <a:t>Changes in HDI may not always reflect real changes in people's lives due to data inconsistencies or misreporting.</a:t>
            </a:r>
          </a:p>
          <a:p>
            <a:pPr>
              <a:buFont typeface="+mj-lt"/>
              <a:buAutoNum type="arabicPeriod"/>
            </a:pPr>
            <a:r>
              <a:rPr lang="en-US" b="1" dirty="0"/>
              <a:t>Income Measure Limitations:</a:t>
            </a:r>
            <a:endParaRPr lang="en-US" dirty="0"/>
          </a:p>
          <a:p>
            <a:pPr marL="742950" lvl="1" indent="-285750">
              <a:buFont typeface="+mj-lt"/>
              <a:buAutoNum type="arabicPeriod"/>
            </a:pPr>
            <a:r>
              <a:rPr lang="en-US" dirty="0"/>
              <a:t>The use of GNI per capita may not fully capture wealth distribution or reflect the well-being of poorer sections of society.</a:t>
            </a:r>
          </a:p>
          <a:p>
            <a:pPr marL="742950" lvl="1" indent="-285750">
              <a:buFont typeface="+mj-lt"/>
              <a:buAutoNum type="arabicPeriod"/>
            </a:pPr>
            <a:r>
              <a:rPr lang="en-US" dirty="0"/>
              <a:t>It may overlook non-monetary aspects of well-being, such as informal economic activities or social safety nets.</a:t>
            </a:r>
          </a:p>
          <a:p>
            <a:pPr>
              <a:buFont typeface="+mj-lt"/>
              <a:buAutoNum type="arabicPeriod"/>
            </a:pPr>
            <a:r>
              <a:rPr lang="en-US" b="1" dirty="0"/>
              <a:t>Cultural and Contextual Differences:</a:t>
            </a:r>
            <a:endParaRPr lang="en-US" dirty="0"/>
          </a:p>
          <a:p>
            <a:pPr marL="742950" lvl="1" indent="-285750">
              <a:buFont typeface="+mj-lt"/>
              <a:buAutoNum type="arabicPeriod"/>
            </a:pPr>
            <a:r>
              <a:rPr lang="en-US" dirty="0"/>
              <a:t>HDI does not account for cultural or societal values, which can vary significantly across countries and influence the perceived quality of life.</a:t>
            </a:r>
          </a:p>
        </p:txBody>
      </p:sp>
    </p:spTree>
    <p:extLst>
      <p:ext uri="{BB962C8B-B14F-4D97-AF65-F5344CB8AC3E}">
        <p14:creationId xmlns:p14="http://schemas.microsoft.com/office/powerpoint/2010/main" val="143919680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BD1B554-21BC-2423-9609-B6914586AADE}"/>
              </a:ext>
            </a:extLst>
          </p:cNvPr>
          <p:cNvSpPr txBox="1"/>
          <p:nvPr/>
        </p:nvSpPr>
        <p:spPr>
          <a:xfrm>
            <a:off x="2266950" y="988736"/>
            <a:ext cx="7658100" cy="4801314"/>
          </a:xfrm>
          <a:prstGeom prst="rect">
            <a:avLst/>
          </a:prstGeom>
          <a:noFill/>
        </p:spPr>
        <p:txBody>
          <a:bodyPr wrap="square">
            <a:spAutoFit/>
          </a:bodyPr>
          <a:lstStyle/>
          <a:p>
            <a:r>
              <a:rPr lang="en-US" b="1" dirty="0"/>
              <a:t>Impact of HDI on Societal Development</a:t>
            </a:r>
          </a:p>
          <a:p>
            <a:endParaRPr lang="en-US" b="1" dirty="0"/>
          </a:p>
          <a:p>
            <a:pPr>
              <a:buFont typeface="+mj-lt"/>
              <a:buAutoNum type="arabicPeriod"/>
            </a:pPr>
            <a:r>
              <a:rPr lang="en-US" b="1" dirty="0"/>
              <a:t>Guiding Development Goals:</a:t>
            </a:r>
            <a:endParaRPr lang="en-US" dirty="0"/>
          </a:p>
          <a:p>
            <a:pPr marL="742950" lvl="1" indent="-285750">
              <a:buFont typeface="+mj-lt"/>
              <a:buAutoNum type="arabicPeriod"/>
            </a:pPr>
            <a:r>
              <a:rPr lang="en-US" dirty="0"/>
              <a:t>HDI has influenced global development agendas, such as the Millennium Development Goals (MDGs) and Sustainable Development Goals (SDGs), emphasizing human development aspects.</a:t>
            </a:r>
          </a:p>
          <a:p>
            <a:pPr>
              <a:buFont typeface="+mj-lt"/>
              <a:buAutoNum type="arabicPeriod"/>
            </a:pPr>
            <a:r>
              <a:rPr lang="en-US" b="1" dirty="0"/>
              <a:t>Improving Human Capital:</a:t>
            </a:r>
            <a:endParaRPr lang="en-US" dirty="0"/>
          </a:p>
          <a:p>
            <a:pPr marL="742950" lvl="1" indent="-285750">
              <a:buFont typeface="+mj-lt"/>
              <a:buAutoNum type="arabicPeriod"/>
            </a:pPr>
            <a:r>
              <a:rPr lang="en-US" dirty="0"/>
              <a:t>Countries with lower HDI rankings often focus on improving education and health outcomes to boost their overall human capital, which in turn supports economic growth.</a:t>
            </a:r>
          </a:p>
          <a:p>
            <a:pPr>
              <a:buFont typeface="+mj-lt"/>
              <a:buAutoNum type="arabicPeriod"/>
            </a:pPr>
            <a:r>
              <a:rPr lang="en-US" b="1" dirty="0"/>
              <a:t>Encouraging Balanced Development:</a:t>
            </a:r>
            <a:endParaRPr lang="en-US" dirty="0"/>
          </a:p>
          <a:p>
            <a:pPr marL="742950" lvl="1" indent="-285750">
              <a:buFont typeface="+mj-lt"/>
              <a:buAutoNum type="arabicPeriod"/>
            </a:pPr>
            <a:r>
              <a:rPr lang="en-US" dirty="0"/>
              <a:t>HDI promotes a balanced approach to development, encouraging nations to invest in both economic growth and social welfare.</a:t>
            </a:r>
          </a:p>
          <a:p>
            <a:pPr>
              <a:buFont typeface="+mj-lt"/>
              <a:buAutoNum type="arabicPeriod"/>
            </a:pPr>
            <a:r>
              <a:rPr lang="en-US" b="1" dirty="0"/>
              <a:t>Regional Development Policies:</a:t>
            </a:r>
            <a:endParaRPr lang="en-US" dirty="0"/>
          </a:p>
          <a:p>
            <a:pPr marL="742950" lvl="1" indent="-285750">
              <a:buFont typeface="+mj-lt"/>
              <a:buAutoNum type="arabicPeriod"/>
            </a:pPr>
            <a:r>
              <a:rPr lang="en-US" dirty="0"/>
              <a:t>HDI data can inform regional development policies, highlighting disparities between urban and rural areas or different regions within a country.</a:t>
            </a:r>
          </a:p>
        </p:txBody>
      </p:sp>
    </p:spTree>
    <p:extLst>
      <p:ext uri="{BB962C8B-B14F-4D97-AF65-F5344CB8AC3E}">
        <p14:creationId xmlns:p14="http://schemas.microsoft.com/office/powerpoint/2010/main" val="3634449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0720A61-06C0-A922-26F0-D2D6BA858435}"/>
              </a:ext>
            </a:extLst>
          </p:cNvPr>
          <p:cNvSpPr>
            <a:spLocks noChangeArrowheads="1"/>
          </p:cNvSpPr>
          <p:nvPr/>
        </p:nvSpPr>
        <p:spPr bwMode="auto">
          <a:xfrm>
            <a:off x="905608" y="730310"/>
            <a:ext cx="9705242"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4. Reduction of Poverty and Inequality:</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Effective economic development strategies aim to reduce poverty and inequality by creating employment opportunities, improving income distribution, and providing social safety nets.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Inclusive growth ensures that the benefits of development reach all segments of society.</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5. Human Capital Development:</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Investment in human capital, such as education and skill development, is crucial for economic development.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 well-educated and skilled workforce can adapt to technological changes and contribute to innovation and productivity growth.</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6. Institutional and Policy Framework:</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Strong institutions and effective governance are essential for sustainable economic development.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Policies related to trade, investment, taxation, and regulation create an environment conducive to business growth and innovation.</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7. Sustainable and Inclusive Growth:</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Economic development should be sustainable, ensuring that resources are used efficiently without harming future generations.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It should also be inclusive, ensuring that all social groups, including marginalized communities, benefit from economic progress.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8374757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FD4E0B6-E509-0F63-7718-9891691B5DDD}"/>
              </a:ext>
            </a:extLst>
          </p:cNvPr>
          <p:cNvSpPr txBox="1"/>
          <p:nvPr/>
        </p:nvSpPr>
        <p:spPr>
          <a:xfrm>
            <a:off x="3047268" y="1725360"/>
            <a:ext cx="6097464" cy="1200329"/>
          </a:xfrm>
          <a:prstGeom prst="rect">
            <a:avLst/>
          </a:prstGeom>
          <a:noFill/>
        </p:spPr>
        <p:txBody>
          <a:bodyPr wrap="square">
            <a:spAutoFit/>
          </a:bodyPr>
          <a:lstStyle/>
          <a:p>
            <a:r>
              <a:rPr lang="en-US" sz="3600" b="1" dirty="0"/>
              <a:t> </a:t>
            </a:r>
          </a:p>
          <a:p>
            <a:r>
              <a:rPr lang="en-US" sz="3600" b="1" dirty="0"/>
              <a:t>Gross Domestic Product (GDP)</a:t>
            </a:r>
            <a:r>
              <a:rPr lang="en-US" sz="3600" dirty="0"/>
              <a:t>  </a:t>
            </a:r>
          </a:p>
        </p:txBody>
      </p:sp>
    </p:spTree>
    <p:extLst>
      <p:ext uri="{BB962C8B-B14F-4D97-AF65-F5344CB8AC3E}">
        <p14:creationId xmlns:p14="http://schemas.microsoft.com/office/powerpoint/2010/main" val="388536198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BD0319B-2545-0C5A-4237-F183ED6427AD}"/>
              </a:ext>
            </a:extLst>
          </p:cNvPr>
          <p:cNvSpPr txBox="1"/>
          <p:nvPr/>
        </p:nvSpPr>
        <p:spPr>
          <a:xfrm>
            <a:off x="3047268" y="2024299"/>
            <a:ext cx="6097464" cy="1754326"/>
          </a:xfrm>
          <a:prstGeom prst="rect">
            <a:avLst/>
          </a:prstGeom>
          <a:noFill/>
        </p:spPr>
        <p:txBody>
          <a:bodyPr wrap="square">
            <a:spAutoFit/>
          </a:bodyPr>
          <a:lstStyle/>
          <a:p>
            <a:r>
              <a:rPr lang="en-US" b="1" dirty="0"/>
              <a:t> </a:t>
            </a:r>
          </a:p>
          <a:p>
            <a:r>
              <a:rPr lang="en-US" b="1" dirty="0"/>
              <a:t>Gross Domestic Product (GDP)</a:t>
            </a:r>
            <a:r>
              <a:rPr lang="en-US" dirty="0"/>
              <a:t> is a measure of the economic performance of a country, representing the total value of all goods and services produced within its borders over a specific period. It is one of the most widely used indicators to assess the economic health of a nation and its development progress.</a:t>
            </a:r>
          </a:p>
        </p:txBody>
      </p:sp>
    </p:spTree>
    <p:extLst>
      <p:ext uri="{BB962C8B-B14F-4D97-AF65-F5344CB8AC3E}">
        <p14:creationId xmlns:p14="http://schemas.microsoft.com/office/powerpoint/2010/main" val="362400252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DCDB80C-4F53-FD5A-11F7-6A67E6C6D8EC}"/>
              </a:ext>
            </a:extLst>
          </p:cNvPr>
          <p:cNvSpPr txBox="1"/>
          <p:nvPr/>
        </p:nvSpPr>
        <p:spPr>
          <a:xfrm>
            <a:off x="842596" y="799249"/>
            <a:ext cx="10506808" cy="3970318"/>
          </a:xfrm>
          <a:prstGeom prst="rect">
            <a:avLst/>
          </a:prstGeom>
          <a:noFill/>
        </p:spPr>
        <p:txBody>
          <a:bodyPr wrap="square">
            <a:spAutoFit/>
          </a:bodyPr>
          <a:lstStyle/>
          <a:p>
            <a:r>
              <a:rPr lang="en-US" b="1" dirty="0"/>
              <a:t>Role of GDP in Society Development</a:t>
            </a:r>
          </a:p>
          <a:p>
            <a:pPr>
              <a:buFont typeface="+mj-lt"/>
              <a:buAutoNum type="arabicPeriod"/>
            </a:pPr>
            <a:r>
              <a:rPr lang="en-US" b="1" dirty="0"/>
              <a:t>Indicator of Economic Health:</a:t>
            </a:r>
            <a:endParaRPr lang="en-US" dirty="0"/>
          </a:p>
          <a:p>
            <a:pPr marL="742950" lvl="1" indent="-285750">
              <a:buFont typeface="+mj-lt"/>
              <a:buAutoNum type="arabicPeriod"/>
            </a:pPr>
            <a:r>
              <a:rPr lang="en-US" dirty="0"/>
              <a:t>GDP serves as a primary indicator of the economic health of a country. A rising GDP generally signifies economic growth, increased production, and a higher standard of living for the population.</a:t>
            </a:r>
          </a:p>
          <a:p>
            <a:pPr>
              <a:buFont typeface="+mj-lt"/>
              <a:buAutoNum type="arabicPeriod"/>
            </a:pPr>
            <a:r>
              <a:rPr lang="en-US" b="1" dirty="0"/>
              <a:t>Measurement of Economic Progress:</a:t>
            </a:r>
            <a:endParaRPr lang="en-US" dirty="0"/>
          </a:p>
          <a:p>
            <a:pPr marL="742950" lvl="1" indent="-285750">
              <a:buFont typeface="+mj-lt"/>
              <a:buAutoNum type="arabicPeriod"/>
            </a:pPr>
            <a:r>
              <a:rPr lang="en-US" dirty="0"/>
              <a:t>GDP helps to track economic progress over time, enabling comparisons across different periods and with other countries.</a:t>
            </a:r>
          </a:p>
          <a:p>
            <a:pPr marL="742950" lvl="1" indent="-285750">
              <a:buFont typeface="+mj-lt"/>
              <a:buAutoNum type="arabicPeriod"/>
            </a:pPr>
            <a:r>
              <a:rPr lang="en-US" dirty="0"/>
              <a:t>It provides a quantitative measure of economic output, which is crucial for assessing development policies and planning.</a:t>
            </a:r>
          </a:p>
          <a:p>
            <a:pPr>
              <a:buFont typeface="+mj-lt"/>
              <a:buAutoNum type="arabicPeriod"/>
            </a:pPr>
            <a:r>
              <a:rPr lang="en-US" b="1" dirty="0"/>
              <a:t>Government Planning and Policy-Making:</a:t>
            </a:r>
            <a:endParaRPr lang="en-US" dirty="0"/>
          </a:p>
          <a:p>
            <a:pPr marL="742950" lvl="1" indent="-285750">
              <a:buFont typeface="+mj-lt"/>
              <a:buAutoNum type="arabicPeriod"/>
            </a:pPr>
            <a:r>
              <a:rPr lang="en-US" dirty="0"/>
              <a:t>Policymakers use GDP data to formulate economic policies, such as budget allocation, taxation, and public spending.</a:t>
            </a:r>
          </a:p>
          <a:p>
            <a:pPr marL="742950" lvl="1" indent="-285750">
              <a:buFont typeface="+mj-lt"/>
              <a:buAutoNum type="arabicPeriod"/>
            </a:pPr>
            <a:r>
              <a:rPr lang="en-US" dirty="0"/>
              <a:t>It helps identify sectors that are performing well and those that need support, enabling targeted economic interventions.</a:t>
            </a:r>
          </a:p>
        </p:txBody>
      </p:sp>
    </p:spTree>
    <p:extLst>
      <p:ext uri="{BB962C8B-B14F-4D97-AF65-F5344CB8AC3E}">
        <p14:creationId xmlns:p14="http://schemas.microsoft.com/office/powerpoint/2010/main" val="320714462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6EDCA0C-3195-A7DF-AB6A-24CC3B898D08}"/>
              </a:ext>
            </a:extLst>
          </p:cNvPr>
          <p:cNvSpPr txBox="1"/>
          <p:nvPr/>
        </p:nvSpPr>
        <p:spPr>
          <a:xfrm>
            <a:off x="1872762" y="474345"/>
            <a:ext cx="8132884" cy="4801314"/>
          </a:xfrm>
          <a:prstGeom prst="rect">
            <a:avLst/>
          </a:prstGeom>
          <a:noFill/>
        </p:spPr>
        <p:txBody>
          <a:bodyPr wrap="square">
            <a:spAutoFit/>
          </a:bodyPr>
          <a:lstStyle/>
          <a:p>
            <a:pPr>
              <a:buFont typeface="+mj-lt"/>
              <a:buAutoNum type="arabicPeriod"/>
            </a:pPr>
            <a:r>
              <a:rPr lang="en-US" b="1" dirty="0"/>
              <a:t>Investment Decisions:</a:t>
            </a:r>
            <a:endParaRPr lang="en-US" dirty="0"/>
          </a:p>
          <a:p>
            <a:pPr marL="742950" lvl="1" indent="-285750">
              <a:buFont typeface="+mj-lt"/>
              <a:buAutoNum type="arabicPeriod"/>
            </a:pPr>
            <a:r>
              <a:rPr lang="en-US" dirty="0"/>
              <a:t>Investors, both domestic and international, use GDP as a gauge of economic stability and growth potential.</a:t>
            </a:r>
          </a:p>
          <a:p>
            <a:pPr marL="742950" lvl="1" indent="-285750">
              <a:buFont typeface="+mj-lt"/>
              <a:buAutoNum type="arabicPeriod"/>
            </a:pPr>
            <a:r>
              <a:rPr lang="en-US" dirty="0"/>
              <a:t>High and stable GDP growth rates attract investment, leading to more job creation, technological advancement, and infrastructure development.</a:t>
            </a:r>
          </a:p>
          <a:p>
            <a:pPr>
              <a:buFont typeface="+mj-lt"/>
              <a:buAutoNum type="arabicPeriod"/>
            </a:pPr>
            <a:r>
              <a:rPr lang="en-US" b="1" dirty="0"/>
              <a:t>Standard of Living:</a:t>
            </a:r>
            <a:endParaRPr lang="en-US" dirty="0"/>
          </a:p>
          <a:p>
            <a:pPr marL="742950" lvl="1" indent="-285750">
              <a:buFont typeface="+mj-lt"/>
              <a:buAutoNum type="arabicPeriod"/>
            </a:pPr>
            <a:r>
              <a:rPr lang="en-US" dirty="0"/>
              <a:t>While GDP does not directly measure well-being, a higher GDP often correlates with better access to education, healthcare, and housing, thereby improving the overall quality of life.</a:t>
            </a:r>
          </a:p>
          <a:p>
            <a:pPr marL="742950" lvl="1" indent="-285750">
              <a:buFont typeface="+mj-lt"/>
              <a:buAutoNum type="arabicPeriod"/>
            </a:pPr>
            <a:r>
              <a:rPr lang="en-US" dirty="0"/>
              <a:t>Per capita GDP, which divides GDP by the population, gives a rough estimate of the average income and standard of living.</a:t>
            </a:r>
          </a:p>
          <a:p>
            <a:pPr>
              <a:buFont typeface="+mj-lt"/>
              <a:buAutoNum type="arabicPeriod"/>
            </a:pPr>
            <a:r>
              <a:rPr lang="en-US" b="1" dirty="0"/>
              <a:t>Global Competitiveness:</a:t>
            </a:r>
            <a:endParaRPr lang="en-US" dirty="0"/>
          </a:p>
          <a:p>
            <a:pPr marL="742950" lvl="1" indent="-285750">
              <a:buFont typeface="+mj-lt"/>
              <a:buAutoNum type="arabicPeriod"/>
            </a:pPr>
            <a:r>
              <a:rPr lang="en-US" dirty="0"/>
              <a:t>GDP is a key factor in determining a country’s economic strength on the global stage.</a:t>
            </a:r>
          </a:p>
          <a:p>
            <a:pPr marL="742950" lvl="1" indent="-285750">
              <a:buFont typeface="+mj-lt"/>
              <a:buAutoNum type="arabicPeriod"/>
            </a:pPr>
            <a:r>
              <a:rPr lang="en-US" dirty="0"/>
              <a:t>Countries with higher GDPs can influence global markets and policies, negotiate better trade agreements, and attract more foreign direct investment (FDI).</a:t>
            </a:r>
          </a:p>
        </p:txBody>
      </p:sp>
    </p:spTree>
    <p:extLst>
      <p:ext uri="{BB962C8B-B14F-4D97-AF65-F5344CB8AC3E}">
        <p14:creationId xmlns:p14="http://schemas.microsoft.com/office/powerpoint/2010/main" val="185957380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F909BF5-9B6E-A0EC-ACD3-587AA4B572C3}"/>
              </a:ext>
            </a:extLst>
          </p:cNvPr>
          <p:cNvSpPr txBox="1"/>
          <p:nvPr/>
        </p:nvSpPr>
        <p:spPr>
          <a:xfrm>
            <a:off x="2031022" y="1028343"/>
            <a:ext cx="7921869" cy="4247317"/>
          </a:xfrm>
          <a:prstGeom prst="rect">
            <a:avLst/>
          </a:prstGeom>
          <a:noFill/>
        </p:spPr>
        <p:txBody>
          <a:bodyPr wrap="square">
            <a:spAutoFit/>
          </a:bodyPr>
          <a:lstStyle/>
          <a:p>
            <a:r>
              <a:rPr lang="en-US" b="1" dirty="0"/>
              <a:t>Limitations of GDP as a Development Measure</a:t>
            </a:r>
          </a:p>
          <a:p>
            <a:endParaRPr lang="en-US" b="1" dirty="0"/>
          </a:p>
          <a:p>
            <a:pPr>
              <a:buFont typeface="+mj-lt"/>
              <a:buAutoNum type="arabicPeriod"/>
            </a:pPr>
            <a:r>
              <a:rPr lang="en-US" b="1" dirty="0"/>
              <a:t>Does Not Account for Income Distribution:</a:t>
            </a:r>
            <a:endParaRPr lang="en-US" dirty="0"/>
          </a:p>
          <a:p>
            <a:pPr marL="742950" lvl="1" indent="-285750">
              <a:buFont typeface="+mj-lt"/>
              <a:buAutoNum type="arabicPeriod"/>
            </a:pPr>
            <a:r>
              <a:rPr lang="en-US" dirty="0"/>
              <a:t>GDP does not reflect income inequality. A country can have a high GDP with significant wealth disparities, where economic benefits do not reach all segments of society.</a:t>
            </a:r>
          </a:p>
          <a:p>
            <a:pPr>
              <a:buFont typeface="+mj-lt"/>
              <a:buAutoNum type="arabicPeriod"/>
            </a:pPr>
            <a:r>
              <a:rPr lang="en-US" b="1" dirty="0"/>
              <a:t>Ignores Non-Market Activities:</a:t>
            </a:r>
            <a:endParaRPr lang="en-US" dirty="0"/>
          </a:p>
          <a:p>
            <a:pPr marL="742950" lvl="1" indent="-285750">
              <a:buFont typeface="+mj-lt"/>
              <a:buAutoNum type="arabicPeriod"/>
            </a:pPr>
            <a:r>
              <a:rPr lang="en-US" dirty="0"/>
              <a:t>GDP excludes non-market activities like household work and volunteer services, which contribute to social welfare but are not part of formal economic transactions.</a:t>
            </a:r>
          </a:p>
          <a:p>
            <a:pPr>
              <a:buFont typeface="+mj-lt"/>
              <a:buAutoNum type="arabicPeriod"/>
            </a:pPr>
            <a:r>
              <a:rPr lang="en-US" b="1" dirty="0"/>
              <a:t>Overlooks Environmental Degradation:</a:t>
            </a:r>
            <a:endParaRPr lang="en-US" dirty="0"/>
          </a:p>
          <a:p>
            <a:pPr marL="742950" lvl="1" indent="-285750">
              <a:buFont typeface="+mj-lt"/>
              <a:buAutoNum type="arabicPeriod"/>
            </a:pPr>
            <a:r>
              <a:rPr lang="en-US" dirty="0"/>
              <a:t>GDP measures economic activity but does not account for environmental costs such as pollution, deforestation, and resource depletion.</a:t>
            </a:r>
          </a:p>
          <a:p>
            <a:pPr marL="742950" lvl="1" indent="-285750">
              <a:buFont typeface="+mj-lt"/>
              <a:buAutoNum type="arabicPeriod"/>
            </a:pPr>
            <a:r>
              <a:rPr lang="en-US" dirty="0"/>
              <a:t>Economic activities that increase GDP but harm the environment can lead to unsustainable development.</a:t>
            </a:r>
          </a:p>
        </p:txBody>
      </p:sp>
    </p:spTree>
    <p:extLst>
      <p:ext uri="{BB962C8B-B14F-4D97-AF65-F5344CB8AC3E}">
        <p14:creationId xmlns:p14="http://schemas.microsoft.com/office/powerpoint/2010/main" val="416970485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56156D1-D3B8-550C-527A-6616877C0876}"/>
              </a:ext>
            </a:extLst>
          </p:cNvPr>
          <p:cNvSpPr>
            <a:spLocks noChangeArrowheads="1"/>
          </p:cNvSpPr>
          <p:nvPr/>
        </p:nvSpPr>
        <p:spPr bwMode="auto">
          <a:xfrm>
            <a:off x="1600200" y="1432955"/>
            <a:ext cx="9275885"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4. Does Not Measure Quality of Life:</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GDP focuses on economic output without considering factors like health, education, happiness, and life satisfaction, which are crucial for societal development.</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5. Short-Term Focus: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GDP growth can sometimes reflect short-term economic boosts (e.g., after a natural disaster due to reconstruction efforts) that do not translate into long-term development.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5311686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84CB398-D828-AFB2-8E70-A7548D5565DF}"/>
              </a:ext>
            </a:extLst>
          </p:cNvPr>
          <p:cNvSpPr txBox="1"/>
          <p:nvPr/>
        </p:nvSpPr>
        <p:spPr>
          <a:xfrm>
            <a:off x="2646484" y="889844"/>
            <a:ext cx="6901961" cy="5078313"/>
          </a:xfrm>
          <a:prstGeom prst="rect">
            <a:avLst/>
          </a:prstGeom>
          <a:noFill/>
        </p:spPr>
        <p:txBody>
          <a:bodyPr wrap="square">
            <a:spAutoFit/>
          </a:bodyPr>
          <a:lstStyle/>
          <a:p>
            <a:r>
              <a:rPr lang="en-US" b="1" dirty="0"/>
              <a:t>Balancing GDP with Other Development Indicators</a:t>
            </a:r>
          </a:p>
          <a:p>
            <a:endParaRPr lang="en-US" b="1" dirty="0"/>
          </a:p>
          <a:p>
            <a:pPr>
              <a:buFont typeface="+mj-lt"/>
              <a:buAutoNum type="arabicPeriod"/>
            </a:pPr>
            <a:r>
              <a:rPr lang="en-US" b="1" dirty="0"/>
              <a:t>Human Development Index (HDI):</a:t>
            </a:r>
            <a:endParaRPr lang="en-US" dirty="0"/>
          </a:p>
          <a:p>
            <a:pPr marL="742950" lvl="1" indent="-285750">
              <a:buFont typeface="+mj-lt"/>
              <a:buAutoNum type="arabicPeriod"/>
            </a:pPr>
            <a:r>
              <a:rPr lang="en-US" dirty="0"/>
              <a:t>Combines GDP with indicators like life expectancy, education, and standard of living, providing a more holistic view of development.</a:t>
            </a:r>
          </a:p>
          <a:p>
            <a:pPr>
              <a:buFont typeface="+mj-lt"/>
              <a:buAutoNum type="arabicPeriod"/>
            </a:pPr>
            <a:r>
              <a:rPr lang="en-US" b="1" dirty="0"/>
              <a:t>Genuine Progress Indicator (GPI):</a:t>
            </a:r>
            <a:endParaRPr lang="en-US" dirty="0"/>
          </a:p>
          <a:p>
            <a:pPr marL="742950" lvl="1" indent="-285750">
              <a:buFont typeface="+mj-lt"/>
              <a:buAutoNum type="arabicPeriod"/>
            </a:pPr>
            <a:r>
              <a:rPr lang="en-US" dirty="0"/>
              <a:t>Adjusts GDP by including factors such as income distribution, environmental degradation, and non-market activities, offering a more comprehensive measure of economic welfare.</a:t>
            </a:r>
          </a:p>
          <a:p>
            <a:pPr>
              <a:buFont typeface="+mj-lt"/>
              <a:buAutoNum type="arabicPeriod"/>
            </a:pPr>
            <a:r>
              <a:rPr lang="en-US" b="1" dirty="0"/>
              <a:t>Social Progress Index (SPI):</a:t>
            </a:r>
            <a:endParaRPr lang="en-US" dirty="0"/>
          </a:p>
          <a:p>
            <a:pPr marL="742950" lvl="1" indent="-285750">
              <a:buFont typeface="+mj-lt"/>
              <a:buAutoNum type="arabicPeriod"/>
            </a:pPr>
            <a:r>
              <a:rPr lang="en-US" dirty="0"/>
              <a:t>Focuses on social and environmental outcomes, such as health, education, and environmental quality, providing a broader perspective on societal well-being.</a:t>
            </a:r>
          </a:p>
          <a:p>
            <a:pPr>
              <a:buFont typeface="+mj-lt"/>
              <a:buAutoNum type="arabicPeriod"/>
            </a:pPr>
            <a:r>
              <a:rPr lang="en-US" b="1" dirty="0"/>
              <a:t>Gross National Happiness (GNH):</a:t>
            </a:r>
            <a:endParaRPr lang="en-US" dirty="0"/>
          </a:p>
          <a:p>
            <a:pPr marL="742950" lvl="1" indent="-285750">
              <a:buFont typeface="+mj-lt"/>
              <a:buAutoNum type="arabicPeriod"/>
            </a:pPr>
            <a:r>
              <a:rPr lang="en-US" dirty="0"/>
              <a:t>Used by countries like Bhutan, GNH considers psychological well-being, cultural preservation, and sustainable development as indicators of progress.</a:t>
            </a:r>
          </a:p>
        </p:txBody>
      </p:sp>
    </p:spTree>
    <p:extLst>
      <p:ext uri="{BB962C8B-B14F-4D97-AF65-F5344CB8AC3E}">
        <p14:creationId xmlns:p14="http://schemas.microsoft.com/office/powerpoint/2010/main" val="153174302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42A1854-6CCD-8AA7-BEE6-01264959540A}"/>
              </a:ext>
            </a:extLst>
          </p:cNvPr>
          <p:cNvSpPr txBox="1"/>
          <p:nvPr/>
        </p:nvSpPr>
        <p:spPr>
          <a:xfrm>
            <a:off x="4464295" y="2490208"/>
            <a:ext cx="6097464" cy="830997"/>
          </a:xfrm>
          <a:prstGeom prst="rect">
            <a:avLst/>
          </a:prstGeom>
          <a:noFill/>
        </p:spPr>
        <p:txBody>
          <a:bodyPr wrap="square">
            <a:spAutoFit/>
          </a:bodyPr>
          <a:lstStyle/>
          <a:p>
            <a:r>
              <a:rPr lang="en-US" sz="4800" b="1" dirty="0"/>
              <a:t>Capitalism </a:t>
            </a:r>
            <a:endParaRPr lang="en-US" sz="4800" dirty="0"/>
          </a:p>
        </p:txBody>
      </p:sp>
    </p:spTree>
    <p:extLst>
      <p:ext uri="{BB962C8B-B14F-4D97-AF65-F5344CB8AC3E}">
        <p14:creationId xmlns:p14="http://schemas.microsoft.com/office/powerpoint/2010/main" val="42539978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37B0D0F-BAF7-2FB9-9DFA-D00B6A8C27B4}"/>
              </a:ext>
            </a:extLst>
          </p:cNvPr>
          <p:cNvSpPr txBox="1"/>
          <p:nvPr/>
        </p:nvSpPr>
        <p:spPr>
          <a:xfrm>
            <a:off x="3048733" y="1997839"/>
            <a:ext cx="6097464" cy="2862322"/>
          </a:xfrm>
          <a:prstGeom prst="rect">
            <a:avLst/>
          </a:prstGeom>
          <a:noFill/>
        </p:spPr>
        <p:txBody>
          <a:bodyPr wrap="square">
            <a:spAutoFit/>
          </a:bodyPr>
          <a:lstStyle/>
          <a:p>
            <a:r>
              <a:rPr lang="en-US" b="1" dirty="0"/>
              <a:t>Capitalism: An In-Depth Analysis</a:t>
            </a:r>
          </a:p>
          <a:p>
            <a:r>
              <a:rPr lang="en-US" dirty="0"/>
              <a:t>Capitalism is an economic system characterized by private ownership of the means of production, the creation of goods or services for profit, competitive markets, and a significant role for capital and investment. It is distinguished from other economic systems such as socialism and communism, where the means of production are owned collectively or by the state. Below is a detailed exploration of capitalism, its historical development, key features, advantages, disadvantages, and its impact on society.</a:t>
            </a:r>
          </a:p>
        </p:txBody>
      </p:sp>
    </p:spTree>
    <p:extLst>
      <p:ext uri="{BB962C8B-B14F-4D97-AF65-F5344CB8AC3E}">
        <p14:creationId xmlns:p14="http://schemas.microsoft.com/office/powerpoint/2010/main" val="100470104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3FE3E46-DFF1-0A9F-D19D-65A7FAC0F643}"/>
              </a:ext>
            </a:extLst>
          </p:cNvPr>
          <p:cNvSpPr txBox="1"/>
          <p:nvPr/>
        </p:nvSpPr>
        <p:spPr>
          <a:xfrm>
            <a:off x="1828800" y="612845"/>
            <a:ext cx="7860323" cy="5078313"/>
          </a:xfrm>
          <a:prstGeom prst="rect">
            <a:avLst/>
          </a:prstGeom>
          <a:noFill/>
        </p:spPr>
        <p:txBody>
          <a:bodyPr wrap="square">
            <a:spAutoFit/>
          </a:bodyPr>
          <a:lstStyle/>
          <a:p>
            <a:r>
              <a:rPr lang="en-US" b="1" dirty="0"/>
              <a:t>Historical Development of Capitalism</a:t>
            </a:r>
          </a:p>
          <a:p>
            <a:endParaRPr lang="en-US" b="1" dirty="0"/>
          </a:p>
          <a:p>
            <a:pPr>
              <a:buFont typeface="+mj-lt"/>
              <a:buAutoNum type="arabicPeriod"/>
            </a:pPr>
            <a:r>
              <a:rPr lang="en-US" b="1" dirty="0"/>
              <a:t>Feudalism and the Transition to Capitalism (Medieval Period):</a:t>
            </a:r>
            <a:endParaRPr lang="en-US" dirty="0"/>
          </a:p>
          <a:p>
            <a:pPr marL="742950" lvl="1" indent="-285750">
              <a:buFont typeface="+mj-lt"/>
              <a:buAutoNum type="arabicPeriod"/>
            </a:pPr>
            <a:r>
              <a:rPr lang="en-US" dirty="0"/>
              <a:t>During the medieval period, feudalism dominated Europe, characterized by a hierarchical system of land ownership and obligations. Lords owned land, while peasants worked it in exchange for protection.</a:t>
            </a:r>
          </a:p>
          <a:p>
            <a:pPr marL="742950" lvl="1" indent="-285750">
              <a:buFont typeface="+mj-lt"/>
              <a:buAutoNum type="arabicPeriod"/>
            </a:pPr>
            <a:r>
              <a:rPr lang="en-US" dirty="0"/>
              <a:t>The decline of feudalism in the late Middle Ages gave rise to market economies. Increased trade, particularly through the establishment of trade routes and merchant classes, began shifting economic power from landowners to traders and craftsmen.</a:t>
            </a:r>
          </a:p>
          <a:p>
            <a:pPr marL="742950" lvl="1" indent="-285750">
              <a:buFont typeface="+mj-lt"/>
              <a:buAutoNum type="arabicPeriod"/>
            </a:pPr>
            <a:endParaRPr lang="en-US" dirty="0"/>
          </a:p>
          <a:p>
            <a:pPr>
              <a:buFont typeface="+mj-lt"/>
              <a:buAutoNum type="arabicPeriod"/>
            </a:pPr>
            <a:r>
              <a:rPr lang="en-US" b="1" dirty="0"/>
              <a:t>The Commercial Revolution (11th to 18th Century):</a:t>
            </a:r>
            <a:endParaRPr lang="en-US" dirty="0"/>
          </a:p>
          <a:p>
            <a:pPr marL="742950" lvl="1" indent="-285750">
              <a:buFont typeface="+mj-lt"/>
              <a:buAutoNum type="arabicPeriod"/>
            </a:pPr>
            <a:r>
              <a:rPr lang="en-US" dirty="0"/>
              <a:t>This period marked a significant expansion in trade and commerce, particularly following the Crusades, which reconnected Europe with the East.</a:t>
            </a:r>
          </a:p>
          <a:p>
            <a:pPr marL="742950" lvl="1" indent="-285750">
              <a:buFont typeface="+mj-lt"/>
              <a:buAutoNum type="arabicPeriod"/>
            </a:pPr>
            <a:r>
              <a:rPr lang="en-US" dirty="0"/>
              <a:t>Innovations in finance, such as the introduction of banking systems, bills of exchange, and joint-stock companies, facilitated increased investment in trade and exploration.</a:t>
            </a:r>
          </a:p>
        </p:txBody>
      </p:sp>
    </p:spTree>
    <p:extLst>
      <p:ext uri="{BB962C8B-B14F-4D97-AF65-F5344CB8AC3E}">
        <p14:creationId xmlns:p14="http://schemas.microsoft.com/office/powerpoint/2010/main" val="21489686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F749675-CDF7-9BDD-072D-4DEB588AC3D8}"/>
              </a:ext>
            </a:extLst>
          </p:cNvPr>
          <p:cNvSpPr txBox="1"/>
          <p:nvPr/>
        </p:nvSpPr>
        <p:spPr>
          <a:xfrm>
            <a:off x="1339361" y="667693"/>
            <a:ext cx="9513277" cy="5355312"/>
          </a:xfrm>
          <a:prstGeom prst="rect">
            <a:avLst/>
          </a:prstGeom>
          <a:noFill/>
        </p:spPr>
        <p:txBody>
          <a:bodyPr wrap="square">
            <a:spAutoFit/>
          </a:bodyPr>
          <a:lstStyle/>
          <a:p>
            <a:r>
              <a:rPr lang="en-US" b="1" dirty="0"/>
              <a:t>Factors Influencing Economic Development</a:t>
            </a:r>
          </a:p>
          <a:p>
            <a:pPr>
              <a:buFont typeface="+mj-lt"/>
              <a:buAutoNum type="arabicPeriod"/>
            </a:pPr>
            <a:r>
              <a:rPr lang="en-US" b="1" dirty="0"/>
              <a:t>Natural Resources:</a:t>
            </a:r>
            <a:endParaRPr lang="en-US" dirty="0"/>
          </a:p>
          <a:p>
            <a:pPr marL="742950" lvl="1" indent="-285750">
              <a:buFont typeface="+mj-lt"/>
              <a:buAutoNum type="arabicPeriod"/>
            </a:pPr>
            <a:r>
              <a:rPr lang="en-US" dirty="0"/>
              <a:t>The availability and management of natural resources, such as minerals, oil, and fertile land, can significantly influence economic development.</a:t>
            </a:r>
          </a:p>
          <a:p>
            <a:pPr>
              <a:buFont typeface="+mj-lt"/>
              <a:buAutoNum type="arabicPeriod"/>
            </a:pPr>
            <a:r>
              <a:rPr lang="en-US" b="1" dirty="0"/>
              <a:t>Human Capital:</a:t>
            </a:r>
            <a:endParaRPr lang="en-US" dirty="0"/>
          </a:p>
          <a:p>
            <a:pPr marL="742950" lvl="1" indent="-285750">
              <a:buFont typeface="+mj-lt"/>
              <a:buAutoNum type="arabicPeriod"/>
            </a:pPr>
            <a:r>
              <a:rPr lang="en-US" dirty="0"/>
              <a:t>The education, skills, and health of the workforce are critical factors. A well-developed human capital base supports productivity and innovation.</a:t>
            </a:r>
          </a:p>
          <a:p>
            <a:pPr>
              <a:buFont typeface="+mj-lt"/>
              <a:buAutoNum type="arabicPeriod"/>
            </a:pPr>
            <a:r>
              <a:rPr lang="en-US" b="1" dirty="0"/>
              <a:t>Infrastructure:</a:t>
            </a:r>
            <a:endParaRPr lang="en-US" dirty="0"/>
          </a:p>
          <a:p>
            <a:pPr marL="742950" lvl="1" indent="-285750">
              <a:buFont typeface="+mj-lt"/>
              <a:buAutoNum type="arabicPeriod"/>
            </a:pPr>
            <a:r>
              <a:rPr lang="en-US" dirty="0"/>
              <a:t>Adequate infrastructure, such as transportation, energy, and communication systems, is essential for economic activities and trade.</a:t>
            </a:r>
          </a:p>
          <a:p>
            <a:pPr>
              <a:buFont typeface="+mj-lt"/>
              <a:buAutoNum type="arabicPeriod"/>
            </a:pPr>
            <a:r>
              <a:rPr lang="en-US" b="1" dirty="0"/>
              <a:t>Technology and Innovation:</a:t>
            </a:r>
            <a:endParaRPr lang="en-US" dirty="0"/>
          </a:p>
          <a:p>
            <a:pPr marL="742950" lvl="1" indent="-285750">
              <a:buFont typeface="+mj-lt"/>
              <a:buAutoNum type="arabicPeriod"/>
            </a:pPr>
            <a:r>
              <a:rPr lang="en-US" dirty="0"/>
              <a:t>Technological advancements and innovation drive productivity improvements and create new economic opportunities.</a:t>
            </a:r>
          </a:p>
          <a:p>
            <a:pPr>
              <a:buFont typeface="+mj-lt"/>
              <a:buAutoNum type="arabicPeriod"/>
            </a:pPr>
            <a:r>
              <a:rPr lang="en-US" b="1" dirty="0"/>
              <a:t>Political Stability and Governance:</a:t>
            </a:r>
            <a:endParaRPr lang="en-US" dirty="0"/>
          </a:p>
          <a:p>
            <a:pPr marL="742950" lvl="1" indent="-285750">
              <a:buFont typeface="+mj-lt"/>
              <a:buAutoNum type="arabicPeriod"/>
            </a:pPr>
            <a:r>
              <a:rPr lang="en-US" dirty="0"/>
              <a:t>A stable political environment and effective governance are necessary for creating a conducive environment for economic activities.</a:t>
            </a:r>
          </a:p>
          <a:p>
            <a:pPr>
              <a:buFont typeface="+mj-lt"/>
              <a:buAutoNum type="arabicPeriod"/>
            </a:pPr>
            <a:r>
              <a:rPr lang="en-US" b="1" dirty="0"/>
              <a:t>Globalization and Trade:</a:t>
            </a:r>
            <a:endParaRPr lang="en-US" dirty="0"/>
          </a:p>
          <a:p>
            <a:pPr marL="742950" lvl="1" indent="-285750">
              <a:buFont typeface="+mj-lt"/>
              <a:buAutoNum type="arabicPeriod"/>
            </a:pPr>
            <a:r>
              <a:rPr lang="en-US" dirty="0"/>
              <a:t>Integration into the global economy through trade and investment can accelerate economic development by providing access to new markets and technologies.</a:t>
            </a:r>
          </a:p>
        </p:txBody>
      </p:sp>
    </p:spTree>
    <p:extLst>
      <p:ext uri="{BB962C8B-B14F-4D97-AF65-F5344CB8AC3E}">
        <p14:creationId xmlns:p14="http://schemas.microsoft.com/office/powerpoint/2010/main" val="393434745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2599AED-2790-43FA-9355-443830F80889}"/>
              </a:ext>
            </a:extLst>
          </p:cNvPr>
          <p:cNvSpPr txBox="1"/>
          <p:nvPr/>
        </p:nvSpPr>
        <p:spPr>
          <a:xfrm>
            <a:off x="1424354" y="568801"/>
            <a:ext cx="8932984" cy="5632311"/>
          </a:xfrm>
          <a:prstGeom prst="rect">
            <a:avLst/>
          </a:prstGeom>
          <a:noFill/>
        </p:spPr>
        <p:txBody>
          <a:bodyPr wrap="square">
            <a:spAutoFit/>
          </a:bodyPr>
          <a:lstStyle/>
          <a:p>
            <a:r>
              <a:rPr lang="en-US" b="1" dirty="0"/>
              <a:t>3. The Age of Enlightenment (17th to 18th Century):</a:t>
            </a:r>
            <a:endParaRPr lang="en-US" dirty="0"/>
          </a:p>
          <a:p>
            <a:pPr marL="742950" lvl="1" indent="-285750">
              <a:buFont typeface="+mj-lt"/>
              <a:buAutoNum type="arabicPeriod"/>
            </a:pPr>
            <a:r>
              <a:rPr lang="en-US" dirty="0"/>
              <a:t>Philosophers like Adam Smith promoted the ideas of individualism and free markets. Smith's "The Wealth of Nations" (1776) argued for the efficiency of free markets and the idea of the "invisible hand" guiding economic activity through self-interest.</a:t>
            </a:r>
          </a:p>
          <a:p>
            <a:pPr marL="742950" lvl="1" indent="-285750">
              <a:buFont typeface="+mj-lt"/>
              <a:buAutoNum type="arabicPeriod"/>
            </a:pPr>
            <a:r>
              <a:rPr lang="en-US" dirty="0"/>
              <a:t>The emphasis on reason and individual rights during the Enlightenment contributed to the ideological foundation of capitalism.</a:t>
            </a:r>
          </a:p>
          <a:p>
            <a:pPr marL="742950" lvl="1" indent="-285750">
              <a:buFont typeface="+mj-lt"/>
              <a:buAutoNum type="arabicPeriod"/>
            </a:pPr>
            <a:endParaRPr lang="en-US" dirty="0"/>
          </a:p>
          <a:p>
            <a:r>
              <a:rPr lang="en-US" dirty="0"/>
              <a:t>4. </a:t>
            </a:r>
            <a:r>
              <a:rPr lang="en-US" b="1" dirty="0"/>
              <a:t>The Industrial Revolution (18th to 19th Century):</a:t>
            </a:r>
            <a:endParaRPr lang="en-US" dirty="0"/>
          </a:p>
          <a:p>
            <a:pPr marL="742950" lvl="1" indent="-285750">
              <a:buFont typeface="+mj-lt"/>
              <a:buAutoNum type="arabicPeriod"/>
            </a:pPr>
            <a:r>
              <a:rPr lang="en-US" dirty="0"/>
              <a:t>The Industrial Revolution marked a dramatic shift from agrarian economies to industrialized ones. The introduction of machinery and factories increased production capacity and led to urbanization.</a:t>
            </a:r>
          </a:p>
          <a:p>
            <a:pPr marL="742950" lvl="1" indent="-285750">
              <a:buFont typeface="+mj-lt"/>
              <a:buAutoNum type="arabicPeriod"/>
            </a:pPr>
            <a:r>
              <a:rPr lang="en-US" dirty="0"/>
              <a:t>This period saw the rise of industrial capitalism, characterized by large-scale production and significant labor forces.</a:t>
            </a:r>
          </a:p>
          <a:p>
            <a:pPr marL="742950" lvl="1" indent="-285750">
              <a:buFont typeface="+mj-lt"/>
              <a:buAutoNum type="arabicPeriod"/>
            </a:pPr>
            <a:endParaRPr lang="en-US" dirty="0"/>
          </a:p>
          <a:p>
            <a:r>
              <a:rPr lang="en-US" b="1" dirty="0"/>
              <a:t>5. Global Expansion (19th to 20th Century):</a:t>
            </a:r>
            <a:endParaRPr lang="en-US" dirty="0"/>
          </a:p>
          <a:p>
            <a:pPr marL="742950" lvl="1" indent="-285750">
              <a:buFont typeface="+mj-lt"/>
              <a:buAutoNum type="arabicPeriod"/>
            </a:pPr>
            <a:r>
              <a:rPr lang="en-US" dirty="0"/>
              <a:t>Capitalism expanded globally through colonialism and the establishment of global trade networks.</a:t>
            </a:r>
          </a:p>
          <a:p>
            <a:pPr marL="742950" lvl="1" indent="-285750">
              <a:buFont typeface="+mj-lt"/>
              <a:buAutoNum type="arabicPeriod"/>
            </a:pPr>
            <a:r>
              <a:rPr lang="en-US" dirty="0"/>
              <a:t>Different forms of capitalism emerged, influenced by local cultures and political contexts, leading to variations such as laissez-faire capitalism, welfare capitalism, and state capitalism.</a:t>
            </a:r>
          </a:p>
        </p:txBody>
      </p:sp>
    </p:spTree>
    <p:extLst>
      <p:ext uri="{BB962C8B-B14F-4D97-AF65-F5344CB8AC3E}">
        <p14:creationId xmlns:p14="http://schemas.microsoft.com/office/powerpoint/2010/main" val="333610623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40AD639-49C3-1086-5DDE-89E7596966F8}"/>
              </a:ext>
            </a:extLst>
          </p:cNvPr>
          <p:cNvSpPr txBox="1"/>
          <p:nvPr/>
        </p:nvSpPr>
        <p:spPr>
          <a:xfrm>
            <a:off x="923193" y="553147"/>
            <a:ext cx="10234246" cy="4801314"/>
          </a:xfrm>
          <a:prstGeom prst="rect">
            <a:avLst/>
          </a:prstGeom>
          <a:noFill/>
        </p:spPr>
        <p:txBody>
          <a:bodyPr wrap="square">
            <a:spAutoFit/>
          </a:bodyPr>
          <a:lstStyle/>
          <a:p>
            <a:r>
              <a:rPr lang="en-US" b="1" dirty="0"/>
              <a:t>Key Features of Capitalism</a:t>
            </a:r>
          </a:p>
          <a:p>
            <a:endParaRPr lang="en-US" b="1" dirty="0"/>
          </a:p>
          <a:p>
            <a:pPr>
              <a:buFont typeface="+mj-lt"/>
              <a:buAutoNum type="arabicPeriod"/>
            </a:pPr>
            <a:r>
              <a:rPr lang="en-US" b="1" dirty="0"/>
              <a:t>Private Ownership:</a:t>
            </a:r>
            <a:endParaRPr lang="en-US" dirty="0"/>
          </a:p>
          <a:p>
            <a:pPr marL="742950" lvl="1" indent="-285750">
              <a:buFont typeface="+mj-lt"/>
              <a:buAutoNum type="arabicPeriod"/>
            </a:pPr>
            <a:r>
              <a:rPr lang="en-US" dirty="0"/>
              <a:t>Individuals and businesses have the right to own and control property and resources. This private ownership incentivizes investment and economic activity.</a:t>
            </a:r>
          </a:p>
          <a:p>
            <a:pPr>
              <a:buFont typeface="+mj-lt"/>
              <a:buAutoNum type="arabicPeriod"/>
            </a:pPr>
            <a:r>
              <a:rPr lang="en-US" b="1" dirty="0"/>
              <a:t>Free Markets:</a:t>
            </a:r>
            <a:endParaRPr lang="en-US" dirty="0"/>
          </a:p>
          <a:p>
            <a:pPr marL="742950" lvl="1" indent="-285750">
              <a:buFont typeface="+mj-lt"/>
              <a:buAutoNum type="arabicPeriod"/>
            </a:pPr>
            <a:r>
              <a:rPr lang="en-US" dirty="0"/>
              <a:t>Capitalism operates on the principle of free markets where supply and demand dictate prices. This competition fosters innovation and efficiency.</a:t>
            </a:r>
          </a:p>
          <a:p>
            <a:pPr>
              <a:buFont typeface="+mj-lt"/>
              <a:buAutoNum type="arabicPeriod"/>
            </a:pPr>
            <a:r>
              <a:rPr lang="en-US" b="1" dirty="0"/>
              <a:t>Profit Motive:</a:t>
            </a:r>
            <a:endParaRPr lang="en-US" dirty="0"/>
          </a:p>
          <a:p>
            <a:pPr marL="742950" lvl="1" indent="-285750">
              <a:buFont typeface="+mj-lt"/>
              <a:buAutoNum type="arabicPeriod"/>
            </a:pPr>
            <a:r>
              <a:rPr lang="en-US" dirty="0"/>
              <a:t>The primary objective of businesses is to generate profit. This drives efficiency, as companies strive to minimize costs and maximize output.</a:t>
            </a:r>
          </a:p>
          <a:p>
            <a:pPr>
              <a:buFont typeface="+mj-lt"/>
              <a:buAutoNum type="arabicPeriod"/>
            </a:pPr>
            <a:r>
              <a:rPr lang="en-US" b="1" dirty="0"/>
              <a:t>Competition:</a:t>
            </a:r>
            <a:endParaRPr lang="en-US" dirty="0"/>
          </a:p>
          <a:p>
            <a:pPr marL="742950" lvl="1" indent="-285750">
              <a:buFont typeface="+mj-lt"/>
              <a:buAutoNum type="arabicPeriod"/>
            </a:pPr>
            <a:r>
              <a:rPr lang="en-US" dirty="0"/>
              <a:t>Competition among businesses encourages quality improvements, innovation, and price reductions, benefiting consumers and the economy.</a:t>
            </a:r>
          </a:p>
          <a:p>
            <a:pPr>
              <a:buFont typeface="+mj-lt"/>
              <a:buAutoNum type="arabicPeriod"/>
            </a:pPr>
            <a:r>
              <a:rPr lang="en-US" b="1" dirty="0"/>
              <a:t>Capital Accumulation:</a:t>
            </a:r>
            <a:endParaRPr lang="en-US" dirty="0"/>
          </a:p>
          <a:p>
            <a:pPr marL="742950" lvl="1" indent="-285750">
              <a:buFont typeface="+mj-lt"/>
              <a:buAutoNum type="arabicPeriod"/>
            </a:pPr>
            <a:r>
              <a:rPr lang="en-US" dirty="0"/>
              <a:t>Individuals and businesses accumulate capital through investments, savings, and reinvestment. This capital is crucial for business expansion and economic growth.</a:t>
            </a:r>
          </a:p>
        </p:txBody>
      </p:sp>
    </p:spTree>
    <p:extLst>
      <p:ext uri="{BB962C8B-B14F-4D97-AF65-F5344CB8AC3E}">
        <p14:creationId xmlns:p14="http://schemas.microsoft.com/office/powerpoint/2010/main" val="307302723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FB69643-4DE4-C9C7-698C-B53C8ABEBCBE}"/>
              </a:ext>
            </a:extLst>
          </p:cNvPr>
          <p:cNvSpPr txBox="1"/>
          <p:nvPr/>
        </p:nvSpPr>
        <p:spPr>
          <a:xfrm>
            <a:off x="2365131" y="1166843"/>
            <a:ext cx="7482254" cy="4247317"/>
          </a:xfrm>
          <a:prstGeom prst="rect">
            <a:avLst/>
          </a:prstGeom>
          <a:noFill/>
        </p:spPr>
        <p:txBody>
          <a:bodyPr wrap="square">
            <a:spAutoFit/>
          </a:bodyPr>
          <a:lstStyle/>
          <a:p>
            <a:r>
              <a:rPr lang="en-US" b="1" dirty="0"/>
              <a:t>6. Consumer Sovereignty:</a:t>
            </a:r>
            <a:endParaRPr lang="en-US" dirty="0"/>
          </a:p>
          <a:p>
            <a:pPr marL="742950" lvl="1" indent="-285750">
              <a:buFont typeface="+mj-lt"/>
              <a:buAutoNum type="arabicPeriod"/>
            </a:pPr>
            <a:r>
              <a:rPr lang="en-US" dirty="0"/>
              <a:t>Consumers have the power to influence production through their purchasing choices. Businesses adapt their offerings based on consumer preferences and demand.</a:t>
            </a:r>
          </a:p>
          <a:p>
            <a:pPr marL="742950" lvl="1" indent="-285750">
              <a:buFont typeface="+mj-lt"/>
              <a:buAutoNum type="arabicPeriod"/>
            </a:pPr>
            <a:endParaRPr lang="en-US" dirty="0"/>
          </a:p>
          <a:p>
            <a:r>
              <a:rPr lang="en-US" b="1" dirty="0"/>
              <a:t>7. Limited Government Intervention:</a:t>
            </a:r>
            <a:endParaRPr lang="en-US" dirty="0"/>
          </a:p>
          <a:p>
            <a:pPr marL="742950" lvl="1" indent="-285750">
              <a:buFont typeface="+mj-lt"/>
              <a:buAutoNum type="arabicPeriod"/>
            </a:pPr>
            <a:r>
              <a:rPr lang="en-US" dirty="0"/>
              <a:t>In a purely capitalist economy, the government's role is minimal, allowing market forces to operate freely. However, in practice, governments often regulate certain sectors to ensure fair competition and consumer protection.</a:t>
            </a:r>
          </a:p>
          <a:p>
            <a:pPr marL="742950" lvl="1" indent="-285750">
              <a:buFont typeface="+mj-lt"/>
              <a:buAutoNum type="arabicPeriod"/>
            </a:pPr>
            <a:endParaRPr lang="en-US" dirty="0"/>
          </a:p>
          <a:p>
            <a:r>
              <a:rPr lang="en-US" b="1" dirty="0"/>
              <a:t>8. Labor Market Flexibility:</a:t>
            </a:r>
            <a:endParaRPr lang="en-US" dirty="0"/>
          </a:p>
          <a:p>
            <a:pPr marL="742950" lvl="1" indent="-285750">
              <a:buFont typeface="+mj-lt"/>
              <a:buAutoNum type="arabicPeriod"/>
            </a:pPr>
            <a:r>
              <a:rPr lang="en-US" dirty="0"/>
              <a:t>The labor market operates on principles of supply and demand, with wages determined by market conditions. Workers have the freedom to choose their employment.</a:t>
            </a:r>
          </a:p>
        </p:txBody>
      </p:sp>
    </p:spTree>
    <p:extLst>
      <p:ext uri="{BB962C8B-B14F-4D97-AF65-F5344CB8AC3E}">
        <p14:creationId xmlns:p14="http://schemas.microsoft.com/office/powerpoint/2010/main" val="60852641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D9C2EAD-256B-7F1C-CF32-D699C4967D18}"/>
              </a:ext>
            </a:extLst>
          </p:cNvPr>
          <p:cNvSpPr txBox="1"/>
          <p:nvPr/>
        </p:nvSpPr>
        <p:spPr>
          <a:xfrm>
            <a:off x="1283677" y="669953"/>
            <a:ext cx="8695592" cy="5078313"/>
          </a:xfrm>
          <a:prstGeom prst="rect">
            <a:avLst/>
          </a:prstGeom>
          <a:noFill/>
        </p:spPr>
        <p:txBody>
          <a:bodyPr wrap="square">
            <a:spAutoFit/>
          </a:bodyPr>
          <a:lstStyle/>
          <a:p>
            <a:r>
              <a:rPr lang="en-US" b="1" dirty="0"/>
              <a:t>Advantages of Capitalism</a:t>
            </a:r>
          </a:p>
          <a:p>
            <a:endParaRPr lang="en-US" b="1" dirty="0"/>
          </a:p>
          <a:p>
            <a:pPr>
              <a:buFont typeface="+mj-lt"/>
              <a:buAutoNum type="arabicPeriod"/>
            </a:pPr>
            <a:r>
              <a:rPr lang="en-US" b="1" dirty="0"/>
              <a:t>Economic Growth:</a:t>
            </a:r>
            <a:endParaRPr lang="en-US" dirty="0"/>
          </a:p>
          <a:p>
            <a:pPr marL="742950" lvl="1" indent="-285750">
              <a:buFont typeface="+mj-lt"/>
              <a:buAutoNum type="arabicPeriod"/>
            </a:pPr>
            <a:r>
              <a:rPr lang="en-US" dirty="0"/>
              <a:t>Capitalism tends to foster higher rates of economic growth due to competition and innovation. Businesses are incentivized to improve efficiency and increase productivity.</a:t>
            </a:r>
          </a:p>
          <a:p>
            <a:pPr>
              <a:buFont typeface="+mj-lt"/>
              <a:buAutoNum type="arabicPeriod"/>
            </a:pPr>
            <a:r>
              <a:rPr lang="en-US" b="1" dirty="0"/>
              <a:t>Innovation and Technological Advancement:</a:t>
            </a:r>
            <a:endParaRPr lang="en-US" dirty="0"/>
          </a:p>
          <a:p>
            <a:pPr marL="742950" lvl="1" indent="-285750">
              <a:buFont typeface="+mj-lt"/>
              <a:buAutoNum type="arabicPeriod"/>
            </a:pPr>
            <a:r>
              <a:rPr lang="en-US" dirty="0"/>
              <a:t>The pursuit of profit drives innovation as businesses seek new products, services, and processes to gain a competitive edge.</a:t>
            </a:r>
          </a:p>
          <a:p>
            <a:pPr>
              <a:buFont typeface="+mj-lt"/>
              <a:buAutoNum type="arabicPeriod"/>
            </a:pPr>
            <a:r>
              <a:rPr lang="en-US" b="1" dirty="0"/>
              <a:t>Consumer Choice:</a:t>
            </a:r>
            <a:endParaRPr lang="en-US" dirty="0"/>
          </a:p>
          <a:p>
            <a:pPr marL="742950" lvl="1" indent="-285750">
              <a:buFont typeface="+mj-lt"/>
              <a:buAutoNum type="arabicPeriod"/>
            </a:pPr>
            <a:r>
              <a:rPr lang="en-US" dirty="0"/>
              <a:t>Consumers benefit from a wide variety of goods and services, leading to higher satisfaction and quality of life.</a:t>
            </a:r>
          </a:p>
          <a:p>
            <a:pPr>
              <a:buFont typeface="+mj-lt"/>
              <a:buAutoNum type="arabicPeriod"/>
            </a:pPr>
            <a:r>
              <a:rPr lang="en-US" b="1" dirty="0"/>
              <a:t>Resource Allocation:</a:t>
            </a:r>
            <a:endParaRPr lang="en-US" dirty="0"/>
          </a:p>
          <a:p>
            <a:pPr marL="742950" lvl="1" indent="-285750">
              <a:buFont typeface="+mj-lt"/>
              <a:buAutoNum type="arabicPeriod"/>
            </a:pPr>
            <a:r>
              <a:rPr lang="en-US" dirty="0"/>
              <a:t>Market mechanisms allocate resources efficiently based on supply and demand, ensuring that goods and services are produced where they are most valued.</a:t>
            </a:r>
          </a:p>
          <a:p>
            <a:pPr>
              <a:buFont typeface="+mj-lt"/>
              <a:buAutoNum type="arabicPeriod"/>
            </a:pPr>
            <a:r>
              <a:rPr lang="en-US" b="1" dirty="0"/>
              <a:t>Incentives for Hard Work:</a:t>
            </a:r>
            <a:endParaRPr lang="en-US" dirty="0"/>
          </a:p>
          <a:p>
            <a:pPr marL="742950" lvl="1" indent="-285750">
              <a:buFont typeface="+mj-lt"/>
              <a:buAutoNum type="arabicPeriod"/>
            </a:pPr>
            <a:r>
              <a:rPr lang="en-US" dirty="0"/>
              <a:t>Individuals are motivated to work hard and be entrepreneurial, as personal effort can lead to financial rewards.</a:t>
            </a:r>
          </a:p>
        </p:txBody>
      </p:sp>
    </p:spTree>
    <p:extLst>
      <p:ext uri="{BB962C8B-B14F-4D97-AF65-F5344CB8AC3E}">
        <p14:creationId xmlns:p14="http://schemas.microsoft.com/office/powerpoint/2010/main" val="392436167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DC54560-997E-958B-613B-1A4A40284102}"/>
              </a:ext>
            </a:extLst>
          </p:cNvPr>
          <p:cNvSpPr txBox="1"/>
          <p:nvPr/>
        </p:nvSpPr>
        <p:spPr>
          <a:xfrm>
            <a:off x="1282212" y="885324"/>
            <a:ext cx="9627576" cy="4524315"/>
          </a:xfrm>
          <a:prstGeom prst="rect">
            <a:avLst/>
          </a:prstGeom>
          <a:noFill/>
        </p:spPr>
        <p:txBody>
          <a:bodyPr wrap="square">
            <a:spAutoFit/>
          </a:bodyPr>
          <a:lstStyle/>
          <a:p>
            <a:r>
              <a:rPr lang="en-US" b="1" dirty="0"/>
              <a:t>Disadvantages of Capitalism</a:t>
            </a:r>
          </a:p>
          <a:p>
            <a:pPr>
              <a:buFont typeface="+mj-lt"/>
              <a:buAutoNum type="arabicPeriod"/>
            </a:pPr>
            <a:r>
              <a:rPr lang="en-US" b="1" dirty="0"/>
              <a:t>Income Inequality:</a:t>
            </a:r>
            <a:endParaRPr lang="en-US" dirty="0"/>
          </a:p>
          <a:p>
            <a:pPr marL="742950" lvl="1" indent="-285750">
              <a:buFont typeface="+mj-lt"/>
              <a:buAutoNum type="arabicPeriod"/>
            </a:pPr>
            <a:r>
              <a:rPr lang="en-US" dirty="0"/>
              <a:t>Capitalism often leads to significant disparities in wealth and income, as those with capital and resources can accumulate wealth at a faster rate than others.</a:t>
            </a:r>
          </a:p>
          <a:p>
            <a:pPr>
              <a:buFont typeface="+mj-lt"/>
              <a:buAutoNum type="arabicPeriod"/>
            </a:pPr>
            <a:r>
              <a:rPr lang="en-US" b="1" dirty="0"/>
              <a:t>Market Failures:</a:t>
            </a:r>
            <a:endParaRPr lang="en-US" dirty="0"/>
          </a:p>
          <a:p>
            <a:pPr marL="742950" lvl="1" indent="-285750">
              <a:buFont typeface="+mj-lt"/>
              <a:buAutoNum type="arabicPeriod"/>
            </a:pPr>
            <a:r>
              <a:rPr lang="en-US" dirty="0"/>
              <a:t>Markets can fail to allocate resources efficiently in certain situations, such as public goods, externalities (e.g., pollution), and monopolies.</a:t>
            </a:r>
          </a:p>
          <a:p>
            <a:pPr>
              <a:buFont typeface="+mj-lt"/>
              <a:buAutoNum type="arabicPeriod"/>
            </a:pPr>
            <a:r>
              <a:rPr lang="en-US" b="1" dirty="0"/>
              <a:t>Exploitation of Labor:</a:t>
            </a:r>
            <a:endParaRPr lang="en-US" dirty="0"/>
          </a:p>
          <a:p>
            <a:pPr marL="742950" lvl="1" indent="-285750">
              <a:buFont typeface="+mj-lt"/>
              <a:buAutoNum type="arabicPeriod"/>
            </a:pPr>
            <a:r>
              <a:rPr lang="en-US" dirty="0"/>
              <a:t>The profit motive may lead to the exploitation of workers, as businesses seek to minimize labor costs. This can result in poor working conditions and low wages.</a:t>
            </a:r>
          </a:p>
          <a:p>
            <a:pPr>
              <a:buFont typeface="+mj-lt"/>
              <a:buAutoNum type="arabicPeriod"/>
            </a:pPr>
            <a:r>
              <a:rPr lang="en-US" b="1" dirty="0"/>
              <a:t>Environmental Degradation:</a:t>
            </a:r>
            <a:endParaRPr lang="en-US" dirty="0"/>
          </a:p>
          <a:p>
            <a:pPr marL="742950" lvl="1" indent="-285750">
              <a:buFont typeface="+mj-lt"/>
              <a:buAutoNum type="arabicPeriod"/>
            </a:pPr>
            <a:r>
              <a:rPr lang="en-US" dirty="0"/>
              <a:t>Capitalism can encourage practices that harm the environment as businesses prioritize profit over sustainability, leading to resource depletion and pollution.</a:t>
            </a:r>
          </a:p>
          <a:p>
            <a:pPr>
              <a:buFont typeface="+mj-lt"/>
              <a:buAutoNum type="arabicPeriod"/>
            </a:pPr>
            <a:r>
              <a:rPr lang="en-US" b="1" dirty="0"/>
              <a:t>Boom and Bust Cycles:</a:t>
            </a:r>
            <a:endParaRPr lang="en-US" dirty="0"/>
          </a:p>
          <a:p>
            <a:pPr marL="742950" lvl="1" indent="-285750">
              <a:buFont typeface="+mj-lt"/>
              <a:buAutoNum type="arabicPeriod"/>
            </a:pPr>
            <a:r>
              <a:rPr lang="en-US" dirty="0"/>
              <a:t>Capitalist economies can experience cyclical fluctuations, leading to periods of economic boom followed by recessions, resulting in unemployment and instability.</a:t>
            </a:r>
          </a:p>
        </p:txBody>
      </p:sp>
    </p:spTree>
    <p:extLst>
      <p:ext uri="{BB962C8B-B14F-4D97-AF65-F5344CB8AC3E}">
        <p14:creationId xmlns:p14="http://schemas.microsoft.com/office/powerpoint/2010/main" val="324763078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A3E216B-E4C7-8AAE-9D7B-11B96F47499C}"/>
              </a:ext>
            </a:extLst>
          </p:cNvPr>
          <p:cNvSpPr txBox="1"/>
          <p:nvPr/>
        </p:nvSpPr>
        <p:spPr>
          <a:xfrm>
            <a:off x="1528396" y="733676"/>
            <a:ext cx="9135208" cy="5355312"/>
          </a:xfrm>
          <a:prstGeom prst="rect">
            <a:avLst/>
          </a:prstGeom>
          <a:noFill/>
        </p:spPr>
        <p:txBody>
          <a:bodyPr wrap="square">
            <a:spAutoFit/>
          </a:bodyPr>
          <a:lstStyle/>
          <a:p>
            <a:r>
              <a:rPr lang="en-US" b="1" dirty="0"/>
              <a:t>Impact of Capitalism on Society</a:t>
            </a:r>
          </a:p>
          <a:p>
            <a:endParaRPr lang="en-US" b="1" dirty="0"/>
          </a:p>
          <a:p>
            <a:pPr>
              <a:buFont typeface="+mj-lt"/>
              <a:buAutoNum type="arabicPeriod"/>
            </a:pPr>
            <a:r>
              <a:rPr lang="en-US" b="1" dirty="0"/>
              <a:t>Social Mobility:</a:t>
            </a:r>
            <a:endParaRPr lang="en-US" dirty="0"/>
          </a:p>
          <a:p>
            <a:pPr marL="742950" lvl="1" indent="-285750">
              <a:buFont typeface="+mj-lt"/>
              <a:buAutoNum type="arabicPeriod"/>
            </a:pPr>
            <a:r>
              <a:rPr lang="en-US" dirty="0"/>
              <a:t>Capitalism can facilitate social mobility, allowing individuals to improve their economic status through entrepreneurship and hard work.</a:t>
            </a:r>
          </a:p>
          <a:p>
            <a:pPr>
              <a:buFont typeface="+mj-lt"/>
              <a:buAutoNum type="arabicPeriod"/>
            </a:pPr>
            <a:r>
              <a:rPr lang="en-US" b="1" dirty="0"/>
              <a:t>Cultural Exchange:</a:t>
            </a:r>
            <a:endParaRPr lang="en-US" dirty="0"/>
          </a:p>
          <a:p>
            <a:pPr marL="742950" lvl="1" indent="-285750">
              <a:buFont typeface="+mj-lt"/>
              <a:buAutoNum type="arabicPeriod"/>
            </a:pPr>
            <a:r>
              <a:rPr lang="en-US" dirty="0"/>
              <a:t>Global capitalism promotes cultural exchange through trade, leading to increased interaction among different societies and the blending of cultures.</a:t>
            </a:r>
          </a:p>
          <a:p>
            <a:pPr>
              <a:buFont typeface="+mj-lt"/>
              <a:buAutoNum type="arabicPeriod"/>
            </a:pPr>
            <a:r>
              <a:rPr lang="en-US" b="1" dirty="0"/>
              <a:t>Consumerism:</a:t>
            </a:r>
            <a:endParaRPr lang="en-US" dirty="0"/>
          </a:p>
          <a:p>
            <a:pPr marL="742950" lvl="1" indent="-285750">
              <a:buFont typeface="+mj-lt"/>
              <a:buAutoNum type="arabicPeriod"/>
            </a:pPr>
            <a:r>
              <a:rPr lang="en-US" dirty="0"/>
              <a:t>A capitalist economy fosters a consumer culture, where personal identity and social status are often tied to consumption patterns, which can lead to materialism and overconsumption.</a:t>
            </a:r>
          </a:p>
          <a:p>
            <a:pPr>
              <a:buFont typeface="+mj-lt"/>
              <a:buAutoNum type="arabicPeriod"/>
            </a:pPr>
            <a:r>
              <a:rPr lang="en-US" b="1" dirty="0"/>
              <a:t>Political Influence:</a:t>
            </a:r>
            <a:endParaRPr lang="en-US" dirty="0"/>
          </a:p>
          <a:p>
            <a:pPr marL="742950" lvl="1" indent="-285750">
              <a:buFont typeface="+mj-lt"/>
              <a:buAutoNum type="arabicPeriod"/>
            </a:pPr>
            <a:r>
              <a:rPr lang="en-US" dirty="0"/>
              <a:t>Wealth concentration in capitalist societies can lead to political influence, where those with capital can impact policies and regulations to favor their interests.</a:t>
            </a:r>
          </a:p>
          <a:p>
            <a:pPr>
              <a:buFont typeface="+mj-lt"/>
              <a:buAutoNum type="arabicPeriod"/>
            </a:pPr>
            <a:r>
              <a:rPr lang="en-US" b="1" dirty="0"/>
              <a:t>Philanthropy and Corporate Responsibility:</a:t>
            </a:r>
            <a:endParaRPr lang="en-US" dirty="0"/>
          </a:p>
          <a:p>
            <a:pPr marL="742950" lvl="1" indent="-285750">
              <a:buFont typeface="+mj-lt"/>
              <a:buAutoNum type="arabicPeriod"/>
            </a:pPr>
            <a:r>
              <a:rPr lang="en-US" dirty="0"/>
              <a:t>Wealthy individuals and corporations may engage in philanthropy, supporting social causes and initiatives to address issues arising from capitalism, such as poverty and education.</a:t>
            </a:r>
          </a:p>
        </p:txBody>
      </p:sp>
    </p:spTree>
    <p:extLst>
      <p:ext uri="{BB962C8B-B14F-4D97-AF65-F5344CB8AC3E}">
        <p14:creationId xmlns:p14="http://schemas.microsoft.com/office/powerpoint/2010/main" val="392648290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496B7F2-3D3B-3122-1190-AD20DF66E015}"/>
              </a:ext>
            </a:extLst>
          </p:cNvPr>
          <p:cNvSpPr txBox="1"/>
          <p:nvPr/>
        </p:nvSpPr>
        <p:spPr>
          <a:xfrm>
            <a:off x="1393371" y="2165572"/>
            <a:ext cx="10287000" cy="2123658"/>
          </a:xfrm>
          <a:prstGeom prst="rect">
            <a:avLst/>
          </a:prstGeom>
          <a:noFill/>
        </p:spPr>
        <p:txBody>
          <a:bodyPr wrap="square">
            <a:spAutoFit/>
          </a:bodyPr>
          <a:lstStyle/>
          <a:p>
            <a:pPr algn="ctr"/>
            <a:r>
              <a:rPr lang="en-US" sz="6600" b="1" dirty="0"/>
              <a:t>Birth of Capitalism</a:t>
            </a:r>
          </a:p>
          <a:p>
            <a:pPr algn="ctr"/>
            <a:r>
              <a:rPr lang="en-US" sz="6600" dirty="0"/>
              <a:t> </a:t>
            </a:r>
          </a:p>
        </p:txBody>
      </p:sp>
    </p:spTree>
    <p:extLst>
      <p:ext uri="{BB962C8B-B14F-4D97-AF65-F5344CB8AC3E}">
        <p14:creationId xmlns:p14="http://schemas.microsoft.com/office/powerpoint/2010/main" val="304211096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B2CA839-7DDB-64AC-362D-DC69186A6EF6}"/>
              </a:ext>
            </a:extLst>
          </p:cNvPr>
          <p:cNvSpPr txBox="1"/>
          <p:nvPr/>
        </p:nvSpPr>
        <p:spPr>
          <a:xfrm>
            <a:off x="2514600" y="1443841"/>
            <a:ext cx="7587762" cy="4801314"/>
          </a:xfrm>
          <a:prstGeom prst="rect">
            <a:avLst/>
          </a:prstGeom>
          <a:noFill/>
        </p:spPr>
        <p:txBody>
          <a:bodyPr wrap="square">
            <a:spAutoFit/>
          </a:bodyPr>
          <a:lstStyle/>
          <a:p>
            <a:r>
              <a:rPr lang="en-US" b="1" dirty="0"/>
              <a:t>1. Feudalism and Its Decline (9th to 15th Century)</a:t>
            </a:r>
          </a:p>
          <a:p>
            <a:pPr>
              <a:buFont typeface="Arial" panose="020B0604020202020204" pitchFamily="34" charset="0"/>
              <a:buChar char="•"/>
            </a:pPr>
            <a:r>
              <a:rPr lang="en-US" b="1" dirty="0"/>
              <a:t>Feudal Structure:</a:t>
            </a:r>
            <a:endParaRPr lang="en-US" dirty="0"/>
          </a:p>
          <a:p>
            <a:pPr marL="742950" lvl="1" indent="-285750">
              <a:buFont typeface="Arial" panose="020B0604020202020204" pitchFamily="34" charset="0"/>
              <a:buChar char="•"/>
            </a:pPr>
            <a:r>
              <a:rPr lang="en-US" dirty="0"/>
              <a:t>During the medieval period, Europe operated under a feudal system, where land was the primary source of wealth and power. Society was structured hierarchically, with kings granting land to nobles in exchange for military service, and peasants working the land under the protection of these nobles.</a:t>
            </a:r>
          </a:p>
          <a:p>
            <a:pPr>
              <a:buFont typeface="Arial" panose="020B0604020202020204" pitchFamily="34" charset="0"/>
              <a:buChar char="•"/>
            </a:pPr>
            <a:r>
              <a:rPr lang="en-US" b="1" dirty="0"/>
              <a:t>Role of the Manor Economy:</a:t>
            </a:r>
            <a:endParaRPr lang="en-US" dirty="0"/>
          </a:p>
          <a:p>
            <a:pPr marL="742950" lvl="1" indent="-285750">
              <a:buFont typeface="Arial" panose="020B0604020202020204" pitchFamily="34" charset="0"/>
              <a:buChar char="•"/>
            </a:pPr>
            <a:r>
              <a:rPr lang="en-US" dirty="0"/>
              <a:t>The economy was largely agrarian, centered around the manor. Trade was limited, and most production was for subsistence rather than for sale in markets.</a:t>
            </a:r>
          </a:p>
          <a:p>
            <a:pPr>
              <a:buFont typeface="Arial" panose="020B0604020202020204" pitchFamily="34" charset="0"/>
              <a:buChar char="•"/>
            </a:pPr>
            <a:r>
              <a:rPr lang="en-US" b="1" dirty="0"/>
              <a:t>Decline of Feudalism:</a:t>
            </a:r>
            <a:endParaRPr lang="en-US" dirty="0"/>
          </a:p>
          <a:p>
            <a:pPr marL="742950" lvl="1" indent="-285750">
              <a:buFont typeface="Arial" panose="020B0604020202020204" pitchFamily="34" charset="0"/>
              <a:buChar char="•"/>
            </a:pPr>
            <a:r>
              <a:rPr lang="en-US" dirty="0"/>
              <a:t>Several factors contributed to the decline of feudalism, including the growth of towns and cities, the rise of a merchant class, and changes in agricultural productivity. The Black Death in the 14th century also reduced the labor force, leading to economic and social shifts that weakened the feudal order.</a:t>
            </a:r>
          </a:p>
        </p:txBody>
      </p:sp>
    </p:spTree>
    <p:extLst>
      <p:ext uri="{BB962C8B-B14F-4D97-AF65-F5344CB8AC3E}">
        <p14:creationId xmlns:p14="http://schemas.microsoft.com/office/powerpoint/2010/main" val="391564428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222EA60-3D59-5658-536C-AFB171B5F32E}"/>
              </a:ext>
            </a:extLst>
          </p:cNvPr>
          <p:cNvSpPr txBox="1"/>
          <p:nvPr/>
        </p:nvSpPr>
        <p:spPr>
          <a:xfrm>
            <a:off x="1919235" y="603970"/>
            <a:ext cx="8037738" cy="5355312"/>
          </a:xfrm>
          <a:prstGeom prst="rect">
            <a:avLst/>
          </a:prstGeom>
          <a:noFill/>
        </p:spPr>
        <p:txBody>
          <a:bodyPr wrap="square">
            <a:spAutoFit/>
          </a:bodyPr>
          <a:lstStyle/>
          <a:p>
            <a:r>
              <a:rPr lang="en-US" b="1" dirty="0"/>
              <a:t>2. The Emergence of a Market Economy (12th to 15th Century)</a:t>
            </a:r>
          </a:p>
          <a:p>
            <a:pPr>
              <a:buFont typeface="Arial" panose="020B0604020202020204" pitchFamily="34" charset="0"/>
              <a:buChar char="•"/>
            </a:pPr>
            <a:r>
              <a:rPr lang="en-US" b="1" dirty="0"/>
              <a:t>Rise of Towns and Cities:</a:t>
            </a:r>
            <a:endParaRPr lang="en-US" dirty="0"/>
          </a:p>
          <a:p>
            <a:pPr marL="742950" lvl="1" indent="-285750">
              <a:buFont typeface="Arial" panose="020B0604020202020204" pitchFamily="34" charset="0"/>
              <a:buChar char="•"/>
            </a:pPr>
            <a:r>
              <a:rPr lang="en-US" dirty="0"/>
              <a:t>As towns grew, they became centers of commerce and trade, creating a new class of merchants and artisans. These urban areas operated outside the feudal system, fostering economic activities based on trade and exchange rather than land ownership.</a:t>
            </a:r>
          </a:p>
          <a:p>
            <a:pPr>
              <a:buFont typeface="Arial" panose="020B0604020202020204" pitchFamily="34" charset="0"/>
              <a:buChar char="•"/>
            </a:pPr>
            <a:r>
              <a:rPr lang="en-US" b="1" dirty="0"/>
              <a:t>Formation of Guilds:</a:t>
            </a:r>
            <a:endParaRPr lang="en-US" dirty="0"/>
          </a:p>
          <a:p>
            <a:pPr marL="742950" lvl="1" indent="-285750">
              <a:buFont typeface="Arial" panose="020B0604020202020204" pitchFamily="34" charset="0"/>
              <a:buChar char="•"/>
            </a:pPr>
            <a:r>
              <a:rPr lang="en-US" dirty="0"/>
              <a:t>Guilds were associations of craftsmen and merchants who regulated trade and maintained quality standards. They played a crucial role in the development of markets and the protection of economic interests.</a:t>
            </a:r>
          </a:p>
          <a:p>
            <a:pPr>
              <a:buFont typeface="Arial" panose="020B0604020202020204" pitchFamily="34" charset="0"/>
              <a:buChar char="•"/>
            </a:pPr>
            <a:r>
              <a:rPr lang="en-US" b="1" dirty="0"/>
              <a:t>Expansion of Trade:</a:t>
            </a:r>
            <a:endParaRPr lang="en-US" dirty="0"/>
          </a:p>
          <a:p>
            <a:pPr marL="742950" lvl="1" indent="-285750">
              <a:buFont typeface="Arial" panose="020B0604020202020204" pitchFamily="34" charset="0"/>
              <a:buChar char="•"/>
            </a:pPr>
            <a:r>
              <a:rPr lang="en-US" dirty="0"/>
              <a:t>Trade expanded both locally and internationally, facilitated by improved transportation and the establishment of trade routes. The Hanseatic League, a commercial alliance of cities in northern Europe, is an example of this growing trade network.</a:t>
            </a:r>
          </a:p>
          <a:p>
            <a:pPr>
              <a:buFont typeface="Arial" panose="020B0604020202020204" pitchFamily="34" charset="0"/>
              <a:buChar char="•"/>
            </a:pPr>
            <a:r>
              <a:rPr lang="en-US" b="1" dirty="0"/>
              <a:t>Banking and Finance Innovations:</a:t>
            </a:r>
            <a:endParaRPr lang="en-US" dirty="0"/>
          </a:p>
          <a:p>
            <a:pPr marL="742950" lvl="1" indent="-285750">
              <a:buFont typeface="Arial" panose="020B0604020202020204" pitchFamily="34" charset="0"/>
              <a:buChar char="•"/>
            </a:pPr>
            <a:r>
              <a:rPr lang="en-US" dirty="0"/>
              <a:t>The development of banking systems, particularly in Italian city-states like Florence and Venice, introduced new financial instruments like bills of exchange and letters of credit, making international trade more feasible.</a:t>
            </a:r>
          </a:p>
        </p:txBody>
      </p:sp>
    </p:spTree>
    <p:extLst>
      <p:ext uri="{BB962C8B-B14F-4D97-AF65-F5344CB8AC3E}">
        <p14:creationId xmlns:p14="http://schemas.microsoft.com/office/powerpoint/2010/main" val="334945857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0132222-53FE-FFA4-A395-BBE81711965A}"/>
              </a:ext>
            </a:extLst>
          </p:cNvPr>
          <p:cNvSpPr txBox="1"/>
          <p:nvPr/>
        </p:nvSpPr>
        <p:spPr>
          <a:xfrm>
            <a:off x="1469572" y="459778"/>
            <a:ext cx="8560252" cy="5632311"/>
          </a:xfrm>
          <a:prstGeom prst="rect">
            <a:avLst/>
          </a:prstGeom>
          <a:noFill/>
        </p:spPr>
        <p:txBody>
          <a:bodyPr wrap="square">
            <a:spAutoFit/>
          </a:bodyPr>
          <a:lstStyle/>
          <a:p>
            <a:r>
              <a:rPr lang="en-US" b="1" dirty="0"/>
              <a:t>3. The Commercial Revolution (16th to 18th Century)</a:t>
            </a:r>
          </a:p>
          <a:p>
            <a:pPr>
              <a:buFont typeface="Arial" panose="020B0604020202020204" pitchFamily="34" charset="0"/>
              <a:buChar char="•"/>
            </a:pPr>
            <a:r>
              <a:rPr lang="en-US" b="1" dirty="0"/>
              <a:t>Global Exploration and Colonization:</a:t>
            </a:r>
            <a:endParaRPr lang="en-US" dirty="0"/>
          </a:p>
          <a:p>
            <a:pPr marL="742950" lvl="1" indent="-285750">
              <a:buFont typeface="Arial" panose="020B0604020202020204" pitchFamily="34" charset="0"/>
              <a:buChar char="•"/>
            </a:pPr>
            <a:r>
              <a:rPr lang="en-US" dirty="0"/>
              <a:t>European nations, seeking new trade routes and resources, began to explore and colonize other parts of the world. The Age of Discovery, led by figures like Christopher Columbus and Vasco da Gama, opened up new markets and resources, laying the groundwork for global capitalism.</a:t>
            </a:r>
          </a:p>
          <a:p>
            <a:pPr>
              <a:buFont typeface="Arial" panose="020B0604020202020204" pitchFamily="34" charset="0"/>
              <a:buChar char="•"/>
            </a:pPr>
            <a:r>
              <a:rPr lang="en-US" b="1" dirty="0"/>
              <a:t>Mercantilism:</a:t>
            </a:r>
            <a:endParaRPr lang="en-US" dirty="0"/>
          </a:p>
          <a:p>
            <a:pPr marL="742950" lvl="1" indent="-285750">
              <a:buFont typeface="Arial" panose="020B0604020202020204" pitchFamily="34" charset="0"/>
              <a:buChar char="•"/>
            </a:pPr>
            <a:r>
              <a:rPr lang="en-US" dirty="0"/>
              <a:t>During this period, mercantilism emerged as the dominant economic theory. It emphasized the accumulation of wealth, primarily gold and silver, through a favorable balance of trade. Colonies were seen as sources of raw materials and markets for manufactured goods.</a:t>
            </a:r>
          </a:p>
          <a:p>
            <a:pPr>
              <a:buFont typeface="Arial" panose="020B0604020202020204" pitchFamily="34" charset="0"/>
              <a:buChar char="•"/>
            </a:pPr>
            <a:r>
              <a:rPr lang="en-US" b="1" dirty="0"/>
              <a:t>Joint-Stock Companies:</a:t>
            </a:r>
            <a:endParaRPr lang="en-US" dirty="0"/>
          </a:p>
          <a:p>
            <a:pPr marL="742950" lvl="1" indent="-285750">
              <a:buFont typeface="Arial" panose="020B0604020202020204" pitchFamily="34" charset="0"/>
              <a:buChar char="•"/>
            </a:pPr>
            <a:r>
              <a:rPr lang="en-US" dirty="0"/>
              <a:t>The formation of joint-stock companies, such as the British East India Company and the Dutch East India Company, allowed for the pooling of capital for large-scale ventures. These companies played a pivotal role in global trade and the exploitation of resources in colonized regions.</a:t>
            </a:r>
          </a:p>
          <a:p>
            <a:pPr>
              <a:buFont typeface="Arial" panose="020B0604020202020204" pitchFamily="34" charset="0"/>
              <a:buChar char="•"/>
            </a:pPr>
            <a:r>
              <a:rPr lang="en-US" b="1" dirty="0"/>
              <a:t>Growth of a Merchant Class:</a:t>
            </a:r>
            <a:endParaRPr lang="en-US" dirty="0"/>
          </a:p>
          <a:p>
            <a:pPr marL="742950" lvl="1" indent="-285750">
              <a:buFont typeface="Arial" panose="020B0604020202020204" pitchFamily="34" charset="0"/>
              <a:buChar char="•"/>
            </a:pPr>
            <a:r>
              <a:rPr lang="en-US" dirty="0"/>
              <a:t>The rise of a powerful merchant class challenged the traditional aristocracy. This new bourgeoisie was driven by profit, reinvestment, and the expansion of trade and industry.</a:t>
            </a:r>
          </a:p>
        </p:txBody>
      </p:sp>
    </p:spTree>
    <p:extLst>
      <p:ext uri="{BB962C8B-B14F-4D97-AF65-F5344CB8AC3E}">
        <p14:creationId xmlns:p14="http://schemas.microsoft.com/office/powerpoint/2010/main" val="31400710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F240A07-25B1-5E00-0013-9245DFF7C397}"/>
              </a:ext>
            </a:extLst>
          </p:cNvPr>
          <p:cNvSpPr txBox="1"/>
          <p:nvPr/>
        </p:nvSpPr>
        <p:spPr>
          <a:xfrm>
            <a:off x="3047268" y="1193301"/>
            <a:ext cx="6097464" cy="3693319"/>
          </a:xfrm>
          <a:prstGeom prst="rect">
            <a:avLst/>
          </a:prstGeom>
          <a:noFill/>
        </p:spPr>
        <p:txBody>
          <a:bodyPr wrap="square">
            <a:spAutoFit/>
          </a:bodyPr>
          <a:lstStyle/>
          <a:p>
            <a:r>
              <a:rPr lang="en-US" b="1" dirty="0"/>
              <a:t>Importance of Economic Development</a:t>
            </a:r>
          </a:p>
          <a:p>
            <a:endParaRPr lang="en-US" b="1" dirty="0"/>
          </a:p>
          <a:p>
            <a:pPr>
              <a:buFont typeface="Arial" panose="020B0604020202020204" pitchFamily="34" charset="0"/>
              <a:buChar char="•"/>
            </a:pPr>
            <a:r>
              <a:rPr lang="en-US" b="1" dirty="0"/>
              <a:t>Enhanced Quality of Life:</a:t>
            </a:r>
            <a:r>
              <a:rPr lang="en-US" dirty="0"/>
              <a:t> Improved health, education, and living standards lead to a higher quality of life for the population.</a:t>
            </a:r>
          </a:p>
          <a:p>
            <a:pPr>
              <a:buFont typeface="Arial" panose="020B0604020202020204" pitchFamily="34" charset="0"/>
              <a:buChar char="•"/>
            </a:pPr>
            <a:r>
              <a:rPr lang="en-US" b="1" dirty="0"/>
              <a:t>Social Stability:</a:t>
            </a:r>
            <a:r>
              <a:rPr lang="en-US" dirty="0"/>
              <a:t> Economic development reduces poverty and inequality, contributing to social stability and cohesion.</a:t>
            </a:r>
          </a:p>
          <a:p>
            <a:pPr>
              <a:buFont typeface="Arial" panose="020B0604020202020204" pitchFamily="34" charset="0"/>
              <a:buChar char="•"/>
            </a:pPr>
            <a:r>
              <a:rPr lang="en-US" b="1" dirty="0"/>
              <a:t>Global Competitiveness:</a:t>
            </a:r>
            <a:r>
              <a:rPr lang="en-US" dirty="0"/>
              <a:t> Developed economies are better positioned to compete globally, attracting investment and creating jobs.</a:t>
            </a:r>
          </a:p>
          <a:p>
            <a:pPr>
              <a:buFont typeface="Arial" panose="020B0604020202020204" pitchFamily="34" charset="0"/>
              <a:buChar char="•"/>
            </a:pPr>
            <a:r>
              <a:rPr lang="en-US" b="1" dirty="0"/>
              <a:t>Long-term Prosperity:</a:t>
            </a:r>
            <a:r>
              <a:rPr lang="en-US" dirty="0"/>
              <a:t> Sustainable economic development ensures long-term prosperity by balancing growth with environmental conservation and social inclusion.</a:t>
            </a:r>
          </a:p>
        </p:txBody>
      </p:sp>
    </p:spTree>
    <p:extLst>
      <p:ext uri="{BB962C8B-B14F-4D97-AF65-F5344CB8AC3E}">
        <p14:creationId xmlns:p14="http://schemas.microsoft.com/office/powerpoint/2010/main" val="287363655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32FC19E-5EDE-7D59-89F3-EAE020BC26F6}"/>
              </a:ext>
            </a:extLst>
          </p:cNvPr>
          <p:cNvSpPr txBox="1"/>
          <p:nvPr/>
        </p:nvSpPr>
        <p:spPr>
          <a:xfrm>
            <a:off x="3049361" y="474345"/>
            <a:ext cx="6098720" cy="5909310"/>
          </a:xfrm>
          <a:prstGeom prst="rect">
            <a:avLst/>
          </a:prstGeom>
          <a:noFill/>
        </p:spPr>
        <p:txBody>
          <a:bodyPr wrap="square">
            <a:spAutoFit/>
          </a:bodyPr>
          <a:lstStyle/>
          <a:p>
            <a:r>
              <a:rPr lang="en-US" b="1" dirty="0"/>
              <a:t>4. The Intellectual Foundations of Capitalism (17th to 18th Century)</a:t>
            </a:r>
          </a:p>
          <a:p>
            <a:pPr>
              <a:buFont typeface="Arial" panose="020B0604020202020204" pitchFamily="34" charset="0"/>
              <a:buChar char="•"/>
            </a:pPr>
            <a:r>
              <a:rPr lang="en-US" b="1" dirty="0"/>
              <a:t>The Enlightenment and Economic Thought:</a:t>
            </a:r>
            <a:endParaRPr lang="en-US" dirty="0"/>
          </a:p>
          <a:p>
            <a:pPr marL="742950" lvl="1" indent="-285750">
              <a:buFont typeface="Arial" panose="020B0604020202020204" pitchFamily="34" charset="0"/>
              <a:buChar char="•"/>
            </a:pPr>
            <a:r>
              <a:rPr lang="en-US" dirty="0"/>
              <a:t>The Enlightenment brought a shift in thinking about economics, politics, and society. Philosophers like John Locke emphasized property rights and individual freedom, laying the groundwork for liberal economic thought.</a:t>
            </a:r>
          </a:p>
          <a:p>
            <a:pPr>
              <a:buFont typeface="Arial" panose="020B0604020202020204" pitchFamily="34" charset="0"/>
              <a:buChar char="•"/>
            </a:pPr>
            <a:r>
              <a:rPr lang="en-US" b="1" dirty="0"/>
              <a:t>Adam Smith and the Birth of Classical Economics:</a:t>
            </a:r>
            <a:endParaRPr lang="en-US" dirty="0"/>
          </a:p>
          <a:p>
            <a:pPr marL="742950" lvl="1" indent="-285750">
              <a:buFont typeface="Arial" panose="020B0604020202020204" pitchFamily="34" charset="0"/>
              <a:buChar char="•"/>
            </a:pPr>
            <a:r>
              <a:rPr lang="en-US" dirty="0"/>
              <a:t>Adam Smith’s seminal work, "The Wealth of Nations" (1776), is often seen as the intellectual foundation of capitalism. Smith argued for the benefits of free markets, competition, and the "invisible hand" guiding economic activity through self-interest. He advocated for limited government intervention, proposing that markets are best left to regulate themselves.</a:t>
            </a:r>
          </a:p>
          <a:p>
            <a:pPr>
              <a:buFont typeface="Arial" panose="020B0604020202020204" pitchFamily="34" charset="0"/>
              <a:buChar char="•"/>
            </a:pPr>
            <a:r>
              <a:rPr lang="en-US" b="1" dirty="0"/>
              <a:t>Property Rights and Individualism:</a:t>
            </a:r>
            <a:endParaRPr lang="en-US" dirty="0"/>
          </a:p>
          <a:p>
            <a:pPr marL="742950" lvl="1" indent="-285750">
              <a:buFont typeface="Arial" panose="020B0604020202020204" pitchFamily="34" charset="0"/>
              <a:buChar char="•"/>
            </a:pPr>
            <a:r>
              <a:rPr lang="en-US" dirty="0"/>
              <a:t>The emphasis on private property and individual rights became central to capitalist ideology. These principles were seen as essential for economic growth and personal freedom.</a:t>
            </a:r>
          </a:p>
        </p:txBody>
      </p:sp>
    </p:spTree>
    <p:extLst>
      <p:ext uri="{BB962C8B-B14F-4D97-AF65-F5344CB8AC3E}">
        <p14:creationId xmlns:p14="http://schemas.microsoft.com/office/powerpoint/2010/main" val="338914918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7742474-5CB6-CB52-A262-388D9E9E5AE5}"/>
              </a:ext>
            </a:extLst>
          </p:cNvPr>
          <p:cNvSpPr txBox="1"/>
          <p:nvPr/>
        </p:nvSpPr>
        <p:spPr>
          <a:xfrm>
            <a:off x="2510833" y="665516"/>
            <a:ext cx="7956095" cy="5078313"/>
          </a:xfrm>
          <a:prstGeom prst="rect">
            <a:avLst/>
          </a:prstGeom>
          <a:noFill/>
        </p:spPr>
        <p:txBody>
          <a:bodyPr wrap="square">
            <a:spAutoFit/>
          </a:bodyPr>
          <a:lstStyle/>
          <a:p>
            <a:r>
              <a:rPr lang="en-US" b="1" dirty="0"/>
              <a:t>5. The Industrial Revolution (18th to 19th Century)</a:t>
            </a:r>
          </a:p>
          <a:p>
            <a:pPr>
              <a:buFont typeface="Arial" panose="020B0604020202020204" pitchFamily="34" charset="0"/>
              <a:buChar char="•"/>
            </a:pPr>
            <a:r>
              <a:rPr lang="en-US" b="1" dirty="0"/>
              <a:t>Technological Advancements:</a:t>
            </a:r>
            <a:endParaRPr lang="en-US" dirty="0"/>
          </a:p>
          <a:p>
            <a:pPr marL="742950" lvl="1" indent="-285750">
              <a:buFont typeface="Arial" panose="020B0604020202020204" pitchFamily="34" charset="0"/>
              <a:buChar char="•"/>
            </a:pPr>
            <a:r>
              <a:rPr lang="en-US" dirty="0"/>
              <a:t>The Industrial Revolution, beginning in Britain in the late 18th century, was marked by technological innovations such as the steam engine, spinning jenny, and power loom. These inventions transformed production processes and significantly increased output.</a:t>
            </a:r>
          </a:p>
          <a:p>
            <a:pPr>
              <a:buFont typeface="Arial" panose="020B0604020202020204" pitchFamily="34" charset="0"/>
              <a:buChar char="•"/>
            </a:pPr>
            <a:r>
              <a:rPr lang="en-US" b="1" dirty="0"/>
              <a:t>Factory System:</a:t>
            </a:r>
            <a:endParaRPr lang="en-US" dirty="0"/>
          </a:p>
          <a:p>
            <a:pPr marL="742950" lvl="1" indent="-285750">
              <a:buFont typeface="Arial" panose="020B0604020202020204" pitchFamily="34" charset="0"/>
              <a:buChar char="•"/>
            </a:pPr>
            <a:r>
              <a:rPr lang="en-US" dirty="0"/>
              <a:t>The rise of factories concentrated production in centralized locations, leading to the growth of industrial cities and a shift from agrarian to industrial economies.</a:t>
            </a:r>
          </a:p>
          <a:p>
            <a:pPr>
              <a:buFont typeface="Arial" panose="020B0604020202020204" pitchFamily="34" charset="0"/>
              <a:buChar char="•"/>
            </a:pPr>
            <a:r>
              <a:rPr lang="en-US" b="1" dirty="0"/>
              <a:t>Capital Accumulation:</a:t>
            </a:r>
            <a:endParaRPr lang="en-US" dirty="0"/>
          </a:p>
          <a:p>
            <a:pPr marL="742950" lvl="1" indent="-285750">
              <a:buFont typeface="Arial" panose="020B0604020202020204" pitchFamily="34" charset="0"/>
              <a:buChar char="•"/>
            </a:pPr>
            <a:r>
              <a:rPr lang="en-US" dirty="0"/>
              <a:t>Industrialization required substantial capital investment. Entrepreneurs and financiers invested in new technologies and production methods, accumulating wealth and reinvesting it into further industrial ventures.</a:t>
            </a:r>
          </a:p>
          <a:p>
            <a:pPr>
              <a:buFont typeface="Arial" panose="020B0604020202020204" pitchFamily="34" charset="0"/>
              <a:buChar char="•"/>
            </a:pPr>
            <a:r>
              <a:rPr lang="en-US" b="1" dirty="0"/>
              <a:t>Labor Market Changes:</a:t>
            </a:r>
            <a:endParaRPr lang="en-US" dirty="0"/>
          </a:p>
          <a:p>
            <a:pPr marL="742950" lvl="1" indent="-285750">
              <a:buFont typeface="Arial" panose="020B0604020202020204" pitchFamily="34" charset="0"/>
              <a:buChar char="•"/>
            </a:pPr>
            <a:r>
              <a:rPr lang="en-US" dirty="0"/>
              <a:t>The industrial economy created a new class of wage laborers. Workers moved from rural areas to cities, seeking employment in factories. This shift fundamentally altered social and economic structures.</a:t>
            </a:r>
          </a:p>
        </p:txBody>
      </p:sp>
    </p:spTree>
    <p:extLst>
      <p:ext uri="{BB962C8B-B14F-4D97-AF65-F5344CB8AC3E}">
        <p14:creationId xmlns:p14="http://schemas.microsoft.com/office/powerpoint/2010/main" val="280346816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6B77C9A-7283-4933-C442-0542302112A7}"/>
              </a:ext>
            </a:extLst>
          </p:cNvPr>
          <p:cNvSpPr txBox="1"/>
          <p:nvPr/>
        </p:nvSpPr>
        <p:spPr>
          <a:xfrm>
            <a:off x="2113921" y="1094162"/>
            <a:ext cx="8168367" cy="4524315"/>
          </a:xfrm>
          <a:prstGeom prst="rect">
            <a:avLst/>
          </a:prstGeom>
          <a:noFill/>
        </p:spPr>
        <p:txBody>
          <a:bodyPr wrap="square">
            <a:spAutoFit/>
          </a:bodyPr>
          <a:lstStyle/>
          <a:p>
            <a:r>
              <a:rPr lang="en-US" b="1" dirty="0"/>
              <a:t>6. Expansion and Globalization of Capitalism (19th to 20th Century)</a:t>
            </a:r>
          </a:p>
          <a:p>
            <a:pPr>
              <a:buFont typeface="Arial" panose="020B0604020202020204" pitchFamily="34" charset="0"/>
              <a:buChar char="•"/>
            </a:pPr>
            <a:r>
              <a:rPr lang="en-US" b="1" dirty="0"/>
              <a:t>Global Trade Networks:</a:t>
            </a:r>
            <a:endParaRPr lang="en-US" dirty="0"/>
          </a:p>
          <a:p>
            <a:pPr marL="742950" lvl="1" indent="-285750">
              <a:buFont typeface="Arial" panose="020B0604020202020204" pitchFamily="34" charset="0"/>
              <a:buChar char="•"/>
            </a:pPr>
            <a:r>
              <a:rPr lang="en-US" dirty="0"/>
              <a:t>Capitalism spread globally, driven by colonial expansion, international trade, and the establishment of global financial markets. European powers, and later the United States, sought new markets and resources, integrating diverse regions into a global capitalist system.</a:t>
            </a:r>
          </a:p>
          <a:p>
            <a:pPr>
              <a:buFont typeface="Arial" panose="020B0604020202020204" pitchFamily="34" charset="0"/>
              <a:buChar char="•"/>
            </a:pPr>
            <a:r>
              <a:rPr lang="en-US" b="1" dirty="0"/>
              <a:t>Different Forms of Capitalism:</a:t>
            </a:r>
            <a:endParaRPr lang="en-US" dirty="0"/>
          </a:p>
          <a:p>
            <a:pPr marL="742950" lvl="1" indent="-285750">
              <a:buFont typeface="Arial" panose="020B0604020202020204" pitchFamily="34" charset="0"/>
              <a:buChar char="•"/>
            </a:pPr>
            <a:r>
              <a:rPr lang="en-US" dirty="0"/>
              <a:t>Various forms of capitalism emerged, including laissez-faire capitalism, characterized by minimal government intervention; welfare capitalism, which incorporated social safety nets; and state capitalism, where the state plays a significant role in economic planning and production.</a:t>
            </a:r>
          </a:p>
          <a:p>
            <a:pPr>
              <a:buFont typeface="Arial" panose="020B0604020202020204" pitchFamily="34" charset="0"/>
              <a:buChar char="•"/>
            </a:pPr>
            <a:r>
              <a:rPr lang="en-US" b="1" dirty="0"/>
              <a:t>Challenges and Criticisms:</a:t>
            </a:r>
            <a:endParaRPr lang="en-US" dirty="0"/>
          </a:p>
          <a:p>
            <a:pPr marL="742950" lvl="1" indent="-285750">
              <a:buFont typeface="Arial" panose="020B0604020202020204" pitchFamily="34" charset="0"/>
              <a:buChar char="•"/>
            </a:pPr>
            <a:r>
              <a:rPr lang="en-US" dirty="0"/>
              <a:t>The growth of capitalism also led to critiques and alternative ideologies, such as socialism and communism, which argued against the inequalities and exploitation inherent in capitalist systems. These critiques culminated in political movements and revolutions, notably the Russian Revolution in 1917.</a:t>
            </a:r>
          </a:p>
        </p:txBody>
      </p:sp>
    </p:spTree>
    <p:extLst>
      <p:ext uri="{BB962C8B-B14F-4D97-AF65-F5344CB8AC3E}">
        <p14:creationId xmlns:p14="http://schemas.microsoft.com/office/powerpoint/2010/main" val="413670649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4BE10E-C0CF-15FD-3B7C-2C0D20EDE2F6}"/>
              </a:ext>
            </a:extLst>
          </p:cNvPr>
          <p:cNvSpPr txBox="1"/>
          <p:nvPr/>
        </p:nvSpPr>
        <p:spPr>
          <a:xfrm>
            <a:off x="1796142" y="2628075"/>
            <a:ext cx="9829800" cy="923330"/>
          </a:xfrm>
          <a:prstGeom prst="rect">
            <a:avLst/>
          </a:prstGeom>
          <a:noFill/>
        </p:spPr>
        <p:txBody>
          <a:bodyPr wrap="square">
            <a:spAutoFit/>
          </a:bodyPr>
          <a:lstStyle/>
          <a:p>
            <a:r>
              <a:rPr lang="en-US" sz="5400" dirty="0"/>
              <a:t>Features of Capitalist Economy</a:t>
            </a:r>
            <a:endParaRPr lang="en-IN" sz="5400" dirty="0"/>
          </a:p>
        </p:txBody>
      </p:sp>
    </p:spTree>
    <p:extLst>
      <p:ext uri="{BB962C8B-B14F-4D97-AF65-F5344CB8AC3E}">
        <p14:creationId xmlns:p14="http://schemas.microsoft.com/office/powerpoint/2010/main" val="274473361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9D63BD4-6BB5-631E-134A-6D53B18C2A40}"/>
              </a:ext>
            </a:extLst>
          </p:cNvPr>
          <p:cNvSpPr txBox="1"/>
          <p:nvPr/>
        </p:nvSpPr>
        <p:spPr>
          <a:xfrm>
            <a:off x="1012371" y="617195"/>
            <a:ext cx="9829800" cy="5078313"/>
          </a:xfrm>
          <a:prstGeom prst="rect">
            <a:avLst/>
          </a:prstGeom>
          <a:noFill/>
        </p:spPr>
        <p:txBody>
          <a:bodyPr wrap="square">
            <a:spAutoFit/>
          </a:bodyPr>
          <a:lstStyle/>
          <a:p>
            <a:r>
              <a:rPr lang="en-US" dirty="0"/>
              <a:t>Capitalism is an economic system that centers on the private ownership of the means of production, competitive markets, and the profit motive. The key characteristics that define a capitalist economy are fundamental to how it operates, generates wealth, and interacts with society. Below is a detailed explanation of the essential features of a capitalist economy:</a:t>
            </a:r>
          </a:p>
          <a:p>
            <a:endParaRPr lang="en-US" dirty="0"/>
          </a:p>
          <a:p>
            <a:r>
              <a:rPr lang="en-US" b="1" dirty="0"/>
              <a:t>1. Private Ownership of the Means of Production</a:t>
            </a:r>
          </a:p>
          <a:p>
            <a:r>
              <a:rPr lang="en-US" dirty="0"/>
              <a:t>In a capitalist economy, individuals and corporations have the right to own and control resources such as land, factories, machinery, and capital goods. This private ownership is the foundation of capitalism, where owners decide how to use their resources to generate wealth.</a:t>
            </a:r>
          </a:p>
          <a:p>
            <a:pPr>
              <a:buFont typeface="Arial" panose="020B0604020202020204" pitchFamily="34" charset="0"/>
              <a:buChar char="•"/>
            </a:pPr>
            <a:r>
              <a:rPr lang="en-US" b="1" dirty="0"/>
              <a:t>Control Over Resources:</a:t>
            </a:r>
            <a:endParaRPr lang="en-US" dirty="0"/>
          </a:p>
          <a:p>
            <a:pPr marL="742950" lvl="1" indent="-285750">
              <a:buFont typeface="Arial" panose="020B0604020202020204" pitchFamily="34" charset="0"/>
              <a:buChar char="•"/>
            </a:pPr>
            <a:r>
              <a:rPr lang="en-US" dirty="0"/>
              <a:t>Owners of capital can use their assets as they see fit—whether to produce goods, invest in other enterprises, or sell for profit. They have control over the production process, deciding what to produce, how much to produce, and the methods used.</a:t>
            </a:r>
          </a:p>
          <a:p>
            <a:pPr>
              <a:buFont typeface="Arial" panose="020B0604020202020204" pitchFamily="34" charset="0"/>
              <a:buChar char="•"/>
            </a:pPr>
            <a:r>
              <a:rPr lang="en-US" b="1" dirty="0"/>
              <a:t>Legal Property Rights:</a:t>
            </a:r>
            <a:endParaRPr lang="en-US" dirty="0"/>
          </a:p>
          <a:p>
            <a:pPr marL="742950" lvl="1" indent="-285750">
              <a:buFont typeface="Arial" panose="020B0604020202020204" pitchFamily="34" charset="0"/>
              <a:buChar char="•"/>
            </a:pPr>
            <a:r>
              <a:rPr lang="en-US" dirty="0"/>
              <a:t>Property rights are protected by law, ensuring that owners have the authority to exclude others from using their resources without permission. This legal framework encourages investment, as individuals and businesses can confidently invest in assets without fear of losing ownership.</a:t>
            </a:r>
          </a:p>
          <a:p>
            <a:endParaRPr lang="en-IN" dirty="0"/>
          </a:p>
        </p:txBody>
      </p:sp>
    </p:spTree>
    <p:extLst>
      <p:ext uri="{BB962C8B-B14F-4D97-AF65-F5344CB8AC3E}">
        <p14:creationId xmlns:p14="http://schemas.microsoft.com/office/powerpoint/2010/main" val="303419557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D86A2FD-27C8-D7FA-A423-E790D5C4579D}"/>
              </a:ext>
            </a:extLst>
          </p:cNvPr>
          <p:cNvSpPr txBox="1"/>
          <p:nvPr/>
        </p:nvSpPr>
        <p:spPr>
          <a:xfrm>
            <a:off x="3049361" y="1028343"/>
            <a:ext cx="6098720" cy="4801314"/>
          </a:xfrm>
          <a:prstGeom prst="rect">
            <a:avLst/>
          </a:prstGeom>
          <a:noFill/>
        </p:spPr>
        <p:txBody>
          <a:bodyPr wrap="square">
            <a:spAutoFit/>
          </a:bodyPr>
          <a:lstStyle/>
          <a:p>
            <a:r>
              <a:rPr lang="en-US" b="1" dirty="0"/>
              <a:t>2. Profit Motive</a:t>
            </a:r>
          </a:p>
          <a:p>
            <a:r>
              <a:rPr lang="en-US" dirty="0"/>
              <a:t>The primary goal in a capitalist economy is the pursuit of profit. Businesses exist to maximize their financial returns, and profit serves as both a reward for entrepreneurs and an incentive for innovation and risk-taking.</a:t>
            </a:r>
          </a:p>
          <a:p>
            <a:pPr>
              <a:buFont typeface="Arial" panose="020B0604020202020204" pitchFamily="34" charset="0"/>
              <a:buChar char="•"/>
            </a:pPr>
            <a:r>
              <a:rPr lang="en-US" b="1" dirty="0"/>
              <a:t>Incentive to Innovate:</a:t>
            </a:r>
            <a:endParaRPr lang="en-US" dirty="0"/>
          </a:p>
          <a:p>
            <a:pPr marL="742950" lvl="1" indent="-285750">
              <a:buFont typeface="Arial" panose="020B0604020202020204" pitchFamily="34" charset="0"/>
              <a:buChar char="•"/>
            </a:pPr>
            <a:r>
              <a:rPr lang="en-US" dirty="0"/>
              <a:t>The desire to increase profits encourages businesses to innovate, find more efficient production methods, and create new products that meet consumer demand. This constant drive for improvement fosters economic growth.</a:t>
            </a:r>
          </a:p>
          <a:p>
            <a:pPr>
              <a:buFont typeface="Arial" panose="020B0604020202020204" pitchFamily="34" charset="0"/>
              <a:buChar char="•"/>
            </a:pPr>
            <a:r>
              <a:rPr lang="en-US" b="1" dirty="0"/>
              <a:t>Risk and Reward:</a:t>
            </a:r>
            <a:endParaRPr lang="en-US" dirty="0"/>
          </a:p>
          <a:p>
            <a:pPr marL="742950" lvl="1" indent="-285750">
              <a:buFont typeface="Arial" panose="020B0604020202020204" pitchFamily="34" charset="0"/>
              <a:buChar char="•"/>
            </a:pPr>
            <a:r>
              <a:rPr lang="en-US" dirty="0"/>
              <a:t>Entrepreneurs and investors take financial risks with the hope of earning profits. While not all ventures are successful, the potential for high rewards motivates individuals to start businesses and invest in new opportunities.</a:t>
            </a:r>
          </a:p>
        </p:txBody>
      </p:sp>
    </p:spTree>
    <p:extLst>
      <p:ext uri="{BB962C8B-B14F-4D97-AF65-F5344CB8AC3E}">
        <p14:creationId xmlns:p14="http://schemas.microsoft.com/office/powerpoint/2010/main" val="325855198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80AA077-4810-FB0C-499D-2A8D74BA9025}"/>
              </a:ext>
            </a:extLst>
          </p:cNvPr>
          <p:cNvSpPr txBox="1"/>
          <p:nvPr/>
        </p:nvSpPr>
        <p:spPr>
          <a:xfrm>
            <a:off x="2092568" y="335846"/>
            <a:ext cx="7403123" cy="5632311"/>
          </a:xfrm>
          <a:prstGeom prst="rect">
            <a:avLst/>
          </a:prstGeom>
          <a:noFill/>
        </p:spPr>
        <p:txBody>
          <a:bodyPr wrap="square">
            <a:spAutoFit/>
          </a:bodyPr>
          <a:lstStyle/>
          <a:p>
            <a:r>
              <a:rPr lang="en-US" b="1" dirty="0"/>
              <a:t>3. Free Markets and Voluntary Exchange</a:t>
            </a:r>
          </a:p>
          <a:p>
            <a:r>
              <a:rPr lang="en-US" dirty="0"/>
              <a:t>Capitalism is characterized by the operation of free markets, where buyers and sellers voluntarily exchange goods and services. Prices in these markets are determined by the forces of supply and demand, with minimal government intervention.</a:t>
            </a:r>
          </a:p>
          <a:p>
            <a:pPr>
              <a:buFont typeface="Arial" panose="020B0604020202020204" pitchFamily="34" charset="0"/>
              <a:buChar char="•"/>
            </a:pPr>
            <a:r>
              <a:rPr lang="en-US" b="1" dirty="0"/>
              <a:t>Supply and Demand:</a:t>
            </a:r>
            <a:endParaRPr lang="en-US" dirty="0"/>
          </a:p>
          <a:p>
            <a:pPr marL="742950" lvl="1" indent="-285750">
              <a:buFont typeface="Arial" panose="020B0604020202020204" pitchFamily="34" charset="0"/>
              <a:buChar char="•"/>
            </a:pPr>
            <a:r>
              <a:rPr lang="en-US" dirty="0"/>
              <a:t>In a capitalist system, market forces determine the price of goods and services. If demand for a product increases, its price will rise, encouraging producers to supply more. Conversely, if demand falls, prices drop, signaling producers to cut back.</a:t>
            </a:r>
          </a:p>
          <a:p>
            <a:pPr>
              <a:buFont typeface="Arial" panose="020B0604020202020204" pitchFamily="34" charset="0"/>
              <a:buChar char="•"/>
            </a:pPr>
            <a:r>
              <a:rPr lang="en-US" b="1" dirty="0"/>
              <a:t>Consumer Sovereignty:</a:t>
            </a:r>
            <a:endParaRPr lang="en-US" dirty="0"/>
          </a:p>
          <a:p>
            <a:pPr marL="742950" lvl="1" indent="-285750">
              <a:buFont typeface="Arial" panose="020B0604020202020204" pitchFamily="34" charset="0"/>
              <a:buChar char="•"/>
            </a:pPr>
            <a:r>
              <a:rPr lang="en-US" dirty="0"/>
              <a:t>Consumers have significant power in determining what is produced. Their preferences and spending decisions guide businesses in making production choices. This dynamic is often referred to as "consumer sovereignty."</a:t>
            </a:r>
          </a:p>
          <a:p>
            <a:pPr>
              <a:buFont typeface="Arial" panose="020B0604020202020204" pitchFamily="34" charset="0"/>
              <a:buChar char="•"/>
            </a:pPr>
            <a:r>
              <a:rPr lang="en-US" b="1" dirty="0"/>
              <a:t>Competition:</a:t>
            </a:r>
            <a:endParaRPr lang="en-US" dirty="0"/>
          </a:p>
          <a:p>
            <a:pPr marL="742950" lvl="1" indent="-285750">
              <a:buFont typeface="Arial" panose="020B0604020202020204" pitchFamily="34" charset="0"/>
              <a:buChar char="•"/>
            </a:pPr>
            <a:r>
              <a:rPr lang="en-US" dirty="0"/>
              <a:t>Competition between businesses is a defining feature of capitalism. Competing firms strive to attract customers by offering better products, lower prices, or superior service. This competition drives innovation, efficiency, and improvements in product quality.</a:t>
            </a:r>
          </a:p>
        </p:txBody>
      </p:sp>
    </p:spTree>
    <p:extLst>
      <p:ext uri="{BB962C8B-B14F-4D97-AF65-F5344CB8AC3E}">
        <p14:creationId xmlns:p14="http://schemas.microsoft.com/office/powerpoint/2010/main" val="124000301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D160E7D-F309-D69A-2F7F-2A5B7627D881}"/>
              </a:ext>
            </a:extLst>
          </p:cNvPr>
          <p:cNvSpPr txBox="1"/>
          <p:nvPr/>
        </p:nvSpPr>
        <p:spPr>
          <a:xfrm>
            <a:off x="2321168" y="612845"/>
            <a:ext cx="7209693" cy="5078313"/>
          </a:xfrm>
          <a:prstGeom prst="rect">
            <a:avLst/>
          </a:prstGeom>
          <a:noFill/>
        </p:spPr>
        <p:txBody>
          <a:bodyPr wrap="square">
            <a:spAutoFit/>
          </a:bodyPr>
          <a:lstStyle/>
          <a:p>
            <a:r>
              <a:rPr lang="en-US" b="1" dirty="0"/>
              <a:t>4. Minimal Government Intervention (Laissez-Faire)</a:t>
            </a:r>
          </a:p>
          <a:p>
            <a:r>
              <a:rPr lang="en-US" dirty="0"/>
              <a:t>A capitalist economy generally promotes limited government intervention in markets, allowing them to function freely. The term "laissez-faire" is often used to describe the belief that governments should refrain from interfering in economic affairs, except to protect property rights, enforce contracts, and ensure market stability.</a:t>
            </a:r>
          </a:p>
          <a:p>
            <a:pPr>
              <a:buFont typeface="Arial" panose="020B0604020202020204" pitchFamily="34" charset="0"/>
              <a:buChar char="•"/>
            </a:pPr>
            <a:r>
              <a:rPr lang="en-US" b="1" dirty="0"/>
              <a:t>Role of the State:</a:t>
            </a:r>
            <a:endParaRPr lang="en-US" dirty="0"/>
          </a:p>
          <a:p>
            <a:pPr marL="742950" lvl="1" indent="-285750">
              <a:buFont typeface="Arial" panose="020B0604020202020204" pitchFamily="34" charset="0"/>
              <a:buChar char="•"/>
            </a:pPr>
            <a:r>
              <a:rPr lang="en-US" dirty="0"/>
              <a:t>In a pure capitalist system, the state’s role is limited to enforcing legal contracts, protecting property rights, and ensuring national defense. Governments may also intervene to prevent monopolies, regulate harmful practices, or provide public goods that the market fails to supply, such as infrastructure or education.</a:t>
            </a:r>
          </a:p>
          <a:p>
            <a:pPr>
              <a:buFont typeface="Arial" panose="020B0604020202020204" pitchFamily="34" charset="0"/>
              <a:buChar char="•"/>
            </a:pPr>
            <a:r>
              <a:rPr lang="en-US" b="1" dirty="0"/>
              <a:t>Regulation and Deregulation:</a:t>
            </a:r>
            <a:endParaRPr lang="en-US" dirty="0"/>
          </a:p>
          <a:p>
            <a:pPr marL="742950" lvl="1" indent="-285750">
              <a:buFont typeface="Arial" panose="020B0604020202020204" pitchFamily="34" charset="0"/>
              <a:buChar char="•"/>
            </a:pPr>
            <a:r>
              <a:rPr lang="en-US" dirty="0"/>
              <a:t>While some regulation may be necessary to prevent abuses or protect public welfare, excessive regulation is seen as a barrier to economic growth. Deregulation, where government rules are relaxed, is often pursued to promote competition and increase market efficiency.</a:t>
            </a:r>
          </a:p>
        </p:txBody>
      </p:sp>
    </p:spTree>
    <p:extLst>
      <p:ext uri="{BB962C8B-B14F-4D97-AF65-F5344CB8AC3E}">
        <p14:creationId xmlns:p14="http://schemas.microsoft.com/office/powerpoint/2010/main" val="357988879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CB1DEC3-6894-7C8D-8436-F583974D91C5}"/>
              </a:ext>
            </a:extLst>
          </p:cNvPr>
          <p:cNvSpPr txBox="1"/>
          <p:nvPr/>
        </p:nvSpPr>
        <p:spPr>
          <a:xfrm>
            <a:off x="2250830" y="474345"/>
            <a:ext cx="7640515" cy="5078313"/>
          </a:xfrm>
          <a:prstGeom prst="rect">
            <a:avLst/>
          </a:prstGeom>
          <a:noFill/>
        </p:spPr>
        <p:txBody>
          <a:bodyPr wrap="square">
            <a:spAutoFit/>
          </a:bodyPr>
          <a:lstStyle/>
          <a:p>
            <a:r>
              <a:rPr lang="en-US" b="1" dirty="0"/>
              <a:t>5. Competition and Market Forces</a:t>
            </a:r>
          </a:p>
          <a:p>
            <a:r>
              <a:rPr lang="en-US" dirty="0"/>
              <a:t>Competition is at the heart of capitalist economies. Firms compete to sell their products, attract customers, and improve their market position. This competition is a driving force behind efficiency, innovation, and economic growth.</a:t>
            </a:r>
          </a:p>
          <a:p>
            <a:pPr>
              <a:buFont typeface="Arial" panose="020B0604020202020204" pitchFamily="34" charset="0"/>
              <a:buChar char="•"/>
            </a:pPr>
            <a:r>
              <a:rPr lang="en-US" b="1" dirty="0"/>
              <a:t>Price Competition:</a:t>
            </a:r>
            <a:endParaRPr lang="en-US" dirty="0"/>
          </a:p>
          <a:p>
            <a:pPr marL="742950" lvl="1" indent="-285750">
              <a:buFont typeface="Arial" panose="020B0604020202020204" pitchFamily="34" charset="0"/>
              <a:buChar char="•"/>
            </a:pPr>
            <a:r>
              <a:rPr lang="en-US" dirty="0"/>
              <a:t>Firms compete on price, striving to reduce costs and offer more affordable goods to consumers. This competition helps keep prices low while forcing businesses to operate efficiently.</a:t>
            </a:r>
          </a:p>
          <a:p>
            <a:pPr>
              <a:buFont typeface="Arial" panose="020B0604020202020204" pitchFamily="34" charset="0"/>
              <a:buChar char="•"/>
            </a:pPr>
            <a:r>
              <a:rPr lang="en-US" b="1" dirty="0"/>
              <a:t>Non-Price Competition:</a:t>
            </a:r>
            <a:endParaRPr lang="en-US" dirty="0"/>
          </a:p>
          <a:p>
            <a:pPr marL="742950" lvl="1" indent="-285750">
              <a:buFont typeface="Arial" panose="020B0604020202020204" pitchFamily="34" charset="0"/>
              <a:buChar char="•"/>
            </a:pPr>
            <a:r>
              <a:rPr lang="en-US" dirty="0"/>
              <a:t>Firms also compete through product differentiation, branding, advertising, and customer service. This leads to a diverse range of products and encourages firms to continually improve their offerings.</a:t>
            </a:r>
          </a:p>
          <a:p>
            <a:pPr>
              <a:buFont typeface="Arial" panose="020B0604020202020204" pitchFamily="34" charset="0"/>
              <a:buChar char="•"/>
            </a:pPr>
            <a:r>
              <a:rPr lang="en-US" b="1" dirty="0"/>
              <a:t>Efficiency Gains:</a:t>
            </a:r>
            <a:endParaRPr lang="en-US" dirty="0"/>
          </a:p>
          <a:p>
            <a:pPr marL="742950" lvl="1" indent="-285750">
              <a:buFont typeface="Arial" panose="020B0604020202020204" pitchFamily="34" charset="0"/>
              <a:buChar char="•"/>
            </a:pPr>
            <a:r>
              <a:rPr lang="en-US" dirty="0"/>
              <a:t>In a competitive market, inefficient firms are often forced out of business, while efficient firms grow and thrive. This process of "creative destruction" (a concept introduced by economist Joseph Schumpeter) allows resources to be reallocated to more productive uses.</a:t>
            </a:r>
          </a:p>
        </p:txBody>
      </p:sp>
    </p:spTree>
    <p:extLst>
      <p:ext uri="{BB962C8B-B14F-4D97-AF65-F5344CB8AC3E}">
        <p14:creationId xmlns:p14="http://schemas.microsoft.com/office/powerpoint/2010/main" val="367189246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14D5AE7-9EEA-9CFF-F473-12DE828E58DD}"/>
              </a:ext>
            </a:extLst>
          </p:cNvPr>
          <p:cNvSpPr txBox="1"/>
          <p:nvPr/>
        </p:nvSpPr>
        <p:spPr>
          <a:xfrm>
            <a:off x="3049361" y="1028343"/>
            <a:ext cx="6098720" cy="4801314"/>
          </a:xfrm>
          <a:prstGeom prst="rect">
            <a:avLst/>
          </a:prstGeom>
          <a:noFill/>
        </p:spPr>
        <p:txBody>
          <a:bodyPr wrap="square">
            <a:spAutoFit/>
          </a:bodyPr>
          <a:lstStyle/>
          <a:p>
            <a:r>
              <a:rPr lang="en-US" b="1" dirty="0"/>
              <a:t>6. Capital Accumulation</a:t>
            </a:r>
          </a:p>
          <a:p>
            <a:r>
              <a:rPr lang="en-US" dirty="0"/>
              <a:t>Capitalism relies on the accumulation of capital, which refers to the growth of financial assets that can be invested in business expansion and technological advancement. The accumulation of capital is crucial for long-term economic development.</a:t>
            </a:r>
          </a:p>
          <a:p>
            <a:pPr>
              <a:buFont typeface="Arial" panose="020B0604020202020204" pitchFamily="34" charset="0"/>
              <a:buChar char="•"/>
            </a:pPr>
            <a:r>
              <a:rPr lang="en-US" b="1" dirty="0"/>
              <a:t>Reinvestment of Profits:</a:t>
            </a:r>
            <a:endParaRPr lang="en-US" dirty="0"/>
          </a:p>
          <a:p>
            <a:pPr marL="742950" lvl="1" indent="-285750">
              <a:buFont typeface="Arial" panose="020B0604020202020204" pitchFamily="34" charset="0"/>
              <a:buChar char="•"/>
            </a:pPr>
            <a:r>
              <a:rPr lang="en-US" dirty="0"/>
              <a:t>In a capitalist economy, profits are reinvested into businesses to improve productivity, expand operations, or develop new products. This reinvestment is essential for increasing economic output and fostering innovation.</a:t>
            </a:r>
          </a:p>
          <a:p>
            <a:pPr>
              <a:buFont typeface="Arial" panose="020B0604020202020204" pitchFamily="34" charset="0"/>
              <a:buChar char="•"/>
            </a:pPr>
            <a:r>
              <a:rPr lang="en-US" b="1" dirty="0"/>
              <a:t>Capital Markets:</a:t>
            </a:r>
            <a:endParaRPr lang="en-US" dirty="0"/>
          </a:p>
          <a:p>
            <a:pPr marL="742950" lvl="1" indent="-285750">
              <a:buFont typeface="Arial" panose="020B0604020202020204" pitchFamily="34" charset="0"/>
              <a:buChar char="•"/>
            </a:pPr>
            <a:r>
              <a:rPr lang="en-US" dirty="0"/>
              <a:t>Capital markets, such as stock exchanges and bond markets, play a crucial role in facilitating the accumulation of capital. They allow businesses to raise funds from investors, who, in return, expect a financial return through dividends, interest, or capital gains.</a:t>
            </a:r>
          </a:p>
        </p:txBody>
      </p:sp>
    </p:spTree>
    <p:extLst>
      <p:ext uri="{BB962C8B-B14F-4D97-AF65-F5344CB8AC3E}">
        <p14:creationId xmlns:p14="http://schemas.microsoft.com/office/powerpoint/2010/main" val="2640978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1F46255-FA69-5244-51FE-E118E330BB78}"/>
              </a:ext>
            </a:extLst>
          </p:cNvPr>
          <p:cNvSpPr txBox="1"/>
          <p:nvPr/>
        </p:nvSpPr>
        <p:spPr>
          <a:xfrm>
            <a:off x="3180617" y="1707775"/>
            <a:ext cx="6097464" cy="2585323"/>
          </a:xfrm>
          <a:prstGeom prst="rect">
            <a:avLst/>
          </a:prstGeom>
          <a:noFill/>
        </p:spPr>
        <p:txBody>
          <a:bodyPr wrap="square">
            <a:spAutoFit/>
          </a:bodyPr>
          <a:lstStyle/>
          <a:p>
            <a:pPr algn="ctr"/>
            <a:r>
              <a:rPr lang="en-US" sz="3600" b="1" dirty="0"/>
              <a:t>Economic Growth </a:t>
            </a:r>
            <a:endParaRPr lang="en-US" b="1" dirty="0"/>
          </a:p>
          <a:p>
            <a:endParaRPr lang="en-US" b="1" dirty="0"/>
          </a:p>
          <a:p>
            <a:r>
              <a:rPr lang="en-US" b="1" dirty="0"/>
              <a:t>Economic Growth</a:t>
            </a:r>
            <a:r>
              <a:rPr lang="en-US" dirty="0"/>
              <a:t> refers to the increase in the production of goods and services in an economy over time, typically measured by Gross Domestic Product (GDP). It plays a crucial role in the development of societies, as it provides the foundation for improving living standards, reducing poverty, and enhancing social well-being.</a:t>
            </a:r>
            <a:endParaRPr lang="en-IN" dirty="0"/>
          </a:p>
        </p:txBody>
      </p:sp>
    </p:spTree>
    <p:extLst>
      <p:ext uri="{BB962C8B-B14F-4D97-AF65-F5344CB8AC3E}">
        <p14:creationId xmlns:p14="http://schemas.microsoft.com/office/powerpoint/2010/main" val="416261952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5C242B4-4363-AA00-5725-7B43D5509514}"/>
              </a:ext>
            </a:extLst>
          </p:cNvPr>
          <p:cNvSpPr txBox="1"/>
          <p:nvPr/>
        </p:nvSpPr>
        <p:spPr>
          <a:xfrm>
            <a:off x="3049361" y="1028343"/>
            <a:ext cx="6098720" cy="4801314"/>
          </a:xfrm>
          <a:prstGeom prst="rect">
            <a:avLst/>
          </a:prstGeom>
          <a:noFill/>
        </p:spPr>
        <p:txBody>
          <a:bodyPr wrap="square">
            <a:spAutoFit/>
          </a:bodyPr>
          <a:lstStyle/>
          <a:p>
            <a:r>
              <a:rPr lang="en-US" b="1" dirty="0"/>
              <a:t>7. Labor as a Commodity</a:t>
            </a:r>
          </a:p>
          <a:p>
            <a:r>
              <a:rPr lang="en-US" dirty="0"/>
              <a:t>In a capitalist system, labor is treated as a commodity that can be bought and sold in the market. Workers sell their labor in exchange for wages, which are determined by market forces such as supply and demand for different skills and occupations.</a:t>
            </a:r>
          </a:p>
          <a:p>
            <a:pPr>
              <a:buFont typeface="Arial" panose="020B0604020202020204" pitchFamily="34" charset="0"/>
              <a:buChar char="•"/>
            </a:pPr>
            <a:r>
              <a:rPr lang="en-US" b="1" dirty="0"/>
              <a:t>Wage Determination:</a:t>
            </a:r>
            <a:endParaRPr lang="en-US" dirty="0"/>
          </a:p>
          <a:p>
            <a:pPr marL="742950" lvl="1" indent="-285750">
              <a:buFont typeface="Arial" panose="020B0604020202020204" pitchFamily="34" charset="0"/>
              <a:buChar char="•"/>
            </a:pPr>
            <a:r>
              <a:rPr lang="en-US" dirty="0"/>
              <a:t>Wages are set by the interaction between employers (who demand labor) and workers (who supply labor). In competitive markets, wages tend to reflect the value of the labor provided, the skill level of the worker, and the demand for that particular type of work.</a:t>
            </a:r>
          </a:p>
          <a:p>
            <a:pPr>
              <a:buFont typeface="Arial" panose="020B0604020202020204" pitchFamily="34" charset="0"/>
              <a:buChar char="•"/>
            </a:pPr>
            <a:r>
              <a:rPr lang="en-US" b="1" dirty="0"/>
              <a:t>Labor Flexibility:</a:t>
            </a:r>
            <a:endParaRPr lang="en-US" dirty="0"/>
          </a:p>
          <a:p>
            <a:pPr marL="742950" lvl="1" indent="-285750">
              <a:buFont typeface="Arial" panose="020B0604020202020204" pitchFamily="34" charset="0"/>
              <a:buChar char="•"/>
            </a:pPr>
            <a:r>
              <a:rPr lang="en-US" dirty="0"/>
              <a:t>Workers in capitalist economies often have the freedom to choose their employment, and employers can hire or fire workers based on market conditions. This flexibility allows labor markets to adjust to changes in demand for different types of skills.</a:t>
            </a:r>
          </a:p>
        </p:txBody>
      </p:sp>
    </p:spTree>
    <p:extLst>
      <p:ext uri="{BB962C8B-B14F-4D97-AF65-F5344CB8AC3E}">
        <p14:creationId xmlns:p14="http://schemas.microsoft.com/office/powerpoint/2010/main" val="133850482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0C7F71F-56B4-F290-5628-AA89B7FBD985}"/>
              </a:ext>
            </a:extLst>
          </p:cNvPr>
          <p:cNvSpPr txBox="1"/>
          <p:nvPr/>
        </p:nvSpPr>
        <p:spPr>
          <a:xfrm>
            <a:off x="3049361" y="1166843"/>
            <a:ext cx="6098720" cy="4524315"/>
          </a:xfrm>
          <a:prstGeom prst="rect">
            <a:avLst/>
          </a:prstGeom>
          <a:noFill/>
        </p:spPr>
        <p:txBody>
          <a:bodyPr wrap="square">
            <a:spAutoFit/>
          </a:bodyPr>
          <a:lstStyle/>
          <a:p>
            <a:r>
              <a:rPr lang="en-US" b="1" dirty="0"/>
              <a:t>8. Consumer Sovereignty</a:t>
            </a:r>
          </a:p>
          <a:p>
            <a:r>
              <a:rPr lang="en-US" dirty="0"/>
              <a:t>Consumer sovereignty refers to the idea that consumers, through their spending decisions, ultimately dictate what goods and services are produced in a capitalist economy. Businesses respond to consumer preferences to stay competitive.</a:t>
            </a:r>
          </a:p>
          <a:p>
            <a:pPr>
              <a:buFont typeface="Arial" panose="020B0604020202020204" pitchFamily="34" charset="0"/>
              <a:buChar char="•"/>
            </a:pPr>
            <a:r>
              <a:rPr lang="en-US" b="1" dirty="0"/>
              <a:t>Demand-Driven Production:</a:t>
            </a:r>
            <a:endParaRPr lang="en-US" dirty="0"/>
          </a:p>
          <a:p>
            <a:pPr marL="742950" lvl="1" indent="-285750">
              <a:buFont typeface="Arial" panose="020B0604020202020204" pitchFamily="34" charset="0"/>
              <a:buChar char="•"/>
            </a:pPr>
            <a:r>
              <a:rPr lang="en-US" dirty="0"/>
              <a:t>Companies are motivated to produce goods and services that satisfy consumer needs and desires. Firms that fail to meet consumer demands may go out of business, reinforcing the idea that consumer preferences shape market outcomes.</a:t>
            </a:r>
          </a:p>
          <a:p>
            <a:pPr>
              <a:buFont typeface="Arial" panose="020B0604020202020204" pitchFamily="34" charset="0"/>
              <a:buChar char="•"/>
            </a:pPr>
            <a:r>
              <a:rPr lang="en-US" b="1" dirty="0"/>
              <a:t>Variety of Choices:</a:t>
            </a:r>
            <a:endParaRPr lang="en-US" dirty="0"/>
          </a:p>
          <a:p>
            <a:pPr marL="742950" lvl="1" indent="-285750">
              <a:buFont typeface="Arial" panose="020B0604020202020204" pitchFamily="34" charset="0"/>
              <a:buChar char="•"/>
            </a:pPr>
            <a:r>
              <a:rPr lang="en-US" dirty="0"/>
              <a:t>Capitalism encourages a wide variety of products and services. Consumers can choose from a broad array of offerings, and businesses compete to cater to different segments of the market.</a:t>
            </a:r>
          </a:p>
        </p:txBody>
      </p:sp>
    </p:spTree>
    <p:extLst>
      <p:ext uri="{BB962C8B-B14F-4D97-AF65-F5344CB8AC3E}">
        <p14:creationId xmlns:p14="http://schemas.microsoft.com/office/powerpoint/2010/main" val="368414668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72F4853-1658-C139-24D7-D4C88C6AB15E}"/>
              </a:ext>
            </a:extLst>
          </p:cNvPr>
          <p:cNvSpPr txBox="1"/>
          <p:nvPr/>
        </p:nvSpPr>
        <p:spPr>
          <a:xfrm>
            <a:off x="3049361" y="1028343"/>
            <a:ext cx="6098720" cy="4801314"/>
          </a:xfrm>
          <a:prstGeom prst="rect">
            <a:avLst/>
          </a:prstGeom>
          <a:noFill/>
        </p:spPr>
        <p:txBody>
          <a:bodyPr wrap="square">
            <a:spAutoFit/>
          </a:bodyPr>
          <a:lstStyle/>
          <a:p>
            <a:r>
              <a:rPr lang="en-US" b="1" dirty="0"/>
              <a:t>9. Economic Inequality</a:t>
            </a:r>
          </a:p>
          <a:p>
            <a:r>
              <a:rPr lang="en-US" dirty="0"/>
              <a:t>Economic inequality is a natural outcome of capitalism, where individuals and businesses accumulate different levels of wealth based on their productivity, investments, and entrepreneurial success.</a:t>
            </a:r>
          </a:p>
          <a:p>
            <a:pPr>
              <a:buFont typeface="Arial" panose="020B0604020202020204" pitchFamily="34" charset="0"/>
              <a:buChar char="•"/>
            </a:pPr>
            <a:r>
              <a:rPr lang="en-US" b="1" dirty="0"/>
              <a:t>Wealth Accumulation:</a:t>
            </a:r>
            <a:endParaRPr lang="en-US" dirty="0"/>
          </a:p>
          <a:p>
            <a:pPr marL="742950" lvl="1" indent="-285750">
              <a:buFont typeface="Arial" panose="020B0604020202020204" pitchFamily="34" charset="0"/>
              <a:buChar char="•"/>
            </a:pPr>
            <a:r>
              <a:rPr lang="en-US" dirty="0"/>
              <a:t>In a capitalist system, those who successfully invest, innovate, or run profitable businesses can accumulate significant wealth. On the other hand, those with fewer resources or opportunities may not see the same financial success.</a:t>
            </a:r>
          </a:p>
          <a:p>
            <a:pPr>
              <a:buFont typeface="Arial" panose="020B0604020202020204" pitchFamily="34" charset="0"/>
              <a:buChar char="•"/>
            </a:pPr>
            <a:r>
              <a:rPr lang="en-US" b="1" dirty="0"/>
              <a:t>Income Disparities:</a:t>
            </a:r>
            <a:endParaRPr lang="en-US" dirty="0"/>
          </a:p>
          <a:p>
            <a:pPr marL="742950" lvl="1" indent="-285750">
              <a:buFont typeface="Arial" panose="020B0604020202020204" pitchFamily="34" charset="0"/>
              <a:buChar char="•"/>
            </a:pPr>
            <a:r>
              <a:rPr lang="en-US" dirty="0"/>
              <a:t>Capitalism often leads to income disparities, where a small percentage of the population holds a large portion of the wealth. While this can encourage entrepreneurship and investment, it may also create social tensions if inequality becomes too extreme.</a:t>
            </a:r>
          </a:p>
        </p:txBody>
      </p:sp>
    </p:spTree>
    <p:extLst>
      <p:ext uri="{BB962C8B-B14F-4D97-AF65-F5344CB8AC3E}">
        <p14:creationId xmlns:p14="http://schemas.microsoft.com/office/powerpoint/2010/main" val="135155219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393F278-0AC8-8F27-E784-61B80426D709}"/>
              </a:ext>
            </a:extLst>
          </p:cNvPr>
          <p:cNvSpPr txBox="1"/>
          <p:nvPr/>
        </p:nvSpPr>
        <p:spPr>
          <a:xfrm>
            <a:off x="3049361" y="889844"/>
            <a:ext cx="6098720" cy="5078313"/>
          </a:xfrm>
          <a:prstGeom prst="rect">
            <a:avLst/>
          </a:prstGeom>
          <a:noFill/>
        </p:spPr>
        <p:txBody>
          <a:bodyPr wrap="square">
            <a:spAutoFit/>
          </a:bodyPr>
          <a:lstStyle/>
          <a:p>
            <a:r>
              <a:rPr lang="en-US" b="1" dirty="0"/>
              <a:t>10. Economic Growth and Innovation</a:t>
            </a:r>
          </a:p>
          <a:p>
            <a:r>
              <a:rPr lang="en-US" dirty="0"/>
              <a:t>Capitalism is often associated with high levels of economic growth and technological advancement. The competitive nature of the system, combined with the profit motive, encourages continuous innovation and improvements in efficiency.</a:t>
            </a:r>
          </a:p>
          <a:p>
            <a:pPr>
              <a:buFont typeface="Arial" panose="020B0604020202020204" pitchFamily="34" charset="0"/>
              <a:buChar char="•"/>
            </a:pPr>
            <a:r>
              <a:rPr lang="en-US" b="1" dirty="0"/>
              <a:t>Technological Progress:</a:t>
            </a:r>
            <a:endParaRPr lang="en-US" dirty="0"/>
          </a:p>
          <a:p>
            <a:pPr marL="742950" lvl="1" indent="-285750">
              <a:buFont typeface="Arial" panose="020B0604020202020204" pitchFamily="34" charset="0"/>
              <a:buChar char="•"/>
            </a:pPr>
            <a:r>
              <a:rPr lang="en-US" dirty="0"/>
              <a:t>Businesses are motivated to adopt new technologies that can improve production processes, reduce costs, or create new products. This drive for innovation leads to technological progress and overall economic development.</a:t>
            </a:r>
          </a:p>
          <a:p>
            <a:pPr>
              <a:buFont typeface="Arial" panose="020B0604020202020204" pitchFamily="34" charset="0"/>
              <a:buChar char="•"/>
            </a:pPr>
            <a:r>
              <a:rPr lang="en-US" b="1" dirty="0"/>
              <a:t>Growth through Investment:</a:t>
            </a:r>
            <a:endParaRPr lang="en-US" dirty="0"/>
          </a:p>
          <a:p>
            <a:pPr marL="742950" lvl="1" indent="-285750">
              <a:buFont typeface="Arial" panose="020B0604020202020204" pitchFamily="34" charset="0"/>
              <a:buChar char="•"/>
            </a:pPr>
            <a:r>
              <a:rPr lang="en-US" dirty="0"/>
              <a:t>Capitalism promotes economic growth through the reinvestment of profits into productive enterprises. As businesses grow and expand, they contribute to the overall increase in a country’s gross domestic product (GDP).</a:t>
            </a:r>
          </a:p>
        </p:txBody>
      </p:sp>
    </p:spTree>
    <p:extLst>
      <p:ext uri="{BB962C8B-B14F-4D97-AF65-F5344CB8AC3E}">
        <p14:creationId xmlns:p14="http://schemas.microsoft.com/office/powerpoint/2010/main" val="120331699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484F3D6-1CD6-540A-4248-6760A3640550}"/>
              </a:ext>
            </a:extLst>
          </p:cNvPr>
          <p:cNvSpPr txBox="1"/>
          <p:nvPr/>
        </p:nvSpPr>
        <p:spPr>
          <a:xfrm>
            <a:off x="3046640" y="2444234"/>
            <a:ext cx="6098720" cy="1107996"/>
          </a:xfrm>
          <a:prstGeom prst="rect">
            <a:avLst/>
          </a:prstGeom>
          <a:noFill/>
        </p:spPr>
        <p:txBody>
          <a:bodyPr wrap="square">
            <a:spAutoFit/>
          </a:bodyPr>
          <a:lstStyle/>
          <a:p>
            <a:r>
              <a:rPr lang="en-IN" sz="6600" dirty="0"/>
              <a:t>Birth of Socialism</a:t>
            </a:r>
          </a:p>
        </p:txBody>
      </p:sp>
    </p:spTree>
    <p:extLst>
      <p:ext uri="{BB962C8B-B14F-4D97-AF65-F5344CB8AC3E}">
        <p14:creationId xmlns:p14="http://schemas.microsoft.com/office/powerpoint/2010/main" val="331376365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7BEB1C7-D572-727E-6A4B-293DB5F06640}"/>
              </a:ext>
            </a:extLst>
          </p:cNvPr>
          <p:cNvSpPr txBox="1"/>
          <p:nvPr/>
        </p:nvSpPr>
        <p:spPr>
          <a:xfrm>
            <a:off x="1453242" y="632107"/>
            <a:ext cx="8478610" cy="5909310"/>
          </a:xfrm>
          <a:prstGeom prst="rect">
            <a:avLst/>
          </a:prstGeom>
          <a:noFill/>
        </p:spPr>
        <p:txBody>
          <a:bodyPr wrap="square">
            <a:spAutoFit/>
          </a:bodyPr>
          <a:lstStyle/>
          <a:p>
            <a:r>
              <a:rPr lang="en-US" b="1" dirty="0"/>
              <a:t>1. Early Influences and Intellectual Roots (16th to 18th Century)</a:t>
            </a:r>
          </a:p>
          <a:p>
            <a:pPr>
              <a:buFont typeface="Arial" panose="020B0604020202020204" pitchFamily="34" charset="0"/>
              <a:buChar char="•"/>
            </a:pPr>
            <a:r>
              <a:rPr lang="en-US" b="1" dirty="0"/>
              <a:t>Utopian Visions:</a:t>
            </a:r>
            <a:endParaRPr lang="en-US" dirty="0"/>
          </a:p>
          <a:p>
            <a:pPr marL="742950" lvl="1" indent="-285750">
              <a:buFont typeface="Arial" panose="020B0604020202020204" pitchFamily="34" charset="0"/>
              <a:buChar char="•"/>
            </a:pPr>
            <a:r>
              <a:rPr lang="en-US" dirty="0"/>
              <a:t>Long before socialism emerged as a formal ideology, thinkers and philosophers in Europe envisioned more egalitarian and just societies. Early utopian socialists, such as Thomas More, wrote about idealized societies based on communal ownership. In his book </a:t>
            </a:r>
            <a:r>
              <a:rPr lang="en-US" i="1" dirty="0"/>
              <a:t>Utopia</a:t>
            </a:r>
            <a:r>
              <a:rPr lang="en-US" dirty="0"/>
              <a:t> (1516), More described a society where private property didn’t exist, and all goods were shared collectively.</a:t>
            </a:r>
          </a:p>
          <a:p>
            <a:pPr>
              <a:buFont typeface="Arial" panose="020B0604020202020204" pitchFamily="34" charset="0"/>
              <a:buChar char="•"/>
            </a:pPr>
            <a:r>
              <a:rPr lang="en-US" b="1" dirty="0"/>
              <a:t>The Enlightenment:</a:t>
            </a:r>
            <a:endParaRPr lang="en-US" dirty="0"/>
          </a:p>
          <a:p>
            <a:pPr marL="742950" lvl="1" indent="-285750">
              <a:buFont typeface="Arial" panose="020B0604020202020204" pitchFamily="34" charset="0"/>
              <a:buChar char="•"/>
            </a:pPr>
            <a:r>
              <a:rPr lang="en-US" dirty="0"/>
              <a:t>The Enlightenment of the 17th and 18th centuries contributed to the intellectual foundations of socialism. Thinkers such as Jean-Jacques Rousseau questioned the legitimacy of social inequality and private property. In </a:t>
            </a:r>
            <a:r>
              <a:rPr lang="en-US" i="1" dirty="0"/>
              <a:t>The Social Contract</a:t>
            </a:r>
            <a:r>
              <a:rPr lang="en-US" dirty="0"/>
              <a:t> (1762), Rousseau argued that private property was a source of social inequality and conflict, an idea that resonated with later socialist thinkers.</a:t>
            </a:r>
          </a:p>
          <a:p>
            <a:pPr>
              <a:buFont typeface="Arial" panose="020B0604020202020204" pitchFamily="34" charset="0"/>
              <a:buChar char="•"/>
            </a:pPr>
            <a:r>
              <a:rPr lang="en-US" b="1" dirty="0"/>
              <a:t>Reaction to Liberalism and Capitalism:</a:t>
            </a:r>
            <a:endParaRPr lang="en-US" dirty="0"/>
          </a:p>
          <a:p>
            <a:pPr marL="742950" lvl="1" indent="-285750">
              <a:buFont typeface="Arial" panose="020B0604020202020204" pitchFamily="34" charset="0"/>
              <a:buChar char="•"/>
            </a:pPr>
            <a:r>
              <a:rPr lang="en-US" dirty="0"/>
              <a:t>Classical liberalism, which advocated for individual rights, private property, and free markets, was the dominant ideology of the 18th century, particularly after the American and French Revolutions. However, the Industrial Revolution highlighted the shortcomings of capitalism, especially the exploitation of workers and widening economic disparities. Early socialists critiqued liberalism’s focus on individualism and sought to create a system that emphasized collective well-being.</a:t>
            </a:r>
          </a:p>
        </p:txBody>
      </p:sp>
    </p:spTree>
    <p:extLst>
      <p:ext uri="{BB962C8B-B14F-4D97-AF65-F5344CB8AC3E}">
        <p14:creationId xmlns:p14="http://schemas.microsoft.com/office/powerpoint/2010/main" val="171911145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B55F0BC-56F1-7B50-9E26-BBEE6A4A8836}"/>
              </a:ext>
            </a:extLst>
          </p:cNvPr>
          <p:cNvSpPr txBox="1"/>
          <p:nvPr/>
        </p:nvSpPr>
        <p:spPr>
          <a:xfrm>
            <a:off x="3049361" y="612845"/>
            <a:ext cx="6098720" cy="5632311"/>
          </a:xfrm>
          <a:prstGeom prst="rect">
            <a:avLst/>
          </a:prstGeom>
          <a:noFill/>
        </p:spPr>
        <p:txBody>
          <a:bodyPr wrap="square">
            <a:spAutoFit/>
          </a:bodyPr>
          <a:lstStyle/>
          <a:p>
            <a:r>
              <a:rPr lang="en-US" b="1" dirty="0"/>
              <a:t>. The Industrial Revolution and the Rise of Working-Class Movements (18th to 19th Century)</a:t>
            </a:r>
          </a:p>
          <a:p>
            <a:pPr>
              <a:buFont typeface="Arial" panose="020B0604020202020204" pitchFamily="34" charset="0"/>
              <a:buChar char="•"/>
            </a:pPr>
            <a:r>
              <a:rPr lang="en-US" b="1" dirty="0"/>
              <a:t>Impact of Industrialization:</a:t>
            </a:r>
            <a:endParaRPr lang="en-US" dirty="0"/>
          </a:p>
          <a:p>
            <a:pPr marL="742950" lvl="1" indent="-285750">
              <a:buFont typeface="Arial" panose="020B0604020202020204" pitchFamily="34" charset="0"/>
              <a:buChar char="•"/>
            </a:pPr>
            <a:r>
              <a:rPr lang="en-US" dirty="0"/>
              <a:t>The Industrial Revolution, which began in Britain in the late 18th century, drastically altered economic and social structures. While it led to increased production and technological progress, it also created harsh conditions for the working class. Factories exploited workers, including women and children, with long hours, low wages, and unsafe working conditions. Urbanization led to overcrowded cities with poor living conditions for workers.</a:t>
            </a:r>
          </a:p>
          <a:p>
            <a:pPr>
              <a:buFont typeface="Arial" panose="020B0604020202020204" pitchFamily="34" charset="0"/>
              <a:buChar char="•"/>
            </a:pPr>
            <a:r>
              <a:rPr lang="en-US" b="1" dirty="0"/>
              <a:t>Emergence of Working-Class Consciousness:</a:t>
            </a:r>
            <a:endParaRPr lang="en-US" dirty="0"/>
          </a:p>
          <a:p>
            <a:pPr marL="742950" lvl="1" indent="-285750">
              <a:buFont typeface="Arial" panose="020B0604020202020204" pitchFamily="34" charset="0"/>
              <a:buChar char="•"/>
            </a:pPr>
            <a:r>
              <a:rPr lang="en-US" dirty="0"/>
              <a:t>The growing working class began to recognize the inequalities in wealth and power between themselves and factory owners. Labor movements and worker uprisings became more common as workers sought better wages, working conditions, and the right to unionize. These struggles for workers' rights laid the foundation for the rise of socialist thought.</a:t>
            </a:r>
          </a:p>
        </p:txBody>
      </p:sp>
    </p:spTree>
    <p:extLst>
      <p:ext uri="{BB962C8B-B14F-4D97-AF65-F5344CB8AC3E}">
        <p14:creationId xmlns:p14="http://schemas.microsoft.com/office/powerpoint/2010/main" val="354511480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0A3A548-D9CC-1635-1342-46A2EEDC1938}"/>
              </a:ext>
            </a:extLst>
          </p:cNvPr>
          <p:cNvSpPr txBox="1"/>
          <p:nvPr/>
        </p:nvSpPr>
        <p:spPr>
          <a:xfrm>
            <a:off x="800100" y="703531"/>
            <a:ext cx="10858500" cy="4801314"/>
          </a:xfrm>
          <a:prstGeom prst="rect">
            <a:avLst/>
          </a:prstGeom>
          <a:noFill/>
        </p:spPr>
        <p:txBody>
          <a:bodyPr wrap="square">
            <a:spAutoFit/>
          </a:bodyPr>
          <a:lstStyle/>
          <a:p>
            <a:r>
              <a:rPr lang="en-US" b="1" dirty="0"/>
              <a:t>3. Utopian Socialism (Early 19th Century)</a:t>
            </a:r>
          </a:p>
          <a:p>
            <a:pPr>
              <a:buFont typeface="Arial" panose="020B0604020202020204" pitchFamily="34" charset="0"/>
              <a:buChar char="•"/>
            </a:pPr>
            <a:r>
              <a:rPr lang="en-US" b="1" dirty="0"/>
              <a:t>Key Utopian Socialist Thinkers:</a:t>
            </a:r>
            <a:endParaRPr lang="en-US" dirty="0"/>
          </a:p>
          <a:p>
            <a:pPr marL="742950" lvl="1" indent="-285750">
              <a:buFont typeface="Arial" panose="020B0604020202020204" pitchFamily="34" charset="0"/>
              <a:buChar char="•"/>
            </a:pPr>
            <a:r>
              <a:rPr lang="en-US" dirty="0"/>
              <a:t>Utopian socialism was the first form of socialism to emerge in the early 19th century. It was characterized by a belief in creating ideal societies based on cooperation, communal ownership, and equality. Key figures in utopian socialism include:</a:t>
            </a:r>
          </a:p>
          <a:p>
            <a:pPr marL="1143000" lvl="2" indent="-228600">
              <a:buFont typeface="Arial" panose="020B0604020202020204" pitchFamily="34" charset="0"/>
              <a:buChar char="•"/>
            </a:pPr>
            <a:r>
              <a:rPr lang="en-US" b="1" dirty="0"/>
              <a:t>Robert Owen (1771–1858):</a:t>
            </a:r>
            <a:r>
              <a:rPr lang="en-US" dirty="0"/>
              <a:t> A British industrialist and social reformer, Owen believed that capitalism was inherently exploitative and that workers would fare better under cooperative communities. He established experimental communities like New Lanark in Scotland, which offered better working conditions and education for workers, and New Harmony in the United States.</a:t>
            </a:r>
          </a:p>
          <a:p>
            <a:pPr marL="1143000" lvl="2" indent="-228600">
              <a:buFont typeface="Arial" panose="020B0604020202020204" pitchFamily="34" charset="0"/>
              <a:buChar char="•"/>
            </a:pPr>
            <a:r>
              <a:rPr lang="en-US" b="1" dirty="0"/>
              <a:t>Charles Fourier (1772–1837):</a:t>
            </a:r>
            <a:r>
              <a:rPr lang="en-US" dirty="0"/>
              <a:t> A French philosopher, Fourier envisioned self-sustaining communities called “phalansteries,” where people would live and work cooperatively, sharing the fruits of their labor. He believed in the harmonious cooperation of individuals rather than the competitive, profit-driven nature of capitalism.</a:t>
            </a:r>
          </a:p>
          <a:p>
            <a:pPr marL="1143000" lvl="2" indent="-228600">
              <a:buFont typeface="Arial" panose="020B0604020202020204" pitchFamily="34" charset="0"/>
              <a:buChar char="•"/>
            </a:pPr>
            <a:r>
              <a:rPr lang="en-US" b="1" dirty="0"/>
              <a:t>Henri de Saint-Simon (1760–1825):</a:t>
            </a:r>
            <a:r>
              <a:rPr lang="en-US" dirty="0"/>
              <a:t> Also a French thinker, Saint-Simon was one of the first to call for the reorganization of society based on the needs of all people rather than the wealthy elite. He proposed that the economy should be managed by industrialists and scientists for the benefit of society as a whole.</a:t>
            </a:r>
          </a:p>
        </p:txBody>
      </p:sp>
    </p:spTree>
    <p:extLst>
      <p:ext uri="{BB962C8B-B14F-4D97-AF65-F5344CB8AC3E}">
        <p14:creationId xmlns:p14="http://schemas.microsoft.com/office/powerpoint/2010/main" val="233345586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B967B44-1186-84E6-3F7A-941F16B355D6}"/>
              </a:ext>
            </a:extLst>
          </p:cNvPr>
          <p:cNvSpPr txBox="1"/>
          <p:nvPr/>
        </p:nvSpPr>
        <p:spPr>
          <a:xfrm>
            <a:off x="3049361" y="2274838"/>
            <a:ext cx="6098720" cy="2308324"/>
          </a:xfrm>
          <a:prstGeom prst="rect">
            <a:avLst/>
          </a:prstGeom>
          <a:noFill/>
        </p:spPr>
        <p:txBody>
          <a:bodyPr wrap="square">
            <a:spAutoFit/>
          </a:bodyPr>
          <a:lstStyle/>
          <a:p>
            <a:pPr>
              <a:buFont typeface="Arial" panose="020B0604020202020204" pitchFamily="34" charset="0"/>
              <a:buChar char="•"/>
            </a:pPr>
            <a:r>
              <a:rPr lang="en-US" b="1" dirty="0"/>
              <a:t>Limitations of Utopian Socialism:</a:t>
            </a:r>
            <a:endParaRPr lang="en-US" dirty="0"/>
          </a:p>
          <a:p>
            <a:pPr marL="742950" lvl="1" indent="-285750">
              <a:buFont typeface="Arial" panose="020B0604020202020204" pitchFamily="34" charset="0"/>
              <a:buChar char="•"/>
            </a:pPr>
            <a:r>
              <a:rPr lang="en-US" dirty="0"/>
              <a:t>While utopian socialists offered visionary alternatives to capitalism, their ideas were often seen as impractical or overly idealistic. Their experiments in cooperative living, such as Owen's New Harmony, often failed due to lack of planning or internal conflict. Nevertheless, their critiques of capitalism and their emphasis on communal living influenced later socialist movements.</a:t>
            </a:r>
          </a:p>
        </p:txBody>
      </p:sp>
    </p:spTree>
    <p:extLst>
      <p:ext uri="{BB962C8B-B14F-4D97-AF65-F5344CB8AC3E}">
        <p14:creationId xmlns:p14="http://schemas.microsoft.com/office/powerpoint/2010/main" val="415015175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0095318-CAB0-D8FD-8CFA-55D15643F2F7}"/>
              </a:ext>
            </a:extLst>
          </p:cNvPr>
          <p:cNvSpPr txBox="1"/>
          <p:nvPr/>
        </p:nvSpPr>
        <p:spPr>
          <a:xfrm>
            <a:off x="772886" y="335845"/>
            <a:ext cx="10646228" cy="6186309"/>
          </a:xfrm>
          <a:prstGeom prst="rect">
            <a:avLst/>
          </a:prstGeom>
          <a:noFill/>
        </p:spPr>
        <p:txBody>
          <a:bodyPr wrap="square">
            <a:spAutoFit/>
          </a:bodyPr>
          <a:lstStyle/>
          <a:p>
            <a:r>
              <a:rPr lang="en-US" b="1" dirty="0"/>
              <a:t>. Marxism and Scientific Socialism (Mid-19th Century)</a:t>
            </a:r>
          </a:p>
          <a:p>
            <a:pPr>
              <a:buFont typeface="Arial" panose="020B0604020202020204" pitchFamily="34" charset="0"/>
              <a:buChar char="•"/>
            </a:pPr>
            <a:r>
              <a:rPr lang="en-US" b="1" dirty="0"/>
              <a:t>Karl Marx and Friedrich Engels:</a:t>
            </a:r>
            <a:endParaRPr lang="en-US" dirty="0"/>
          </a:p>
          <a:p>
            <a:pPr marL="742950" lvl="1" indent="-285750">
              <a:buFont typeface="Arial" panose="020B0604020202020204" pitchFamily="34" charset="0"/>
              <a:buChar char="•"/>
            </a:pPr>
            <a:r>
              <a:rPr lang="en-US" dirty="0"/>
              <a:t>The most significant development in the history of socialism was the publication of </a:t>
            </a:r>
            <a:r>
              <a:rPr lang="en-US" i="1" dirty="0"/>
              <a:t>The Communist Manifesto</a:t>
            </a:r>
            <a:r>
              <a:rPr lang="en-US" dirty="0"/>
              <a:t> (1848) by Karl Marx and Friedrich Engels. Marx and Engels introduced what is known as “scientific socialism,” which they distinguished from the “utopian socialism” of earlier thinkers. They analyzed society using a historical and materialist approach, arguing that socialism was a necessary stage in human development following capitalism.</a:t>
            </a:r>
          </a:p>
          <a:p>
            <a:pPr>
              <a:buFont typeface="Arial" panose="020B0604020202020204" pitchFamily="34" charset="0"/>
              <a:buChar char="•"/>
            </a:pPr>
            <a:r>
              <a:rPr lang="en-US" b="1" dirty="0"/>
              <a:t>Historical Materialism:</a:t>
            </a:r>
            <a:endParaRPr lang="en-US" dirty="0"/>
          </a:p>
          <a:p>
            <a:pPr marL="742950" lvl="1" indent="-285750">
              <a:buFont typeface="Arial" panose="020B0604020202020204" pitchFamily="34" charset="0"/>
              <a:buChar char="•"/>
            </a:pPr>
            <a:r>
              <a:rPr lang="en-US" dirty="0"/>
              <a:t>Marx’s theory of historical materialism posits that all of history is shaped by the struggle between economic classes. He argued that capitalism, like feudalism before it, was inherently exploitative and would eventually be overthrown by the working class (the proletariat). In Marx’s view, the proletariat would rise up against the bourgeoisie (the capitalist class) to establish a classless, stateless society where the means of production would be collectively owned.</a:t>
            </a:r>
          </a:p>
          <a:p>
            <a:pPr>
              <a:buFont typeface="Arial" panose="020B0604020202020204" pitchFamily="34" charset="0"/>
              <a:buChar char="•"/>
            </a:pPr>
            <a:r>
              <a:rPr lang="en-US" b="1" dirty="0"/>
              <a:t>The Dictatorship of the Proletariat:</a:t>
            </a:r>
            <a:endParaRPr lang="en-US" dirty="0"/>
          </a:p>
          <a:p>
            <a:pPr marL="742950" lvl="1" indent="-285750">
              <a:buFont typeface="Arial" panose="020B0604020202020204" pitchFamily="34" charset="0"/>
              <a:buChar char="•"/>
            </a:pPr>
            <a:r>
              <a:rPr lang="en-US" dirty="0"/>
              <a:t>Marx and Engels envisioned a transitional period known as the "dictatorship of the proletariat," where the working class would seize control of the state and dismantle the capitalist system. This would lead to the eventual abolition of private property, the end of class distinctions, and the establishment of communism.</a:t>
            </a:r>
          </a:p>
          <a:p>
            <a:pPr>
              <a:buFont typeface="Arial" panose="020B0604020202020204" pitchFamily="34" charset="0"/>
              <a:buChar char="•"/>
            </a:pPr>
            <a:r>
              <a:rPr lang="en-US" b="1" dirty="0"/>
              <a:t>Influence of Marxism:</a:t>
            </a:r>
            <a:endParaRPr lang="en-US" dirty="0"/>
          </a:p>
          <a:p>
            <a:pPr marL="742950" lvl="1" indent="-285750">
              <a:buFont typeface="Arial" panose="020B0604020202020204" pitchFamily="34" charset="0"/>
              <a:buChar char="•"/>
            </a:pPr>
            <a:r>
              <a:rPr lang="en-US" dirty="0"/>
              <a:t>Marxism became the most influential socialist theory, providing a framework for understanding the dynamics of capitalism and the potential for revolutionary change. It inspired socialist movements across Europe and led to the formation of political parties and labor unions advocating for workers’ rights.</a:t>
            </a:r>
          </a:p>
        </p:txBody>
      </p:sp>
    </p:spTree>
    <p:extLst>
      <p:ext uri="{BB962C8B-B14F-4D97-AF65-F5344CB8AC3E}">
        <p14:creationId xmlns:p14="http://schemas.microsoft.com/office/powerpoint/2010/main" val="27397699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DF6A7C3-BE9B-B744-1331-6E3F5C220FC6}"/>
              </a:ext>
            </a:extLst>
          </p:cNvPr>
          <p:cNvSpPr txBox="1"/>
          <p:nvPr/>
        </p:nvSpPr>
        <p:spPr>
          <a:xfrm>
            <a:off x="2277207" y="1017291"/>
            <a:ext cx="8554916" cy="4524315"/>
          </a:xfrm>
          <a:prstGeom prst="rect">
            <a:avLst/>
          </a:prstGeom>
          <a:noFill/>
        </p:spPr>
        <p:txBody>
          <a:bodyPr wrap="square">
            <a:spAutoFit/>
          </a:bodyPr>
          <a:lstStyle/>
          <a:p>
            <a:r>
              <a:rPr lang="en-US" b="1" dirty="0"/>
              <a:t>Role of Economic Growth in Society Development</a:t>
            </a:r>
          </a:p>
          <a:p>
            <a:pPr>
              <a:buFont typeface="+mj-lt"/>
              <a:buAutoNum type="arabicPeriod"/>
            </a:pPr>
            <a:r>
              <a:rPr lang="en-US" b="1" dirty="0"/>
              <a:t>Increased Standard of Living:</a:t>
            </a:r>
            <a:endParaRPr lang="en-US" dirty="0"/>
          </a:p>
          <a:p>
            <a:pPr marL="742950" lvl="1" indent="-285750">
              <a:buFont typeface="+mj-lt"/>
              <a:buAutoNum type="arabicPeriod"/>
            </a:pPr>
            <a:r>
              <a:rPr lang="en-US" dirty="0"/>
              <a:t>Higher economic growth leads to increased income levels, enabling people to afford better healthcare, education, and housing.</a:t>
            </a:r>
          </a:p>
          <a:p>
            <a:pPr marL="742950" lvl="1" indent="-285750">
              <a:buFont typeface="+mj-lt"/>
              <a:buAutoNum type="arabicPeriod"/>
            </a:pPr>
            <a:r>
              <a:rPr lang="en-US" dirty="0"/>
              <a:t>Improved living standards contribute to longer life expectancy, higher literacy rates, and overall well-being.</a:t>
            </a:r>
          </a:p>
          <a:p>
            <a:pPr>
              <a:buFont typeface="+mj-lt"/>
              <a:buAutoNum type="arabicPeriod"/>
            </a:pPr>
            <a:r>
              <a:rPr lang="en-US" b="1" dirty="0"/>
              <a:t>Reduction of Poverty:</a:t>
            </a:r>
            <a:endParaRPr lang="en-US" dirty="0"/>
          </a:p>
          <a:p>
            <a:pPr marL="742950" lvl="1" indent="-285750">
              <a:buFont typeface="+mj-lt"/>
              <a:buAutoNum type="arabicPeriod"/>
            </a:pPr>
            <a:r>
              <a:rPr lang="en-US" dirty="0"/>
              <a:t>Economic growth generates employment opportunities, lifting people out of poverty.</a:t>
            </a:r>
          </a:p>
          <a:p>
            <a:pPr marL="742950" lvl="1" indent="-285750">
              <a:buFont typeface="+mj-lt"/>
              <a:buAutoNum type="arabicPeriod"/>
            </a:pPr>
            <a:r>
              <a:rPr lang="en-US" dirty="0"/>
              <a:t>Increased government revenues from taxes can be used to fund social welfare programs, further reducing poverty and inequality.</a:t>
            </a:r>
          </a:p>
          <a:p>
            <a:pPr>
              <a:buFont typeface="+mj-lt"/>
              <a:buAutoNum type="arabicPeriod"/>
            </a:pPr>
            <a:r>
              <a:rPr lang="en-US" b="1" dirty="0"/>
              <a:t>Employment Generation:</a:t>
            </a:r>
            <a:endParaRPr lang="en-US" dirty="0"/>
          </a:p>
          <a:p>
            <a:pPr marL="742950" lvl="1" indent="-285750">
              <a:buFont typeface="+mj-lt"/>
              <a:buAutoNum type="arabicPeriod"/>
            </a:pPr>
            <a:r>
              <a:rPr lang="en-US" dirty="0"/>
              <a:t>Growth stimulates business expansion, leading to job creation in various sectors like manufacturing, services, and technology.</a:t>
            </a:r>
          </a:p>
          <a:p>
            <a:pPr marL="742950" lvl="1" indent="-285750">
              <a:buFont typeface="+mj-lt"/>
              <a:buAutoNum type="arabicPeriod"/>
            </a:pPr>
            <a:r>
              <a:rPr lang="en-US" dirty="0"/>
              <a:t>It reduces unemployment and underemployment, especially in developing economies.</a:t>
            </a:r>
          </a:p>
        </p:txBody>
      </p:sp>
    </p:spTree>
    <p:extLst>
      <p:ext uri="{BB962C8B-B14F-4D97-AF65-F5344CB8AC3E}">
        <p14:creationId xmlns:p14="http://schemas.microsoft.com/office/powerpoint/2010/main" val="123467600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AEADD5F-8988-6466-5560-7064FFFEA59D}"/>
              </a:ext>
            </a:extLst>
          </p:cNvPr>
          <p:cNvSpPr txBox="1"/>
          <p:nvPr/>
        </p:nvSpPr>
        <p:spPr>
          <a:xfrm>
            <a:off x="879021" y="639979"/>
            <a:ext cx="10433957" cy="5078313"/>
          </a:xfrm>
          <a:prstGeom prst="rect">
            <a:avLst/>
          </a:prstGeom>
          <a:noFill/>
        </p:spPr>
        <p:txBody>
          <a:bodyPr wrap="square">
            <a:spAutoFit/>
          </a:bodyPr>
          <a:lstStyle/>
          <a:p>
            <a:r>
              <a:rPr lang="en-US" b="1" dirty="0"/>
              <a:t>5. Socialist Movements and Political Parties (Late 19th to Early 20th Century)</a:t>
            </a:r>
          </a:p>
          <a:p>
            <a:pPr>
              <a:buFont typeface="Arial" panose="020B0604020202020204" pitchFamily="34" charset="0"/>
              <a:buChar char="•"/>
            </a:pPr>
            <a:r>
              <a:rPr lang="en-US" b="1" dirty="0"/>
              <a:t>Formation of Socialist Parties:</a:t>
            </a:r>
            <a:endParaRPr lang="en-US" dirty="0"/>
          </a:p>
          <a:p>
            <a:pPr marL="742950" lvl="1" indent="-285750">
              <a:buFont typeface="Arial" panose="020B0604020202020204" pitchFamily="34" charset="0"/>
              <a:buChar char="•"/>
            </a:pPr>
            <a:r>
              <a:rPr lang="en-US" dirty="0"/>
              <a:t>By the late 19th century, socialist ideas had spread throughout Europe and beyond. Political parties advocating for socialism, such as the Social Democratic Party of Germany (SPD), were founded. These parties sought to represent the interests of the working class and achieve socialist goals through political means, including participation in elections.</a:t>
            </a:r>
          </a:p>
          <a:p>
            <a:pPr>
              <a:buFont typeface="Arial" panose="020B0604020202020204" pitchFamily="34" charset="0"/>
              <a:buChar char="•"/>
            </a:pPr>
            <a:r>
              <a:rPr lang="en-US" b="1" dirty="0"/>
              <a:t>Trade Unions and Labor Movements:</a:t>
            </a:r>
            <a:endParaRPr lang="en-US" dirty="0"/>
          </a:p>
          <a:p>
            <a:pPr marL="742950" lvl="1" indent="-285750">
              <a:buFont typeface="Arial" panose="020B0604020202020204" pitchFamily="34" charset="0"/>
              <a:buChar char="•"/>
            </a:pPr>
            <a:r>
              <a:rPr lang="en-US" dirty="0"/>
              <a:t>Trade unions became powerful tools for workers to organize and demand better wages and working conditions. The socialist movement aligned itself with these labor struggles, advocating for the protection and advancement of workers' rights.</a:t>
            </a:r>
          </a:p>
          <a:p>
            <a:pPr>
              <a:buFont typeface="Arial" panose="020B0604020202020204" pitchFamily="34" charset="0"/>
              <a:buChar char="•"/>
            </a:pPr>
            <a:r>
              <a:rPr lang="en-US" b="1" dirty="0"/>
              <a:t>Second International:</a:t>
            </a:r>
            <a:endParaRPr lang="en-US" dirty="0"/>
          </a:p>
          <a:p>
            <a:pPr marL="742950" lvl="1" indent="-285750">
              <a:buFont typeface="Arial" panose="020B0604020202020204" pitchFamily="34" charset="0"/>
              <a:buChar char="•"/>
            </a:pPr>
            <a:r>
              <a:rPr lang="en-US" dirty="0"/>
              <a:t>In 1889, socialist parties from various countries formed the Second International, an organization aimed at coordinating socialist efforts worldwide. It helped spread socialist ideas and support labor movements globally.</a:t>
            </a:r>
          </a:p>
          <a:p>
            <a:pPr>
              <a:buFont typeface="Arial" panose="020B0604020202020204" pitchFamily="34" charset="0"/>
              <a:buChar char="•"/>
            </a:pPr>
            <a:r>
              <a:rPr lang="en-US" b="1" dirty="0"/>
              <a:t>Socialist Reformers:</a:t>
            </a:r>
            <a:endParaRPr lang="en-US" dirty="0"/>
          </a:p>
          <a:p>
            <a:pPr marL="742950" lvl="1" indent="-285750">
              <a:buFont typeface="Arial" panose="020B0604020202020204" pitchFamily="34" charset="0"/>
              <a:buChar char="•"/>
            </a:pPr>
            <a:r>
              <a:rPr lang="en-US" dirty="0"/>
              <a:t>Some socialists, known as revisionists, argued for achieving socialism through democratic reform rather than revolution. Eduard Bernstein, a German socialist, advocated for gradual social reforms through parliamentary means, rejecting Marx’s call for a violent revolution.</a:t>
            </a:r>
          </a:p>
        </p:txBody>
      </p:sp>
    </p:spTree>
    <p:extLst>
      <p:ext uri="{BB962C8B-B14F-4D97-AF65-F5344CB8AC3E}">
        <p14:creationId xmlns:p14="http://schemas.microsoft.com/office/powerpoint/2010/main" val="383378431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CA7B479-3FA0-94AA-9829-F9E41556E10C}"/>
              </a:ext>
            </a:extLst>
          </p:cNvPr>
          <p:cNvSpPr txBox="1"/>
          <p:nvPr/>
        </p:nvSpPr>
        <p:spPr>
          <a:xfrm>
            <a:off x="1238250" y="1291360"/>
            <a:ext cx="9715500" cy="3970318"/>
          </a:xfrm>
          <a:prstGeom prst="rect">
            <a:avLst/>
          </a:prstGeom>
          <a:noFill/>
        </p:spPr>
        <p:txBody>
          <a:bodyPr wrap="square">
            <a:spAutoFit/>
          </a:bodyPr>
          <a:lstStyle/>
          <a:p>
            <a:r>
              <a:rPr lang="en-US" b="1" dirty="0"/>
              <a:t>6. Russian Revolution and the Rise of Soviet Socialism (Early 20th Century)</a:t>
            </a:r>
          </a:p>
          <a:p>
            <a:pPr>
              <a:buFont typeface="Arial" panose="020B0604020202020204" pitchFamily="34" charset="0"/>
              <a:buChar char="•"/>
            </a:pPr>
            <a:r>
              <a:rPr lang="en-US" b="1" dirty="0"/>
              <a:t>Russian Revolution of 1917:</a:t>
            </a:r>
            <a:endParaRPr lang="en-US" dirty="0"/>
          </a:p>
          <a:p>
            <a:pPr marL="742950" lvl="1" indent="-285750">
              <a:buFont typeface="Arial" panose="020B0604020202020204" pitchFamily="34" charset="0"/>
              <a:buChar char="•"/>
            </a:pPr>
            <a:r>
              <a:rPr lang="en-US" dirty="0"/>
              <a:t>The most significant socialist revolution in history occurred in Russia in 1917. Led by Vladimir Lenin and the Bolshevik Party, the revolution overthrew the Russian monarchy and established the first socialist state. Lenin adapted Marxist theory to the specific conditions of Russia, emphasizing the need for a vanguard party to lead the proletariat.</a:t>
            </a:r>
          </a:p>
          <a:p>
            <a:pPr>
              <a:buFont typeface="Arial" panose="020B0604020202020204" pitchFamily="34" charset="0"/>
              <a:buChar char="•"/>
            </a:pPr>
            <a:r>
              <a:rPr lang="en-US" b="1" dirty="0"/>
              <a:t>Soviet Union and State Socialism:</a:t>
            </a:r>
            <a:endParaRPr lang="en-US" dirty="0"/>
          </a:p>
          <a:p>
            <a:pPr marL="742950" lvl="1" indent="-285750">
              <a:buFont typeface="Arial" panose="020B0604020202020204" pitchFamily="34" charset="0"/>
              <a:buChar char="•"/>
            </a:pPr>
            <a:r>
              <a:rPr lang="en-US" dirty="0"/>
              <a:t>The establishment of the Soviet Union in 1922 marked the beginning of state socialism, where the government controlled all aspects of the economy. The means of production were nationalized, and the state directed economic planning and industrialization efforts.</a:t>
            </a:r>
          </a:p>
          <a:p>
            <a:pPr>
              <a:buFont typeface="Arial" panose="020B0604020202020204" pitchFamily="34" charset="0"/>
              <a:buChar char="•"/>
            </a:pPr>
            <a:r>
              <a:rPr lang="en-US" b="1" dirty="0"/>
              <a:t>Global Influence:</a:t>
            </a:r>
            <a:endParaRPr lang="en-US" dirty="0"/>
          </a:p>
          <a:p>
            <a:pPr marL="742950" lvl="1" indent="-285750">
              <a:buFont typeface="Arial" panose="020B0604020202020204" pitchFamily="34" charset="0"/>
              <a:buChar char="•"/>
            </a:pPr>
            <a:r>
              <a:rPr lang="en-US" dirty="0"/>
              <a:t>The success of the Russian Revolution inspired socialist and communist movements around the world. The Soviet model of socialism, based on state control of the economy and one-party rule, became a model for other nations, particularly after World War II.</a:t>
            </a:r>
          </a:p>
        </p:txBody>
      </p:sp>
    </p:spTree>
    <p:extLst>
      <p:ext uri="{BB962C8B-B14F-4D97-AF65-F5344CB8AC3E}">
        <p14:creationId xmlns:p14="http://schemas.microsoft.com/office/powerpoint/2010/main" val="314888442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210DAA9-DD07-4736-6D61-E153278F27AF}"/>
              </a:ext>
            </a:extLst>
          </p:cNvPr>
          <p:cNvSpPr txBox="1"/>
          <p:nvPr/>
        </p:nvSpPr>
        <p:spPr>
          <a:xfrm>
            <a:off x="1208314" y="751344"/>
            <a:ext cx="8768443" cy="3970318"/>
          </a:xfrm>
          <a:prstGeom prst="rect">
            <a:avLst/>
          </a:prstGeom>
          <a:noFill/>
        </p:spPr>
        <p:txBody>
          <a:bodyPr wrap="square">
            <a:spAutoFit/>
          </a:bodyPr>
          <a:lstStyle/>
          <a:p>
            <a:r>
              <a:rPr lang="en-US" b="1" dirty="0"/>
              <a:t>7. Social Democracy and Democratic Socialism (20th Century)</a:t>
            </a:r>
          </a:p>
          <a:p>
            <a:pPr>
              <a:buFont typeface="Arial" panose="020B0604020202020204" pitchFamily="34" charset="0"/>
              <a:buChar char="•"/>
            </a:pPr>
            <a:r>
              <a:rPr lang="en-US" b="1" dirty="0"/>
              <a:t>Social Democracy:</a:t>
            </a:r>
            <a:endParaRPr lang="en-US" dirty="0"/>
          </a:p>
          <a:p>
            <a:pPr marL="742950" lvl="1" indent="-285750">
              <a:buFont typeface="Arial" panose="020B0604020202020204" pitchFamily="34" charset="0"/>
              <a:buChar char="•"/>
            </a:pPr>
            <a:r>
              <a:rPr lang="en-US" dirty="0"/>
              <a:t>In contrast to revolutionary socialism, social democracy emerged as a more moderate form of socialism that sought to achieve social justice and equality through democratic means. Social democrats supported the welfare state, labor rights, and economic regulation while maintaining capitalist markets. Countries like Sweden, Norway, and Denmark implemented social democratic policies, creating strong social safety nets while allowing for market-based economies.</a:t>
            </a:r>
          </a:p>
          <a:p>
            <a:pPr>
              <a:buFont typeface="Arial" panose="020B0604020202020204" pitchFamily="34" charset="0"/>
              <a:buChar char="•"/>
            </a:pPr>
            <a:r>
              <a:rPr lang="en-US" b="1" dirty="0"/>
              <a:t>Democratic Socialism:</a:t>
            </a:r>
            <a:endParaRPr lang="en-US" dirty="0"/>
          </a:p>
          <a:p>
            <a:pPr marL="742950" lvl="1" indent="-285750">
              <a:buFont typeface="Arial" panose="020B0604020202020204" pitchFamily="34" charset="0"/>
              <a:buChar char="•"/>
            </a:pPr>
            <a:r>
              <a:rPr lang="en-US" dirty="0"/>
              <a:t>Democratic socialism advocates for socialism through democratic processes, combining the ideals of collective ownership and worker empowerment with democratic governance. Unlike Soviet-style socialism, which often involved authoritarian regimes, democratic socialism emphasizes political freedoms and democratic participation.</a:t>
            </a:r>
          </a:p>
        </p:txBody>
      </p:sp>
    </p:spTree>
    <p:extLst>
      <p:ext uri="{BB962C8B-B14F-4D97-AF65-F5344CB8AC3E}">
        <p14:creationId xmlns:p14="http://schemas.microsoft.com/office/powerpoint/2010/main" val="165179804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C9568EA-FAD9-3739-6D18-15BAD7D3155B}"/>
              </a:ext>
            </a:extLst>
          </p:cNvPr>
          <p:cNvSpPr txBox="1"/>
          <p:nvPr/>
        </p:nvSpPr>
        <p:spPr>
          <a:xfrm>
            <a:off x="1045029" y="845794"/>
            <a:ext cx="10760528" cy="5016758"/>
          </a:xfrm>
          <a:prstGeom prst="rect">
            <a:avLst/>
          </a:prstGeom>
          <a:noFill/>
        </p:spPr>
        <p:txBody>
          <a:bodyPr wrap="square">
            <a:spAutoFit/>
          </a:bodyPr>
          <a:lstStyle/>
          <a:p>
            <a:r>
              <a:rPr lang="en-US" sz="4800" dirty="0"/>
              <a:t>Features of a Socialist Economy</a:t>
            </a:r>
          </a:p>
          <a:p>
            <a:endParaRPr lang="en-US" sz="1600" dirty="0"/>
          </a:p>
          <a:p>
            <a:r>
              <a:rPr lang="en-US" sz="3200" dirty="0"/>
              <a:t>A socialist economy is based on collective or governmental ownership and management of the means of production and distribution of goods. It aims to achieve greater economic equality, social welfare, and the reduction of class distinctions. Unlike capitalism, where the private sector and market competition primarily drive economic decisions, socialism seeks to ensure that the needs of society as a whole take precedence over individual profit.</a:t>
            </a:r>
            <a:endParaRPr lang="en-IN" sz="3200" dirty="0"/>
          </a:p>
        </p:txBody>
      </p:sp>
    </p:spTree>
    <p:extLst>
      <p:ext uri="{BB962C8B-B14F-4D97-AF65-F5344CB8AC3E}">
        <p14:creationId xmlns:p14="http://schemas.microsoft.com/office/powerpoint/2010/main" val="37005132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A8A3582-6EF9-FDAF-2933-6C59CC3565A3}"/>
              </a:ext>
            </a:extLst>
          </p:cNvPr>
          <p:cNvSpPr txBox="1"/>
          <p:nvPr/>
        </p:nvSpPr>
        <p:spPr>
          <a:xfrm>
            <a:off x="1534886" y="197346"/>
            <a:ext cx="7613195" cy="5078313"/>
          </a:xfrm>
          <a:prstGeom prst="rect">
            <a:avLst/>
          </a:prstGeom>
          <a:noFill/>
        </p:spPr>
        <p:txBody>
          <a:bodyPr wrap="square">
            <a:spAutoFit/>
          </a:bodyPr>
          <a:lstStyle/>
          <a:p>
            <a:r>
              <a:rPr lang="en-US" b="1" dirty="0"/>
              <a:t>1. Public Ownership of the Means of Production</a:t>
            </a:r>
          </a:p>
          <a:p>
            <a:pPr>
              <a:buFont typeface="Arial" panose="020B0604020202020204" pitchFamily="34" charset="0"/>
              <a:buChar char="•"/>
            </a:pPr>
            <a:r>
              <a:rPr lang="en-US" b="1" dirty="0"/>
              <a:t>Collective or Government Control:</a:t>
            </a:r>
            <a:endParaRPr lang="en-US" dirty="0"/>
          </a:p>
          <a:p>
            <a:pPr marL="742950" lvl="1" indent="-285750">
              <a:buFont typeface="Arial" panose="020B0604020202020204" pitchFamily="34" charset="0"/>
              <a:buChar char="•"/>
            </a:pPr>
            <a:r>
              <a:rPr lang="en-US" dirty="0"/>
              <a:t>One of the defining features of socialism is the public ownership of the means of production. This includes factories, farms, natural resources, transportation systems, and key industries such as energy, telecommunications, and healthcare. These resources and businesses are owned by the state or cooperatives, with the aim of operating them in the public interest rather than for private profit.</a:t>
            </a:r>
          </a:p>
          <a:p>
            <a:pPr>
              <a:buFont typeface="Arial" panose="020B0604020202020204" pitchFamily="34" charset="0"/>
              <a:buChar char="•"/>
            </a:pPr>
            <a:r>
              <a:rPr lang="en-US" b="1" dirty="0"/>
              <a:t>Elimination of Private Capitalism:</a:t>
            </a:r>
            <a:endParaRPr lang="en-US" dirty="0"/>
          </a:p>
          <a:p>
            <a:pPr marL="742950" lvl="1" indent="-285750">
              <a:buFont typeface="Arial" panose="020B0604020202020204" pitchFamily="34" charset="0"/>
              <a:buChar char="•"/>
            </a:pPr>
            <a:r>
              <a:rPr lang="en-US" dirty="0"/>
              <a:t>In a socialist economy, the concept of private ownership over large-scale capital or production is minimized or eliminated. While individuals may still own personal property, the key sectors of the economy are controlled by the state or collectively by the workers.</a:t>
            </a:r>
          </a:p>
          <a:p>
            <a:pPr>
              <a:buFont typeface="Arial" panose="020B0604020202020204" pitchFamily="34" charset="0"/>
              <a:buChar char="•"/>
            </a:pPr>
            <a:r>
              <a:rPr lang="en-US" b="1" dirty="0"/>
              <a:t>Goals of Collective Ownership:</a:t>
            </a:r>
            <a:endParaRPr lang="en-US" dirty="0"/>
          </a:p>
          <a:p>
            <a:pPr marL="742950" lvl="1" indent="-285750">
              <a:buFont typeface="Arial" panose="020B0604020202020204" pitchFamily="34" charset="0"/>
              <a:buChar char="•"/>
            </a:pPr>
            <a:r>
              <a:rPr lang="en-US" dirty="0"/>
              <a:t>The objective is to ensure that the wealth generated by these industries benefits society as a whole. Public ownership prevents the concentration of wealth and power in the hands of a few and redistributes resources to reduce economic inequalities.</a:t>
            </a:r>
          </a:p>
        </p:txBody>
      </p:sp>
    </p:spTree>
    <p:extLst>
      <p:ext uri="{BB962C8B-B14F-4D97-AF65-F5344CB8AC3E}">
        <p14:creationId xmlns:p14="http://schemas.microsoft.com/office/powerpoint/2010/main" val="201333108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8B4DC56-EC13-D1B5-BC84-7FA3D2425646}"/>
              </a:ext>
            </a:extLst>
          </p:cNvPr>
          <p:cNvSpPr txBox="1"/>
          <p:nvPr/>
        </p:nvSpPr>
        <p:spPr>
          <a:xfrm>
            <a:off x="1028700" y="549291"/>
            <a:ext cx="9062357" cy="5078313"/>
          </a:xfrm>
          <a:prstGeom prst="rect">
            <a:avLst/>
          </a:prstGeom>
          <a:noFill/>
        </p:spPr>
        <p:txBody>
          <a:bodyPr wrap="square">
            <a:spAutoFit/>
          </a:bodyPr>
          <a:lstStyle/>
          <a:p>
            <a:r>
              <a:rPr lang="en-US" b="1" dirty="0"/>
              <a:t>2. Centralized Economic Planning</a:t>
            </a:r>
          </a:p>
          <a:p>
            <a:pPr>
              <a:buFont typeface="Arial" panose="020B0604020202020204" pitchFamily="34" charset="0"/>
              <a:buChar char="•"/>
            </a:pPr>
            <a:r>
              <a:rPr lang="en-US" b="1" dirty="0"/>
              <a:t>Planned Economy:</a:t>
            </a:r>
            <a:endParaRPr lang="en-US" dirty="0"/>
          </a:p>
          <a:p>
            <a:pPr marL="742950" lvl="1" indent="-285750">
              <a:buFont typeface="Arial" panose="020B0604020202020204" pitchFamily="34" charset="0"/>
              <a:buChar char="•"/>
            </a:pPr>
            <a:r>
              <a:rPr lang="en-US" dirty="0"/>
              <a:t>A socialist economy typically relies on a centralized planning system. Instead of allowing market forces like supply and demand to determine what is produced and consumed, central authorities (often the government) make economic decisions about production, pricing, and resource allocation.</a:t>
            </a:r>
          </a:p>
          <a:p>
            <a:pPr>
              <a:buFont typeface="Arial" panose="020B0604020202020204" pitchFamily="34" charset="0"/>
              <a:buChar char="•"/>
            </a:pPr>
            <a:r>
              <a:rPr lang="en-US" b="1" dirty="0"/>
              <a:t>National Plans:</a:t>
            </a:r>
            <a:endParaRPr lang="en-US" dirty="0"/>
          </a:p>
          <a:p>
            <a:pPr marL="742950" lvl="1" indent="-285750">
              <a:buFont typeface="Arial" panose="020B0604020202020204" pitchFamily="34" charset="0"/>
              <a:buChar char="•"/>
            </a:pPr>
            <a:r>
              <a:rPr lang="en-US" dirty="0"/>
              <a:t>Economic planners develop long-term and short-term production targets to ensure that the needs of society are met. These plans often focus on critical areas such as industrial growth, technological development, healthcare, education, and infrastructure.</a:t>
            </a:r>
          </a:p>
          <a:p>
            <a:pPr>
              <a:buFont typeface="Arial" panose="020B0604020202020204" pitchFamily="34" charset="0"/>
              <a:buChar char="•"/>
            </a:pPr>
            <a:r>
              <a:rPr lang="en-US" b="1" dirty="0"/>
              <a:t>Resource Allocation Based on Social Needs:</a:t>
            </a:r>
            <a:endParaRPr lang="en-US" dirty="0"/>
          </a:p>
          <a:p>
            <a:pPr marL="742950" lvl="1" indent="-285750">
              <a:buFont typeface="Arial" panose="020B0604020202020204" pitchFamily="34" charset="0"/>
              <a:buChar char="•"/>
            </a:pPr>
            <a:r>
              <a:rPr lang="en-US" dirty="0"/>
              <a:t>The central planning body allocates resources according to societal needs rather than profitability. For example, if there is a need for more housing, the government may prioritize investment in construction even if it is not as profitable as other sectors.</a:t>
            </a:r>
          </a:p>
          <a:p>
            <a:pPr>
              <a:buFont typeface="Arial" panose="020B0604020202020204" pitchFamily="34" charset="0"/>
              <a:buChar char="•"/>
            </a:pPr>
            <a:r>
              <a:rPr lang="en-US" b="1" dirty="0"/>
              <a:t>Reduction of Market Uncertainty:</a:t>
            </a:r>
            <a:endParaRPr lang="en-US" dirty="0"/>
          </a:p>
          <a:p>
            <a:pPr marL="742950" lvl="1" indent="-285750">
              <a:buFont typeface="Arial" panose="020B0604020202020204" pitchFamily="34" charset="0"/>
              <a:buChar char="•"/>
            </a:pPr>
            <a:r>
              <a:rPr lang="en-US" dirty="0"/>
              <a:t>Centralized planning reduces market fluctuations and unpredictability since the government controls supply and demand. This leads to greater economic stability and less waste due to overproduction or underproduction.</a:t>
            </a:r>
          </a:p>
        </p:txBody>
      </p:sp>
    </p:spTree>
    <p:extLst>
      <p:ext uri="{BB962C8B-B14F-4D97-AF65-F5344CB8AC3E}">
        <p14:creationId xmlns:p14="http://schemas.microsoft.com/office/powerpoint/2010/main" val="49512648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77520C8-60BF-E1F6-FE10-24A6A5500568}"/>
              </a:ext>
            </a:extLst>
          </p:cNvPr>
          <p:cNvSpPr txBox="1"/>
          <p:nvPr/>
        </p:nvSpPr>
        <p:spPr>
          <a:xfrm>
            <a:off x="1665514" y="474345"/>
            <a:ext cx="7482567" cy="5078313"/>
          </a:xfrm>
          <a:prstGeom prst="rect">
            <a:avLst/>
          </a:prstGeom>
          <a:noFill/>
        </p:spPr>
        <p:txBody>
          <a:bodyPr wrap="square">
            <a:spAutoFit/>
          </a:bodyPr>
          <a:lstStyle/>
          <a:p>
            <a:r>
              <a:rPr lang="en-US" b="1" dirty="0"/>
              <a:t>3. Redistribution of Wealth and Income</a:t>
            </a:r>
          </a:p>
          <a:p>
            <a:pPr>
              <a:buFont typeface="Arial" panose="020B0604020202020204" pitchFamily="34" charset="0"/>
              <a:buChar char="•"/>
            </a:pPr>
            <a:r>
              <a:rPr lang="en-US" b="1" dirty="0"/>
              <a:t>Economic Equality:</a:t>
            </a:r>
            <a:endParaRPr lang="en-US" dirty="0"/>
          </a:p>
          <a:p>
            <a:pPr marL="742950" lvl="1" indent="-285750">
              <a:buFont typeface="Arial" panose="020B0604020202020204" pitchFamily="34" charset="0"/>
              <a:buChar char="•"/>
            </a:pPr>
            <a:r>
              <a:rPr lang="en-US" dirty="0"/>
              <a:t>One of the main goals of socialism is to reduce income and wealth inequality. In a socialist economy, the government implements policies to redistribute wealth from the richer segments of society to the poorer ones. This is achieved through progressive taxation, state-owned enterprises, and public welfare programs.</a:t>
            </a:r>
          </a:p>
          <a:p>
            <a:pPr>
              <a:buFont typeface="Arial" panose="020B0604020202020204" pitchFamily="34" charset="0"/>
              <a:buChar char="•"/>
            </a:pPr>
            <a:r>
              <a:rPr lang="en-US" b="1" dirty="0"/>
              <a:t>Social Welfare Programs:</a:t>
            </a:r>
            <a:endParaRPr lang="en-US" dirty="0"/>
          </a:p>
          <a:p>
            <a:pPr marL="742950" lvl="1" indent="-285750">
              <a:buFont typeface="Arial" panose="020B0604020202020204" pitchFamily="34" charset="0"/>
              <a:buChar char="•"/>
            </a:pPr>
            <a:r>
              <a:rPr lang="en-US" dirty="0"/>
              <a:t>Socialist economies often prioritize providing essential services such as healthcare, education, housing, and unemployment benefits to all citizens. These programs are funded by the state and aim to reduce poverty and ensure a minimum standard of living for everyone.</a:t>
            </a:r>
          </a:p>
          <a:p>
            <a:pPr>
              <a:buFont typeface="Arial" panose="020B0604020202020204" pitchFamily="34" charset="0"/>
              <a:buChar char="•"/>
            </a:pPr>
            <a:r>
              <a:rPr lang="en-US" b="1" dirty="0"/>
              <a:t>Fair Wages and Worker Protections:</a:t>
            </a:r>
            <a:endParaRPr lang="en-US" dirty="0"/>
          </a:p>
          <a:p>
            <a:pPr marL="742950" lvl="1" indent="-285750">
              <a:buFont typeface="Arial" panose="020B0604020202020204" pitchFamily="34" charset="0"/>
              <a:buChar char="•"/>
            </a:pPr>
            <a:r>
              <a:rPr lang="en-US" dirty="0"/>
              <a:t>Workers in a socialist economy are usually guaranteed fair wages, job security, and better working conditions. Since the means of production are collectively owned, profits generated from economic activities are distributed more equally among workers, either through wages or social benefits.</a:t>
            </a:r>
          </a:p>
        </p:txBody>
      </p:sp>
    </p:spTree>
    <p:extLst>
      <p:ext uri="{BB962C8B-B14F-4D97-AF65-F5344CB8AC3E}">
        <p14:creationId xmlns:p14="http://schemas.microsoft.com/office/powerpoint/2010/main" val="178744867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8A1347A-3BFE-39F1-9C57-D99A9BF45C61}"/>
              </a:ext>
            </a:extLst>
          </p:cNvPr>
          <p:cNvSpPr txBox="1"/>
          <p:nvPr/>
        </p:nvSpPr>
        <p:spPr>
          <a:xfrm>
            <a:off x="3049361" y="751344"/>
            <a:ext cx="6098720" cy="5355312"/>
          </a:xfrm>
          <a:prstGeom prst="rect">
            <a:avLst/>
          </a:prstGeom>
          <a:noFill/>
        </p:spPr>
        <p:txBody>
          <a:bodyPr wrap="square">
            <a:spAutoFit/>
          </a:bodyPr>
          <a:lstStyle/>
          <a:p>
            <a:r>
              <a:rPr lang="en-US" b="1" dirty="0"/>
              <a:t>4. Price Controls and Regulation</a:t>
            </a:r>
          </a:p>
          <a:p>
            <a:pPr>
              <a:buFont typeface="Arial" panose="020B0604020202020204" pitchFamily="34" charset="0"/>
              <a:buChar char="•"/>
            </a:pPr>
            <a:r>
              <a:rPr lang="en-US" b="1" dirty="0"/>
              <a:t>State-Determined Prices:</a:t>
            </a:r>
            <a:endParaRPr lang="en-US" dirty="0"/>
          </a:p>
          <a:p>
            <a:pPr marL="742950" lvl="1" indent="-285750">
              <a:buFont typeface="Arial" panose="020B0604020202020204" pitchFamily="34" charset="0"/>
              <a:buChar char="•"/>
            </a:pPr>
            <a:r>
              <a:rPr lang="en-US" dirty="0"/>
              <a:t>In a socialist economy, the government often sets prices for essential goods and services. This ensures that basic necessities such as food, housing, education, and healthcare remain affordable and accessible to all citizens, regardless of their income level.</a:t>
            </a:r>
          </a:p>
          <a:p>
            <a:pPr>
              <a:buFont typeface="Arial" panose="020B0604020202020204" pitchFamily="34" charset="0"/>
              <a:buChar char="•"/>
            </a:pPr>
            <a:r>
              <a:rPr lang="en-US" b="1" dirty="0"/>
              <a:t>Prevention of Market Exploitation:</a:t>
            </a:r>
            <a:endParaRPr lang="en-US" dirty="0"/>
          </a:p>
          <a:p>
            <a:pPr marL="742950" lvl="1" indent="-285750">
              <a:buFont typeface="Arial" panose="020B0604020202020204" pitchFamily="34" charset="0"/>
              <a:buChar char="•"/>
            </a:pPr>
            <a:r>
              <a:rPr lang="en-US" dirty="0"/>
              <a:t>Price controls are used to prevent market exploitation, where private companies could charge exorbitant prices for essential goods in times of scarcity. By regulating prices, the government ensures that goods and services are distributed based on need rather than the ability to pay.</a:t>
            </a:r>
          </a:p>
          <a:p>
            <a:pPr>
              <a:buFont typeface="Arial" panose="020B0604020202020204" pitchFamily="34" charset="0"/>
              <a:buChar char="•"/>
            </a:pPr>
            <a:r>
              <a:rPr lang="en-US" b="1" dirty="0"/>
              <a:t>Rationing During Shortages:</a:t>
            </a:r>
            <a:endParaRPr lang="en-US" dirty="0"/>
          </a:p>
          <a:p>
            <a:pPr marL="742950" lvl="1" indent="-285750">
              <a:buFont typeface="Arial" panose="020B0604020202020204" pitchFamily="34" charset="0"/>
              <a:buChar char="•"/>
            </a:pPr>
            <a:r>
              <a:rPr lang="en-US" dirty="0"/>
              <a:t>In situations where goods are scarce, the government may implement rationing systems to ensure fair distribution. This prevents hoarding by the wealthy and ensures that everyone has access to basic necessities.</a:t>
            </a:r>
          </a:p>
        </p:txBody>
      </p:sp>
    </p:spTree>
    <p:extLst>
      <p:ext uri="{BB962C8B-B14F-4D97-AF65-F5344CB8AC3E}">
        <p14:creationId xmlns:p14="http://schemas.microsoft.com/office/powerpoint/2010/main" val="82041439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69849FF-B485-3917-4B7E-8E1FDF9D8D86}"/>
              </a:ext>
            </a:extLst>
          </p:cNvPr>
          <p:cNvSpPr txBox="1"/>
          <p:nvPr/>
        </p:nvSpPr>
        <p:spPr>
          <a:xfrm>
            <a:off x="1387928" y="612844"/>
            <a:ext cx="8250010" cy="5632311"/>
          </a:xfrm>
          <a:prstGeom prst="rect">
            <a:avLst/>
          </a:prstGeom>
          <a:noFill/>
        </p:spPr>
        <p:txBody>
          <a:bodyPr wrap="square">
            <a:spAutoFit/>
          </a:bodyPr>
          <a:lstStyle/>
          <a:p>
            <a:r>
              <a:rPr lang="en-US" b="1" dirty="0"/>
              <a:t>5. Social Welfare and Public Services</a:t>
            </a:r>
          </a:p>
          <a:p>
            <a:pPr>
              <a:buFont typeface="Arial" panose="020B0604020202020204" pitchFamily="34" charset="0"/>
              <a:buChar char="•"/>
            </a:pPr>
            <a:r>
              <a:rPr lang="en-US" b="1" dirty="0"/>
              <a:t>Focus on Social Welfare:</a:t>
            </a:r>
            <a:endParaRPr lang="en-US" dirty="0"/>
          </a:p>
          <a:p>
            <a:pPr marL="742950" lvl="1" indent="-285750">
              <a:buFont typeface="Arial" panose="020B0604020202020204" pitchFamily="34" charset="0"/>
              <a:buChar char="•"/>
            </a:pPr>
            <a:r>
              <a:rPr lang="en-US" dirty="0"/>
              <a:t>A socialist economy places a strong emphasis on the well-being of its citizens. The government is responsible for providing a wide range of public services, often free or heavily subsidized, to ensure that everyone has access to a decent standard of living.</a:t>
            </a:r>
          </a:p>
          <a:p>
            <a:pPr>
              <a:buFont typeface="Arial" panose="020B0604020202020204" pitchFamily="34" charset="0"/>
              <a:buChar char="•"/>
            </a:pPr>
            <a:r>
              <a:rPr lang="en-US" b="1" dirty="0"/>
              <a:t>Universal Healthcare:</a:t>
            </a:r>
            <a:endParaRPr lang="en-US" dirty="0"/>
          </a:p>
          <a:p>
            <a:pPr marL="742950" lvl="1" indent="-285750">
              <a:buFont typeface="Arial" panose="020B0604020202020204" pitchFamily="34" charset="0"/>
              <a:buChar char="•"/>
            </a:pPr>
            <a:r>
              <a:rPr lang="en-US" dirty="0"/>
              <a:t>Healthcare is typically a central feature of socialist systems, with universal access provided as a basic human right. The government ensures that medical services are available to all citizens without financial barriers.</a:t>
            </a:r>
          </a:p>
          <a:p>
            <a:pPr>
              <a:buFont typeface="Arial" panose="020B0604020202020204" pitchFamily="34" charset="0"/>
              <a:buChar char="•"/>
            </a:pPr>
            <a:r>
              <a:rPr lang="en-US" b="1" dirty="0"/>
              <a:t>Education and Employment Guarantees:</a:t>
            </a:r>
            <a:endParaRPr lang="en-US" dirty="0"/>
          </a:p>
          <a:p>
            <a:pPr marL="742950" lvl="1" indent="-285750">
              <a:buFont typeface="Arial" panose="020B0604020202020204" pitchFamily="34" charset="0"/>
              <a:buChar char="•"/>
            </a:pPr>
            <a:r>
              <a:rPr lang="en-US" dirty="0"/>
              <a:t>Education in a socialist economy is typically free or low-cost, with a focus on equal access for all. Many socialist systems also strive to guarantee employment, providing jobs either through state-run industries or public works programs.</a:t>
            </a:r>
          </a:p>
          <a:p>
            <a:pPr>
              <a:buFont typeface="Arial" panose="020B0604020202020204" pitchFamily="34" charset="0"/>
              <a:buChar char="•"/>
            </a:pPr>
            <a:r>
              <a:rPr lang="en-US" b="1" dirty="0"/>
              <a:t>Housing and Infrastructure:</a:t>
            </a:r>
            <a:endParaRPr lang="en-US" dirty="0"/>
          </a:p>
          <a:p>
            <a:pPr marL="742950" lvl="1" indent="-285750">
              <a:buFont typeface="Arial" panose="020B0604020202020204" pitchFamily="34" charset="0"/>
              <a:buChar char="•"/>
            </a:pPr>
            <a:r>
              <a:rPr lang="en-US" dirty="0"/>
              <a:t>Public housing is often a key aspect of socialist economies, with the government ensuring that affordable housing is available to citizens. Additionally, large-scale infrastructure projects such as roads, bridges, and public transport systems are typically funded and managed by the state.</a:t>
            </a:r>
          </a:p>
        </p:txBody>
      </p:sp>
    </p:spTree>
    <p:extLst>
      <p:ext uri="{BB962C8B-B14F-4D97-AF65-F5344CB8AC3E}">
        <p14:creationId xmlns:p14="http://schemas.microsoft.com/office/powerpoint/2010/main" val="1864318717"/>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C8F793F-E765-A8EF-6AF0-7BF0ADAAC772}"/>
              </a:ext>
            </a:extLst>
          </p:cNvPr>
          <p:cNvSpPr txBox="1"/>
          <p:nvPr/>
        </p:nvSpPr>
        <p:spPr>
          <a:xfrm>
            <a:off x="3049361" y="474345"/>
            <a:ext cx="6098720" cy="5909310"/>
          </a:xfrm>
          <a:prstGeom prst="rect">
            <a:avLst/>
          </a:prstGeom>
          <a:noFill/>
        </p:spPr>
        <p:txBody>
          <a:bodyPr wrap="square">
            <a:spAutoFit/>
          </a:bodyPr>
          <a:lstStyle/>
          <a:p>
            <a:r>
              <a:rPr lang="en-US" b="1" dirty="0"/>
              <a:t>6. Cooperative Workplaces</a:t>
            </a:r>
          </a:p>
          <a:p>
            <a:pPr>
              <a:buFont typeface="Arial" panose="020B0604020202020204" pitchFamily="34" charset="0"/>
              <a:buChar char="•"/>
            </a:pPr>
            <a:r>
              <a:rPr lang="en-US" b="1" dirty="0"/>
              <a:t>Worker Participation and Ownership:</a:t>
            </a:r>
            <a:endParaRPr lang="en-US" dirty="0"/>
          </a:p>
          <a:p>
            <a:pPr marL="742950" lvl="1" indent="-285750">
              <a:buFont typeface="Arial" panose="020B0604020202020204" pitchFamily="34" charset="0"/>
              <a:buChar char="•"/>
            </a:pPr>
            <a:r>
              <a:rPr lang="en-US" dirty="0"/>
              <a:t>In many socialist economies, the concept of workplace democracy is promoted, where workers have a say in the management of their workplace. Cooperative ownership structures are common, allowing workers to share in the profits and decision-making processes of the enterprises they work for.</a:t>
            </a:r>
          </a:p>
          <a:p>
            <a:pPr>
              <a:buFont typeface="Arial" panose="020B0604020202020204" pitchFamily="34" charset="0"/>
              <a:buChar char="•"/>
            </a:pPr>
            <a:r>
              <a:rPr lang="en-US" b="1" dirty="0"/>
              <a:t>Reduction of Hierarchical Structures:</a:t>
            </a:r>
            <a:endParaRPr lang="en-US" dirty="0"/>
          </a:p>
          <a:p>
            <a:pPr marL="742950" lvl="1" indent="-285750">
              <a:buFont typeface="Arial" panose="020B0604020202020204" pitchFamily="34" charset="0"/>
              <a:buChar char="•"/>
            </a:pPr>
            <a:r>
              <a:rPr lang="en-US" dirty="0"/>
              <a:t>Unlike capitalist businesses, which tend to have hierarchical structures with a clear divide between owners and workers, socialist enterprises aim to flatten these structures. Workers may elect their managers or participate in councils that help decide business strategies.</a:t>
            </a:r>
          </a:p>
          <a:p>
            <a:pPr>
              <a:buFont typeface="Arial" panose="020B0604020202020204" pitchFamily="34" charset="0"/>
              <a:buChar char="•"/>
            </a:pPr>
            <a:r>
              <a:rPr lang="en-US" b="1" dirty="0"/>
              <a:t>Shared Profits:</a:t>
            </a:r>
            <a:endParaRPr lang="en-US" dirty="0"/>
          </a:p>
          <a:p>
            <a:pPr marL="742950" lvl="1" indent="-285750">
              <a:buFont typeface="Arial" panose="020B0604020202020204" pitchFamily="34" charset="0"/>
              <a:buChar char="•"/>
            </a:pPr>
            <a:r>
              <a:rPr lang="en-US" dirty="0"/>
              <a:t>Rather than concentrating profits in the hands of owners or shareholders, cooperatively owned businesses in a socialist economy share profits more equitably among all workers, based on their contributions.</a:t>
            </a:r>
          </a:p>
        </p:txBody>
      </p:sp>
    </p:spTree>
    <p:extLst>
      <p:ext uri="{BB962C8B-B14F-4D97-AF65-F5344CB8AC3E}">
        <p14:creationId xmlns:p14="http://schemas.microsoft.com/office/powerpoint/2010/main" val="26256074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BF2FC98-8108-2627-9917-ACF4585A0F63}"/>
              </a:ext>
            </a:extLst>
          </p:cNvPr>
          <p:cNvSpPr>
            <a:spLocks noChangeArrowheads="1"/>
          </p:cNvSpPr>
          <p:nvPr/>
        </p:nvSpPr>
        <p:spPr bwMode="auto">
          <a:xfrm>
            <a:off x="975360" y="390657"/>
            <a:ext cx="1024128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4. Infrastructure Development:</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Economic growth provides the financial resources needed for investing in infrastructure such as roads, bridges, electricity, and communication networks.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Improved infrastructure enhances productivity, connectivity, and the efficiency of economic activities.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5. Investment in Human Capital:</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Higher growth allows for increased investment in education and skill development.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 more educated and skilled workforce can drive innovation, enhance productivity, and contribute to sustainable economic progress.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6. Technological Advancements: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Economic growth often leads to increased research and development, resulting in technological innovations.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These advancements improve productivity and can transform industries, making economies more competitive.</a:t>
            </a:r>
          </a:p>
        </p:txBody>
      </p:sp>
    </p:spTree>
    <p:extLst>
      <p:ext uri="{BB962C8B-B14F-4D97-AF65-F5344CB8AC3E}">
        <p14:creationId xmlns:p14="http://schemas.microsoft.com/office/powerpoint/2010/main" val="3583984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C13F27D-AC1F-9608-CD9F-71AF509F07F5}"/>
              </a:ext>
            </a:extLst>
          </p:cNvPr>
          <p:cNvSpPr txBox="1"/>
          <p:nvPr/>
        </p:nvSpPr>
        <p:spPr>
          <a:xfrm>
            <a:off x="549729" y="627413"/>
            <a:ext cx="11642271" cy="5909310"/>
          </a:xfrm>
          <a:prstGeom prst="rect">
            <a:avLst/>
          </a:prstGeom>
          <a:noFill/>
        </p:spPr>
        <p:txBody>
          <a:bodyPr wrap="square">
            <a:spAutoFit/>
          </a:bodyPr>
          <a:lstStyle/>
          <a:p>
            <a:r>
              <a:rPr lang="en-US" b="1" dirty="0"/>
              <a:t>7. Elimination of Class Distinctions</a:t>
            </a:r>
          </a:p>
          <a:p>
            <a:pPr>
              <a:buFont typeface="Arial" panose="020B0604020202020204" pitchFamily="34" charset="0"/>
              <a:buChar char="•"/>
            </a:pPr>
            <a:r>
              <a:rPr lang="en-US" b="1" dirty="0"/>
              <a:t>Reduction of Class Conflicts:</a:t>
            </a:r>
            <a:endParaRPr lang="en-US" dirty="0"/>
          </a:p>
          <a:p>
            <a:pPr marL="742950" lvl="1" indent="-285750">
              <a:buFont typeface="Arial" panose="020B0604020202020204" pitchFamily="34" charset="0"/>
              <a:buChar char="•"/>
            </a:pPr>
            <a:r>
              <a:rPr lang="en-US" dirty="0"/>
              <a:t>A central objective of socialism is to eliminate the economic class divide. In capitalist economies, the division between the bourgeoisie (owners) and the proletariat (workers) creates class conflict. In contrast, a socialist economy aims to reduce or eliminate this divide by making workers and the public the collective owners of production.</a:t>
            </a:r>
          </a:p>
          <a:p>
            <a:pPr>
              <a:buFont typeface="Arial" panose="020B0604020202020204" pitchFamily="34" charset="0"/>
              <a:buChar char="•"/>
            </a:pPr>
            <a:r>
              <a:rPr lang="en-US" b="1" dirty="0"/>
              <a:t>Creation of a Classless Society:</a:t>
            </a:r>
            <a:endParaRPr lang="en-US" dirty="0"/>
          </a:p>
          <a:p>
            <a:pPr marL="742950" lvl="1" indent="-285750">
              <a:buFont typeface="Arial" panose="020B0604020202020204" pitchFamily="34" charset="0"/>
              <a:buChar char="•"/>
            </a:pPr>
            <a:r>
              <a:rPr lang="en-US" dirty="0"/>
              <a:t>By promoting collective ownership, wealth redistribution, and equality of opportunity, socialism seeks to create a classless society where everyone has equal access to resources and opportunities.</a:t>
            </a:r>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endParaRPr lang="en-US" dirty="0"/>
          </a:p>
          <a:p>
            <a:r>
              <a:rPr lang="en-US" b="1" dirty="0"/>
              <a:t>8. State Monopoly in Strategic Sectors</a:t>
            </a:r>
          </a:p>
          <a:p>
            <a:pPr>
              <a:buFont typeface="Arial" panose="020B0604020202020204" pitchFamily="34" charset="0"/>
              <a:buChar char="•"/>
            </a:pPr>
            <a:r>
              <a:rPr lang="en-US" b="1" dirty="0"/>
              <a:t>Government Control of Key Industries:</a:t>
            </a:r>
            <a:endParaRPr lang="en-US" dirty="0"/>
          </a:p>
          <a:p>
            <a:pPr marL="742950" lvl="1" indent="-285750">
              <a:buFont typeface="Arial" panose="020B0604020202020204" pitchFamily="34" charset="0"/>
              <a:buChar char="•"/>
            </a:pPr>
            <a:r>
              <a:rPr lang="en-US" dirty="0"/>
              <a:t>In socialist economies, the state often maintains a monopoly over key strategic sectors such as energy, transportation, telecommunications, and heavy industry. This ensures that these vital services are not driven solely by profit motives and remain under public control to serve the national interest.</a:t>
            </a:r>
          </a:p>
          <a:p>
            <a:pPr>
              <a:buFont typeface="Arial" panose="020B0604020202020204" pitchFamily="34" charset="0"/>
              <a:buChar char="•"/>
            </a:pPr>
            <a:r>
              <a:rPr lang="en-US" b="1" dirty="0"/>
              <a:t>Prevention of Private Monopolies:</a:t>
            </a:r>
            <a:endParaRPr lang="en-US" dirty="0"/>
          </a:p>
          <a:p>
            <a:pPr marL="742950" lvl="1" indent="-285750">
              <a:buFont typeface="Arial" panose="020B0604020202020204" pitchFamily="34" charset="0"/>
              <a:buChar char="•"/>
            </a:pPr>
            <a:r>
              <a:rPr lang="en-US" dirty="0"/>
              <a:t>By keeping strategic sectors under state control, socialist economies prevent the rise of private monopolies that could exploit consumers or exert undue political influence. State monopolies in essential industries ensure that all citizens benefit from these resources.</a:t>
            </a:r>
          </a:p>
          <a:p>
            <a:pPr lvl="1"/>
            <a:endParaRPr lang="en-US" dirty="0"/>
          </a:p>
        </p:txBody>
      </p:sp>
    </p:spTree>
    <p:extLst>
      <p:ext uri="{BB962C8B-B14F-4D97-AF65-F5344CB8AC3E}">
        <p14:creationId xmlns:p14="http://schemas.microsoft.com/office/powerpoint/2010/main" val="356202909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a:extLst>
              <a:ext uri="{FF2B5EF4-FFF2-40B4-BE49-F238E27FC236}">
                <a16:creationId xmlns:a16="http://schemas.microsoft.com/office/drawing/2014/main" id="{D3628DC1-C181-140E-8433-48EE32274EB2}"/>
              </a:ext>
            </a:extLst>
          </p:cNvPr>
          <p:cNvSpPr txBox="1"/>
          <p:nvPr/>
        </p:nvSpPr>
        <p:spPr>
          <a:xfrm>
            <a:off x="620486" y="566678"/>
            <a:ext cx="10629900" cy="5909310"/>
          </a:xfrm>
          <a:prstGeom prst="rect">
            <a:avLst/>
          </a:prstGeom>
          <a:noFill/>
        </p:spPr>
        <p:txBody>
          <a:bodyPr wrap="square">
            <a:spAutoFit/>
          </a:bodyPr>
          <a:lstStyle/>
          <a:p>
            <a:r>
              <a:rPr lang="en-US" b="1" dirty="0"/>
              <a:t>9. Economic Stability and Predictability</a:t>
            </a:r>
          </a:p>
          <a:p>
            <a:pPr>
              <a:buFont typeface="Arial" panose="020B0604020202020204" pitchFamily="34" charset="0"/>
              <a:buChar char="•"/>
            </a:pPr>
            <a:r>
              <a:rPr lang="en-US" b="1" dirty="0"/>
              <a:t>Planned and Controlled Growth:</a:t>
            </a:r>
            <a:endParaRPr lang="en-US" dirty="0"/>
          </a:p>
          <a:p>
            <a:pPr marL="742950" lvl="1" indent="-285750">
              <a:buFont typeface="Arial" panose="020B0604020202020204" pitchFamily="34" charset="0"/>
              <a:buChar char="•"/>
            </a:pPr>
            <a:r>
              <a:rPr lang="en-US" dirty="0"/>
              <a:t>The centralized planning of socialist economies allows for more stable and predictable growth. By setting production goals and managing resources, the state can avoid the boom-and-bust cycles often seen in market economies. Economic planning allows for a more measured, long-term approach to development.</a:t>
            </a:r>
          </a:p>
          <a:p>
            <a:pPr>
              <a:buFont typeface="Arial" panose="020B0604020202020204" pitchFamily="34" charset="0"/>
              <a:buChar char="•"/>
            </a:pPr>
            <a:r>
              <a:rPr lang="en-US" b="1" dirty="0"/>
              <a:t>Reduction of Unemployment:</a:t>
            </a:r>
            <a:endParaRPr lang="en-US" dirty="0"/>
          </a:p>
          <a:p>
            <a:pPr marL="742950" lvl="1" indent="-285750">
              <a:buFont typeface="Arial" panose="020B0604020202020204" pitchFamily="34" charset="0"/>
              <a:buChar char="•"/>
            </a:pPr>
            <a:r>
              <a:rPr lang="en-US" dirty="0"/>
              <a:t>Since the state manages large portions of the economy and often guarantees employment, socialist economies typically experience lower levels of unemployment. This ensures economic stability for workers and reduces the social consequences of joblessness.</a:t>
            </a:r>
          </a:p>
          <a:p>
            <a:pPr marL="742950" lvl="1" indent="-285750">
              <a:buFont typeface="Arial" panose="020B0604020202020204" pitchFamily="34" charset="0"/>
              <a:buChar char="•"/>
            </a:pPr>
            <a:endParaRPr lang="en-US" dirty="0"/>
          </a:p>
          <a:p>
            <a:r>
              <a:rPr lang="en-US" b="1" dirty="0"/>
              <a:t>10. Environmental Sustainability</a:t>
            </a:r>
          </a:p>
          <a:p>
            <a:pPr>
              <a:buFont typeface="Arial" panose="020B0604020202020204" pitchFamily="34" charset="0"/>
              <a:buChar char="•"/>
            </a:pPr>
            <a:r>
              <a:rPr lang="en-US" b="1" dirty="0"/>
              <a:t>Focus on Public Good over Profit:</a:t>
            </a:r>
            <a:endParaRPr lang="en-US" dirty="0"/>
          </a:p>
          <a:p>
            <a:pPr marL="742950" lvl="1" indent="-285750">
              <a:buFont typeface="Arial" panose="020B0604020202020204" pitchFamily="34" charset="0"/>
              <a:buChar char="•"/>
            </a:pPr>
            <a:r>
              <a:rPr lang="en-US" dirty="0"/>
              <a:t>Socialist economies tend to prioritize the public good over short-term profits, making it easier to implement environmentally sustainable practices. Governments in socialist systems may invest in renewable energy, conservation efforts, and green technologies, with a focus on long-term environmental protection rather than immediate financial returns.</a:t>
            </a:r>
          </a:p>
          <a:p>
            <a:pPr>
              <a:buFont typeface="Arial" panose="020B0604020202020204" pitchFamily="34" charset="0"/>
              <a:buChar char="•"/>
            </a:pPr>
            <a:r>
              <a:rPr lang="en-US" b="1" dirty="0"/>
              <a:t>Regulation of Resource Use:</a:t>
            </a:r>
            <a:endParaRPr lang="en-US" dirty="0"/>
          </a:p>
          <a:p>
            <a:pPr marL="742950" lvl="1" indent="-285750">
              <a:buFont typeface="Arial" panose="020B0604020202020204" pitchFamily="34" charset="0"/>
              <a:buChar char="•"/>
            </a:pPr>
            <a:r>
              <a:rPr lang="en-US" dirty="0"/>
              <a:t>Since the state controls natural resources and major industries, it can implement strict regulations on resource use to prevent environmental degradation, over-exploitation, and pollution.</a:t>
            </a:r>
          </a:p>
          <a:p>
            <a:pPr lvl="1"/>
            <a:endParaRPr lang="en-US" dirty="0"/>
          </a:p>
        </p:txBody>
      </p:sp>
    </p:spTree>
    <p:extLst>
      <p:ext uri="{BB962C8B-B14F-4D97-AF65-F5344CB8AC3E}">
        <p14:creationId xmlns:p14="http://schemas.microsoft.com/office/powerpoint/2010/main" val="170564982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C04B593-F346-BE4D-1EE3-9F84A7C8F677}"/>
              </a:ext>
            </a:extLst>
          </p:cNvPr>
          <p:cNvSpPr txBox="1"/>
          <p:nvPr/>
        </p:nvSpPr>
        <p:spPr>
          <a:xfrm>
            <a:off x="3196318" y="1464519"/>
            <a:ext cx="6098720" cy="3416320"/>
          </a:xfrm>
          <a:prstGeom prst="rect">
            <a:avLst/>
          </a:prstGeom>
          <a:noFill/>
        </p:spPr>
        <p:txBody>
          <a:bodyPr wrap="square">
            <a:spAutoFit/>
          </a:bodyPr>
          <a:lstStyle/>
          <a:p>
            <a:pPr algn="ctr"/>
            <a:r>
              <a:rPr lang="en-IN" sz="3600" dirty="0"/>
              <a:t>Marxism</a:t>
            </a:r>
          </a:p>
          <a:p>
            <a:endParaRPr lang="en-IN" dirty="0"/>
          </a:p>
          <a:p>
            <a:r>
              <a:rPr lang="en-US" dirty="0"/>
              <a:t>Marxism is a socio-political and economic theory developed by Karl Marx and Friedrich Engels in the 19th century. It offers a critique of capitalism, proposing that economic and political systems evolve through class struggle, ultimately leading to the establishment of a classless, stateless society known as communism. Marxism has had a profound influence on both historical and modern-day political movements, providing a framework for understanding the dynamics of power, economics, and social relationships.</a:t>
            </a:r>
            <a:endParaRPr lang="en-IN" dirty="0"/>
          </a:p>
        </p:txBody>
      </p:sp>
    </p:spTree>
    <p:extLst>
      <p:ext uri="{BB962C8B-B14F-4D97-AF65-F5344CB8AC3E}">
        <p14:creationId xmlns:p14="http://schemas.microsoft.com/office/powerpoint/2010/main" val="193109907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0D9AFF9-B2A6-AFCD-9A8F-2D1AB551BD51}"/>
              </a:ext>
            </a:extLst>
          </p:cNvPr>
          <p:cNvSpPr>
            <a:spLocks noChangeArrowheads="1"/>
          </p:cNvSpPr>
          <p:nvPr/>
        </p:nvSpPr>
        <p:spPr bwMode="auto">
          <a:xfrm>
            <a:off x="1295400" y="938242"/>
            <a:ext cx="960120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1.  Historical Materialism:</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At the heart of Marxism is the theory of historical materialism, which argues that the economic base (the way goods are produced) determines the social, political, and ideological superstructure (institutions, culture, politics). According to this theory, human history is shaped by the struggle between different social classes, and every historical period is defined by its mode of production.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Marx believed that the economic system of a society determines its laws, politics, religion, and ideology. For instance, in capitalist societies, the system is structured to favor the interests of the bourgeoisie (capitalist class) over the proletariat (working class).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2.  Class Struggle:</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Marxism posits that history is driven by the struggle between the ruling class, which controls the means of production, and the working class, which is exploited. In capitalism, this takes the form of the bourgeoisie vs. the proletariat. Marx saw this as a conflict of interest that would inevitably lead to revolution and the overthrow of the capitalist system.</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3243521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9348C44-6960-77A5-997E-A2843FC43F68}"/>
              </a:ext>
            </a:extLst>
          </p:cNvPr>
          <p:cNvSpPr>
            <a:spLocks noChangeArrowheads="1"/>
          </p:cNvSpPr>
          <p:nvPr/>
        </p:nvSpPr>
        <p:spPr bwMode="auto">
          <a:xfrm>
            <a:off x="1322614" y="416315"/>
            <a:ext cx="10074729"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3. Mode of Production:</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Every society has a mode of production that shapes its economic structure. This mode includes the relations of production (how people interact with one another to produce goods) and the forces of production (tools, factories, technology, and labor).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In capitalism, the mode of production is based on private ownership of the means of production, wage labor, and the pursuit of profit.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4. Alienation:</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Marx argued that capitalism alienates workers from their labor, the products they create, their fellow workers, and even themselves. In a capitalist society, workers do not own what they produce, and their labor is treated as a commodity. This creates a sense of powerlessness and disconnect from their humanity.</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5. Surplus Value:</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Marx introduced the concept of surplus value, which is the difference between what a worker is paid and the value of the goods or services they produce. This surplus value is appropriated by the capitalist as profit, which Marx viewed as exploitation.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77770156"/>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13E93DA-CD7E-3561-8ACF-6AD2F4D091A3}"/>
              </a:ext>
            </a:extLst>
          </p:cNvPr>
          <p:cNvSpPr txBox="1"/>
          <p:nvPr/>
        </p:nvSpPr>
        <p:spPr>
          <a:xfrm>
            <a:off x="3163661" y="2005124"/>
            <a:ext cx="6098720" cy="2031325"/>
          </a:xfrm>
          <a:prstGeom prst="rect">
            <a:avLst/>
          </a:prstGeom>
          <a:noFill/>
        </p:spPr>
        <p:txBody>
          <a:bodyPr wrap="square">
            <a:spAutoFit/>
          </a:bodyPr>
          <a:lstStyle/>
          <a:p>
            <a:r>
              <a:rPr lang="en-US" b="1" dirty="0"/>
              <a:t>6.   Revolution and Dictatorship of the Proletariat:</a:t>
            </a:r>
            <a:endParaRPr lang="en-US" dirty="0"/>
          </a:p>
          <a:p>
            <a:pPr>
              <a:buFont typeface="Arial" panose="020B0604020202020204" pitchFamily="34" charset="0"/>
              <a:buChar char="•"/>
            </a:pPr>
            <a:r>
              <a:rPr lang="en-US" dirty="0"/>
              <a:t>Marx believed that capitalism would inevitably collapse under the weight of its contradictions, leading to a proletarian revolution. After the overthrow of the bourgeoisie, the working class would seize control of the state and establish a "dictatorship of the proletariat" as a transitional stage toward the creation of a classless, stateless society (communism).</a:t>
            </a:r>
          </a:p>
        </p:txBody>
      </p:sp>
    </p:spTree>
    <p:extLst>
      <p:ext uri="{BB962C8B-B14F-4D97-AF65-F5344CB8AC3E}">
        <p14:creationId xmlns:p14="http://schemas.microsoft.com/office/powerpoint/2010/main" val="4136030691"/>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9198E9A-8FA0-6241-73AE-C05C2280549C}"/>
              </a:ext>
            </a:extLst>
          </p:cNvPr>
          <p:cNvSpPr txBox="1"/>
          <p:nvPr/>
        </p:nvSpPr>
        <p:spPr>
          <a:xfrm>
            <a:off x="3049361" y="2413338"/>
            <a:ext cx="6098720" cy="2646878"/>
          </a:xfrm>
          <a:prstGeom prst="rect">
            <a:avLst/>
          </a:prstGeom>
          <a:noFill/>
        </p:spPr>
        <p:txBody>
          <a:bodyPr wrap="square">
            <a:spAutoFit/>
          </a:bodyPr>
          <a:lstStyle/>
          <a:p>
            <a:r>
              <a:rPr lang="en-US" sz="4000" b="1" dirty="0"/>
              <a:t>Birth of Marxism</a:t>
            </a:r>
          </a:p>
          <a:p>
            <a:endParaRPr lang="en-US" b="1" dirty="0"/>
          </a:p>
          <a:p>
            <a:r>
              <a:rPr lang="en-US" dirty="0"/>
              <a:t>Marxism emerged during the 19th century in Europe, a period marked by the Industrial Revolution, significant social and economic change, and the rise of capitalism. The inequalities and harsh conditions faced by workers, coupled with the concentration of wealth in the hands of a few capitalists, created the fertile ground for Marxist ideas.</a:t>
            </a:r>
          </a:p>
        </p:txBody>
      </p:sp>
    </p:spTree>
    <p:extLst>
      <p:ext uri="{BB962C8B-B14F-4D97-AF65-F5344CB8AC3E}">
        <p14:creationId xmlns:p14="http://schemas.microsoft.com/office/powerpoint/2010/main" val="1503410862"/>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4033736-B774-C539-C41B-C2DE37DF80A0}"/>
              </a:ext>
            </a:extLst>
          </p:cNvPr>
          <p:cNvSpPr txBox="1"/>
          <p:nvPr/>
        </p:nvSpPr>
        <p:spPr>
          <a:xfrm>
            <a:off x="1355271" y="889844"/>
            <a:ext cx="7792810" cy="3970318"/>
          </a:xfrm>
          <a:prstGeom prst="rect">
            <a:avLst/>
          </a:prstGeom>
          <a:noFill/>
        </p:spPr>
        <p:txBody>
          <a:bodyPr wrap="square">
            <a:spAutoFit/>
          </a:bodyPr>
          <a:lstStyle/>
          <a:p>
            <a:r>
              <a:rPr lang="en-US" b="1" dirty="0"/>
              <a:t>Influences on Marxism</a:t>
            </a:r>
          </a:p>
          <a:p>
            <a:pPr>
              <a:buFont typeface="Arial" panose="020B0604020202020204" pitchFamily="34" charset="0"/>
              <a:buChar char="•"/>
            </a:pPr>
            <a:r>
              <a:rPr lang="en-US" b="1" dirty="0"/>
              <a:t>Enlightenment Ideas:</a:t>
            </a:r>
            <a:endParaRPr lang="en-US" dirty="0"/>
          </a:p>
          <a:p>
            <a:pPr marL="742950" lvl="1" indent="-285750">
              <a:buFont typeface="Arial" panose="020B0604020202020204" pitchFamily="34" charset="0"/>
              <a:buChar char="•"/>
            </a:pPr>
            <a:r>
              <a:rPr lang="en-US" dirty="0"/>
              <a:t>Marxism was influenced by Enlightenment thinkers such as Jean-Jacques Rousseau and Immanuel Kant, who questioned the legitimacy of social inequality and emphasized human freedom and rationality. However, Marx rejected the idea that abstract reasoning alone could change society and instead focused on material conditions and class struggle.</a:t>
            </a:r>
          </a:p>
          <a:p>
            <a:pPr>
              <a:buFont typeface="Arial" panose="020B0604020202020204" pitchFamily="34" charset="0"/>
              <a:buChar char="•"/>
            </a:pPr>
            <a:r>
              <a:rPr lang="en-US" b="1" dirty="0"/>
              <a:t>German Philosophy:</a:t>
            </a:r>
            <a:endParaRPr lang="en-US" dirty="0"/>
          </a:p>
          <a:p>
            <a:pPr marL="742950" lvl="1" indent="-285750">
              <a:buFont typeface="Arial" panose="020B0604020202020204" pitchFamily="34" charset="0"/>
              <a:buChar char="•"/>
            </a:pPr>
            <a:r>
              <a:rPr lang="en-US" dirty="0"/>
              <a:t>Marx was heavily influenced by German philosopher Georg Wilhelm Friedrich Hegel, particularly his dialectical method, which emphasized that change occurs through the resolution of contradictions. However, Marx adapted Hegel’s dialectic by focusing on material conditions (rather than ideas) as the driving force of history. This led to the development of dialectical materialism.</a:t>
            </a:r>
          </a:p>
        </p:txBody>
      </p:sp>
    </p:spTree>
    <p:extLst>
      <p:ext uri="{BB962C8B-B14F-4D97-AF65-F5344CB8AC3E}">
        <p14:creationId xmlns:p14="http://schemas.microsoft.com/office/powerpoint/2010/main" val="1486619995"/>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C873AE9-75C2-50CA-2CE6-BFF75694BAE5}"/>
              </a:ext>
            </a:extLst>
          </p:cNvPr>
          <p:cNvSpPr>
            <a:spLocks noChangeArrowheads="1"/>
          </p:cNvSpPr>
          <p:nvPr/>
        </p:nvSpPr>
        <p:spPr bwMode="auto">
          <a:xfrm>
            <a:off x="1083128" y="1076155"/>
            <a:ext cx="10025743"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British Political Economy:</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Marx drew from British political economists such as Adam Smith and David Ricardo. He accepted Ricardo’s labor theory of value, which posited that the value of a commodity is determined by the amount of labor required to produce it. However, Marx criticized capitalism for creating conditions in which workers were paid less than the value they produced, generating profits for the capitalists.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French Socialist Thought:</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Marx was also influenced by early French socialists such as Henri de Saint-Simon and Charles Fourier, who envisioned a more just society based on cooperation and egalitarianism. However, Marx criticized these "utopian" socialists for being too idealistic and not grounded in an analysis of material conditions and class struggle.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58365187"/>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1D5523C-CFE4-873E-60F3-14230272C329}"/>
              </a:ext>
            </a:extLst>
          </p:cNvPr>
          <p:cNvSpPr txBox="1"/>
          <p:nvPr/>
        </p:nvSpPr>
        <p:spPr>
          <a:xfrm>
            <a:off x="1262743" y="866817"/>
            <a:ext cx="9666514" cy="4524315"/>
          </a:xfrm>
          <a:prstGeom prst="rect">
            <a:avLst/>
          </a:prstGeom>
          <a:noFill/>
        </p:spPr>
        <p:txBody>
          <a:bodyPr wrap="square">
            <a:spAutoFit/>
          </a:bodyPr>
          <a:lstStyle/>
          <a:p>
            <a:r>
              <a:rPr lang="en-US" b="1" dirty="0"/>
              <a:t>Formation of Marxism:</a:t>
            </a:r>
          </a:p>
          <a:p>
            <a:pPr>
              <a:buFont typeface="Arial" panose="020B0604020202020204" pitchFamily="34" charset="0"/>
              <a:buChar char="•"/>
            </a:pPr>
            <a:r>
              <a:rPr lang="en-US" b="1" dirty="0"/>
              <a:t>Karl Marx and Friedrich Engels:</a:t>
            </a:r>
            <a:endParaRPr lang="en-US" dirty="0"/>
          </a:p>
          <a:p>
            <a:pPr marL="742950" lvl="1" indent="-285750">
              <a:buFont typeface="Arial" panose="020B0604020202020204" pitchFamily="34" charset="0"/>
              <a:buChar char="•"/>
            </a:pPr>
            <a:r>
              <a:rPr lang="en-US" dirty="0"/>
              <a:t>The collaboration between Karl Marx (1818–1883) and Friedrich Engels (1820–1895) was crucial to the development of Marxism. Together, they co-authored </a:t>
            </a:r>
            <a:r>
              <a:rPr lang="en-US" i="1" dirty="0"/>
              <a:t>The Communist Manifesto</a:t>
            </a:r>
            <a:r>
              <a:rPr lang="en-US" dirty="0"/>
              <a:t> (1848), which outlined their vision of class struggle, the critique of capitalism, and the need for a revolutionary proletariat.</a:t>
            </a:r>
          </a:p>
          <a:p>
            <a:pPr>
              <a:buFont typeface="Arial" panose="020B0604020202020204" pitchFamily="34" charset="0"/>
              <a:buChar char="•"/>
            </a:pPr>
            <a:r>
              <a:rPr lang="en-US" b="1" dirty="0"/>
              <a:t>The Communist Manifesto (1848):</a:t>
            </a:r>
            <a:endParaRPr lang="en-US" dirty="0"/>
          </a:p>
          <a:p>
            <a:pPr marL="742950" lvl="1" indent="-285750">
              <a:buFont typeface="Arial" panose="020B0604020202020204" pitchFamily="34" charset="0"/>
              <a:buChar char="•"/>
            </a:pPr>
            <a:r>
              <a:rPr lang="en-US" dirty="0"/>
              <a:t>Published during a time of revolutionary upheaval in Europe, </a:t>
            </a:r>
            <a:r>
              <a:rPr lang="en-US" i="1" dirty="0"/>
              <a:t>The Communist Manifesto</a:t>
            </a:r>
            <a:r>
              <a:rPr lang="en-US" dirty="0"/>
              <a:t> called for the working class to rise up and overthrow the capitalist system. Marx and Engels argued that the history of society is the history of class struggles, and that capitalism was the latest stage in this process.</a:t>
            </a:r>
          </a:p>
          <a:p>
            <a:pPr>
              <a:buFont typeface="Arial" panose="020B0604020202020204" pitchFamily="34" charset="0"/>
              <a:buChar char="•"/>
            </a:pPr>
            <a:r>
              <a:rPr lang="en-US" b="1" dirty="0"/>
              <a:t>Das Kapital:</a:t>
            </a:r>
            <a:endParaRPr lang="en-US" dirty="0"/>
          </a:p>
          <a:p>
            <a:pPr marL="742950" lvl="1" indent="-285750">
              <a:buFont typeface="Arial" panose="020B0604020202020204" pitchFamily="34" charset="0"/>
              <a:buChar char="•"/>
            </a:pPr>
            <a:r>
              <a:rPr lang="en-US" dirty="0"/>
              <a:t>Marx’s magnum opus, </a:t>
            </a:r>
            <a:r>
              <a:rPr lang="en-US" i="1" dirty="0"/>
              <a:t>Das Kapital</a:t>
            </a:r>
            <a:r>
              <a:rPr lang="en-US" dirty="0"/>
              <a:t>, published in three volumes (the first in 1867), was a detailed critique of capitalist economics. In it, Marx analyzed how capitalism functions, focusing on concepts like surplus value, commodity fetishism, and the tendency of the rate of profit to fall, which he believed would lead to the eventual collapse of capitalism.</a:t>
            </a:r>
          </a:p>
        </p:txBody>
      </p:sp>
    </p:spTree>
    <p:extLst>
      <p:ext uri="{BB962C8B-B14F-4D97-AF65-F5344CB8AC3E}">
        <p14:creationId xmlns:p14="http://schemas.microsoft.com/office/powerpoint/2010/main" val="33045037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152</TotalTime>
  <Words>18701</Words>
  <Application>Microsoft Office PowerPoint</Application>
  <PresentationFormat>Widescreen</PresentationFormat>
  <Paragraphs>1001</Paragraphs>
  <Slides>140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140</vt:i4>
      </vt:variant>
    </vt:vector>
  </HeadingPairs>
  <TitlesOfParts>
    <vt:vector size="144"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lubna aggarwal</dc:creator>
  <cp:lastModifiedBy>lubna aggarwal</cp:lastModifiedBy>
  <cp:revision>1</cp:revision>
  <dcterms:created xsi:type="dcterms:W3CDTF">2024-09-29T05:50:04Z</dcterms:created>
  <dcterms:modified xsi:type="dcterms:W3CDTF">2024-09-29T08:23:00Z</dcterms:modified>
</cp:coreProperties>
</file>