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7" r:id="rId2"/>
    <p:sldId id="271"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8" r:id="rId22"/>
    <p:sldId id="279" r:id="rId23"/>
    <p:sldId id="280" r:id="rId24"/>
    <p:sldId id="277"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0840F4E5-6A45-4808-A04B-68F3249C9123}" type="datetimeFigureOut">
              <a:rPr lang="en-US" smtClean="0"/>
              <a:pPr/>
              <a:t>9/23/2024</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971DD725-A731-4C1D-B9FD-8861029FD5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40F4E5-6A45-4808-A04B-68F3249C9123}"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D725-A731-4C1D-B9FD-8861029FD5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40F4E5-6A45-4808-A04B-68F3249C9123}"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D725-A731-4C1D-B9FD-8861029FD5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40F4E5-6A45-4808-A04B-68F3249C9123}"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D725-A731-4C1D-B9FD-8861029FD5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840F4E5-6A45-4808-A04B-68F3249C9123}"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D725-A731-4C1D-B9FD-8861029FD5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840F4E5-6A45-4808-A04B-68F3249C9123}" type="datetimeFigureOut">
              <a:rPr lang="en-US" smtClean="0"/>
              <a:pPr/>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DD725-A731-4C1D-B9FD-8861029FD5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840F4E5-6A45-4808-A04B-68F3249C9123}" type="datetimeFigureOut">
              <a:rPr lang="en-US" smtClean="0"/>
              <a:pPr/>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DD725-A731-4C1D-B9FD-8861029FD5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840F4E5-6A45-4808-A04B-68F3249C9123}" type="datetimeFigureOut">
              <a:rPr lang="en-US" smtClean="0"/>
              <a:pPr/>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1DD725-A731-4C1D-B9FD-8861029FD5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0840F4E5-6A45-4808-A04B-68F3249C9123}" type="datetimeFigureOut">
              <a:rPr lang="en-US" smtClean="0"/>
              <a:pPr/>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1DD725-A731-4C1D-B9FD-8861029FD5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840F4E5-6A45-4808-A04B-68F3249C9123}" type="datetimeFigureOut">
              <a:rPr lang="en-US" smtClean="0"/>
              <a:pPr/>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DD725-A731-4C1D-B9FD-8861029FD5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840F4E5-6A45-4808-A04B-68F3249C9123}" type="datetimeFigureOut">
              <a:rPr lang="en-US" smtClean="0"/>
              <a:pPr/>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DD725-A731-4C1D-B9FD-8861029FD5A0}"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840F4E5-6A45-4808-A04B-68F3249C9123}" type="datetimeFigureOut">
              <a:rPr lang="en-US" smtClean="0"/>
              <a:pPr/>
              <a:t>9/23/2024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71DD725-A731-4C1D-B9FD-8861029FD5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274838"/>
            <a:ext cx="4572000" cy="1200329"/>
          </a:xfrm>
          <a:prstGeom prst="rect">
            <a:avLst/>
          </a:prstGeom>
        </p:spPr>
        <p:txBody>
          <a:bodyPr>
            <a:spAutoFit/>
          </a:bodyPr>
          <a:lstStyle/>
          <a:p>
            <a:pPr algn="ctr"/>
            <a:r>
              <a:rPr lang="en-US" sz="3600" dirty="0"/>
              <a:t>Political </a:t>
            </a:r>
          </a:p>
          <a:p>
            <a:pPr algn="ctr"/>
            <a:r>
              <a:rPr lang="en-US" sz="3600" dirty="0"/>
              <a:t>consensus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7924800" cy="5509200"/>
          </a:xfrm>
          <a:prstGeom prst="rect">
            <a:avLst/>
          </a:prstGeom>
        </p:spPr>
        <p:txBody>
          <a:bodyPr wrap="square">
            <a:spAutoFit/>
          </a:bodyPr>
          <a:lstStyle/>
          <a:p>
            <a:r>
              <a:rPr lang="en-US" sz="1600" b="1" dirty="0"/>
              <a:t>Key Principles of Conservatism in Development</a:t>
            </a:r>
          </a:p>
          <a:p>
            <a:endParaRPr lang="en-US" sz="1600" b="1" dirty="0"/>
          </a:p>
          <a:p>
            <a:r>
              <a:rPr lang="en-US" sz="1600" b="1" dirty="0"/>
              <a:t>Preservation of Tradition</a:t>
            </a:r>
            <a:r>
              <a:rPr lang="en-US" sz="1600" dirty="0"/>
              <a:t>: Conservatives often prioritize preserving long-standing cultural, social, and institutional norms. They argue that traditional values and practices provide stability and continuity.</a:t>
            </a:r>
          </a:p>
          <a:p>
            <a:endParaRPr lang="en-US" sz="1600" dirty="0"/>
          </a:p>
          <a:p>
            <a:r>
              <a:rPr lang="en-US" sz="1600" b="1" dirty="0"/>
              <a:t>Incremental Change</a:t>
            </a:r>
            <a:r>
              <a:rPr lang="en-US" sz="1600" dirty="0"/>
              <a:t>: Rather than pursuing rapid or revolutionary changes, conservatism advocates for gradual adjustments. This approach is intended to avoid disruption and allow for adaptation over time.</a:t>
            </a:r>
          </a:p>
          <a:p>
            <a:endParaRPr lang="en-US" sz="1600" dirty="0"/>
          </a:p>
          <a:p>
            <a:r>
              <a:rPr lang="en-US" sz="1600" b="1" dirty="0"/>
              <a:t>Emphasis on Stability and Order</a:t>
            </a:r>
            <a:r>
              <a:rPr lang="en-US" sz="1600" dirty="0"/>
              <a:t>: Conservatism values social stability and order, often emphasizing the importance of established institutions and practices in maintaining societal cohesion.</a:t>
            </a:r>
          </a:p>
          <a:p>
            <a:endParaRPr lang="en-US" sz="1600" dirty="0"/>
          </a:p>
          <a:p>
            <a:r>
              <a:rPr lang="en-US" sz="1600" b="1" dirty="0"/>
              <a:t>Skepticism of Large-Scale Reforms</a:t>
            </a:r>
            <a:r>
              <a:rPr lang="en-US" sz="1600" dirty="0"/>
              <a:t>: Conservatives may be cautious about large-scale or sweeping reforms, viewing them as potentially risky or destabilizing. They prefer reforms that build on existing structures.</a:t>
            </a:r>
          </a:p>
          <a:p>
            <a:endParaRPr lang="en-US" sz="1600" dirty="0"/>
          </a:p>
          <a:p>
            <a:r>
              <a:rPr lang="en-US" sz="1600" b="1" dirty="0"/>
              <a:t>Individual Responsibility</a:t>
            </a:r>
            <a:r>
              <a:rPr lang="en-US" sz="1600" dirty="0"/>
              <a:t>: Conservatism often emphasizes personal responsibility and self-reliance, arguing that individuals and communities should play a significant role in their own development and welfare.</a:t>
            </a:r>
          </a:p>
          <a:p>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7848600" cy="5509200"/>
          </a:xfrm>
          <a:prstGeom prst="rect">
            <a:avLst/>
          </a:prstGeom>
        </p:spPr>
        <p:txBody>
          <a:bodyPr wrap="square">
            <a:spAutoFit/>
          </a:bodyPr>
          <a:lstStyle/>
          <a:p>
            <a:r>
              <a:rPr lang="en-US" sz="1600" b="1" dirty="0"/>
              <a:t>Advantages of Conservatism in Development</a:t>
            </a:r>
          </a:p>
          <a:p>
            <a:endParaRPr lang="en-US" sz="1600" b="1" dirty="0"/>
          </a:p>
          <a:p>
            <a:r>
              <a:rPr lang="en-US" sz="1600" b="1" dirty="0"/>
              <a:t>Stability and Continuity</a:t>
            </a:r>
            <a:r>
              <a:rPr lang="en-US" sz="1600" dirty="0"/>
              <a:t>: By upholding traditional values and institutions, conservatism can provide societal stability and continuity, which can be especially important during times of rapid change or uncertainty.</a:t>
            </a:r>
          </a:p>
          <a:p>
            <a:endParaRPr lang="en-US" sz="1600" dirty="0"/>
          </a:p>
          <a:p>
            <a:r>
              <a:rPr lang="en-US" sz="1600" b="1" dirty="0"/>
              <a:t>Risk Mitigation</a:t>
            </a:r>
            <a:r>
              <a:rPr lang="en-US" sz="1600" dirty="0"/>
              <a:t>: Gradual change minimizes the risk of unintended consequences that can arise from abrupt or radical reforms. This incremental approach allows for adjustments and corrections over time.</a:t>
            </a:r>
          </a:p>
          <a:p>
            <a:endParaRPr lang="en-US" sz="1600" dirty="0"/>
          </a:p>
          <a:p>
            <a:r>
              <a:rPr lang="en-US" sz="1600" b="1" dirty="0"/>
              <a:t>Preservation of Culture</a:t>
            </a:r>
            <a:r>
              <a:rPr lang="en-US" sz="1600" dirty="0"/>
              <a:t>: Conservatism helps preserve cultural heritage and traditional practices, which can strengthen a society’s identity and cohesion.</a:t>
            </a:r>
          </a:p>
          <a:p>
            <a:endParaRPr lang="en-US" sz="1600" dirty="0"/>
          </a:p>
          <a:p>
            <a:r>
              <a:rPr lang="en-US" sz="1600" b="1" dirty="0"/>
              <a:t>Incremental Improvement</a:t>
            </a:r>
            <a:r>
              <a:rPr lang="en-US" sz="1600" dirty="0"/>
              <a:t>: Small, incremental improvements can be easier to manage and implement, reducing the likelihood of large-scale disruptions and fostering a more manageable pace of change.</a:t>
            </a:r>
          </a:p>
          <a:p>
            <a:endParaRPr lang="en-US" sz="1600" dirty="0"/>
          </a:p>
          <a:p>
            <a:r>
              <a:rPr lang="en-US" sz="1600" b="1" dirty="0"/>
              <a:t>Encouragement of Personal Responsibility</a:t>
            </a:r>
            <a:r>
              <a:rPr lang="en-US" sz="1600" dirty="0"/>
              <a:t>: By emphasizing individual responsibility and self-reliance, conservatism can encourage personal initiative and reduce dependence on state welfare.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7696200" cy="5509200"/>
          </a:xfrm>
          <a:prstGeom prst="rect">
            <a:avLst/>
          </a:prstGeom>
        </p:spPr>
        <p:txBody>
          <a:bodyPr wrap="square">
            <a:spAutoFit/>
          </a:bodyPr>
          <a:lstStyle/>
          <a:p>
            <a:r>
              <a:rPr lang="en-US" sz="1600" b="1" dirty="0"/>
              <a:t>Disadvantages of Conservatism in Development</a:t>
            </a:r>
          </a:p>
          <a:p>
            <a:endParaRPr lang="en-US" sz="1600" b="1" dirty="0"/>
          </a:p>
          <a:p>
            <a:r>
              <a:rPr lang="en-US" sz="1600" b="1" dirty="0"/>
              <a:t>Resistance to Necessary Change</a:t>
            </a:r>
            <a:r>
              <a:rPr lang="en-US" sz="1600" dirty="0"/>
              <a:t>: Conservatism’s preference for gradual change can sometimes prevent necessary reforms from occurring, potentially delaying solutions to pressing social or economic issues.</a:t>
            </a:r>
          </a:p>
          <a:p>
            <a:pPr lvl="1"/>
            <a:endParaRPr lang="en-US" sz="1600" dirty="0"/>
          </a:p>
          <a:p>
            <a:r>
              <a:rPr lang="en-US" sz="1600" b="1" dirty="0"/>
              <a:t>Potential for Inequality</a:t>
            </a:r>
            <a:r>
              <a:rPr lang="en-US" sz="1600" dirty="0"/>
              <a:t>: A focus on preserving traditional structures can sometimes perpetuate existing inequalities or injustices within society, particularly if those structures are outdated or discriminatory.</a:t>
            </a:r>
          </a:p>
          <a:p>
            <a:pPr lvl="1"/>
            <a:endParaRPr lang="en-US" sz="1600" dirty="0"/>
          </a:p>
          <a:p>
            <a:r>
              <a:rPr lang="en-US" sz="1600" b="1" dirty="0"/>
              <a:t>Inflexibility</a:t>
            </a:r>
            <a:r>
              <a:rPr lang="en-US" sz="1600" dirty="0"/>
              <a:t>:  A strong emphasis on tradition and stability may lead to inflexibility, making it difficult to adapt to new circumstances or innovations that require more rapid change.</a:t>
            </a:r>
          </a:p>
          <a:p>
            <a:pPr lvl="1"/>
            <a:endParaRPr lang="en-US" sz="1600" dirty="0"/>
          </a:p>
          <a:p>
            <a:r>
              <a:rPr lang="en-US" sz="1600" b="1" dirty="0"/>
              <a:t>Exclusion of New Ideas</a:t>
            </a:r>
            <a:r>
              <a:rPr lang="en-US" sz="1600" dirty="0"/>
              <a:t>:  Conservatism’s cautious approach can result in the exclusion of new ideas and perspectives that might otherwise contribute to societal progress and improvement.</a:t>
            </a:r>
          </a:p>
          <a:p>
            <a:pPr lvl="1"/>
            <a:endParaRPr lang="en-US" sz="1600" dirty="0"/>
          </a:p>
          <a:p>
            <a:r>
              <a:rPr lang="en-US" sz="1600" b="1" dirty="0"/>
              <a:t>Potential for Social Stagnation</a:t>
            </a:r>
            <a:r>
              <a:rPr lang="en-US" sz="1600" dirty="0"/>
              <a:t>: An overemphasis on maintaining the status quo can lead to social stagnation, where society fails to evolve or adapt to new challenges and opportunities.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1997839"/>
            <a:ext cx="4572000" cy="646331"/>
          </a:xfrm>
          <a:prstGeom prst="rect">
            <a:avLst/>
          </a:prstGeom>
        </p:spPr>
        <p:txBody>
          <a:bodyPr>
            <a:spAutoFit/>
          </a:bodyPr>
          <a:lstStyle/>
          <a:p>
            <a:pPr algn="ctr"/>
            <a:r>
              <a:rPr lang="en-US" sz="3600" dirty="0"/>
              <a:t>Liberalism</a:t>
            </a:r>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997839"/>
            <a:ext cx="4572000" cy="2862322"/>
          </a:xfrm>
          <a:prstGeom prst="rect">
            <a:avLst/>
          </a:prstGeom>
        </p:spPr>
        <p:txBody>
          <a:bodyPr>
            <a:spAutoFit/>
          </a:bodyPr>
          <a:lstStyle/>
          <a:p>
            <a:r>
              <a:rPr lang="en-US" dirty="0"/>
              <a:t>Liberalism in the development of society and political systems emphasizes individual freedoms, democratic governance, and progressive change. Rooted in principles of equality, liberty, and democracy, liberalism advocates for the protection of individual rights and the promotion of social and economic progress through reform.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8077200" cy="5170646"/>
          </a:xfrm>
          <a:prstGeom prst="rect">
            <a:avLst/>
          </a:prstGeom>
        </p:spPr>
        <p:txBody>
          <a:bodyPr wrap="square">
            <a:spAutoFit/>
          </a:bodyPr>
          <a:lstStyle/>
          <a:p>
            <a:r>
              <a:rPr lang="en-US" sz="1500" b="1" dirty="0"/>
              <a:t>Key Principles of Liberalism in Development</a:t>
            </a:r>
          </a:p>
          <a:p>
            <a:endParaRPr lang="en-US" sz="1500" b="1" dirty="0"/>
          </a:p>
          <a:p>
            <a:r>
              <a:rPr lang="en-US" sz="1500" b="1" dirty="0"/>
              <a:t>Individual Freedom</a:t>
            </a:r>
            <a:r>
              <a:rPr lang="en-US" sz="1500" dirty="0"/>
              <a:t>:  Liberalism prioritizes the protection of individual rights and freedoms, including freedom of speech, freedom of the press, and freedom of religion. It emphasizes the autonomy of individuals to make their own choices.</a:t>
            </a:r>
          </a:p>
          <a:p>
            <a:endParaRPr lang="en-US" sz="1500" dirty="0"/>
          </a:p>
          <a:p>
            <a:r>
              <a:rPr lang="en-US" sz="1500" b="1" dirty="0"/>
              <a:t>Democratic Governance</a:t>
            </a:r>
            <a:r>
              <a:rPr lang="en-US" sz="1500" dirty="0"/>
              <a:t>:  Liberalism supports democratic institutions and processes, advocating for political participation, representative democracy, and the rule of law. It promotes accountability and transparency in governance.</a:t>
            </a:r>
          </a:p>
          <a:p>
            <a:endParaRPr lang="en-US" sz="1500" dirty="0"/>
          </a:p>
          <a:p>
            <a:r>
              <a:rPr lang="en-US" sz="1500" b="1" dirty="0"/>
              <a:t>Equality and Social Justice</a:t>
            </a:r>
            <a:r>
              <a:rPr lang="en-US" sz="1500" dirty="0"/>
              <a:t>: A core tenet of liberalism is the pursuit of equality and social justice. It seeks to reduce inequalities through policies that promote equal opportunities and protect vulnerable groups.</a:t>
            </a:r>
          </a:p>
          <a:p>
            <a:endParaRPr lang="en-US" sz="1500" dirty="0"/>
          </a:p>
          <a:p>
            <a:r>
              <a:rPr lang="en-US" sz="1500" b="1" dirty="0"/>
              <a:t>Market Economy with Regulation</a:t>
            </a:r>
            <a:r>
              <a:rPr lang="en-US" sz="1500" dirty="0"/>
              <a:t>: Liberalism supports a market economy but advocates for regulation to correct market failures, protect consumers, and ensure fair competition. It values economic freedom but also recognizes the role of government in addressing social and economic disparities.</a:t>
            </a:r>
          </a:p>
          <a:p>
            <a:endParaRPr lang="en-US" sz="1500" dirty="0"/>
          </a:p>
          <a:p>
            <a:r>
              <a:rPr lang="en-US" sz="1500" b="1" dirty="0"/>
              <a:t>Progressive Reform</a:t>
            </a:r>
            <a:r>
              <a:rPr lang="en-US" sz="1500" dirty="0"/>
              <a:t>: Liberalism embraces progressive change and reform, advocating for continuous improvement in social, economic, and political systems to adapt to new challenges and opportunities.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7848600" cy="5170646"/>
          </a:xfrm>
          <a:prstGeom prst="rect">
            <a:avLst/>
          </a:prstGeom>
        </p:spPr>
        <p:txBody>
          <a:bodyPr wrap="square">
            <a:spAutoFit/>
          </a:bodyPr>
          <a:lstStyle/>
          <a:p>
            <a:r>
              <a:rPr lang="en-US" sz="1500" b="1" dirty="0"/>
              <a:t>Advantages of Liberalism in Development</a:t>
            </a:r>
          </a:p>
          <a:p>
            <a:endParaRPr lang="en-US" sz="1500" b="1" dirty="0"/>
          </a:p>
          <a:p>
            <a:r>
              <a:rPr lang="en-US" sz="1500" b="1" dirty="0"/>
              <a:t>Promotion of Individual Rights</a:t>
            </a:r>
            <a:r>
              <a:rPr lang="en-US" sz="1500" dirty="0"/>
              <a:t>: By emphasizing individual freedoms and rights, liberalism fosters an environment where people can freely express themselves and pursue their own goals, leading to a more vibrant and innovative society.</a:t>
            </a:r>
          </a:p>
          <a:p>
            <a:pPr lvl="1"/>
            <a:endParaRPr lang="en-US" sz="1500" dirty="0"/>
          </a:p>
          <a:p>
            <a:r>
              <a:rPr lang="en-US" sz="1500" b="1" dirty="0"/>
              <a:t>Strengthening Democracy</a:t>
            </a:r>
            <a:r>
              <a:rPr lang="en-US" sz="1500" dirty="0"/>
              <a:t>: Liberalism’s focus on democratic governance enhances political participation and accountability. This helps ensure that government actions reflect the will of the people and are subject to scrutiny.</a:t>
            </a:r>
          </a:p>
          <a:p>
            <a:pPr lvl="1"/>
            <a:endParaRPr lang="en-US" sz="1500" dirty="0"/>
          </a:p>
          <a:p>
            <a:r>
              <a:rPr lang="en-US" sz="1500" b="1" dirty="0"/>
              <a:t>Encouragement of Innovation</a:t>
            </a:r>
            <a:r>
              <a:rPr lang="en-US" sz="1500" dirty="0"/>
              <a:t>: The protection of individual freedoms and a market economy with some regulation can stimulate creativity and innovation, as people and businesses are free to explore new ideas and solutions.</a:t>
            </a:r>
          </a:p>
          <a:p>
            <a:pPr lvl="1"/>
            <a:endParaRPr lang="en-US" sz="1500" dirty="0"/>
          </a:p>
          <a:p>
            <a:r>
              <a:rPr lang="en-US" sz="1500" b="1" dirty="0"/>
              <a:t>Advancement of Social Justice</a:t>
            </a:r>
            <a:r>
              <a:rPr lang="en-US" sz="1500" dirty="0"/>
              <a:t>: Liberal policies aimed at reducing inequality and promoting social justice can lead to a fairer society, where opportunities are more evenly distributed and marginalized groups are better supported.</a:t>
            </a:r>
          </a:p>
          <a:p>
            <a:pPr lvl="1"/>
            <a:endParaRPr lang="en-US" sz="1500" dirty="0"/>
          </a:p>
          <a:p>
            <a:r>
              <a:rPr lang="en-US" sz="1500" b="1" dirty="0"/>
              <a:t>Responsive to Change</a:t>
            </a:r>
            <a:r>
              <a:rPr lang="en-US" sz="1500" dirty="0"/>
              <a:t>: Liberalism’s openness to reform and progressive change allows societies to adapt to evolving social, economic, and technological conditions, making them more resilient and adaptable.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7848600" cy="5863144"/>
          </a:xfrm>
          <a:prstGeom prst="rect">
            <a:avLst/>
          </a:prstGeom>
        </p:spPr>
        <p:txBody>
          <a:bodyPr wrap="square">
            <a:spAutoFit/>
          </a:bodyPr>
          <a:lstStyle/>
          <a:p>
            <a:r>
              <a:rPr lang="en-US" sz="1500" b="1" dirty="0"/>
              <a:t>Disadvantages of Liberalism in Development</a:t>
            </a:r>
          </a:p>
          <a:p>
            <a:endParaRPr lang="en-US" sz="1500" b="1" dirty="0"/>
          </a:p>
          <a:p>
            <a:r>
              <a:rPr lang="en-US" sz="1500" b="1" dirty="0"/>
              <a:t>Potential for Social Fragmentation</a:t>
            </a:r>
            <a:r>
              <a:rPr lang="en-US" sz="1500" dirty="0"/>
              <a:t>: Emphasis on individual freedoms can sometimes lead to social fragmentation or a weakening of communal bonds, as people may prioritize personal interests over collective well-being.</a:t>
            </a:r>
          </a:p>
          <a:p>
            <a:endParaRPr lang="en-US" sz="1500" dirty="0"/>
          </a:p>
          <a:p>
            <a:r>
              <a:rPr lang="en-US" sz="1500" b="1" dirty="0"/>
              <a:t>Economic Inequality</a:t>
            </a:r>
            <a:r>
              <a:rPr lang="en-US" sz="1500" dirty="0"/>
              <a:t>: While liberalism supports a market economy, it can sometimes result in significant economic inequalities if not properly regulated. Market-driven approaches may not always adequately address the needs of the most vulnerable.</a:t>
            </a:r>
          </a:p>
          <a:p>
            <a:endParaRPr lang="en-US" sz="1500" dirty="0"/>
          </a:p>
          <a:p>
            <a:r>
              <a:rPr lang="en-US" sz="1500" b="1" dirty="0"/>
              <a:t>Challenges of Implementation</a:t>
            </a:r>
            <a:r>
              <a:rPr lang="en-US" sz="1500" dirty="0"/>
              <a:t>: Implementing liberal policies can be challenging, particularly in societies with deeply entrenched traditional or autocratic systems. Resistance to change can hinder the effectiveness of liberal reforms.</a:t>
            </a:r>
          </a:p>
          <a:p>
            <a:endParaRPr lang="en-US" sz="1500" dirty="0"/>
          </a:p>
          <a:p>
            <a:r>
              <a:rPr lang="en-US" sz="1500" b="1" dirty="0"/>
              <a:t>Short-Term Focus</a:t>
            </a:r>
            <a:r>
              <a:rPr lang="en-US" sz="1500" dirty="0"/>
              <a:t>: The emphasis on progressive change and reform might sometimes prioritize short-term gains over long-term stability. This can lead to frequent changes in policy that may create uncertainty or disrupt established systems.</a:t>
            </a:r>
          </a:p>
          <a:p>
            <a:endParaRPr lang="en-US" sz="1500" dirty="0"/>
          </a:p>
          <a:p>
            <a:r>
              <a:rPr lang="en-US" sz="1500" b="1" dirty="0"/>
              <a:t>Balancing Freedom and Regulation</a:t>
            </a:r>
            <a:r>
              <a:rPr lang="en-US" sz="1500" dirty="0"/>
              <a:t>: Striking the right balance between individual freedoms and necessary regulation can be difficult. Excessive regulation may infringe on personal freedoms, while insufficient regulation may fail to address market failures and inequalities.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690336"/>
            <a:ext cx="4572000" cy="584775"/>
          </a:xfrm>
          <a:prstGeom prst="rect">
            <a:avLst/>
          </a:prstGeom>
        </p:spPr>
        <p:txBody>
          <a:bodyPr>
            <a:spAutoFit/>
          </a:bodyPr>
          <a:lstStyle/>
          <a:p>
            <a:pPr algn="ctr"/>
            <a:r>
              <a:rPr lang="en-US" sz="3200" dirty="0"/>
              <a:t>Radicalism</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90601"/>
            <a:ext cx="7391400" cy="2031325"/>
          </a:xfrm>
          <a:prstGeom prst="rect">
            <a:avLst/>
          </a:prstGeom>
        </p:spPr>
        <p:txBody>
          <a:bodyPr wrap="square">
            <a:spAutoFit/>
          </a:bodyPr>
          <a:lstStyle/>
          <a:p>
            <a:pPr>
              <a:buFont typeface="Arial" pitchFamily="34" charset="0"/>
              <a:buChar char="•"/>
            </a:pPr>
            <a:r>
              <a:rPr lang="en-US" dirty="0"/>
              <a:t>	Radicalism in the development of societies and 	political systems refers to the pursuit of significant, 	fundamental changes that challenge established 	norms, structures, and ideologies. It often advocates 	for deep transformations in political, social, and 	economic systems, aiming to address perceived 	injustices and inequalities.</a:t>
            </a:r>
          </a:p>
        </p:txBody>
      </p:sp>
      <p:sp>
        <p:nvSpPr>
          <p:cNvPr id="3" name="Rectangle 2"/>
          <p:cNvSpPr/>
          <p:nvPr/>
        </p:nvSpPr>
        <p:spPr>
          <a:xfrm>
            <a:off x="1066800" y="3429000"/>
            <a:ext cx="7162800" cy="1477328"/>
          </a:xfrm>
          <a:prstGeom prst="rect">
            <a:avLst/>
          </a:prstGeom>
        </p:spPr>
        <p:txBody>
          <a:bodyPr wrap="square">
            <a:spAutoFit/>
          </a:bodyPr>
          <a:lstStyle/>
          <a:p>
            <a:pPr>
              <a:buFont typeface="Arial" pitchFamily="34" charset="0"/>
              <a:buChar char="•"/>
            </a:pPr>
            <a:r>
              <a:rPr lang="en-US" dirty="0"/>
              <a:t> 	Radicalism is a movement or way of thinking that wants to make major changes in society. It doesn’t just want small tweaks or reforms; it seeks to completely change how things work. This can involve changes in politics, social structures, or economic systems.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74838"/>
            <a:ext cx="6172200" cy="2031325"/>
          </a:xfrm>
          <a:prstGeom prst="rect">
            <a:avLst/>
          </a:prstGeom>
        </p:spPr>
        <p:txBody>
          <a:bodyPr wrap="square">
            <a:spAutoFit/>
          </a:bodyPr>
          <a:lstStyle/>
          <a:p>
            <a:r>
              <a:rPr lang="en-US" dirty="0"/>
              <a:t>Political consensus in development refers to a broad agreement among various political actors, including government officials, political parties, and other stakeholders, on key development goals and strategies. Achieving such consensus can be crucial for the successful implementation of development policies and projects.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838200"/>
            <a:ext cx="6858000" cy="5047536"/>
          </a:xfrm>
          <a:prstGeom prst="rect">
            <a:avLst/>
          </a:prstGeom>
        </p:spPr>
        <p:txBody>
          <a:bodyPr wrap="square">
            <a:spAutoFit/>
          </a:bodyPr>
          <a:lstStyle/>
          <a:p>
            <a:r>
              <a:rPr lang="en-US" sz="1400" b="1" dirty="0"/>
              <a:t>Key Characteristics of Radicalism</a:t>
            </a:r>
          </a:p>
          <a:p>
            <a:endParaRPr lang="en-US" sz="1400" b="1" dirty="0"/>
          </a:p>
          <a:p>
            <a:r>
              <a:rPr lang="en-US" sz="1400" b="1" dirty="0"/>
              <a:t>Big Changes</a:t>
            </a:r>
            <a:r>
              <a:rPr lang="en-US" sz="1400" dirty="0"/>
              <a:t>:</a:t>
            </a:r>
          </a:p>
          <a:p>
            <a:pPr lvl="1"/>
            <a:r>
              <a:rPr lang="en-US" sz="1400" dirty="0"/>
              <a:t>Radicalism focuses on fundamental shifts. For example, instead of just making laws better, radicals might want to change the entire political system.</a:t>
            </a:r>
          </a:p>
          <a:p>
            <a:r>
              <a:rPr lang="en-US" sz="1400" b="1" dirty="0"/>
              <a:t>Challenging Authority</a:t>
            </a:r>
            <a:r>
              <a:rPr lang="en-US" sz="1400" dirty="0"/>
              <a:t>:</a:t>
            </a:r>
          </a:p>
          <a:p>
            <a:pPr lvl="1"/>
            <a:r>
              <a:rPr lang="en-US" sz="1400" dirty="0"/>
              <a:t>Radicals often push back against those in power. They believe that current leaders or systems are unjust and need to be reformed or replaced.</a:t>
            </a:r>
          </a:p>
          <a:p>
            <a:r>
              <a:rPr lang="en-US" sz="1400" b="1" dirty="0"/>
              <a:t>Foundations in Ideology</a:t>
            </a:r>
            <a:r>
              <a:rPr lang="en-US" sz="1400" dirty="0"/>
              <a:t>:</a:t>
            </a:r>
          </a:p>
          <a:p>
            <a:pPr lvl="1"/>
            <a:r>
              <a:rPr lang="en-US" sz="1400" dirty="0"/>
              <a:t>Many radical movements are based on specific beliefs or ideologies, such as socialism, which seeks to address economic inequalities, or anarchism, which opposes all forms of government control.</a:t>
            </a:r>
          </a:p>
          <a:p>
            <a:r>
              <a:rPr lang="en-US" sz="1400" b="1" dirty="0"/>
              <a:t>Community Involvement</a:t>
            </a:r>
            <a:r>
              <a:rPr lang="en-US" sz="1400" dirty="0"/>
              <a:t>:</a:t>
            </a:r>
          </a:p>
          <a:p>
            <a:pPr lvl="1"/>
            <a:r>
              <a:rPr lang="en-US" sz="1400" dirty="0"/>
              <a:t>Radicalism usually involves ordinary people coming together to demand change. This can happen through protests, strikes, or grassroots organizing.</a:t>
            </a:r>
          </a:p>
          <a:p>
            <a:r>
              <a:rPr lang="en-US" sz="1400" b="1" dirty="0"/>
              <a:t>Vision for a Better Future</a:t>
            </a:r>
            <a:r>
              <a:rPr lang="en-US" sz="1400" dirty="0"/>
              <a:t>:</a:t>
            </a:r>
          </a:p>
          <a:p>
            <a:pPr lvl="1"/>
            <a:r>
              <a:rPr lang="en-US" sz="1400" dirty="0"/>
              <a:t>Radicals often have a clear idea of what a fairer society looks like. They want to inspire others to join their cause and work towards that vision.</a:t>
            </a:r>
          </a:p>
          <a:p>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19200"/>
            <a:ext cx="7315200" cy="4031873"/>
          </a:xfrm>
          <a:prstGeom prst="rect">
            <a:avLst/>
          </a:prstGeom>
        </p:spPr>
        <p:txBody>
          <a:bodyPr wrap="square">
            <a:spAutoFit/>
          </a:bodyPr>
          <a:lstStyle/>
          <a:p>
            <a:r>
              <a:rPr lang="en-US" sz="1600" b="1" dirty="0"/>
              <a:t>Historical Examples</a:t>
            </a:r>
          </a:p>
          <a:p>
            <a:endParaRPr lang="en-US" sz="1600" b="1" dirty="0"/>
          </a:p>
          <a:p>
            <a:r>
              <a:rPr lang="en-US" sz="1600" b="1" dirty="0"/>
              <a:t>Revolutions</a:t>
            </a:r>
            <a:r>
              <a:rPr lang="en-US" sz="1600" dirty="0"/>
              <a:t>:</a:t>
            </a:r>
          </a:p>
          <a:p>
            <a:pPr lvl="1"/>
            <a:r>
              <a:rPr lang="en-US" sz="1600" dirty="0"/>
              <a:t>The </a:t>
            </a:r>
            <a:r>
              <a:rPr lang="en-US" sz="1600" b="1" dirty="0"/>
              <a:t>French Revolution</a:t>
            </a:r>
            <a:r>
              <a:rPr lang="en-US" sz="1600" dirty="0"/>
              <a:t> in the late 1700s aimed to overthrow the monarchy and establish a republic. It was driven by the desire for freedom and equality.</a:t>
            </a:r>
          </a:p>
          <a:p>
            <a:pPr lvl="1"/>
            <a:r>
              <a:rPr lang="en-US" sz="1600" dirty="0"/>
              <a:t>The </a:t>
            </a:r>
            <a:r>
              <a:rPr lang="en-US" sz="1600" b="1" dirty="0"/>
              <a:t>Russian Revolution</a:t>
            </a:r>
            <a:r>
              <a:rPr lang="en-US" sz="1600" dirty="0"/>
              <a:t> in 1917 sought to remove the tsar and create a communist state, focusing on the needs of the working class.</a:t>
            </a:r>
          </a:p>
          <a:p>
            <a:pPr lvl="1"/>
            <a:endParaRPr lang="en-US" sz="1600" dirty="0"/>
          </a:p>
          <a:p>
            <a:r>
              <a:rPr lang="en-US" sz="1600" b="1" dirty="0"/>
              <a:t>Social Movements</a:t>
            </a:r>
            <a:r>
              <a:rPr lang="en-US" sz="1600" dirty="0"/>
              <a:t>:</a:t>
            </a:r>
          </a:p>
          <a:p>
            <a:pPr lvl="1"/>
            <a:r>
              <a:rPr lang="en-US" sz="1600" dirty="0"/>
              <a:t>The </a:t>
            </a:r>
            <a:r>
              <a:rPr lang="en-US" sz="1600" b="1" dirty="0"/>
              <a:t>Civil Rights Movement</a:t>
            </a:r>
            <a:r>
              <a:rPr lang="en-US" sz="1600" dirty="0"/>
              <a:t> in the U.S. fought against racial segregation and discrimination, pushing for equal rights for African Americans.</a:t>
            </a:r>
          </a:p>
          <a:p>
            <a:pPr lvl="1"/>
            <a:r>
              <a:rPr lang="en-US" sz="1600" dirty="0"/>
              <a:t>The </a:t>
            </a:r>
            <a:r>
              <a:rPr lang="en-US" sz="1600" b="1" dirty="0"/>
              <a:t>Women’s Rights Movement</a:t>
            </a:r>
            <a:r>
              <a:rPr lang="en-US" sz="1600" dirty="0"/>
              <a:t> has worked for gender equality, fighting for issues like voting rights and equal pay.</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90600"/>
            <a:ext cx="7467600" cy="4247317"/>
          </a:xfrm>
          <a:prstGeom prst="rect">
            <a:avLst/>
          </a:prstGeom>
        </p:spPr>
        <p:txBody>
          <a:bodyPr wrap="square">
            <a:spAutoFit/>
          </a:bodyPr>
          <a:lstStyle/>
          <a:p>
            <a:r>
              <a:rPr lang="en-US" b="1" dirty="0"/>
              <a:t>Impact on Political Systems</a:t>
            </a:r>
          </a:p>
          <a:p>
            <a:endParaRPr lang="en-US" b="1" dirty="0"/>
          </a:p>
          <a:p>
            <a:r>
              <a:rPr lang="en-US" b="1" dirty="0"/>
              <a:t>New Laws and Policies</a:t>
            </a:r>
            <a:r>
              <a:rPr lang="en-US" dirty="0"/>
              <a:t>:</a:t>
            </a:r>
          </a:p>
          <a:p>
            <a:pPr lvl="1"/>
            <a:r>
              <a:rPr lang="en-US" dirty="0"/>
              <a:t>Radical movements can lead to important changes in laws. For example, after the Civil Rights Movement, laws were passed to ensure better rights for all citizens.</a:t>
            </a:r>
          </a:p>
          <a:p>
            <a:r>
              <a:rPr lang="en-US" b="1" dirty="0"/>
              <a:t>New Ideas and Parties</a:t>
            </a:r>
            <a:r>
              <a:rPr lang="en-US" dirty="0"/>
              <a:t>:</a:t>
            </a:r>
          </a:p>
          <a:p>
            <a:pPr lvl="1"/>
            <a:r>
              <a:rPr lang="en-US" dirty="0"/>
              <a:t>Sometimes, radical ideas create new political parties or movements that change how people think about politics. For example, environmental movements have pushed for green parties that focus on sustainability.</a:t>
            </a:r>
          </a:p>
          <a:p>
            <a:r>
              <a:rPr lang="en-US" b="1" dirty="0"/>
              <a:t>Opposition and Resistance</a:t>
            </a:r>
            <a:r>
              <a:rPr lang="en-US" dirty="0"/>
              <a:t>:</a:t>
            </a:r>
          </a:p>
          <a:p>
            <a:pPr lvl="1"/>
            <a:r>
              <a:rPr lang="en-US" dirty="0"/>
              <a:t>Established powers often resist radical changes. This can result in pushback, such as laws that suppress protests or efforts to silence radical voices.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5200" y="2819400"/>
            <a:ext cx="2122697" cy="584775"/>
          </a:xfrm>
          <a:prstGeom prst="rect">
            <a:avLst/>
          </a:prstGeom>
        </p:spPr>
        <p:txBody>
          <a:bodyPr wrap="none">
            <a:spAutoFit/>
          </a:bodyPr>
          <a:lstStyle/>
          <a:p>
            <a:pPr algn="ctr"/>
            <a:r>
              <a:rPr lang="en-US" sz="3200" dirty="0"/>
              <a:t>Socialism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981200"/>
            <a:ext cx="6781800" cy="2246769"/>
          </a:xfrm>
          <a:prstGeom prst="rect">
            <a:avLst/>
          </a:prstGeom>
        </p:spPr>
        <p:txBody>
          <a:bodyPr wrap="square">
            <a:spAutoFit/>
          </a:bodyPr>
          <a:lstStyle/>
          <a:p>
            <a:pPr algn="ctr"/>
            <a:r>
              <a:rPr lang="en-US" sz="2000" dirty="0"/>
              <a:t>Socialism is a political and economic system that seeks to promote social ownership and democratic control of the means of production, distribution, and exchange. It emphasizes reducing inequality, providing for basic needs, and ensuring that everyone has access to essential services like healthcare, education, and housing.</a:t>
            </a:r>
            <a:endParaRPr 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7772400" cy="5262979"/>
          </a:xfrm>
          <a:prstGeom prst="rect">
            <a:avLst/>
          </a:prstGeom>
        </p:spPr>
        <p:txBody>
          <a:bodyPr wrap="square">
            <a:spAutoFit/>
          </a:bodyPr>
          <a:lstStyle/>
          <a:p>
            <a:r>
              <a:rPr lang="en-US" sz="1400" b="1" dirty="0"/>
              <a:t>Key Features of Socialism</a:t>
            </a:r>
          </a:p>
          <a:p>
            <a:endParaRPr lang="en-US" sz="1400" b="1" dirty="0"/>
          </a:p>
          <a:p>
            <a:r>
              <a:rPr lang="en-US" sz="1400" b="1" dirty="0"/>
              <a:t>Social Ownership</a:t>
            </a:r>
            <a:r>
              <a:rPr lang="en-US" sz="1400" dirty="0"/>
              <a:t>:</a:t>
            </a:r>
          </a:p>
          <a:p>
            <a:pPr lvl="1"/>
            <a:r>
              <a:rPr lang="en-US" sz="1400" dirty="0"/>
              <a:t>In socialism, the resources and means of production (factories, land, etc.) are owned collectively by the community or the state rather than by individuals or private companies. This can take various forms, including state ownership, cooperatives, or public enterprises.</a:t>
            </a:r>
          </a:p>
          <a:p>
            <a:r>
              <a:rPr lang="en-US" sz="1400" b="1" dirty="0"/>
              <a:t>Economic Planning</a:t>
            </a:r>
            <a:r>
              <a:rPr lang="en-US" sz="1400" dirty="0"/>
              <a:t>:</a:t>
            </a:r>
          </a:p>
          <a:p>
            <a:pPr lvl="1"/>
            <a:r>
              <a:rPr lang="en-US" sz="1400" dirty="0"/>
              <a:t>Socialists often advocate for planned economies, where production and resource allocation are organized according to a central plan rather than driven by profit motives. This aims to ensure that goods and services meet the needs of the population.</a:t>
            </a:r>
          </a:p>
          <a:p>
            <a:r>
              <a:rPr lang="en-US" sz="1400" b="1" dirty="0"/>
              <a:t>Redistribution of Wealth</a:t>
            </a:r>
            <a:r>
              <a:rPr lang="en-US" sz="1400" dirty="0"/>
              <a:t>:</a:t>
            </a:r>
          </a:p>
          <a:p>
            <a:pPr lvl="1"/>
            <a:r>
              <a:rPr lang="en-US" sz="1400" dirty="0"/>
              <a:t>Socialism seeks to reduce economic inequality through policies that redistribute wealth, such as progressive taxation, social welfare programs, and public services. The goal is to provide a safety net for all citizens.</a:t>
            </a:r>
          </a:p>
          <a:p>
            <a:r>
              <a:rPr lang="en-US" sz="1400" b="1" dirty="0"/>
              <a:t>Focus on Community and Cooperation</a:t>
            </a:r>
            <a:r>
              <a:rPr lang="en-US" sz="1400" dirty="0"/>
              <a:t>:</a:t>
            </a:r>
          </a:p>
          <a:p>
            <a:pPr lvl="1"/>
            <a:r>
              <a:rPr lang="en-US" sz="1400" dirty="0"/>
              <a:t>Socialism emphasizes cooperation over competition. It values community well-being and collective responsibility, aiming to create a society where everyone contributes to and benefits from shared resources.</a:t>
            </a:r>
          </a:p>
          <a:p>
            <a:r>
              <a:rPr lang="en-US" sz="1400" b="1" dirty="0"/>
              <a:t>Democratic Control</a:t>
            </a:r>
            <a:r>
              <a:rPr lang="en-US" sz="1400" dirty="0"/>
              <a:t>:</a:t>
            </a:r>
          </a:p>
          <a:p>
            <a:pPr lvl="1"/>
            <a:r>
              <a:rPr lang="en-US" sz="1400" dirty="0"/>
              <a:t>Many socialists advocate for democratic governance, where people have a say in decision-making processes. This can include direct democracy, worker cooperatives, or participatory planning.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696200" cy="3970318"/>
          </a:xfrm>
          <a:prstGeom prst="rect">
            <a:avLst/>
          </a:prstGeom>
        </p:spPr>
        <p:txBody>
          <a:bodyPr wrap="square">
            <a:spAutoFit/>
          </a:bodyPr>
          <a:lstStyle/>
          <a:p>
            <a:r>
              <a:rPr lang="en-US" sz="1400" b="1" dirty="0"/>
              <a:t>Historical Context</a:t>
            </a:r>
          </a:p>
          <a:p>
            <a:endParaRPr lang="en-US" sz="1400" b="1" dirty="0"/>
          </a:p>
          <a:p>
            <a:r>
              <a:rPr lang="en-US" sz="1400" b="1" dirty="0"/>
              <a:t>Origins</a:t>
            </a:r>
            <a:r>
              <a:rPr lang="en-US" sz="1400" dirty="0"/>
              <a:t>:</a:t>
            </a:r>
          </a:p>
          <a:p>
            <a:pPr lvl="1"/>
            <a:r>
              <a:rPr lang="en-US" sz="1400" dirty="0"/>
              <a:t>Socialism emerged in the early 19th century as a response to the inequalities created by industrial capitalism. Thinkers like Karl Marx and Friedrich Engels critiqued capitalism and outlined ideas for a socialist society in works like "The Communist Manifesto."</a:t>
            </a:r>
          </a:p>
          <a:p>
            <a:r>
              <a:rPr lang="en-US" sz="1400" b="1" dirty="0"/>
              <a:t>Variations</a:t>
            </a:r>
            <a:r>
              <a:rPr lang="en-US" sz="1400" dirty="0"/>
              <a:t>:</a:t>
            </a:r>
          </a:p>
          <a:p>
            <a:pPr lvl="1"/>
            <a:r>
              <a:rPr lang="en-US" sz="1400" dirty="0"/>
              <a:t>Socialism has taken many forms over the years. Some notable variations include:</a:t>
            </a:r>
          </a:p>
          <a:p>
            <a:pPr lvl="2"/>
            <a:r>
              <a:rPr lang="en-US" sz="1400" b="1" dirty="0"/>
              <a:t>Democratic Socialism</a:t>
            </a:r>
            <a:r>
              <a:rPr lang="en-US" sz="1400" dirty="0"/>
              <a:t>: Advocates for political democracy alongside social ownership. It seeks gradual reforms through democratic means rather than revolution.</a:t>
            </a:r>
          </a:p>
          <a:p>
            <a:pPr lvl="2"/>
            <a:r>
              <a:rPr lang="en-US" sz="1400" b="1" dirty="0"/>
              <a:t>Marxism</a:t>
            </a:r>
            <a:r>
              <a:rPr lang="en-US" sz="1400" dirty="0"/>
              <a:t>: A more revolutionary form of socialism that aims for a classless society and the abolition of capitalism.</a:t>
            </a:r>
          </a:p>
          <a:p>
            <a:pPr lvl="2"/>
            <a:r>
              <a:rPr lang="en-US" sz="1400" b="1" dirty="0"/>
              <a:t>Libertarian Socialism</a:t>
            </a:r>
            <a:r>
              <a:rPr lang="en-US" sz="1400" dirty="0"/>
              <a:t>: Emphasizes individual freedom and seeks to eliminate coercive institutions, advocating for decentralized forms of socialism.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7696200" cy="4524315"/>
          </a:xfrm>
          <a:prstGeom prst="rect">
            <a:avLst/>
          </a:prstGeom>
        </p:spPr>
        <p:txBody>
          <a:bodyPr wrap="square">
            <a:spAutoFit/>
          </a:bodyPr>
          <a:lstStyle/>
          <a:p>
            <a:r>
              <a:rPr lang="en-US" b="1" dirty="0"/>
              <a:t>Socialism in Practice</a:t>
            </a:r>
          </a:p>
          <a:p>
            <a:endParaRPr lang="en-US" b="1" dirty="0"/>
          </a:p>
          <a:p>
            <a:r>
              <a:rPr lang="en-US" b="1" dirty="0"/>
              <a:t>Countries</a:t>
            </a:r>
            <a:r>
              <a:rPr lang="en-US" dirty="0"/>
              <a:t>:</a:t>
            </a:r>
          </a:p>
          <a:p>
            <a:pPr lvl="1"/>
            <a:r>
              <a:rPr lang="en-US" dirty="0"/>
              <a:t>Various countries have implemented socialist policies to different extents. For example:</a:t>
            </a:r>
          </a:p>
          <a:p>
            <a:pPr lvl="2"/>
            <a:r>
              <a:rPr lang="en-US" b="1" dirty="0"/>
              <a:t>Scandinavian Countries</a:t>
            </a:r>
            <a:r>
              <a:rPr lang="en-US" dirty="0"/>
              <a:t> (like Sweden and Norway) practice democratic socialism, combining a strong welfare state with a market economy.</a:t>
            </a:r>
          </a:p>
          <a:p>
            <a:pPr lvl="2"/>
            <a:r>
              <a:rPr lang="en-US" b="1" dirty="0"/>
              <a:t>Cuba and Venezuela</a:t>
            </a:r>
            <a:r>
              <a:rPr lang="en-US" dirty="0"/>
              <a:t> have implemented more centralized and state-controlled forms of socialism.</a:t>
            </a:r>
          </a:p>
          <a:p>
            <a:pPr lvl="2"/>
            <a:endParaRPr lang="en-US" dirty="0"/>
          </a:p>
          <a:p>
            <a:r>
              <a:rPr lang="en-US" b="1" dirty="0"/>
              <a:t>Welfare Programs</a:t>
            </a:r>
            <a:r>
              <a:rPr lang="en-US" dirty="0"/>
              <a:t>:</a:t>
            </a:r>
          </a:p>
          <a:p>
            <a:pPr lvl="1"/>
            <a:r>
              <a:rPr lang="en-US" dirty="0"/>
              <a:t>Many modern societies incorporate socialist principles through welfare programs, such as universal healthcare, free education, and unemployment benefits. These programs aim to ensure that basic needs are met for all citizens.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8001000" cy="3970318"/>
          </a:xfrm>
          <a:prstGeom prst="rect">
            <a:avLst/>
          </a:prstGeom>
        </p:spPr>
        <p:txBody>
          <a:bodyPr wrap="square">
            <a:spAutoFit/>
          </a:bodyPr>
          <a:lstStyle/>
          <a:p>
            <a:r>
              <a:rPr lang="en-US" b="1" dirty="0"/>
              <a:t>Critiques of Socialism</a:t>
            </a:r>
          </a:p>
          <a:p>
            <a:endParaRPr lang="en-US" b="1" dirty="0"/>
          </a:p>
          <a:p>
            <a:r>
              <a:rPr lang="en-US" b="1" dirty="0"/>
              <a:t>Economic Efficiency</a:t>
            </a:r>
            <a:r>
              <a:rPr lang="en-US" dirty="0"/>
              <a:t>:</a:t>
            </a:r>
          </a:p>
          <a:p>
            <a:pPr lvl="1"/>
            <a:r>
              <a:rPr lang="en-US" dirty="0"/>
              <a:t>Critics argue that socialism can lead to inefficiency and bureaucracy, as centralized planning may not respond as quickly to market demands compared to free markets.</a:t>
            </a:r>
          </a:p>
          <a:p>
            <a:r>
              <a:rPr lang="en-US" b="1" dirty="0"/>
              <a:t>Incentives</a:t>
            </a:r>
            <a:r>
              <a:rPr lang="en-US" dirty="0"/>
              <a:t>:</a:t>
            </a:r>
          </a:p>
          <a:p>
            <a:pPr lvl="1"/>
            <a:r>
              <a:rPr lang="en-US" dirty="0"/>
              <a:t>Some contend that socialism reduces individual incentives for innovation and hard work since profits and wealth are redistributed.</a:t>
            </a:r>
          </a:p>
          <a:p>
            <a:r>
              <a:rPr lang="en-US" b="1" dirty="0"/>
              <a:t>Historical Examples</a:t>
            </a:r>
            <a:r>
              <a:rPr lang="en-US" dirty="0"/>
              <a:t>:</a:t>
            </a:r>
          </a:p>
          <a:p>
            <a:pPr lvl="1"/>
            <a:r>
              <a:rPr lang="en-US" dirty="0"/>
              <a:t>Instances of authoritarian socialism, such as the Soviet Union, have raised concerns about government overreach and the suppression of individual freedoms.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2286000"/>
            <a:ext cx="4572000" cy="1569660"/>
          </a:xfrm>
          <a:prstGeom prst="rect">
            <a:avLst/>
          </a:prstGeom>
        </p:spPr>
        <p:txBody>
          <a:bodyPr>
            <a:spAutoFit/>
          </a:bodyPr>
          <a:lstStyle/>
          <a:p>
            <a:pPr algn="ctr"/>
            <a:r>
              <a:rPr lang="en-US" sz="3200" dirty="0"/>
              <a:t>Models </a:t>
            </a:r>
          </a:p>
          <a:p>
            <a:pPr algn="ctr"/>
            <a:r>
              <a:rPr lang="en-US" sz="3200" dirty="0"/>
              <a:t>of </a:t>
            </a:r>
          </a:p>
          <a:p>
            <a:pPr algn="ctr"/>
            <a:r>
              <a:rPr lang="en-US" sz="3200" dirty="0"/>
              <a:t>governing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286000"/>
            <a:ext cx="4084388" cy="1569660"/>
          </a:xfrm>
          <a:prstGeom prst="rect">
            <a:avLst/>
          </a:prstGeom>
        </p:spPr>
        <p:txBody>
          <a:bodyPr wrap="none">
            <a:spAutoFit/>
          </a:bodyPr>
          <a:lstStyle/>
          <a:p>
            <a:pPr algn="ctr"/>
            <a:r>
              <a:rPr lang="en-US" sz="3200" dirty="0"/>
              <a:t>Importance </a:t>
            </a:r>
          </a:p>
          <a:p>
            <a:pPr algn="ctr"/>
            <a:r>
              <a:rPr lang="en-US" sz="3200" dirty="0"/>
              <a:t>of </a:t>
            </a:r>
          </a:p>
          <a:p>
            <a:pPr algn="ctr"/>
            <a:r>
              <a:rPr lang="en-US" sz="3200" dirty="0"/>
              <a:t>Political Consensus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1305342"/>
            <a:ext cx="4876800" cy="4247317"/>
          </a:xfrm>
          <a:prstGeom prst="rect">
            <a:avLst/>
          </a:prstGeom>
        </p:spPr>
        <p:txBody>
          <a:bodyPr wrap="square">
            <a:spAutoFit/>
          </a:bodyPr>
          <a:lstStyle/>
          <a:p>
            <a:pPr marL="342900" indent="-342900">
              <a:buAutoNum type="arabicPeriod"/>
            </a:pPr>
            <a:r>
              <a:rPr lang="en-US" b="1" dirty="0"/>
              <a:t>Democracy</a:t>
            </a:r>
          </a:p>
          <a:p>
            <a:pPr marL="342900" indent="-342900"/>
            <a:endParaRPr lang="en-US" b="1" dirty="0"/>
          </a:p>
          <a:p>
            <a:r>
              <a:rPr lang="en-US" dirty="0"/>
              <a:t>A system where power is vested in the people, who exercise that power directly or through elected representatives.</a:t>
            </a:r>
          </a:p>
          <a:p>
            <a:endParaRPr lang="en-US" dirty="0"/>
          </a:p>
          <a:p>
            <a:r>
              <a:rPr lang="en-US" b="1" dirty="0"/>
              <a:t>Types</a:t>
            </a:r>
            <a:r>
              <a:rPr lang="en-US" dirty="0"/>
              <a:t>:</a:t>
            </a:r>
          </a:p>
          <a:p>
            <a:pPr lvl="1"/>
            <a:r>
              <a:rPr lang="en-US" b="1" dirty="0"/>
              <a:t>Direct Democracy</a:t>
            </a:r>
            <a:r>
              <a:rPr lang="en-US" dirty="0"/>
              <a:t>: Citizens directly participate in decision-making (e.g., town hall meetings).</a:t>
            </a:r>
          </a:p>
          <a:p>
            <a:pPr lvl="1"/>
            <a:r>
              <a:rPr lang="en-US" b="1" dirty="0"/>
              <a:t>Representative Democracy</a:t>
            </a:r>
            <a:r>
              <a:rPr lang="en-US" dirty="0"/>
              <a:t>: Citizens elect representatives to make decisions on their behalf (e.g., the United States, most Western countries).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859340"/>
            <a:ext cx="5943600" cy="3139321"/>
          </a:xfrm>
          <a:prstGeom prst="rect">
            <a:avLst/>
          </a:prstGeom>
        </p:spPr>
        <p:txBody>
          <a:bodyPr wrap="square">
            <a:spAutoFit/>
          </a:bodyPr>
          <a:lstStyle/>
          <a:p>
            <a:r>
              <a:rPr lang="en-US" b="1" dirty="0"/>
              <a:t>2. Republic</a:t>
            </a:r>
          </a:p>
          <a:p>
            <a:endParaRPr lang="en-US" b="1" dirty="0"/>
          </a:p>
          <a:p>
            <a:r>
              <a:rPr lang="en-US" dirty="0"/>
              <a:t> A form of government in which the country is considered a "public matter" (from the Latin </a:t>
            </a:r>
            <a:r>
              <a:rPr lang="en-US" i="1" dirty="0"/>
              <a:t>res </a:t>
            </a:r>
            <a:r>
              <a:rPr lang="en-US" i="1" dirty="0" err="1"/>
              <a:t>publica</a:t>
            </a:r>
            <a:r>
              <a:rPr lang="en-US" dirty="0"/>
              <a:t>). Officials are accountable to the public and must govern according to existing constitutional law.</a:t>
            </a:r>
          </a:p>
          <a:p>
            <a:endParaRPr lang="en-US" dirty="0"/>
          </a:p>
          <a:p>
            <a:r>
              <a:rPr lang="en-US" b="1" dirty="0"/>
              <a:t>Key Feature</a:t>
            </a:r>
            <a:r>
              <a:rPr lang="en-US" dirty="0"/>
              <a:t>: Often includes a constitution that protects individual rights against government interference.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305342"/>
            <a:ext cx="6553200" cy="3693319"/>
          </a:xfrm>
          <a:prstGeom prst="rect">
            <a:avLst/>
          </a:prstGeom>
        </p:spPr>
        <p:txBody>
          <a:bodyPr wrap="square">
            <a:spAutoFit/>
          </a:bodyPr>
          <a:lstStyle/>
          <a:p>
            <a:r>
              <a:rPr lang="en-US" b="1" dirty="0"/>
              <a:t>3. Monarchy</a:t>
            </a:r>
          </a:p>
          <a:p>
            <a:endParaRPr lang="en-US" b="1" dirty="0"/>
          </a:p>
          <a:p>
            <a:r>
              <a:rPr lang="en-US" dirty="0"/>
              <a:t>A system where a single person (the monarch) rules the state, usually for life and by hereditary right.</a:t>
            </a:r>
          </a:p>
          <a:p>
            <a:endParaRPr lang="en-US" dirty="0"/>
          </a:p>
          <a:p>
            <a:r>
              <a:rPr lang="en-US" b="1" dirty="0"/>
              <a:t>Types</a:t>
            </a:r>
            <a:r>
              <a:rPr lang="en-US" dirty="0"/>
              <a:t>:</a:t>
            </a:r>
          </a:p>
          <a:p>
            <a:pPr lvl="1"/>
            <a:r>
              <a:rPr lang="en-US" b="1" dirty="0"/>
              <a:t>Absolute Monarchy</a:t>
            </a:r>
            <a:r>
              <a:rPr lang="en-US" dirty="0"/>
              <a:t>: The monarch has almost complete control over the government (e.g., Saudi Arabia).</a:t>
            </a:r>
          </a:p>
          <a:p>
            <a:pPr lvl="1"/>
            <a:r>
              <a:rPr lang="en-US" b="1" dirty="0"/>
              <a:t>Constitutional Monarchy</a:t>
            </a:r>
            <a:r>
              <a:rPr lang="en-US" dirty="0"/>
              <a:t>: The monarch's powers are limited by a constitution or laws, often sharing power with elected officials (e.g., United Kingdom).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997839"/>
            <a:ext cx="4572000" cy="3416320"/>
          </a:xfrm>
          <a:prstGeom prst="rect">
            <a:avLst/>
          </a:prstGeom>
        </p:spPr>
        <p:txBody>
          <a:bodyPr>
            <a:spAutoFit/>
          </a:bodyPr>
          <a:lstStyle/>
          <a:p>
            <a:r>
              <a:rPr lang="en-US" b="1" dirty="0"/>
              <a:t>4. Authoritarianism</a:t>
            </a:r>
          </a:p>
          <a:p>
            <a:endParaRPr lang="en-US" b="1" dirty="0"/>
          </a:p>
          <a:p>
            <a:r>
              <a:rPr lang="en-US" dirty="0"/>
              <a:t> A governing system where individual freedoms are subordinated to the state, and political power is concentrated in a single authority or a small group.</a:t>
            </a:r>
          </a:p>
          <a:p>
            <a:endParaRPr lang="en-US" dirty="0"/>
          </a:p>
          <a:p>
            <a:r>
              <a:rPr lang="en-US" b="1" dirty="0"/>
              <a:t>Characteristics</a:t>
            </a:r>
            <a:r>
              <a:rPr lang="en-US" dirty="0"/>
              <a:t>: Limited political pluralism, restricted civil liberties, and often suppression of dissent (e.g., North Korea).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274838"/>
            <a:ext cx="4572000" cy="2308324"/>
          </a:xfrm>
          <a:prstGeom prst="rect">
            <a:avLst/>
          </a:prstGeom>
        </p:spPr>
        <p:txBody>
          <a:bodyPr>
            <a:spAutoFit/>
          </a:bodyPr>
          <a:lstStyle/>
          <a:p>
            <a:r>
              <a:rPr lang="en-US" b="1" dirty="0"/>
              <a:t>5. Totalitarianism</a:t>
            </a:r>
          </a:p>
          <a:p>
            <a:r>
              <a:rPr lang="en-US" dirty="0"/>
              <a:t> An extreme form of authoritarianism where the state seeks to control nearly every aspect of public and private life.</a:t>
            </a:r>
          </a:p>
          <a:p>
            <a:r>
              <a:rPr lang="en-US" b="1" dirty="0"/>
              <a:t>Examples</a:t>
            </a:r>
            <a:r>
              <a:rPr lang="en-US" dirty="0"/>
              <a:t>: Historical examples include Nazi Germany and Stalinist Soviet Union.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5000" y="1600200"/>
            <a:ext cx="4953000" cy="3139321"/>
          </a:xfrm>
          <a:prstGeom prst="rect">
            <a:avLst/>
          </a:prstGeom>
        </p:spPr>
        <p:txBody>
          <a:bodyPr wrap="square">
            <a:spAutoFit/>
          </a:bodyPr>
          <a:lstStyle/>
          <a:p>
            <a:r>
              <a:rPr lang="en-US" b="1" dirty="0"/>
              <a:t>6. Theocracy</a:t>
            </a:r>
          </a:p>
          <a:p>
            <a:endParaRPr lang="en-US" b="1" dirty="0"/>
          </a:p>
          <a:p>
            <a:r>
              <a:rPr lang="en-US" dirty="0"/>
              <a:t> A system of government in which priests or religious leaders control the government, and state policies are heavily influenced by religious laws.</a:t>
            </a:r>
          </a:p>
          <a:p>
            <a:endParaRPr lang="en-US" dirty="0"/>
          </a:p>
          <a:p>
            <a:r>
              <a:rPr lang="en-US" b="1" dirty="0"/>
              <a:t>Examples</a:t>
            </a:r>
            <a:r>
              <a:rPr lang="en-US" dirty="0"/>
              <a:t>: Iran is a contemporary example where the Supreme Leader holds significant power over both state and religion.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720840"/>
            <a:ext cx="4572000" cy="3693319"/>
          </a:xfrm>
          <a:prstGeom prst="rect">
            <a:avLst/>
          </a:prstGeom>
        </p:spPr>
        <p:txBody>
          <a:bodyPr>
            <a:spAutoFit/>
          </a:bodyPr>
          <a:lstStyle/>
          <a:p>
            <a:r>
              <a:rPr lang="en-US" b="1" dirty="0"/>
              <a:t>7. Oligarchy</a:t>
            </a:r>
          </a:p>
          <a:p>
            <a:endParaRPr lang="en-US" b="1" dirty="0"/>
          </a:p>
          <a:p>
            <a:r>
              <a:rPr lang="en-US" dirty="0"/>
              <a:t>A governing system where power rests with a small, elite group of people, often determined by wealth, family ties, or military control.</a:t>
            </a:r>
          </a:p>
          <a:p>
            <a:endParaRPr lang="en-US" dirty="0"/>
          </a:p>
          <a:p>
            <a:r>
              <a:rPr lang="en-US" b="1" dirty="0"/>
              <a:t>Characteristics</a:t>
            </a:r>
            <a:r>
              <a:rPr lang="en-US" dirty="0"/>
              <a:t>: Limited participation from the general populace; decisions are made by a small group in their own interests (e.g., some interpretations of post-Soviet Russia).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997839"/>
            <a:ext cx="4572000" cy="3139321"/>
          </a:xfrm>
          <a:prstGeom prst="rect">
            <a:avLst/>
          </a:prstGeom>
        </p:spPr>
        <p:txBody>
          <a:bodyPr>
            <a:spAutoFit/>
          </a:bodyPr>
          <a:lstStyle/>
          <a:p>
            <a:r>
              <a:rPr lang="en-US" b="1" dirty="0"/>
              <a:t>8. Federalism</a:t>
            </a:r>
          </a:p>
          <a:p>
            <a:endParaRPr lang="en-US" b="1" dirty="0"/>
          </a:p>
          <a:p>
            <a:r>
              <a:rPr lang="en-US" dirty="0"/>
              <a:t>A system of governance where power is divided between a central authority and constituent political units (like states or provinces).</a:t>
            </a:r>
          </a:p>
          <a:p>
            <a:endParaRPr lang="en-US" dirty="0"/>
          </a:p>
          <a:p>
            <a:r>
              <a:rPr lang="en-US" b="1" dirty="0"/>
              <a:t>Examples</a:t>
            </a:r>
            <a:r>
              <a:rPr lang="en-US" dirty="0"/>
              <a:t>: The United States and Canada both have federal systems where local governments have significant power.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1524000"/>
            <a:ext cx="4876800" cy="3139321"/>
          </a:xfrm>
          <a:prstGeom prst="rect">
            <a:avLst/>
          </a:prstGeom>
        </p:spPr>
        <p:txBody>
          <a:bodyPr wrap="square">
            <a:spAutoFit/>
          </a:bodyPr>
          <a:lstStyle/>
          <a:p>
            <a:r>
              <a:rPr lang="en-US" b="1" dirty="0"/>
              <a:t>9. Confederation</a:t>
            </a:r>
          </a:p>
          <a:p>
            <a:endParaRPr lang="en-US" b="1" dirty="0"/>
          </a:p>
          <a:p>
            <a:r>
              <a:rPr lang="en-US" dirty="0"/>
              <a:t>A union of sovereign groups or states, often created for mutual benefit, such as defense or trade.</a:t>
            </a:r>
          </a:p>
          <a:p>
            <a:endParaRPr lang="en-US" dirty="0"/>
          </a:p>
          <a:p>
            <a:r>
              <a:rPr lang="en-US" b="1" dirty="0"/>
              <a:t>Characteristics</a:t>
            </a:r>
            <a:r>
              <a:rPr lang="en-US" dirty="0"/>
              <a:t>: Weak central authority, with most power retained by the individual states or groups (e.g., the European Union operates on a </a:t>
            </a:r>
            <a:r>
              <a:rPr lang="en-US" dirty="0" err="1"/>
              <a:t>confederal</a:t>
            </a:r>
            <a:r>
              <a:rPr lang="en-US" dirty="0"/>
              <a:t> basis in some respects).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720840"/>
            <a:ext cx="5943600" cy="2862322"/>
          </a:xfrm>
          <a:prstGeom prst="rect">
            <a:avLst/>
          </a:prstGeom>
        </p:spPr>
        <p:txBody>
          <a:bodyPr wrap="square">
            <a:spAutoFit/>
          </a:bodyPr>
          <a:lstStyle/>
          <a:p>
            <a:r>
              <a:rPr lang="en-US" b="1" dirty="0"/>
              <a:t>10. Socialism</a:t>
            </a:r>
          </a:p>
          <a:p>
            <a:endParaRPr lang="en-US" b="1" dirty="0"/>
          </a:p>
          <a:p>
            <a:r>
              <a:rPr lang="en-US" dirty="0"/>
              <a:t> A political and economic system where the means of production and distribution are owned or regulated by the community as a whole.</a:t>
            </a:r>
          </a:p>
          <a:p>
            <a:endParaRPr lang="en-US" dirty="0"/>
          </a:p>
          <a:p>
            <a:r>
              <a:rPr lang="en-US" b="1" dirty="0"/>
              <a:t>Characteristics</a:t>
            </a:r>
            <a:r>
              <a:rPr lang="en-US" dirty="0"/>
              <a:t>: Emphasis on social welfare, equality, and collective decision-making (e.g., the Nordic countries incorporate socialist principles within a democratic framework).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rot="10800000" flipV="1">
            <a:off x="1066800" y="1295400"/>
            <a:ext cx="70104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charset="0"/>
                <a:cs typeface="Arial" charset="0"/>
              </a:rPr>
              <a:t>Stability and Continuity</a:t>
            </a:r>
            <a:r>
              <a:rPr kumimoji="0" lang="en-US" sz="1800" b="0" i="0" u="none" strike="noStrike" cap="none" normalizeH="0" baseline="0" dirty="0">
                <a:ln>
                  <a:noFill/>
                </a:ln>
                <a:solidFill>
                  <a:schemeClr val="tx1"/>
                </a:solidFill>
                <a:effectLst/>
                <a:latin typeface="Arial" charset="0"/>
                <a:cs typeface="Arial" charset="0"/>
              </a:rPr>
              <a:t>: A broad political consensus helps ensure that development policies remain stable over time, even when there are changes in government. This continuity can be critical for long-term projects and investments.</a:t>
            </a:r>
          </a:p>
          <a:p>
            <a:pPr marL="0" marR="0" lvl="0" indent="0" algn="l" defTabSz="914400" rtl="0" eaLnBrk="1" fontAlgn="base" latinLnBrk="0" hangingPunct="1">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charset="0"/>
                <a:cs typeface="Arial" charset="0"/>
              </a:rPr>
              <a:t>Effective Implementation</a:t>
            </a:r>
            <a:r>
              <a:rPr kumimoji="0" lang="en-US" sz="1800" b="0" i="0" u="none" strike="noStrike" cap="none" normalizeH="0" baseline="0" dirty="0">
                <a:ln>
                  <a:noFill/>
                </a:ln>
                <a:solidFill>
                  <a:schemeClr val="tx1"/>
                </a:solidFill>
                <a:effectLst/>
                <a:latin typeface="Arial" charset="0"/>
                <a:cs typeface="Arial" charset="0"/>
              </a:rPr>
              <a:t>: When political leaders and institutions are aligned on development goals, it’s easier to coordinate efforts and resources. This alignment helps in smoother execution of policies and initiatives.</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charset="0"/>
                <a:cs typeface="Arial" charset="0"/>
              </a:rPr>
              <a:t>Public Support</a:t>
            </a:r>
            <a:r>
              <a:rPr kumimoji="0" lang="en-US" sz="1800" b="0" i="0" u="none" strike="noStrike" cap="none" normalizeH="0" baseline="0" dirty="0">
                <a:ln>
                  <a:noFill/>
                </a:ln>
                <a:solidFill>
                  <a:schemeClr val="tx1"/>
                </a:solidFill>
                <a:effectLst/>
                <a:latin typeface="Arial" charset="0"/>
                <a:cs typeface="Arial" charset="0"/>
              </a:rPr>
              <a:t>: Consensus among political leaders can translate into stronger public support for development initiatives. If political leaders agree on the importance of certain projects or reforms, they can work together to build public awareness and support.</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905000"/>
            <a:ext cx="6553200" cy="2585323"/>
          </a:xfrm>
          <a:prstGeom prst="rect">
            <a:avLst/>
          </a:prstGeom>
        </p:spPr>
        <p:txBody>
          <a:bodyPr wrap="square">
            <a:spAutoFit/>
          </a:bodyPr>
          <a:lstStyle/>
          <a:p>
            <a:pPr lvl="0" eaLnBrk="0" fontAlgn="base" hangingPunct="0">
              <a:spcBef>
                <a:spcPct val="0"/>
              </a:spcBef>
              <a:spcAft>
                <a:spcPct val="0"/>
              </a:spcAft>
              <a:buFontTx/>
              <a:buChar char="•"/>
            </a:pPr>
            <a:r>
              <a:rPr lang="en-US" b="1" dirty="0">
                <a:latin typeface="Arial" charset="0"/>
                <a:cs typeface="Arial" charset="0"/>
              </a:rPr>
              <a:t>Resource Mobilization</a:t>
            </a:r>
            <a:r>
              <a:rPr lang="en-US" dirty="0">
                <a:latin typeface="Arial" charset="0"/>
                <a:cs typeface="Arial" charset="0"/>
              </a:rPr>
              <a:t>: Development often requires substantial financial resources. Political consensus can facilitate the allocation of necessary resources and encourage private sector investment by reducing uncertainty.</a:t>
            </a:r>
          </a:p>
          <a:p>
            <a:pPr lvl="0" eaLnBrk="0" fontAlgn="base" hangingPunct="0">
              <a:spcBef>
                <a:spcPct val="0"/>
              </a:spcBef>
              <a:spcAft>
                <a:spcPct val="0"/>
              </a:spcAft>
            </a:pPr>
            <a:endParaRPr lang="en-US" dirty="0">
              <a:latin typeface="Arial" charset="0"/>
              <a:cs typeface="Arial" charset="0"/>
            </a:endParaRPr>
          </a:p>
          <a:p>
            <a:pPr lvl="0" eaLnBrk="0" fontAlgn="base" hangingPunct="0">
              <a:spcBef>
                <a:spcPct val="0"/>
              </a:spcBef>
              <a:spcAft>
                <a:spcPct val="0"/>
              </a:spcAft>
              <a:buFontTx/>
              <a:buChar char="•"/>
            </a:pPr>
            <a:r>
              <a:rPr lang="en-US" b="1" dirty="0">
                <a:latin typeface="Arial" charset="0"/>
                <a:cs typeface="Arial" charset="0"/>
              </a:rPr>
              <a:t>Conflict Reduction</a:t>
            </a:r>
            <a:r>
              <a:rPr lang="en-US" dirty="0">
                <a:latin typeface="Arial" charset="0"/>
                <a:cs typeface="Arial" charset="0"/>
              </a:rPr>
              <a:t>: Political disagreements can lead to conflicts and delays in development projects. Consensus helps mitigate such conflicts, reducing the risk of disruptions.</a:t>
            </a:r>
          </a:p>
          <a:p>
            <a:pPr lvl="0" eaLnBrk="0" fontAlgn="base" hangingPunct="0">
              <a:spcBef>
                <a:spcPct val="0"/>
              </a:spcBef>
              <a:spcAft>
                <a:spcPct val="0"/>
              </a:spcAft>
              <a:buFontTx/>
              <a:buChar char="•"/>
            </a:pPr>
            <a:endParaRPr lang="en-US" dirty="0">
              <a:latin typeface="Arial"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7391400" cy="5478423"/>
          </a:xfrm>
          <a:prstGeom prst="rect">
            <a:avLst/>
          </a:prstGeom>
        </p:spPr>
        <p:txBody>
          <a:bodyPr wrap="square">
            <a:spAutoFit/>
          </a:bodyPr>
          <a:lstStyle/>
          <a:p>
            <a:r>
              <a:rPr lang="en-US" sz="1400" b="1" dirty="0"/>
              <a:t>Advantages of Political Consensus</a:t>
            </a:r>
          </a:p>
          <a:p>
            <a:endParaRPr lang="en-US" sz="1400" b="1" dirty="0"/>
          </a:p>
          <a:p>
            <a:r>
              <a:rPr lang="en-US" sz="1400" b="1" dirty="0"/>
              <a:t>Stability and Predictability</a:t>
            </a:r>
            <a:r>
              <a:rPr lang="en-US" sz="1400" dirty="0"/>
              <a:t>: Policies and development plans are more stable and predictable, even as political leaders or parties change. This stability is crucial for long-term projects and investments.</a:t>
            </a:r>
          </a:p>
          <a:p>
            <a:endParaRPr lang="en-US" sz="1400" dirty="0"/>
          </a:p>
          <a:p>
            <a:r>
              <a:rPr lang="en-US" sz="1400" b="1" dirty="0"/>
              <a:t>Efficient Implementation</a:t>
            </a:r>
            <a:r>
              <a:rPr lang="en-US" sz="1400" dirty="0"/>
              <a:t>: When there is broad agreement, it is easier to coordinate efforts among various stakeholders, reducing delays and streamlining implementation.</a:t>
            </a:r>
          </a:p>
          <a:p>
            <a:endParaRPr lang="en-US" sz="1400" dirty="0"/>
          </a:p>
          <a:p>
            <a:r>
              <a:rPr lang="en-US" sz="1400" b="1" dirty="0"/>
              <a:t>Increased Public Confidence</a:t>
            </a:r>
            <a:r>
              <a:rPr lang="en-US" sz="1400" dirty="0"/>
              <a:t>: Consensus among political leaders can enhance public trust in development policies. If people see that leaders are united, they are more likely to support and invest in the initiatives.</a:t>
            </a:r>
          </a:p>
          <a:p>
            <a:endParaRPr lang="en-US" sz="1400" dirty="0"/>
          </a:p>
          <a:p>
            <a:r>
              <a:rPr lang="en-US" sz="1400" b="1" dirty="0"/>
              <a:t>Resource Mobilization</a:t>
            </a:r>
            <a:r>
              <a:rPr lang="en-US" sz="1400" dirty="0"/>
              <a:t>: Consensus can lead to more effective allocation of resources and encourage both public and private sector investment, as stakeholders are assured of policy continuity.</a:t>
            </a:r>
          </a:p>
          <a:p>
            <a:endParaRPr lang="en-US" sz="1400" dirty="0"/>
          </a:p>
          <a:p>
            <a:r>
              <a:rPr lang="en-US" sz="1400" b="1" dirty="0"/>
              <a:t>Reduced Conflict</a:t>
            </a:r>
            <a:r>
              <a:rPr lang="en-US" sz="1400" dirty="0"/>
              <a:t>: A unified approach reduces the likelihood of political conflict and fragmentation, which can impede progress and create obstacles for development projects.</a:t>
            </a:r>
          </a:p>
          <a:p>
            <a:endParaRPr lang="en-US" sz="1400" dirty="0"/>
          </a:p>
          <a:p>
            <a:r>
              <a:rPr lang="en-US" sz="1400" b="1" dirty="0"/>
              <a:t>Enhanced Collaboration</a:t>
            </a:r>
            <a:r>
              <a:rPr lang="en-US" sz="1400" dirty="0"/>
              <a:t>: Consensus often fosters better collaboration among different government departments, agencies, and levels of government, leading to more integrated and holistic development approaches.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8001000" cy="5715000"/>
          </a:xfrm>
          <a:prstGeom prst="rect">
            <a:avLst/>
          </a:prstGeom>
        </p:spPr>
        <p:txBody>
          <a:bodyPr wrap="square">
            <a:spAutoFit/>
          </a:bodyPr>
          <a:lstStyle/>
          <a:p>
            <a:r>
              <a:rPr lang="en-US" sz="1400" b="1" dirty="0"/>
              <a:t>Disadvantages of Political Consensus</a:t>
            </a:r>
          </a:p>
          <a:p>
            <a:endParaRPr lang="en-US" sz="1400" b="1" dirty="0"/>
          </a:p>
          <a:p>
            <a:r>
              <a:rPr lang="en-US" sz="1400" b="1" dirty="0"/>
              <a:t>Compromise on Quality</a:t>
            </a:r>
            <a:r>
              <a:rPr lang="en-US" sz="1400" dirty="0"/>
              <a:t>: Reaching consensus often requires compromises that may dilute the effectiveness of policies. To accommodate various interests, the final policy may be less ambitious or less effective than initially intended.</a:t>
            </a:r>
          </a:p>
          <a:p>
            <a:endParaRPr lang="en-US" sz="1400" dirty="0"/>
          </a:p>
          <a:p>
            <a:r>
              <a:rPr lang="en-US" sz="1400" b="1" dirty="0"/>
              <a:t>Risk of Stagnation</a:t>
            </a:r>
            <a:r>
              <a:rPr lang="en-US" sz="1400" dirty="0"/>
              <a:t>: Consensus can sometimes lead to stagnation if it results in a focus on maintaining agreement rather than pursuing innovative or bold solutions. This can hinder progress and adaptation to new challenges.</a:t>
            </a:r>
          </a:p>
          <a:p>
            <a:endParaRPr lang="en-US" sz="1400" dirty="0"/>
          </a:p>
          <a:p>
            <a:r>
              <a:rPr lang="en-US" sz="1400" b="1" dirty="0"/>
              <a:t>Exclusion of Minority Views</a:t>
            </a:r>
            <a:r>
              <a:rPr lang="en-US" sz="1400" dirty="0"/>
              <a:t>: Efforts to achieve consensus may marginalize or exclude minority viewpoints or dissenting opinions. Important perspectives or alternative solutions may be overlooked in the pursuit of a broad agreement.</a:t>
            </a:r>
          </a:p>
          <a:p>
            <a:endParaRPr lang="en-US" sz="1400" dirty="0"/>
          </a:p>
          <a:p>
            <a:r>
              <a:rPr lang="en-US" sz="1400" b="1" dirty="0"/>
              <a:t>Potential for Gridlock</a:t>
            </a:r>
            <a:r>
              <a:rPr lang="en-US" sz="1400" dirty="0"/>
              <a:t>: In situations where consensus is required for every decision, there can be a risk of gridlock, where the inability to reach agreement delays or prevents action on critical issues.</a:t>
            </a:r>
          </a:p>
          <a:p>
            <a:endParaRPr lang="en-US" sz="1400" dirty="0"/>
          </a:p>
          <a:p>
            <a:r>
              <a:rPr lang="en-US" sz="1400" b="1" dirty="0"/>
              <a:t>Political Expediency Over Substance</a:t>
            </a:r>
            <a:r>
              <a:rPr lang="en-US" sz="1400" dirty="0"/>
              <a:t>: Leaders may prioritize reaching a consensus for political expediency rather than focusing on the substance of the policy. This can lead to decisions that are more about maintaining political harmony than addressing the root causes of development challenges.</a:t>
            </a:r>
          </a:p>
          <a:p>
            <a:endParaRPr lang="en-US" sz="1400" dirty="0"/>
          </a:p>
          <a:p>
            <a:r>
              <a:rPr lang="en-US" sz="1400" b="1" dirty="0"/>
              <a:t>Dependence on Political Dynamics</a:t>
            </a:r>
            <a:r>
              <a:rPr lang="en-US" sz="1400" dirty="0"/>
              <a:t>:  Political consensus can be highly dependent on current political dynamics, which may shift with elections or changes in leadership. This dependency can make long-term planning difficult if the consensus is fragile.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859340"/>
            <a:ext cx="4572000" cy="369332"/>
          </a:xfrm>
          <a:prstGeom prst="rect">
            <a:avLst/>
          </a:prstGeom>
        </p:spPr>
        <p:txBody>
          <a:bodyPr>
            <a:spAutoFit/>
          </a:bodyPr>
          <a:lstStyle/>
          <a:p>
            <a:r>
              <a:rPr lang="en-US" dirty="0"/>
              <a:t>Conservatism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859340"/>
            <a:ext cx="4572000" cy="3139321"/>
          </a:xfrm>
          <a:prstGeom prst="rect">
            <a:avLst/>
          </a:prstGeom>
        </p:spPr>
        <p:txBody>
          <a:bodyPr>
            <a:spAutoFit/>
          </a:bodyPr>
          <a:lstStyle/>
          <a:p>
            <a:r>
              <a:rPr lang="en-US" dirty="0"/>
              <a:t>Conservatism in the development of society is characterized by an emphasis on maintaining traditional values, institutions, and practices while advocating for gradual, incremental change rather than radical reform. This approach can influence various aspects of societal development, including economic policies, social norms, and governance structures.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100</TotalTime>
  <Words>3326</Words>
  <Application>Microsoft Office PowerPoint</Application>
  <PresentationFormat>On-screen Show (4:3)</PresentationFormat>
  <Paragraphs>237</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Verdana</vt:lpstr>
      <vt:lpstr>Wingdings 2</vt: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lubna aggarwal</cp:lastModifiedBy>
  <cp:revision>13</cp:revision>
  <dcterms:created xsi:type="dcterms:W3CDTF">2024-09-16T13:56:44Z</dcterms:created>
  <dcterms:modified xsi:type="dcterms:W3CDTF">2024-09-23T13:58:01Z</dcterms:modified>
</cp:coreProperties>
</file>