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5" r:id="rId2"/>
    <p:sldId id="257" r:id="rId3"/>
    <p:sldId id="275" r:id="rId4"/>
    <p:sldId id="276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  <p:sldId id="288" r:id="rId26"/>
    <p:sldId id="289" r:id="rId27"/>
    <p:sldId id="280" r:id="rId28"/>
    <p:sldId id="281" r:id="rId29"/>
    <p:sldId id="282" r:id="rId30"/>
    <p:sldId id="290" r:id="rId31"/>
    <p:sldId id="284" r:id="rId32"/>
    <p:sldId id="285" r:id="rId33"/>
    <p:sldId id="287" r:id="rId34"/>
    <p:sldId id="294" r:id="rId35"/>
    <p:sldId id="296" r:id="rId36"/>
    <p:sldId id="297" r:id="rId37"/>
    <p:sldId id="298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13"/>
    </p:cViewPr>
  </p:sorter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79253-4461-4869-BD0E-0709219D5F0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D3B8E-1581-4B43-94BF-0C9DD57B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8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D3B8E-1581-4B43-94BF-0C9DD57B757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6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9BE-2395-410D-5004-117A8EFE2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F8AED-DF20-17DF-8AC8-C0C0A00C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44EF-064A-BA68-C338-185916C7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0-2D44-4855-A3E6-E589CE6F98C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07BB-56E2-441D-1259-F2A5AD1C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2C75D-8446-9D28-4386-40C2CD22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F64E-5566-47F2-B3E0-7285D5A10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4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6E3C-619F-4C59-9A58-628544DD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DE5B0-5F05-98E5-8113-853363D1A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3187-D66E-79DE-4C2C-19799D4A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0-2D44-4855-A3E6-E589CE6F98C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D8CD-8AF3-1F8A-0DC9-495CCF3F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018F-2985-09C6-20CB-7E002579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F64E-5566-47F2-B3E0-7285D5A10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0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A0DB3-DB9B-F11A-7155-7C4D6534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B52A2-64EA-E19A-B523-CFB891AAB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F870-E287-DE98-B960-CC2F1416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0-2D44-4855-A3E6-E589CE6F98C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466B-9D5A-E58D-0517-55CA3964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6185-3C4B-52FD-F9B6-E5B8555C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F64E-5566-47F2-B3E0-7285D5A10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3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EE5C-2315-D9C7-A017-8540D80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1AC7-4E47-F9C3-6EFF-FFB11EA6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B8F0-D4F1-48D7-07D1-17D92156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0-2D44-4855-A3E6-E589CE6F98C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8717-2A48-F838-4F5B-B3BEA3FE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DCFA-12D7-115B-3512-A0136F57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F64E-5566-47F2-B3E0-7285D5A10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39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4A06-8934-BC81-8E7F-F97A98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D742A-9303-42F1-B6E4-9549954D6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6024-2EC0-2005-3E10-B179049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0-2D44-4855-A3E6-E589CE6F98C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6480-31A7-3B25-2A06-1FA90C7A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596CF-53E4-8456-00D7-4C7CCAF5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F64E-5566-47F2-B3E0-7285D5A10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87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F809-2146-9401-0179-369B8692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9A62-5811-8794-6CA3-2C2AA6A3A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039EB-4D88-4C87-D6AD-7CB76295E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1552-4D62-4A11-D6A3-656D9364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0-2D44-4855-A3E6-E589CE6F98C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78A25-E32F-9858-2B09-C8164890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0F1E8-10FB-ADA9-83D9-8B60B49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F64E-5566-47F2-B3E0-7285D5A10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8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FE1C-7287-2091-3103-EE4E84C3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647F-9E56-FF2D-3BAE-0E8E33AAE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7CA76-2582-ABED-6AB7-BF15CE0D4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698E4-0108-9F54-12BA-C18FBF526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57462-CB2A-F866-C94C-73C034DF8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92CD6-090B-CBD4-AD0E-EFBA907D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0-2D44-4855-A3E6-E589CE6F98C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03BB4-EE50-FA2D-A76E-0C6CB433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DBC75-9EE8-B865-840C-CBCBB515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F64E-5566-47F2-B3E0-7285D5A10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8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1BB8-F05C-F0DA-0A54-6BBE5A21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C3F53-E274-8FC0-4822-A66A6602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0-2D44-4855-A3E6-E589CE6F98C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D681F-56A5-B4A2-2802-F701D64B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7A403-8D7E-8240-C8A7-E1C4EE9F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F64E-5566-47F2-B3E0-7285D5A10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98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D568E-EDDD-0D2B-BFC9-D9D43AB0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0-2D44-4855-A3E6-E589CE6F98C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740EF-5C5D-8694-9DAF-B135855C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FA286-4B06-C0F8-D116-0D701AF1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F64E-5566-47F2-B3E0-7285D5A10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52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8D1B-6B67-266F-BFA9-20042FED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1F62-1F96-523C-16D9-018D20054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CE8ED-E3E2-F7F5-0791-A7BBCCA5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C28F-4CC6-9AF1-52E6-0445A608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0-2D44-4855-A3E6-E589CE6F98C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6605-6AB0-C37B-C982-C39317EA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B79FE-C871-BCA3-BF20-C48E5992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F64E-5566-47F2-B3E0-7285D5A10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C5F6-E184-E0CA-11E8-6F1A1F10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A191B-7088-10D4-4FDC-AA6814E93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FFA3C-317A-8342-EC53-2DC44850F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934B5-A623-8CE2-BF5C-8210EFDC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0-2D44-4855-A3E6-E589CE6F98C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C4F73-23B0-E6F1-652A-FF658884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8EB35-69C7-AD0F-EF55-1683D4D2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F64E-5566-47F2-B3E0-7285D5A10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3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FBEC0-B9CA-CBC9-D1EF-CA9F9813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8B06-B236-EDEB-6911-688378D3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B904E-BE14-3684-8999-F45329D6A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B750-2D44-4855-A3E6-E589CE6F98C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059D-8548-C362-19AA-E7BA23B94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A62B-3188-5559-94E7-67867088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2F64E-5566-47F2-B3E0-7285D5A10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4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0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34BABB-1709-13FF-DD8A-110834A9CE7B}"/>
              </a:ext>
            </a:extLst>
          </p:cNvPr>
          <p:cNvSpPr txBox="1"/>
          <p:nvPr/>
        </p:nvSpPr>
        <p:spPr>
          <a:xfrm>
            <a:off x="3048733" y="2274838"/>
            <a:ext cx="60974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Future of Flutter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Expanding Platforms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support for desktop and embedded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Community Growth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number of libraries and packages.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Adoption by Enterprises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adoption by companies for production-level apps.</a:t>
            </a:r>
          </a:p>
        </p:txBody>
      </p:sp>
    </p:spTree>
    <p:extLst>
      <p:ext uri="{BB962C8B-B14F-4D97-AF65-F5344CB8AC3E}">
        <p14:creationId xmlns:p14="http://schemas.microsoft.com/office/powerpoint/2010/main" val="205839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192125-BF64-33AA-121D-8DF1FAACE70A}"/>
              </a:ext>
            </a:extLst>
          </p:cNvPr>
          <p:cNvSpPr txBox="1"/>
          <p:nvPr/>
        </p:nvSpPr>
        <p:spPr>
          <a:xfrm>
            <a:off x="2433273" y="2426649"/>
            <a:ext cx="28069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Flutter</a:t>
            </a:r>
          </a:p>
          <a:p>
            <a:r>
              <a:rPr lang="en-US" sz="3200" b="1" dirty="0"/>
              <a:t> Architecture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A4BEC-D0C5-14D8-6B0B-63D4759B7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983" y="1242646"/>
            <a:ext cx="41338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al&#10;diagram">
            <a:extLst>
              <a:ext uri="{FF2B5EF4-FFF2-40B4-BE49-F238E27FC236}">
                <a16:creationId xmlns:a16="http://schemas.microsoft.com/office/drawing/2014/main" id="{D94D7EA6-A2AE-7DD4-F538-9F07D12C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86" y="197827"/>
            <a:ext cx="9031898" cy="646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1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7AA60D-7CF1-5C50-8FE4-6BD6BC72014C}"/>
              </a:ext>
            </a:extLst>
          </p:cNvPr>
          <p:cNvSpPr txBox="1"/>
          <p:nvPr/>
        </p:nvSpPr>
        <p:spPr>
          <a:xfrm>
            <a:off x="1715622" y="2487072"/>
            <a:ext cx="28036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Flutter</a:t>
            </a:r>
          </a:p>
          <a:p>
            <a:r>
              <a:rPr lang="en-US" sz="3200" b="1" dirty="0"/>
              <a:t>Sample </a:t>
            </a:r>
          </a:p>
          <a:p>
            <a:r>
              <a:rPr lang="en-US" sz="3200" b="1" dirty="0"/>
              <a:t>Code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C6440-9347-5F9A-DD88-819F0930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31" y="666383"/>
            <a:ext cx="7620000" cy="53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0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81134A-4815-9AC1-8440-B7A3AC0377AE}"/>
              </a:ext>
            </a:extLst>
          </p:cNvPr>
          <p:cNvSpPr txBox="1"/>
          <p:nvPr/>
        </p:nvSpPr>
        <p:spPr>
          <a:xfrm>
            <a:off x="1608992" y="117693"/>
            <a:ext cx="8396653" cy="7017306"/>
          </a:xfrm>
          <a:prstGeom prst="rect">
            <a:avLst/>
          </a:prstGeom>
          <a:noFill/>
        </p:spPr>
        <p:txBody>
          <a:bodyPr wrap="square" numCol="2" spcCol="360000">
            <a:spAutoFit/>
          </a:bodyPr>
          <a:lstStyle/>
          <a:p>
            <a:endParaRPr lang="en-IN" dirty="0"/>
          </a:p>
          <a:p>
            <a:r>
              <a:rPr lang="en-IN" dirty="0"/>
              <a:t>import '</a:t>
            </a:r>
            <a:r>
              <a:rPr lang="en-IN" dirty="0" err="1"/>
              <a:t>package:flutter</a:t>
            </a:r>
            <a:r>
              <a:rPr lang="en-IN" dirty="0"/>
              <a:t>/</a:t>
            </a:r>
            <a:r>
              <a:rPr lang="en-IN" dirty="0" err="1"/>
              <a:t>material.dart</a:t>
            </a:r>
            <a:r>
              <a:rPr lang="en-IN" dirty="0"/>
              <a:t>';</a:t>
            </a:r>
          </a:p>
          <a:p>
            <a:r>
              <a:rPr lang="en-IN" dirty="0"/>
              <a:t>import '</a:t>
            </a:r>
            <a:r>
              <a:rPr lang="en-IN" dirty="0" err="1"/>
              <a:t>package:flutter</a:t>
            </a:r>
            <a:r>
              <a:rPr lang="en-IN" dirty="0"/>
              <a:t>/</a:t>
            </a:r>
            <a:r>
              <a:rPr lang="en-IN" dirty="0" err="1"/>
              <a:t>services.dart</a:t>
            </a:r>
            <a:r>
              <a:rPr lang="en-IN" dirty="0"/>
              <a:t>’;</a:t>
            </a:r>
          </a:p>
          <a:p>
            <a:endParaRPr lang="en-IN" dirty="0"/>
          </a:p>
          <a:p>
            <a:r>
              <a:rPr lang="en-IN" dirty="0"/>
              <a:t>void main() =&gt; </a:t>
            </a:r>
            <a:r>
              <a:rPr lang="en-IN" dirty="0" err="1"/>
              <a:t>runApp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MyApp</a:t>
            </a:r>
            <a:r>
              <a:rPr lang="en-IN" dirty="0"/>
              <a:t>());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MyApp</a:t>
            </a:r>
            <a:r>
              <a:rPr lang="en-IN" dirty="0"/>
              <a:t> extends </a:t>
            </a:r>
            <a:r>
              <a:rPr lang="en-IN" dirty="0" err="1"/>
              <a:t>StatelessWidget</a:t>
            </a:r>
            <a:r>
              <a:rPr lang="en-IN" dirty="0"/>
              <a:t> {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MyApp</a:t>
            </a:r>
            <a:r>
              <a:rPr lang="en-IN" dirty="0"/>
              <a:t>({</a:t>
            </a:r>
            <a:r>
              <a:rPr lang="en-IN" dirty="0" err="1"/>
              <a:t>super.key</a:t>
            </a:r>
            <a:r>
              <a:rPr lang="en-IN" dirty="0"/>
              <a:t>}</a:t>
            </a:r>
          </a:p>
          <a:p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@override</a:t>
            </a:r>
          </a:p>
          <a:p>
            <a:r>
              <a:rPr lang="en-IN" dirty="0"/>
              <a:t>  Widget build(</a:t>
            </a:r>
            <a:r>
              <a:rPr lang="en-IN" dirty="0" err="1"/>
              <a:t>BuildContext</a:t>
            </a:r>
            <a:r>
              <a:rPr lang="en-IN" dirty="0"/>
              <a:t> context) {</a:t>
            </a:r>
          </a:p>
          <a:p>
            <a:r>
              <a:rPr lang="en-IN" dirty="0"/>
              <a:t>    return </a:t>
            </a:r>
            <a:r>
              <a:rPr lang="en-IN" dirty="0" err="1"/>
              <a:t>MaterialApp</a:t>
            </a:r>
            <a:r>
              <a:rPr lang="en-IN" dirty="0"/>
              <a:t>(</a:t>
            </a:r>
          </a:p>
          <a:p>
            <a:r>
              <a:rPr lang="en-IN" dirty="0"/>
              <a:t>      home: Scaffold(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  </a:t>
            </a:r>
            <a:r>
              <a:rPr lang="en-IN" dirty="0" err="1"/>
              <a:t>appBar</a:t>
            </a:r>
            <a:r>
              <a:rPr lang="en-IN" dirty="0"/>
              <a:t>: </a:t>
            </a:r>
            <a:r>
              <a:rPr lang="en-IN" dirty="0" err="1"/>
              <a:t>AppBar</a:t>
            </a:r>
            <a:r>
              <a:rPr lang="en-IN" dirty="0"/>
              <a:t>(</a:t>
            </a:r>
          </a:p>
          <a:p>
            <a:r>
              <a:rPr lang="en-IN" dirty="0"/>
              <a:t>          title: </a:t>
            </a:r>
            <a:r>
              <a:rPr lang="en-IN" dirty="0" err="1"/>
              <a:t>const</a:t>
            </a:r>
            <a:r>
              <a:rPr lang="en-IN" dirty="0"/>
              <a:t> Text('My Home Page’),</a:t>
            </a:r>
          </a:p>
          <a:p>
            <a:r>
              <a:rPr lang="en-IN" dirty="0"/>
              <a:t>           ),</a:t>
            </a:r>
          </a:p>
          <a:p>
            <a:r>
              <a:rPr lang="en-IN" dirty="0"/>
              <a:t>	 body: </a:t>
            </a:r>
            <a:r>
              <a:rPr lang="en-IN" dirty="0" err="1"/>
              <a:t>Center</a:t>
            </a:r>
            <a:r>
              <a:rPr lang="en-IN" dirty="0"/>
              <a:t>(</a:t>
            </a:r>
          </a:p>
          <a:p>
            <a:r>
              <a:rPr lang="en-IN" dirty="0"/>
              <a:t>                 child: Builder(</a:t>
            </a:r>
          </a:p>
          <a:p>
            <a:r>
              <a:rPr lang="en-IN" dirty="0"/>
              <a:t>                 builder: (context) {</a:t>
            </a:r>
          </a:p>
          <a:p>
            <a:r>
              <a:rPr lang="en-IN" dirty="0"/>
              <a:t>                 return Column(</a:t>
            </a:r>
          </a:p>
          <a:p>
            <a:r>
              <a:rPr lang="en-IN" dirty="0"/>
              <a:t>                </a:t>
            </a:r>
          </a:p>
          <a:p>
            <a:r>
              <a:rPr lang="en-IN" dirty="0"/>
              <a:t>                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children: [</a:t>
            </a:r>
          </a:p>
          <a:p>
            <a:r>
              <a:rPr lang="en-IN" dirty="0"/>
              <a:t>                  </a:t>
            </a:r>
            <a:r>
              <a:rPr lang="en-IN" dirty="0" err="1"/>
              <a:t>const</a:t>
            </a:r>
            <a:r>
              <a:rPr lang="en-IN" dirty="0"/>
              <a:t> Text('Hello World'),</a:t>
            </a:r>
          </a:p>
          <a:p>
            <a:r>
              <a:rPr lang="en-IN" dirty="0"/>
              <a:t>          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SizedBox</a:t>
            </a:r>
            <a:r>
              <a:rPr lang="en-IN" dirty="0"/>
              <a:t>(height: 20),</a:t>
            </a:r>
          </a:p>
          <a:p>
            <a:r>
              <a:rPr lang="en-IN" dirty="0"/>
              <a:t>                  </a:t>
            </a:r>
            <a:r>
              <a:rPr lang="en-IN" dirty="0" err="1"/>
              <a:t>ElevatedButton</a:t>
            </a:r>
            <a:r>
              <a:rPr lang="en-IN" dirty="0"/>
              <a:t>(</a:t>
            </a:r>
          </a:p>
          <a:p>
            <a:r>
              <a:rPr lang="en-IN" dirty="0"/>
              <a:t>                    </a:t>
            </a:r>
            <a:r>
              <a:rPr lang="en-IN" dirty="0" err="1"/>
              <a:t>onPressed</a:t>
            </a:r>
            <a:r>
              <a:rPr lang="en-IN" dirty="0"/>
              <a:t>: () {</a:t>
            </a:r>
          </a:p>
          <a:p>
            <a:r>
              <a:rPr lang="en-IN" dirty="0"/>
              <a:t>                      print('Click!’);</a:t>
            </a:r>
          </a:p>
          <a:p>
            <a:r>
              <a:rPr lang="en-IN" dirty="0"/>
              <a:t>                     },</a:t>
            </a:r>
          </a:p>
          <a:p>
            <a:r>
              <a:rPr lang="en-IN" dirty="0"/>
              <a:t>                    child: </a:t>
            </a:r>
            <a:r>
              <a:rPr lang="en-IN" dirty="0" err="1"/>
              <a:t>const</a:t>
            </a:r>
            <a:r>
              <a:rPr lang="en-IN" dirty="0"/>
              <a:t> Text('A button'),</a:t>
            </a:r>
          </a:p>
          <a:p>
            <a:r>
              <a:rPr lang="en-IN" dirty="0"/>
              <a:t>                  ),</a:t>
            </a:r>
          </a:p>
          <a:p>
            <a:r>
              <a:rPr lang="en-IN" dirty="0"/>
              <a:t>	],</a:t>
            </a:r>
          </a:p>
          <a:p>
            <a:r>
              <a:rPr lang="en-IN" dirty="0"/>
              <a:t>	);</a:t>
            </a:r>
          </a:p>
          <a:p>
            <a:r>
              <a:rPr lang="en-IN" dirty="0"/>
              <a:t>	}, </a:t>
            </a:r>
          </a:p>
          <a:p>
            <a:r>
              <a:rPr lang="en-IN" dirty="0"/>
              <a:t>	),</a:t>
            </a:r>
          </a:p>
          <a:p>
            <a:r>
              <a:rPr lang="en-IN" dirty="0"/>
              <a:t>	),</a:t>
            </a:r>
          </a:p>
          <a:p>
            <a:r>
              <a:rPr lang="en-IN" dirty="0"/>
              <a:t>	), </a:t>
            </a:r>
          </a:p>
          <a:p>
            <a:r>
              <a:rPr lang="en-IN" dirty="0"/>
              <a:t>	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019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A7EB9B-A903-FA0A-CA69-2E504F09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579" y="1136515"/>
            <a:ext cx="4876800" cy="487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850EFF-BC23-9B77-8AE6-6CC9B50E9625}"/>
              </a:ext>
            </a:extLst>
          </p:cNvPr>
          <p:cNvSpPr txBox="1"/>
          <p:nvPr/>
        </p:nvSpPr>
        <p:spPr>
          <a:xfrm>
            <a:off x="1906621" y="2292458"/>
            <a:ext cx="3560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Widgets </a:t>
            </a:r>
          </a:p>
          <a:p>
            <a:pPr algn="ctr"/>
            <a:r>
              <a:rPr lang="en-US" sz="4000" dirty="0"/>
              <a:t>in </a:t>
            </a:r>
          </a:p>
          <a:p>
            <a:pPr algn="ctr"/>
            <a:r>
              <a:rPr lang="en-US" sz="4000" dirty="0"/>
              <a:t>Flutter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9209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791E71-9312-7D8E-5601-BDE995F8569D}"/>
              </a:ext>
            </a:extLst>
          </p:cNvPr>
          <p:cNvSpPr txBox="1"/>
          <p:nvPr/>
        </p:nvSpPr>
        <p:spPr>
          <a:xfrm>
            <a:off x="3309836" y="1166842"/>
            <a:ext cx="60943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characteristics of Flutter widgets: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Composed of other widgets:</a:t>
            </a:r>
            <a:r>
              <a:rPr lang="en-US" dirty="0"/>
              <a:t> Flutter widgets are often composed of smaller, simpler widgets. This allows for a hierarchical structure and easy customization.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State management:</a:t>
            </a:r>
            <a:r>
              <a:rPr lang="en-US" dirty="0"/>
              <a:t> Widgets can manage their own state, allowing them to update their appearance based on user interactions or data changes.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Customizable:</a:t>
            </a:r>
            <a:r>
              <a:rPr lang="en-US" dirty="0"/>
              <a:t> Flutter widgets can be highly customizable, allowing developers to create unique and tailored user interfaces.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Efficient:</a:t>
            </a:r>
            <a:r>
              <a:rPr lang="en-US" dirty="0"/>
              <a:t> Flutter uses a high-performance rendering engine that provides smooth animations and fast updates.</a:t>
            </a:r>
          </a:p>
        </p:txBody>
      </p:sp>
    </p:spTree>
    <p:extLst>
      <p:ext uri="{BB962C8B-B14F-4D97-AF65-F5344CB8AC3E}">
        <p14:creationId xmlns:p14="http://schemas.microsoft.com/office/powerpoint/2010/main" val="323445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99F887-CB34-72C3-A79D-653A25687786}"/>
              </a:ext>
            </a:extLst>
          </p:cNvPr>
          <p:cNvSpPr txBox="1"/>
          <p:nvPr/>
        </p:nvSpPr>
        <p:spPr>
          <a:xfrm>
            <a:off x="1393486" y="1290032"/>
            <a:ext cx="49294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Layout Widgets</a:t>
            </a:r>
          </a:p>
          <a:p>
            <a:r>
              <a:rPr lang="en-US" dirty="0"/>
              <a:t>These widgets control the arrangement of other widgets on the screen.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Row:</a:t>
            </a:r>
            <a:r>
              <a:rPr lang="en-US" dirty="0"/>
              <a:t> Arranges widgets horizontally.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Column:</a:t>
            </a:r>
            <a:r>
              <a:rPr lang="en-US" dirty="0"/>
              <a:t> Arranges widgets vertically.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Stack:</a:t>
            </a:r>
            <a:r>
              <a:rPr lang="en-US" dirty="0"/>
              <a:t> Overlays widgets on top of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Expanded:</a:t>
            </a:r>
            <a:r>
              <a:rPr lang="en-US" dirty="0"/>
              <a:t> Expands a widget to fill available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Container:</a:t>
            </a:r>
            <a:r>
              <a:rPr lang="en-US" dirty="0"/>
              <a:t> A general-purpose layout widget that provides padding, margin, alignment, and decoration.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883C5-5254-7A7F-A688-97D56DC8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10" y="1210069"/>
            <a:ext cx="3667327" cy="34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8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331D7B-BCE2-DD10-D7AC-922FB6F02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570" y="627677"/>
            <a:ext cx="829769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package:flutter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material.dart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MyWidget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StatelessWidget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Widget build(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context)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return Column(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children: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Row(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children: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Text('Hello, world!'),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ElevatedButton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onPressed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() {},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child: Text('Click me'),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Image.network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('https://example.com/image.jpg'),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8A818D-2A27-B88D-D024-8E540D7883EE}"/>
              </a:ext>
            </a:extLst>
          </p:cNvPr>
          <p:cNvSpPr/>
          <p:nvPr/>
        </p:nvSpPr>
        <p:spPr>
          <a:xfrm>
            <a:off x="1206230" y="1040859"/>
            <a:ext cx="3200400" cy="389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DD096-E1AB-FED8-19B2-207682C5419C}"/>
              </a:ext>
            </a:extLst>
          </p:cNvPr>
          <p:cNvSpPr txBox="1"/>
          <p:nvPr/>
        </p:nvSpPr>
        <p:spPr>
          <a:xfrm>
            <a:off x="2256818" y="1785663"/>
            <a:ext cx="12743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Sample 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code </a:t>
            </a:r>
          </a:p>
          <a:p>
            <a:r>
              <a:rPr lang="en-US" sz="2800" dirty="0">
                <a:solidFill>
                  <a:schemeClr val="bg1"/>
                </a:solidFill>
              </a:rPr>
              <a:t>for </a:t>
            </a:r>
          </a:p>
          <a:p>
            <a:r>
              <a:rPr lang="en-US" sz="2800" dirty="0">
                <a:solidFill>
                  <a:schemeClr val="bg1"/>
                </a:solidFill>
              </a:rPr>
              <a:t>layout </a:t>
            </a:r>
          </a:p>
          <a:p>
            <a:r>
              <a:rPr lang="en-US" sz="2800" dirty="0">
                <a:solidFill>
                  <a:schemeClr val="bg1"/>
                </a:solidFill>
              </a:rPr>
              <a:t>widget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80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E981E9-D2D1-2673-9B1E-3042A8E3E97C}"/>
              </a:ext>
            </a:extLst>
          </p:cNvPr>
          <p:cNvSpPr txBox="1"/>
          <p:nvPr/>
        </p:nvSpPr>
        <p:spPr>
          <a:xfrm>
            <a:off x="1932738" y="2024298"/>
            <a:ext cx="48197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Text Widgets</a:t>
            </a:r>
          </a:p>
          <a:p>
            <a:r>
              <a:rPr lang="en-US" dirty="0"/>
              <a:t>Used to display text.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Text:</a:t>
            </a:r>
            <a:r>
              <a:rPr lang="en-US" dirty="0"/>
              <a:t> Displays plain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TextField</a:t>
            </a:r>
            <a:r>
              <a:rPr lang="en-US" b="1" dirty="0"/>
              <a:t>:</a:t>
            </a:r>
            <a:r>
              <a:rPr lang="en-US" dirty="0"/>
              <a:t> Allows users to input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RichText</a:t>
            </a:r>
            <a:r>
              <a:rPr lang="en-US" b="1" dirty="0"/>
              <a:t>:</a:t>
            </a:r>
            <a:r>
              <a:rPr lang="en-US" dirty="0"/>
              <a:t> Displays formatted text with different styles and formatting.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A8128-5078-8E67-0F42-B456607F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09" t="-1666" r="30283" b="18717"/>
          <a:stretch/>
        </p:blipFill>
        <p:spPr>
          <a:xfrm>
            <a:off x="7561385" y="298939"/>
            <a:ext cx="2839916" cy="58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C76A5-06CC-37DB-9A0E-84B48A705CE7}"/>
              </a:ext>
            </a:extLst>
          </p:cNvPr>
          <p:cNvSpPr txBox="1"/>
          <p:nvPr/>
        </p:nvSpPr>
        <p:spPr>
          <a:xfrm>
            <a:off x="1782641" y="2039706"/>
            <a:ext cx="60974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What is Flutter?</a:t>
            </a:r>
          </a:p>
          <a:p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Open-source UI software development kit by Google.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for developing natively compiled applications for mobile (iOS, Android), web, and desktop from a single codebase.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released in May 2017.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4DA7A-E332-1260-5D84-032352EE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792" y="212230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80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644D01-0FC8-2556-BB9F-B5EBBCB3A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886" y="1517612"/>
            <a:ext cx="837655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import '</a:t>
            </a:r>
            <a:r>
              <a:rPr lang="en-US" altLang="en-US" dirty="0" err="1">
                <a:latin typeface="Arial" panose="020B0604020202020204" pitchFamily="34" charset="0"/>
              </a:rPr>
              <a:t>package:flutter</a:t>
            </a:r>
            <a:r>
              <a:rPr lang="en-US" altLang="en-US" dirty="0">
                <a:latin typeface="Arial" panose="020B0604020202020204" pitchFamily="34" charset="0"/>
              </a:rPr>
              <a:t>/</a:t>
            </a:r>
            <a:r>
              <a:rPr lang="en-US" altLang="en-US" dirty="0" err="1">
                <a:latin typeface="Arial" panose="020B0604020202020204" pitchFamily="34" charset="0"/>
              </a:rPr>
              <a:t>material.dart</a:t>
            </a:r>
            <a:r>
              <a:rPr lang="en-US" altLang="en-US" dirty="0">
                <a:latin typeface="Arial" panose="020B0604020202020204" pitchFamily="34" charset="0"/>
              </a:rPr>
              <a:t>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class </a:t>
            </a:r>
            <a:r>
              <a:rPr lang="en-US" altLang="en-US" dirty="0" err="1">
                <a:latin typeface="Arial" panose="020B0604020202020204" pitchFamily="34" charset="0"/>
              </a:rPr>
              <a:t>MyTextWidget</a:t>
            </a:r>
            <a:r>
              <a:rPr lang="en-US" altLang="en-US" dirty="0">
                <a:latin typeface="Arial" panose="020B0604020202020204" pitchFamily="34" charset="0"/>
              </a:rPr>
              <a:t> extends </a:t>
            </a:r>
            <a:r>
              <a:rPr lang="en-US" altLang="en-US" dirty="0" err="1">
                <a:latin typeface="Arial" panose="020B0604020202020204" pitchFamily="34" charset="0"/>
              </a:rPr>
              <a:t>StatelessWidget</a:t>
            </a:r>
            <a:r>
              <a:rPr lang="en-US" altLang="en-US" dirty="0">
                <a:latin typeface="Arial" panose="020B0604020202020204" pitchFamily="34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Widget build(</a:t>
            </a:r>
            <a:r>
              <a:rPr lang="en-US" altLang="en-US" dirty="0" err="1">
                <a:latin typeface="Arial" panose="020B0604020202020204" pitchFamily="34" charset="0"/>
              </a:rPr>
              <a:t>BuildContext</a:t>
            </a:r>
            <a:r>
              <a:rPr lang="en-US" altLang="en-US" dirty="0">
                <a:latin typeface="Arial" panose="020B0604020202020204" pitchFamily="34" charset="0"/>
              </a:rPr>
              <a:t> context)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return Text(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 'This is a simple Text widget.',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 style: </a:t>
            </a:r>
            <a:r>
              <a:rPr lang="en-US" altLang="en-US" dirty="0" err="1">
                <a:latin typeface="Arial" panose="020B0604020202020204" pitchFamily="34" charset="0"/>
              </a:rPr>
              <a:t>TextStyle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   </a:t>
            </a:r>
            <a:r>
              <a:rPr lang="en-US" altLang="en-US" dirty="0" err="1">
                <a:latin typeface="Arial" panose="020B0604020202020204" pitchFamily="34" charset="0"/>
              </a:rPr>
              <a:t>fontSize</a:t>
            </a:r>
            <a:r>
              <a:rPr lang="en-US" altLang="en-US" dirty="0">
                <a:latin typeface="Arial" panose="020B0604020202020204" pitchFamily="34" charset="0"/>
              </a:rPr>
              <a:t>: 20,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   </a:t>
            </a:r>
            <a:r>
              <a:rPr lang="en-US" altLang="en-US" dirty="0" err="1">
                <a:latin typeface="Arial" panose="020B0604020202020204" pitchFamily="34" charset="0"/>
              </a:rPr>
              <a:t>fontWeight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FontWeight.bold</a:t>
            </a:r>
            <a:r>
              <a:rPr lang="en-US" altLang="en-US" dirty="0">
                <a:latin typeface="Arial" panose="020B0604020202020204" pitchFamily="34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   color: </a:t>
            </a:r>
            <a:r>
              <a:rPr lang="en-US" altLang="en-US" dirty="0" err="1">
                <a:latin typeface="Arial" panose="020B0604020202020204" pitchFamily="34" charset="0"/>
              </a:rPr>
              <a:t>Colors.blue</a:t>
            </a:r>
            <a:r>
              <a:rPr lang="en-US" altLang="en-US" dirty="0">
                <a:latin typeface="Arial" panose="020B0604020202020204" pitchFamily="34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 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98B64E-153B-B7A1-957D-D0E4C664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832" y="2061482"/>
            <a:ext cx="2076450" cy="1657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516C9B-F584-9389-E66B-5B2A73373201}"/>
              </a:ext>
            </a:extLst>
          </p:cNvPr>
          <p:cNvSpPr txBox="1"/>
          <p:nvPr/>
        </p:nvSpPr>
        <p:spPr>
          <a:xfrm>
            <a:off x="2192112" y="1582340"/>
            <a:ext cx="60987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'</a:t>
            </a:r>
            <a:r>
              <a:rPr lang="en-IN" dirty="0" err="1"/>
              <a:t>package:flutter</a:t>
            </a:r>
            <a:r>
              <a:rPr lang="en-IN" dirty="0"/>
              <a:t>/</a:t>
            </a:r>
            <a:r>
              <a:rPr lang="en-IN" dirty="0" err="1"/>
              <a:t>material.dart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MyTextFieldWidget</a:t>
            </a:r>
            <a:r>
              <a:rPr lang="en-IN" dirty="0"/>
              <a:t> extends </a:t>
            </a:r>
            <a:r>
              <a:rPr lang="en-IN" dirty="0" err="1"/>
              <a:t>StatelessWidget</a:t>
            </a:r>
            <a:r>
              <a:rPr lang="en-IN" dirty="0"/>
              <a:t> {</a:t>
            </a:r>
          </a:p>
          <a:p>
            <a:r>
              <a:rPr lang="en-IN" dirty="0"/>
              <a:t>  @override</a:t>
            </a:r>
          </a:p>
          <a:p>
            <a:r>
              <a:rPr lang="en-IN" dirty="0"/>
              <a:t>  Widget build(</a:t>
            </a:r>
            <a:r>
              <a:rPr lang="en-IN" dirty="0" err="1"/>
              <a:t>BuildContext</a:t>
            </a:r>
            <a:r>
              <a:rPr lang="en-IN" dirty="0"/>
              <a:t> context) {</a:t>
            </a:r>
          </a:p>
          <a:p>
            <a:r>
              <a:rPr lang="en-IN" dirty="0"/>
              <a:t>    return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decoration: </a:t>
            </a:r>
            <a:r>
              <a:rPr lang="en-IN" dirty="0" err="1"/>
              <a:t>InputDecoration</a:t>
            </a:r>
            <a:r>
              <a:rPr lang="en-IN" dirty="0"/>
              <a:t>(</a:t>
            </a:r>
          </a:p>
          <a:p>
            <a:r>
              <a:rPr lang="en-IN" dirty="0"/>
              <a:t>        </a:t>
            </a:r>
            <a:r>
              <a:rPr lang="en-IN" dirty="0" err="1"/>
              <a:t>labelText</a:t>
            </a:r>
            <a:r>
              <a:rPr lang="en-IN" dirty="0"/>
              <a:t>: 'Enter your name',</a:t>
            </a:r>
          </a:p>
          <a:p>
            <a:r>
              <a:rPr lang="en-IN" dirty="0"/>
              <a:t>        border: </a:t>
            </a:r>
            <a:r>
              <a:rPr lang="en-IN" dirty="0" err="1"/>
              <a:t>OutlineInputBorder</a:t>
            </a:r>
            <a:r>
              <a:rPr lang="en-IN" dirty="0"/>
              <a:t>(),</a:t>
            </a:r>
          </a:p>
          <a:p>
            <a:r>
              <a:rPr lang="en-IN" dirty="0"/>
              <a:t>      ),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291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of RichText widget with formatted text">
            <a:extLst>
              <a:ext uri="{FF2B5EF4-FFF2-40B4-BE49-F238E27FC236}">
                <a16:creationId xmlns:a16="http://schemas.microsoft.com/office/drawing/2014/main" id="{78C90F7D-E2AA-91ED-30C7-8B09DCB8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888" y="747347"/>
            <a:ext cx="2986349" cy="449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E8AD0D-C974-7D55-5C7A-F27D82C9023B}"/>
              </a:ext>
            </a:extLst>
          </p:cNvPr>
          <p:cNvSpPr txBox="1"/>
          <p:nvPr/>
        </p:nvSpPr>
        <p:spPr>
          <a:xfrm>
            <a:off x="1236889" y="889843"/>
            <a:ext cx="60987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'</a:t>
            </a:r>
            <a:r>
              <a:rPr lang="en-IN" dirty="0" err="1"/>
              <a:t>package:flutter</a:t>
            </a:r>
            <a:r>
              <a:rPr lang="en-IN" dirty="0"/>
              <a:t>/</a:t>
            </a:r>
            <a:r>
              <a:rPr lang="en-IN" dirty="0" err="1"/>
              <a:t>material.dart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MyRichTextWidget</a:t>
            </a:r>
            <a:r>
              <a:rPr lang="en-IN" dirty="0"/>
              <a:t> extends </a:t>
            </a:r>
            <a:r>
              <a:rPr lang="en-IN" dirty="0" err="1"/>
              <a:t>StatelessWidget</a:t>
            </a:r>
            <a:r>
              <a:rPr lang="en-IN" dirty="0"/>
              <a:t> {</a:t>
            </a:r>
          </a:p>
          <a:p>
            <a:r>
              <a:rPr lang="en-IN" dirty="0"/>
              <a:t>  @override</a:t>
            </a:r>
          </a:p>
          <a:p>
            <a:r>
              <a:rPr lang="en-IN" dirty="0"/>
              <a:t>  Widget build(</a:t>
            </a:r>
            <a:r>
              <a:rPr lang="en-IN" dirty="0" err="1"/>
              <a:t>BuildContext</a:t>
            </a:r>
            <a:r>
              <a:rPr lang="en-IN" dirty="0"/>
              <a:t> context) {</a:t>
            </a:r>
          </a:p>
          <a:p>
            <a:r>
              <a:rPr lang="en-IN" dirty="0"/>
              <a:t>    return </a:t>
            </a:r>
            <a:r>
              <a:rPr lang="en-IN" dirty="0" err="1"/>
              <a:t>RichText</a:t>
            </a:r>
            <a:r>
              <a:rPr lang="en-IN" dirty="0"/>
              <a:t>(</a:t>
            </a:r>
          </a:p>
          <a:p>
            <a:r>
              <a:rPr lang="en-IN" dirty="0"/>
              <a:t>      text: </a:t>
            </a:r>
            <a:r>
              <a:rPr lang="en-IN" dirty="0" err="1"/>
              <a:t>TextSpan</a:t>
            </a:r>
            <a:r>
              <a:rPr lang="en-IN" dirty="0"/>
              <a:t>(</a:t>
            </a:r>
          </a:p>
          <a:p>
            <a:r>
              <a:rPr lang="en-IN" dirty="0"/>
              <a:t>        text: 'This is a ',</a:t>
            </a:r>
          </a:p>
          <a:p>
            <a:r>
              <a:rPr lang="en-IN" dirty="0"/>
              <a:t>        style: </a:t>
            </a:r>
            <a:r>
              <a:rPr lang="en-IN" dirty="0" err="1"/>
              <a:t>TextStyle</a:t>
            </a:r>
            <a:r>
              <a:rPr lang="en-IN" dirty="0"/>
              <a:t>(</a:t>
            </a:r>
            <a:r>
              <a:rPr lang="en-IN" dirty="0" err="1"/>
              <a:t>color</a:t>
            </a:r>
            <a:r>
              <a:rPr lang="en-IN" dirty="0"/>
              <a:t>: </a:t>
            </a:r>
            <a:r>
              <a:rPr lang="en-IN" dirty="0" err="1"/>
              <a:t>Colors.black</a:t>
            </a:r>
            <a:r>
              <a:rPr lang="en-IN" dirty="0"/>
              <a:t>),</a:t>
            </a:r>
          </a:p>
          <a:p>
            <a:r>
              <a:rPr lang="en-IN" dirty="0"/>
              <a:t>        children: &lt;</a:t>
            </a:r>
            <a:r>
              <a:rPr lang="en-IN" dirty="0" err="1"/>
              <a:t>TextSpan</a:t>
            </a:r>
            <a:r>
              <a:rPr lang="en-IN" dirty="0"/>
              <a:t>&gt;[</a:t>
            </a:r>
          </a:p>
          <a:p>
            <a:r>
              <a:rPr lang="en-IN" dirty="0"/>
              <a:t>          </a:t>
            </a:r>
            <a:r>
              <a:rPr lang="en-IN" dirty="0" err="1"/>
              <a:t>TextSpan</a:t>
            </a:r>
            <a:r>
              <a:rPr lang="en-IN" dirty="0"/>
              <a:t>(text: '</a:t>
            </a:r>
            <a:r>
              <a:rPr lang="en-IN" dirty="0" err="1"/>
              <a:t>RichText</a:t>
            </a:r>
            <a:r>
              <a:rPr lang="en-IN" dirty="0"/>
              <a:t>', style: </a:t>
            </a:r>
            <a:r>
              <a:rPr lang="en-IN" dirty="0" err="1"/>
              <a:t>TextStyle</a:t>
            </a:r>
            <a:r>
              <a:rPr lang="en-IN" dirty="0"/>
              <a:t>(</a:t>
            </a:r>
            <a:r>
              <a:rPr lang="en-IN" dirty="0" err="1"/>
              <a:t>fontWeight</a:t>
            </a:r>
            <a:r>
              <a:rPr lang="en-IN" dirty="0"/>
              <a:t>: </a:t>
            </a:r>
            <a:r>
              <a:rPr lang="en-IN" dirty="0" err="1"/>
              <a:t>FontWeight.bold</a:t>
            </a:r>
            <a:r>
              <a:rPr lang="en-IN" dirty="0"/>
              <a:t>)),</a:t>
            </a:r>
          </a:p>
          <a:p>
            <a:r>
              <a:rPr lang="en-IN" dirty="0"/>
              <a:t>          </a:t>
            </a:r>
            <a:r>
              <a:rPr lang="en-IN" dirty="0" err="1"/>
              <a:t>TextSpan</a:t>
            </a:r>
            <a:r>
              <a:rPr lang="en-IN" dirty="0"/>
              <a:t>(text: ' widget.'),</a:t>
            </a:r>
          </a:p>
          <a:p>
            <a:r>
              <a:rPr lang="en-IN" dirty="0"/>
              <a:t>        ],</a:t>
            </a:r>
          </a:p>
          <a:p>
            <a:r>
              <a:rPr lang="en-IN" dirty="0"/>
              <a:t>      ),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3022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49E0DF-3CDD-0D5F-7937-BF37330A5334}"/>
              </a:ext>
            </a:extLst>
          </p:cNvPr>
          <p:cNvSpPr txBox="1"/>
          <p:nvPr/>
        </p:nvSpPr>
        <p:spPr>
          <a:xfrm>
            <a:off x="1590561" y="2466179"/>
            <a:ext cx="3974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Button Widgets</a:t>
            </a:r>
          </a:p>
          <a:p>
            <a:r>
              <a:rPr lang="en-US" dirty="0"/>
              <a:t>Used to create interactive buttons.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07CBC-675D-22D9-96B8-06732847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06" y="540727"/>
            <a:ext cx="3348633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63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8BA4EF-5754-2A08-701D-CBF6743D0F93}"/>
              </a:ext>
            </a:extLst>
          </p:cNvPr>
          <p:cNvSpPr txBox="1"/>
          <p:nvPr/>
        </p:nvSpPr>
        <p:spPr>
          <a:xfrm>
            <a:off x="2125760" y="1997839"/>
            <a:ext cx="46331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ElevatedButton</a:t>
            </a:r>
            <a:endParaRPr lang="en-US" dirty="0"/>
          </a:p>
          <a:p>
            <a:r>
              <a:rPr lang="en-US" dirty="0"/>
              <a:t>A raised button with a material design style.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ElevatedButton</a:t>
            </a:r>
            <a:r>
              <a:rPr lang="en-IN" dirty="0"/>
              <a:t>(</a:t>
            </a:r>
          </a:p>
          <a:p>
            <a:r>
              <a:rPr lang="en-IN" dirty="0"/>
              <a:t>  </a:t>
            </a:r>
            <a:r>
              <a:rPr lang="en-IN" dirty="0" err="1"/>
              <a:t>onPressed</a:t>
            </a:r>
            <a:r>
              <a:rPr lang="en-IN" dirty="0"/>
              <a:t>: () {</a:t>
            </a:r>
          </a:p>
          <a:p>
            <a:r>
              <a:rPr lang="en-IN" dirty="0"/>
              <a:t>    // Button press action</a:t>
            </a:r>
          </a:p>
          <a:p>
            <a:r>
              <a:rPr lang="en-IN" dirty="0"/>
              <a:t>  },</a:t>
            </a:r>
          </a:p>
          <a:p>
            <a:r>
              <a:rPr lang="en-IN" dirty="0"/>
              <a:t>  child: Text('Click me'),</a:t>
            </a:r>
          </a:p>
          <a:p>
            <a:r>
              <a:rPr lang="en-IN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6E0D1-1F75-F0F9-175F-37802F92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497" y="2389158"/>
            <a:ext cx="2383743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44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EB085F-166D-F504-5C67-1C8435EA79AD}"/>
              </a:ext>
            </a:extLst>
          </p:cNvPr>
          <p:cNvSpPr txBox="1"/>
          <p:nvPr/>
        </p:nvSpPr>
        <p:spPr>
          <a:xfrm>
            <a:off x="1138918" y="1674674"/>
            <a:ext cx="60987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TextButton</a:t>
            </a:r>
            <a:r>
              <a:rPr lang="en-US" b="1" dirty="0"/>
              <a:t>:</a:t>
            </a:r>
            <a:r>
              <a:rPr lang="en-US" dirty="0"/>
              <a:t> A flat button with a material design style.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TextButton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onPressed</a:t>
            </a:r>
            <a:r>
              <a:rPr lang="en-US" dirty="0"/>
              <a:t>: () {</a:t>
            </a:r>
          </a:p>
          <a:p>
            <a:r>
              <a:rPr lang="en-US" dirty="0"/>
              <a:t>    // Button press action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child: Text('Click me'),</a:t>
            </a:r>
          </a:p>
          <a:p>
            <a:r>
              <a:rPr lang="en-US" dirty="0"/>
              <a:t>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F934E-9A47-90E4-77F5-1EA5997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666" y="1606061"/>
            <a:ext cx="3385771" cy="33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47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497DF5-5E04-92F9-2EAF-83C6A0B9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64" y="2225123"/>
            <a:ext cx="2000250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BF658-82BC-1693-B802-6E121A829380}"/>
              </a:ext>
            </a:extLst>
          </p:cNvPr>
          <p:cNvSpPr txBox="1"/>
          <p:nvPr/>
        </p:nvSpPr>
        <p:spPr>
          <a:xfrm>
            <a:off x="3006655" y="1871061"/>
            <a:ext cx="4035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IconButton</a:t>
            </a:r>
            <a:r>
              <a:rPr lang="en-US" b="1" dirty="0"/>
              <a:t>:</a:t>
            </a:r>
            <a:r>
              <a:rPr lang="en-US" dirty="0"/>
              <a:t> A button with an icon.</a:t>
            </a:r>
          </a:p>
          <a:p>
            <a:endParaRPr lang="en-US" dirty="0"/>
          </a:p>
          <a:p>
            <a:r>
              <a:rPr lang="en-US" dirty="0" err="1"/>
              <a:t>IconButton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onPressed</a:t>
            </a:r>
            <a:r>
              <a:rPr lang="en-US" dirty="0"/>
              <a:t>: () {</a:t>
            </a:r>
          </a:p>
          <a:p>
            <a:r>
              <a:rPr lang="en-US" dirty="0"/>
              <a:t>    // Button press action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icon: Icon(</a:t>
            </a:r>
            <a:r>
              <a:rPr lang="en-US" dirty="0" err="1"/>
              <a:t>Icons.favorite</a:t>
            </a:r>
            <a:r>
              <a:rPr lang="en-US" dirty="0"/>
              <a:t>),</a:t>
            </a:r>
          </a:p>
          <a:p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092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5F4E4-29A3-803F-3ECA-6179838F92EB}"/>
              </a:ext>
            </a:extLst>
          </p:cNvPr>
          <p:cNvSpPr txBox="1"/>
          <p:nvPr/>
        </p:nvSpPr>
        <p:spPr>
          <a:xfrm>
            <a:off x="2673857" y="2338466"/>
            <a:ext cx="3476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4. Image Widgets</a:t>
            </a:r>
          </a:p>
          <a:p>
            <a:r>
              <a:rPr lang="en-US" dirty="0"/>
              <a:t>Used to display images.</a:t>
            </a:r>
          </a:p>
          <a:p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3DDCF-C21D-2F02-03D2-8C695D18DC74}"/>
              </a:ext>
            </a:extLst>
          </p:cNvPr>
          <p:cNvSpPr txBox="1"/>
          <p:nvPr/>
        </p:nvSpPr>
        <p:spPr>
          <a:xfrm>
            <a:off x="2673857" y="3736705"/>
            <a:ext cx="5098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Image.asset</a:t>
            </a:r>
            <a:r>
              <a:rPr lang="en-IN" dirty="0"/>
              <a:t>('images/my_image.png')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BC284-9A0B-EE91-9A02-0E410EFA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14" y="1459304"/>
            <a:ext cx="3662363" cy="41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44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6FA2A2-37AE-D8AF-BB3E-14D37D42990E}"/>
              </a:ext>
            </a:extLst>
          </p:cNvPr>
          <p:cNvSpPr txBox="1"/>
          <p:nvPr/>
        </p:nvSpPr>
        <p:spPr>
          <a:xfrm>
            <a:off x="2108584" y="2622592"/>
            <a:ext cx="5475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NetworkImage</a:t>
            </a:r>
            <a:r>
              <a:rPr lang="en-US" b="1" dirty="0"/>
              <a:t>:</a:t>
            </a:r>
            <a:r>
              <a:rPr lang="en-US" dirty="0"/>
              <a:t> Loads an image from a network URL.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8499B-017D-B33E-64B8-036D715E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318" y="1066409"/>
            <a:ext cx="2381250" cy="4103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DBB0E-7393-CF37-5A6B-5ECB795F26FB}"/>
              </a:ext>
            </a:extLst>
          </p:cNvPr>
          <p:cNvSpPr txBox="1"/>
          <p:nvPr/>
        </p:nvSpPr>
        <p:spPr>
          <a:xfrm>
            <a:off x="2108584" y="3429000"/>
            <a:ext cx="4828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NetworkImage</a:t>
            </a:r>
            <a:r>
              <a:rPr lang="en-IN" dirty="0"/>
              <a:t>('https://example.com/image.jpg')</a:t>
            </a:r>
          </a:p>
        </p:txBody>
      </p:sp>
    </p:spTree>
    <p:extLst>
      <p:ext uri="{BB962C8B-B14F-4D97-AF65-F5344CB8AC3E}">
        <p14:creationId xmlns:p14="http://schemas.microsoft.com/office/powerpoint/2010/main" val="2422641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BB4795-23F7-6B5A-9604-8B359D556B53}"/>
              </a:ext>
            </a:extLst>
          </p:cNvPr>
          <p:cNvSpPr txBox="1"/>
          <p:nvPr/>
        </p:nvSpPr>
        <p:spPr>
          <a:xfrm>
            <a:off x="1707068" y="817383"/>
            <a:ext cx="43889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5. List Widgets</a:t>
            </a:r>
          </a:p>
          <a:p>
            <a:r>
              <a:rPr lang="en-US" dirty="0"/>
              <a:t>Used to display lists of items.</a:t>
            </a:r>
          </a:p>
          <a:p>
            <a:r>
              <a:rPr lang="en-US" dirty="0"/>
              <a:t>Displays items in a vertical list.</a:t>
            </a:r>
          </a:p>
          <a:p>
            <a:endParaRPr lang="en-US" dirty="0"/>
          </a:p>
          <a:p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B50C4-8BC4-291C-1F20-85A97FD5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55" y="1046285"/>
            <a:ext cx="2927421" cy="4387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D6DED-5428-DD17-5F6A-A162CC01123D}"/>
              </a:ext>
            </a:extLst>
          </p:cNvPr>
          <p:cNvSpPr txBox="1"/>
          <p:nvPr/>
        </p:nvSpPr>
        <p:spPr>
          <a:xfrm>
            <a:off x="1707068" y="2855130"/>
            <a:ext cx="41837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ListView.builder</a:t>
            </a:r>
            <a:r>
              <a:rPr lang="en-IN" dirty="0"/>
              <a:t>(</a:t>
            </a:r>
          </a:p>
          <a:p>
            <a:r>
              <a:rPr lang="en-IN" dirty="0"/>
              <a:t>  </a:t>
            </a:r>
            <a:r>
              <a:rPr lang="en-IN" dirty="0" err="1"/>
              <a:t>itemCount</a:t>
            </a:r>
            <a:r>
              <a:rPr lang="en-IN" dirty="0"/>
              <a:t>: </a:t>
            </a:r>
            <a:r>
              <a:rPr lang="en-IN" dirty="0" err="1"/>
              <a:t>items.length</a:t>
            </a:r>
            <a:r>
              <a:rPr lang="en-IN" dirty="0"/>
              <a:t>,</a:t>
            </a:r>
          </a:p>
          <a:p>
            <a:r>
              <a:rPr lang="en-IN" dirty="0"/>
              <a:t>  </a:t>
            </a:r>
            <a:r>
              <a:rPr lang="en-IN" dirty="0" err="1"/>
              <a:t>itemBuilder</a:t>
            </a:r>
            <a:r>
              <a:rPr lang="en-IN" dirty="0"/>
              <a:t>: (context, index) {</a:t>
            </a:r>
          </a:p>
          <a:p>
            <a:r>
              <a:rPr lang="en-IN" dirty="0"/>
              <a:t>    return </a:t>
            </a:r>
            <a:r>
              <a:rPr lang="en-IN" dirty="0" err="1"/>
              <a:t>ListTile</a:t>
            </a:r>
            <a:r>
              <a:rPr lang="en-IN" dirty="0"/>
              <a:t>(</a:t>
            </a:r>
          </a:p>
          <a:p>
            <a:r>
              <a:rPr lang="en-IN" dirty="0"/>
              <a:t>      title: Text('Item ${index + 1}'),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},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0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DB36A3-4A91-2882-7A6F-36E91C7BF086}"/>
              </a:ext>
            </a:extLst>
          </p:cNvPr>
          <p:cNvSpPr txBox="1"/>
          <p:nvPr/>
        </p:nvSpPr>
        <p:spPr>
          <a:xfrm>
            <a:off x="2547572" y="1046010"/>
            <a:ext cx="60974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History of Flutter</a:t>
            </a:r>
          </a:p>
          <a:p>
            <a:endParaRPr lang="en-US" sz="3200" b="1" dirty="0"/>
          </a:p>
          <a:p>
            <a:pPr>
              <a:buFont typeface="+mj-lt"/>
              <a:buAutoNum type="arabicPeriod"/>
            </a:pPr>
            <a:r>
              <a:rPr lang="en-US" b="1" dirty="0"/>
              <a:t>Origins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Developed by Google</a:t>
            </a:r>
            <a:r>
              <a:rPr lang="en-US" dirty="0"/>
              <a:t>: Flutter began as an internal project at Google aimed at creating a tool for faster app development across multiple platforms.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Initial Release (2015)</a:t>
            </a:r>
            <a:r>
              <a:rPr lang="en-US" dirty="0"/>
              <a:t>: The project was first known as "Sky" and ran on Android. It focused on delivering 120 frames per second (FPS) for smooth UIs.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Flutter Alpha (May 2017)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First Public Release</a:t>
            </a:r>
            <a:r>
              <a:rPr lang="en-US" dirty="0"/>
              <a:t>: Flutter was announced at Google I/O 2017, as a mobile-focused UI toolkit.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Primary Goal</a:t>
            </a:r>
            <a:r>
              <a:rPr lang="en-US" dirty="0"/>
              <a:t>: Allow developers to build cross-platform apps for iOS and Android using a single codebase.</a:t>
            </a:r>
          </a:p>
        </p:txBody>
      </p:sp>
    </p:spTree>
    <p:extLst>
      <p:ext uri="{BB962C8B-B14F-4D97-AF65-F5344CB8AC3E}">
        <p14:creationId xmlns:p14="http://schemas.microsoft.com/office/powerpoint/2010/main" val="2532804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408535-6AA5-0CF3-8066-07E8944D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650" y="764931"/>
            <a:ext cx="3517657" cy="4281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7DE92-EDDC-CC42-4581-65CA31DD1036}"/>
              </a:ext>
            </a:extLst>
          </p:cNvPr>
          <p:cNvSpPr txBox="1"/>
          <p:nvPr/>
        </p:nvSpPr>
        <p:spPr>
          <a:xfrm>
            <a:off x="967992" y="665681"/>
            <a:ext cx="4096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GridView</a:t>
            </a:r>
            <a:r>
              <a:rPr lang="en-IN" b="1" dirty="0"/>
              <a:t>: </a:t>
            </a:r>
            <a:r>
              <a:rPr lang="en-US" b="1" dirty="0"/>
              <a:t>Displays items in a grid layout.</a:t>
            </a:r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B93A2-06C9-B174-BF38-6BEF9FC5022F}"/>
              </a:ext>
            </a:extLst>
          </p:cNvPr>
          <p:cNvSpPr txBox="1"/>
          <p:nvPr/>
        </p:nvSpPr>
        <p:spPr>
          <a:xfrm>
            <a:off x="1113693" y="1668004"/>
            <a:ext cx="60974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GridView.builder</a:t>
            </a:r>
            <a:r>
              <a:rPr lang="en-IN" dirty="0"/>
              <a:t>(</a:t>
            </a:r>
          </a:p>
          <a:p>
            <a:r>
              <a:rPr lang="en-IN" dirty="0"/>
              <a:t>  </a:t>
            </a:r>
            <a:r>
              <a:rPr lang="en-IN" dirty="0" err="1"/>
              <a:t>gridDelegate</a:t>
            </a:r>
            <a:r>
              <a:rPr lang="en-IN" dirty="0"/>
              <a:t>: </a:t>
            </a:r>
            <a:r>
              <a:rPr lang="en-IN" dirty="0" err="1"/>
              <a:t>SliverGridDelegateWithFixedCrossAxisCount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crossAxisCount</a:t>
            </a:r>
            <a:r>
              <a:rPr lang="en-IN" dirty="0"/>
              <a:t>: 2,</a:t>
            </a:r>
          </a:p>
          <a:p>
            <a:r>
              <a:rPr lang="en-IN" dirty="0"/>
              <a:t>    </a:t>
            </a:r>
            <a:r>
              <a:rPr lang="en-IN" dirty="0" err="1"/>
              <a:t>mainAxisSpacing</a:t>
            </a:r>
            <a:r>
              <a:rPr lang="en-IN" dirty="0"/>
              <a:t>: 10,</a:t>
            </a:r>
          </a:p>
          <a:p>
            <a:r>
              <a:rPr lang="en-IN" dirty="0"/>
              <a:t>    </a:t>
            </a:r>
            <a:r>
              <a:rPr lang="en-IN" dirty="0" err="1"/>
              <a:t>crossAxisSpacing</a:t>
            </a:r>
            <a:r>
              <a:rPr lang="en-IN" dirty="0"/>
              <a:t>: 10,</a:t>
            </a:r>
          </a:p>
          <a:p>
            <a:r>
              <a:rPr lang="en-IN" dirty="0"/>
              <a:t>  ),</a:t>
            </a:r>
          </a:p>
          <a:p>
            <a:r>
              <a:rPr lang="en-IN" dirty="0"/>
              <a:t>  </a:t>
            </a:r>
            <a:r>
              <a:rPr lang="en-IN" dirty="0" err="1"/>
              <a:t>itemCount</a:t>
            </a:r>
            <a:r>
              <a:rPr lang="en-IN" dirty="0"/>
              <a:t>: </a:t>
            </a:r>
            <a:r>
              <a:rPr lang="en-IN" dirty="0" err="1"/>
              <a:t>items.length</a:t>
            </a:r>
            <a:r>
              <a:rPr lang="en-IN" dirty="0"/>
              <a:t>,</a:t>
            </a:r>
          </a:p>
          <a:p>
            <a:r>
              <a:rPr lang="en-IN" dirty="0"/>
              <a:t>  </a:t>
            </a:r>
            <a:r>
              <a:rPr lang="en-IN" dirty="0" err="1"/>
              <a:t>itemBuilder</a:t>
            </a:r>
            <a:r>
              <a:rPr lang="en-IN" dirty="0"/>
              <a:t>: (context, index) {</a:t>
            </a:r>
          </a:p>
          <a:p>
            <a:r>
              <a:rPr lang="en-IN" dirty="0"/>
              <a:t>    return Container(</a:t>
            </a:r>
          </a:p>
          <a:p>
            <a:r>
              <a:rPr lang="en-IN" dirty="0"/>
              <a:t>      </a:t>
            </a:r>
            <a:r>
              <a:rPr lang="en-IN" dirty="0" err="1"/>
              <a:t>color</a:t>
            </a:r>
            <a:r>
              <a:rPr lang="en-IN" dirty="0"/>
              <a:t>: </a:t>
            </a:r>
            <a:r>
              <a:rPr lang="en-IN" dirty="0" err="1"/>
              <a:t>Colors.blue</a:t>
            </a:r>
            <a:r>
              <a:rPr lang="en-IN" dirty="0"/>
              <a:t>,</a:t>
            </a:r>
          </a:p>
          <a:p>
            <a:r>
              <a:rPr lang="en-IN" dirty="0"/>
              <a:t>      child: </a:t>
            </a:r>
            <a:r>
              <a:rPr lang="en-IN" dirty="0" err="1"/>
              <a:t>Center</a:t>
            </a:r>
            <a:r>
              <a:rPr lang="en-IN" dirty="0"/>
              <a:t>(</a:t>
            </a:r>
          </a:p>
          <a:p>
            <a:r>
              <a:rPr lang="en-IN" dirty="0"/>
              <a:t>        child: Text('Item ${index + 1}'),</a:t>
            </a:r>
          </a:p>
          <a:p>
            <a:r>
              <a:rPr lang="en-IN" dirty="0"/>
              <a:t>      ),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},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3422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05AF6D-9102-4FF7-98EA-3DE7FA08AEA2}"/>
              </a:ext>
            </a:extLst>
          </p:cNvPr>
          <p:cNvSpPr txBox="1"/>
          <p:nvPr/>
        </p:nvSpPr>
        <p:spPr>
          <a:xfrm>
            <a:off x="1159015" y="2604344"/>
            <a:ext cx="3826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6. Form Widgets</a:t>
            </a:r>
          </a:p>
          <a:p>
            <a:r>
              <a:rPr lang="en-US" dirty="0"/>
              <a:t>Used to create forms for data input.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5685F-0E25-99BE-B41B-FD3D7705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23" y="492370"/>
            <a:ext cx="5519328" cy="557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66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4083A0-B245-C359-D3C5-0CEB3B26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428" y="1523999"/>
            <a:ext cx="2381250" cy="3540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BC768B-6E08-423A-0061-5F4AD605E761}"/>
              </a:ext>
            </a:extLst>
          </p:cNvPr>
          <p:cNvSpPr txBox="1"/>
          <p:nvPr/>
        </p:nvSpPr>
        <p:spPr>
          <a:xfrm>
            <a:off x="1082397" y="1523999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TextFormField</a:t>
            </a:r>
            <a:r>
              <a:rPr lang="en-IN" dirty="0"/>
              <a:t>:  </a:t>
            </a:r>
            <a:r>
              <a:rPr lang="en-US" dirty="0"/>
              <a:t>A text field for user input.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2F43F-69BA-B3A8-4495-AFA2C74E1D15}"/>
              </a:ext>
            </a:extLst>
          </p:cNvPr>
          <p:cNvSpPr txBox="1"/>
          <p:nvPr/>
        </p:nvSpPr>
        <p:spPr>
          <a:xfrm>
            <a:off x="1082397" y="2634324"/>
            <a:ext cx="60974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TextFormField</a:t>
            </a:r>
            <a:r>
              <a:rPr lang="en-IN" dirty="0"/>
              <a:t>(</a:t>
            </a:r>
          </a:p>
          <a:p>
            <a:r>
              <a:rPr lang="en-IN" dirty="0"/>
              <a:t>  decoration: </a:t>
            </a:r>
            <a:r>
              <a:rPr lang="en-IN" dirty="0" err="1"/>
              <a:t>InputDecoration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labelText</a:t>
            </a:r>
            <a:r>
              <a:rPr lang="en-IN" dirty="0"/>
              <a:t>: 'Enter your name',</a:t>
            </a:r>
          </a:p>
          <a:p>
            <a:r>
              <a:rPr lang="en-IN" dirty="0"/>
              <a:t>  ),</a:t>
            </a:r>
          </a:p>
          <a:p>
            <a:r>
              <a:rPr lang="en-IN" dirty="0"/>
              <a:t>  </a:t>
            </a:r>
            <a:r>
              <a:rPr lang="en-IN" dirty="0" err="1"/>
              <a:t>onChanged</a:t>
            </a:r>
            <a:r>
              <a:rPr lang="en-IN" dirty="0"/>
              <a:t>: (value) {</a:t>
            </a:r>
          </a:p>
          <a:p>
            <a:r>
              <a:rPr lang="en-IN" dirty="0"/>
              <a:t>    // Handle text input</a:t>
            </a:r>
          </a:p>
          <a:p>
            <a:r>
              <a:rPr lang="en-IN" dirty="0"/>
              <a:t>  },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920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8F7FAF-747A-CBF5-DC1B-2782F1744721}"/>
              </a:ext>
            </a:extLst>
          </p:cNvPr>
          <p:cNvSpPr txBox="1"/>
          <p:nvPr/>
        </p:nvSpPr>
        <p:spPr>
          <a:xfrm>
            <a:off x="959304" y="827705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Checkbox: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202D7-F95C-BC12-DB7A-A5FE510B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24" y="827705"/>
            <a:ext cx="3853544" cy="4289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131C4-F14B-DDD7-5E97-72CC34838E56}"/>
              </a:ext>
            </a:extLst>
          </p:cNvPr>
          <p:cNvSpPr txBox="1"/>
          <p:nvPr/>
        </p:nvSpPr>
        <p:spPr>
          <a:xfrm>
            <a:off x="1132638" y="2356952"/>
            <a:ext cx="6098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Checkbox(</a:t>
            </a:r>
          </a:p>
          <a:p>
            <a:r>
              <a:rPr lang="en-US" dirty="0"/>
              <a:t>  value: </a:t>
            </a:r>
            <a:r>
              <a:rPr lang="en-US" dirty="0" err="1"/>
              <a:t>isChecked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onChanged</a:t>
            </a:r>
            <a:r>
              <a:rPr lang="en-US" dirty="0"/>
              <a:t>: (value) {</a:t>
            </a:r>
          </a:p>
          <a:p>
            <a:r>
              <a:rPr lang="en-US" dirty="0"/>
              <a:t>    </a:t>
            </a:r>
            <a:r>
              <a:rPr lang="en-US" dirty="0" err="1"/>
              <a:t>setState</a:t>
            </a:r>
            <a:r>
              <a:rPr lang="en-US" dirty="0"/>
              <a:t>(() {</a:t>
            </a:r>
          </a:p>
          <a:p>
            <a:r>
              <a:rPr lang="en-US" dirty="0"/>
              <a:t>      </a:t>
            </a:r>
            <a:r>
              <a:rPr lang="en-US" dirty="0" err="1"/>
              <a:t>isChecked</a:t>
            </a:r>
            <a:r>
              <a:rPr lang="en-US" dirty="0"/>
              <a:t> = value!;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190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96200-6ACE-747B-A7DA-1A087FAF044B}"/>
              </a:ext>
            </a:extLst>
          </p:cNvPr>
          <p:cNvSpPr txBox="1"/>
          <p:nvPr/>
        </p:nvSpPr>
        <p:spPr>
          <a:xfrm>
            <a:off x="1295611" y="1305839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RadioListTile</a:t>
            </a:r>
            <a:r>
              <a:rPr lang="en-IN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82A49-A277-8326-2C54-0320E674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331" y="799789"/>
            <a:ext cx="3386607" cy="4721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ADED0-8312-EC78-2EC5-F9AFB42FEE00}"/>
              </a:ext>
            </a:extLst>
          </p:cNvPr>
          <p:cNvSpPr txBox="1"/>
          <p:nvPr/>
        </p:nvSpPr>
        <p:spPr>
          <a:xfrm>
            <a:off x="1295611" y="2181221"/>
            <a:ext cx="60987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RadioListTile</a:t>
            </a:r>
            <a:r>
              <a:rPr lang="en-US" dirty="0"/>
              <a:t>(</a:t>
            </a:r>
          </a:p>
          <a:p>
            <a:r>
              <a:rPr lang="en-US" dirty="0"/>
              <a:t>  title: Text('Option 1'),</a:t>
            </a:r>
          </a:p>
          <a:p>
            <a:r>
              <a:rPr lang="en-US" dirty="0"/>
              <a:t>  value: 1,</a:t>
            </a:r>
          </a:p>
          <a:p>
            <a:r>
              <a:rPr lang="en-US" dirty="0"/>
              <a:t>  </a:t>
            </a:r>
            <a:r>
              <a:rPr lang="en-US" dirty="0" err="1"/>
              <a:t>groupValue</a:t>
            </a:r>
            <a:r>
              <a:rPr lang="en-US" dirty="0"/>
              <a:t>: </a:t>
            </a:r>
            <a:r>
              <a:rPr lang="en-US" dirty="0" err="1"/>
              <a:t>selectedOption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onChanged</a:t>
            </a:r>
            <a:r>
              <a:rPr lang="en-US" dirty="0"/>
              <a:t>: (value) {</a:t>
            </a:r>
          </a:p>
          <a:p>
            <a:r>
              <a:rPr lang="en-US" dirty="0"/>
              <a:t>    </a:t>
            </a:r>
            <a:r>
              <a:rPr lang="en-US" dirty="0" err="1"/>
              <a:t>setState</a:t>
            </a:r>
            <a:r>
              <a:rPr lang="en-US" dirty="0"/>
              <a:t>(() {</a:t>
            </a:r>
          </a:p>
          <a:p>
            <a:r>
              <a:rPr lang="en-US" dirty="0"/>
              <a:t>      </a:t>
            </a:r>
            <a:r>
              <a:rPr lang="en-US" dirty="0" err="1"/>
              <a:t>selectedOption</a:t>
            </a:r>
            <a:r>
              <a:rPr lang="en-US" dirty="0"/>
              <a:t> = value;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649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7C1885-B1C0-D4DE-FB6D-531DD5F7A4F1}"/>
              </a:ext>
            </a:extLst>
          </p:cNvPr>
          <p:cNvSpPr txBox="1"/>
          <p:nvPr/>
        </p:nvSpPr>
        <p:spPr>
          <a:xfrm>
            <a:off x="2105757" y="1114089"/>
            <a:ext cx="6286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</a:p>
          <a:p>
            <a:r>
              <a:rPr lang="en-US" sz="3200" dirty="0"/>
              <a:t>A</a:t>
            </a:r>
          </a:p>
          <a:p>
            <a:r>
              <a:rPr lang="en-US" sz="3200" dirty="0"/>
              <a:t>M</a:t>
            </a:r>
          </a:p>
          <a:p>
            <a:r>
              <a:rPr lang="en-US" sz="3200" dirty="0"/>
              <a:t>P</a:t>
            </a:r>
          </a:p>
          <a:p>
            <a:r>
              <a:rPr lang="en-US" sz="3200" dirty="0"/>
              <a:t>L</a:t>
            </a:r>
          </a:p>
          <a:p>
            <a:r>
              <a:rPr lang="en-US" sz="3200" dirty="0"/>
              <a:t>E</a:t>
            </a:r>
          </a:p>
          <a:p>
            <a:r>
              <a:rPr lang="en-US" sz="32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678E9-E646-4DE1-285C-19C2900DE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84" y="571500"/>
            <a:ext cx="6441831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6A4BE-1654-4305-E7F6-4ABB0675216A}"/>
              </a:ext>
            </a:extLst>
          </p:cNvPr>
          <p:cNvSpPr txBox="1"/>
          <p:nvPr/>
        </p:nvSpPr>
        <p:spPr>
          <a:xfrm>
            <a:off x="9598266" y="1257300"/>
            <a:ext cx="9319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</a:p>
          <a:p>
            <a:r>
              <a:rPr lang="en-US" b="1" dirty="0"/>
              <a:t>S</a:t>
            </a:r>
          </a:p>
          <a:p>
            <a:r>
              <a:rPr lang="en-US" b="1" dirty="0"/>
              <a:t>E</a:t>
            </a:r>
          </a:p>
          <a:p>
            <a:r>
              <a:rPr lang="en-US" b="1" dirty="0"/>
              <a:t>R</a:t>
            </a:r>
          </a:p>
          <a:p>
            <a:endParaRPr lang="en-US" b="1" dirty="0"/>
          </a:p>
          <a:p>
            <a:r>
              <a:rPr lang="en-US" b="1" dirty="0"/>
              <a:t>I</a:t>
            </a:r>
          </a:p>
          <a:p>
            <a:r>
              <a:rPr lang="en-US" b="1" dirty="0"/>
              <a:t>N</a:t>
            </a:r>
          </a:p>
          <a:p>
            <a:r>
              <a:rPr lang="en-US" b="1" dirty="0"/>
              <a:t>T</a:t>
            </a:r>
          </a:p>
          <a:p>
            <a:r>
              <a:rPr lang="en-US" b="1" dirty="0"/>
              <a:t>E</a:t>
            </a:r>
          </a:p>
          <a:p>
            <a:r>
              <a:rPr lang="en-US" b="1" dirty="0"/>
              <a:t>R</a:t>
            </a:r>
          </a:p>
          <a:p>
            <a:r>
              <a:rPr lang="en-US" b="1" dirty="0"/>
              <a:t>F</a:t>
            </a:r>
          </a:p>
          <a:p>
            <a:r>
              <a:rPr lang="en-US" b="1" dirty="0"/>
              <a:t>A</a:t>
            </a:r>
          </a:p>
          <a:p>
            <a:r>
              <a:rPr lang="en-US" b="1" dirty="0"/>
              <a:t>C</a:t>
            </a:r>
          </a:p>
          <a:p>
            <a:r>
              <a:rPr lang="en-US" b="1" dirty="0"/>
              <a:t>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2605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675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604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96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F17C0F-B953-40C1-CD12-9609A13A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62" y="474346"/>
            <a:ext cx="9680331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Flutter 1.0 (December 2018)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Release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Official launch of Flutter 1.0 during the Flutter Live event in London.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Dart Language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Google’s Dart language for high-performance apps.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Widgets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rich set of customizable widgets for building modern UIs.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Hot Reload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fast development and iteration by instantly applying changes in the app without a full restart.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4.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Flutter for Web (2019)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Flutter 1.5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Google announced experimental support for web applications, expanding Flutter beyond mobile.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“Hummingbird”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project later evolved into what is now known as Flutter for Web.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5.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Flutter 2.0 (March 2021)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Web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Flutter 2.0 added stable support for web apps, further broadening its cross-platform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Desktop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(Beta): Introduced experimental support for building desktop applications for Windows, macOS, and Linux.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Sound Null Safety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Introduced null safety in Dart, reducing null reference exceptions in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6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6D352-5D9E-56DB-C33D-2AB6B286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140" y="1001697"/>
            <a:ext cx="918972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Flutter 3.0 (May 2022)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Desktop Support (Stable)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Full stable support for desktop platforms including Windows, macOS, and Linux.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Improvements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Optimizations in rendering engine and developer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 You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Introduced support for Google’s Material You design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Present &amp; Future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 Ecosystem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 of 2023, Flutter has a rapidly expanding ecosystem with millions of developers, third-party libraries, and packages.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Platforms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Google continues to explore support for other platforms like embedded systems and beyond mobile, web, and desktop.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0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9B065F-A727-192B-E0A1-90322F4F6005}"/>
              </a:ext>
            </a:extLst>
          </p:cNvPr>
          <p:cNvSpPr txBox="1"/>
          <p:nvPr/>
        </p:nvSpPr>
        <p:spPr>
          <a:xfrm>
            <a:off x="1000125" y="1505470"/>
            <a:ext cx="60974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Scope of Flutter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Cross-platform Development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Develop apps for Android, iOS, Web, and desktop from a single codebase.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Fast Development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Hot reload feature helps developers quickly test and see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Growing Community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Strong community support and frequent updates from Google.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C8B48-4086-1DD4-D2FC-3F8A1933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93" y="1500081"/>
            <a:ext cx="3412149" cy="38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5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848C50-608A-1B2B-BDA6-9D4CE2D0E961}"/>
              </a:ext>
            </a:extLst>
          </p:cNvPr>
          <p:cNvSpPr txBox="1"/>
          <p:nvPr/>
        </p:nvSpPr>
        <p:spPr>
          <a:xfrm>
            <a:off x="1290271" y="1553870"/>
            <a:ext cx="6097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Basic Requirements for Flutter Development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Hardware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 system running macOS, Windows, or Linux.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Minimum 4 GB RAM (8 GB recommended).</a:t>
            </a:r>
          </a:p>
          <a:p>
            <a:pPr lvl="1"/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Software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Flutter SDK (available from </a:t>
            </a:r>
            <a:r>
              <a:rPr lang="en-IN" dirty="0" err="1">
                <a:hlinkClick r:id="rId2"/>
              </a:rPr>
              <a:t>flutter.dev</a:t>
            </a:r>
            <a:r>
              <a:rPr lang="en-IN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Android Studio or VS Code as the code editor.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Android SDK, Xcode (for iOS development).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829C7-A99A-152C-E66D-25083ADE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039" y="1868561"/>
            <a:ext cx="1795462" cy="1414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6910F-0805-239A-50F4-AA0B5AA4CA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3" r="63304"/>
          <a:stretch/>
        </p:blipFill>
        <p:spPr>
          <a:xfrm>
            <a:off x="7652234" y="684165"/>
            <a:ext cx="1335333" cy="1184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1FBFAB-6550-B7BD-1D57-87C1AC116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445" y="3283023"/>
            <a:ext cx="1474909" cy="147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6AB88-E22F-F0FB-5781-7C162FFB4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23" y="4528039"/>
            <a:ext cx="1186962" cy="15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9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2D58F-8C47-E938-5808-A8AD4849B44C}"/>
              </a:ext>
            </a:extLst>
          </p:cNvPr>
          <p:cNvSpPr txBox="1"/>
          <p:nvPr/>
        </p:nvSpPr>
        <p:spPr>
          <a:xfrm>
            <a:off x="3048733" y="2274838"/>
            <a:ext cx="60974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Usage of Flutter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Mobile App Development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Used by companies like Google, Alibaba, and eBay for mobile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Web Applications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 web apps using the same codebase as mobile.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Desktop Applications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Develop Windows, macOS, and Linux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2383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F175FF-5619-218D-458A-29708BA8487A}"/>
              </a:ext>
            </a:extLst>
          </p:cNvPr>
          <p:cNvSpPr txBox="1"/>
          <p:nvPr/>
        </p:nvSpPr>
        <p:spPr>
          <a:xfrm>
            <a:off x="1307856" y="1548140"/>
            <a:ext cx="6097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Choose Flutter?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Single Codebase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once, run on multiple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Performance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Dart language and compiles to native machine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Beautiful UIs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Rich set of customizable widgets for building appealing UIs.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BFA83-7C8C-601A-8DE0-89838180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377" y="1293376"/>
            <a:ext cx="3096358" cy="38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1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1780</Words>
  <Application>Microsoft Office PowerPoint</Application>
  <PresentationFormat>Widescreen</PresentationFormat>
  <Paragraphs>352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lubna aggarwal</dc:creator>
  <cp:lastModifiedBy>lubna aggarwal</cp:lastModifiedBy>
  <cp:revision>1</cp:revision>
  <dcterms:created xsi:type="dcterms:W3CDTF">2024-09-29T16:04:02Z</dcterms:created>
  <dcterms:modified xsi:type="dcterms:W3CDTF">2024-09-29T17:04:26Z</dcterms:modified>
</cp:coreProperties>
</file>