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Gill Sans MT" panose="020B050202010402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50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799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66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235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607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580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77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093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63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316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81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613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3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405569" y="147484"/>
            <a:ext cx="5852923" cy="425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Project-1</a:t>
            </a:r>
            <a:b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Analysis</a:t>
            </a:r>
            <a:br>
              <a:rPr lang="e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br>
              <a:rPr lang="en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Rakesh Sahoo ,Mahesh Patki</a:t>
            </a:r>
            <a:br>
              <a:rPr lang="e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Lubna Zarin</a:t>
            </a:r>
            <a:br>
              <a:rPr lang="e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7E279-09C5-2372-1D75-6003545D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560" y="205562"/>
            <a:ext cx="703597" cy="50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0A1759-14CF-89E3-7E3C-B69E1CE0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0" y="196240"/>
            <a:ext cx="8297614" cy="74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99981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Observation-4 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room type is in most demand and which room type generates highest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adr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006B8-F5F9-13BF-ADFD-DDBA733EA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4" y="730045"/>
            <a:ext cx="6843252" cy="2356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1EE8BF-0BB0-873F-9517-87B9615B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42" y="3086329"/>
            <a:ext cx="8297614" cy="111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99981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Fig of Analysis Room Demand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shown in fig Most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demanded room type is A, but better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rooms are of type H, G and F also. Hotels should increase the no. of room types A and H to maximize revenue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7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D765C3-0568-21BF-801A-A0AE5C69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156973"/>
            <a:ext cx="3532239" cy="88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80918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Observation-5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meal type is most preferred meal of customers: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Here we will use count plot to plot the chart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BF9F7-784B-DA0A-66A3-38469A428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37" y="991617"/>
            <a:ext cx="4453494" cy="250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F4DAA9-3A24-8AE9-6231-233CC1E4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" y="3498840"/>
            <a:ext cx="4645742" cy="10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9828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Fig. of meal preferred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shown in fig Most preferred meal type is BB (Bed and breakfast).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DD8FF-2446-50F8-B2BD-212AA21FF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723" y="2580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9312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Observation-6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Hotel wise analysis</a:t>
            </a: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What is percentage of bookings in each hotel?</a:t>
            </a: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7">
            <a:extLst>
              <a:ext uri="{FF2B5EF4-FFF2-40B4-BE49-F238E27FC236}">
                <a16:creationId xmlns:a16="http://schemas.microsoft.com/office/drawing/2014/main" id="{FD1B8911-DB15-DD64-2340-4F1504D7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45" y="715296"/>
            <a:ext cx="3752429" cy="21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1C2391-3718-2B20-DB46-5F6B9247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981" y="3141531"/>
            <a:ext cx="4395019" cy="15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9828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we seen in fig most of the peoples choose city hotel then Resort around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60% bookings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are done in 'City Hotel'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40 % bookings are done in 'Resort Hotel'.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this we can also say 'City Hotel' has more avg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 compared to 'Resort Hotel’,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hence 'City Hotel' is having more revenue than 'Resort Hotel'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5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34DF6-1F24-2740-EE69-79D0296D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0" y="46808"/>
            <a:ext cx="4250915" cy="83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Observation-7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What is preferred stay length in each hotel?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8">
            <a:extLst>
              <a:ext uri="{FF2B5EF4-FFF2-40B4-BE49-F238E27FC236}">
                <a16:creationId xmlns:a16="http://schemas.microsoft.com/office/drawing/2014/main" id="{FD3AFBBD-14B1-FE79-FA43-2C756C00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00" y="862268"/>
            <a:ext cx="4391025" cy="25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A89563-6445-AD95-75B1-6DB01CCF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0" y="3557989"/>
            <a:ext cx="470074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Fig. total stay and count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Most common stay length is less than 4 days and generally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people prefer City hotel for short stay, but for long stays, Resort Hotel is preferred.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B368E-1EE3-3BBB-5DD8-04403AEB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851" y="338495"/>
            <a:ext cx="31910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Which hotel has longer waiting time?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2" name="Picture 9">
            <a:extLst>
              <a:ext uri="{FF2B5EF4-FFF2-40B4-BE49-F238E27FC236}">
                <a16:creationId xmlns:a16="http://schemas.microsoft.com/office/drawing/2014/main" id="{9A676055-EEEF-9411-7B63-47DF7F06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51" y="928732"/>
            <a:ext cx="3549032" cy="245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A6DBC712-7550-48F1-43B4-C1618FD3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07" y="3614604"/>
            <a:ext cx="319107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City hotel has significantly longer waiting time, hence City Hotel is much busier than Resort Hotel.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3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F3D3F4-E3C5-C581-D878-3808AC71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5" y="5309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9828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Observation-9: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hotel has higher bookings cancellation rate.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Selecting and counting number of cancelled bookings for each hotel.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Counting total number of bookings for each type of hotel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Calculating cancel percentage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after plotting this in table here we can seen that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10">
            <a:extLst>
              <a:ext uri="{FF2B5EF4-FFF2-40B4-BE49-F238E27FC236}">
                <a16:creationId xmlns:a16="http://schemas.microsoft.com/office/drawing/2014/main" id="{6375EEDD-E7D5-55B8-BFD7-CB3E0BC6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4" y="1310865"/>
            <a:ext cx="3524865" cy="213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BE9AF2E-58A4-12F5-7857-3466ED7A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3000"/>
            <a:ext cx="408530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Fig Hotel cancelation   rate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Almost 30 % of City Hotel bookings got canceled.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9ED893-C9F3-0EA0-C82D-36321CD3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303" y="123634"/>
            <a:ext cx="4854766" cy="10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9312" tIns="49197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Observation-10: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Channel wise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Both hotels have very small percentage that customer will repeat,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 Resort hotel has slightly higher repeat % than City Hotel.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11">
            <a:extLst>
              <a:ext uri="{FF2B5EF4-FFF2-40B4-BE49-F238E27FC236}">
                <a16:creationId xmlns:a16="http://schemas.microsoft.com/office/drawing/2014/main" id="{877516BE-10A9-6BB4-DD9F-F6D5B939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73" y="973709"/>
            <a:ext cx="3723968" cy="159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5E3A2B89-C327-A61D-0396-9E0700D14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77" y="2244392"/>
            <a:ext cx="3861641" cy="92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49197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rgbClr val="212121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0DF29C-37DC-F7A3-C01D-65BEEF08E5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48217" y="1854512"/>
            <a:ext cx="87853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49197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C7D0A81-03F3-4A69-0474-A8229598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217" y="4334515"/>
            <a:ext cx="4515651" cy="55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49197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8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92CE0AD9-4BF1-87AF-D5F8-1DA02C37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1" y="1418555"/>
            <a:ext cx="5157817" cy="23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38A21-613C-D11C-3BD4-B9BC05D4BA44}"/>
              </a:ext>
            </a:extLst>
          </p:cNvPr>
          <p:cNvSpPr txBox="1"/>
          <p:nvPr/>
        </p:nvSpPr>
        <p:spPr>
          <a:xfrm>
            <a:off x="282063" y="499057"/>
            <a:ext cx="4575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the most common channel for booking hotels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07EE7-03E6-DC6F-9DBA-D44914AC8FD9}"/>
              </a:ext>
            </a:extLst>
          </p:cNvPr>
          <p:cNvSpPr txBox="1"/>
          <p:nvPr/>
        </p:nvSpPr>
        <p:spPr>
          <a:xfrm>
            <a:off x="503288" y="3721580"/>
            <a:ext cx="4575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shown in fig the TA/TO has most commonly booking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6988B-A9D7-EB5B-62AF-8FE87C4557C1}"/>
              </a:ext>
            </a:extLst>
          </p:cNvPr>
          <p:cNvSpPr txBox="1"/>
          <p:nvPr/>
        </p:nvSpPr>
        <p:spPr>
          <a:xfrm>
            <a:off x="282063" y="41224"/>
            <a:ext cx="457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Observation-11: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81C569-C31C-D7A1-BD34-4F0B5098E1B5}"/>
              </a:ext>
            </a:extLst>
          </p:cNvPr>
          <p:cNvSpPr txBox="1"/>
          <p:nvPr/>
        </p:nvSpPr>
        <p:spPr>
          <a:xfrm>
            <a:off x="2287844" y="699843"/>
            <a:ext cx="457568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9400" algn="ctr">
              <a:spcBef>
                <a:spcPts val="790"/>
              </a:spcBef>
              <a:spcAft>
                <a:spcPts val="0"/>
              </a:spcAf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r>
              <a:rPr lang="en-US" sz="20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FUTURE</a:t>
            </a:r>
            <a:r>
              <a:rPr lang="en-US" sz="2000" b="1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IN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4160" algn="ctr">
              <a:spcBef>
                <a:spcPts val="5"/>
              </a:spcBef>
              <a:spcAft>
                <a:spcPts val="0"/>
              </a:spcAft>
            </a:pPr>
            <a:r>
              <a:rPr lang="en-US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9400" marR="264795" indent="34925" algn="ctr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immense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possibilities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taken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consideration for 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9400" marR="264795" indent="34925" algn="ctr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9400" marR="264795" indent="34925" algn="ctr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has user-friendly front-end user interface then on The base of data set is one of the use full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9400" marR="264795" indent="34925" algn="ctr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analysis system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7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7F8B3-C23D-2B56-8918-E7EF71EB8FCF}"/>
              </a:ext>
            </a:extLst>
          </p:cNvPr>
          <p:cNvSpPr txBox="1"/>
          <p:nvPr/>
        </p:nvSpPr>
        <p:spPr>
          <a:xfrm>
            <a:off x="2287844" y="479783"/>
            <a:ext cx="4575686" cy="3834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ctr">
              <a:spcBef>
                <a:spcPts val="395"/>
              </a:spcBef>
              <a:spcAft>
                <a:spcPts val="0"/>
              </a:spcAf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ACKNOWLEDGEMENT</a:t>
            </a:r>
            <a:endParaRPr lang="en-IN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algn="ctr">
              <a:lnSpc>
                <a:spcPct val="13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was completed by Rakesh Sahoo,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Mahesh Patki,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Lubna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Amir. We are extremely grateful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celebrated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precious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been consulted and referred in our project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work. We also wish to convey our appreciation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our peers who provided encouragement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timely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hour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need.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44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B0B7-2EE2-D12F-3B84-BFFE64F9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" y="374141"/>
            <a:ext cx="6471872" cy="572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dirty="0">
                <a:solidFill>
                  <a:srgbClr val="FF0000"/>
                </a:solidFill>
              </a:rPr>
              <a:t>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ACC2-F8AC-4F71-A7E1-D0970B0F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10" y="1180827"/>
            <a:ext cx="5582509" cy="3752507"/>
          </a:xfrm>
        </p:spPr>
        <p:txBody>
          <a:bodyPr/>
          <a:lstStyle/>
          <a:p>
            <a:pPr marL="449263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148A4-94BD-42A9-405A-0463A4D7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6" y="136862"/>
            <a:ext cx="710971" cy="5125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79DB8D-9A1C-DD94-3AE8-8AC42C0B3B47}"/>
              </a:ext>
            </a:extLst>
          </p:cNvPr>
          <p:cNvSpPr txBox="1"/>
          <p:nvPr/>
        </p:nvSpPr>
        <p:spPr>
          <a:xfrm>
            <a:off x="441247" y="1358791"/>
            <a:ext cx="3307915" cy="295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675" indent="-2857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q"/>
            </a:pPr>
            <a:r>
              <a:rPr lang="en-GB" sz="1800" spc="-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800" spc="-1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spc="-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endParaRPr lang="en-GB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90300"/>
              </a:lnSpc>
              <a:spcBef>
                <a:spcPts val="1115"/>
              </a:spcBef>
              <a:buFont typeface="Wingdings" panose="05000000000000000000" pitchFamily="2" charset="2"/>
              <a:buChar char="q"/>
            </a:pPr>
            <a:r>
              <a:rPr lang="en-GB" sz="1800" spc="-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800" spc="1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spc="-1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</a:p>
          <a:p>
            <a:pPr marL="298450" marR="5080" indent="-285750">
              <a:lnSpc>
                <a:spcPct val="190300"/>
              </a:lnSpc>
              <a:spcBef>
                <a:spcPts val="1115"/>
              </a:spcBef>
              <a:buFont typeface="Wingdings" panose="05000000000000000000" pitchFamily="2" charset="2"/>
              <a:buChar char="q"/>
            </a:pPr>
            <a:r>
              <a:rPr lang="en-GB" sz="1800" spc="-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spc="-1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spc="-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spc="-1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GB" sz="1800" spc="-46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98450" marR="5080" indent="-285750">
              <a:lnSpc>
                <a:spcPct val="190300"/>
              </a:lnSpc>
              <a:spcBef>
                <a:spcPts val="1115"/>
              </a:spcBef>
              <a:buFont typeface="Wingdings" panose="05000000000000000000" pitchFamily="2" charset="2"/>
              <a:buChar char="q"/>
            </a:pPr>
            <a:r>
              <a:rPr lang="en-GB" sz="1800" spc="-2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EDA</a:t>
            </a:r>
            <a:endParaRPr lang="en-GB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lang="en-GB" sz="1800" spc="-1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Missing/Null </a:t>
            </a:r>
            <a:r>
              <a:rPr lang="en-GB" sz="1800" spc="-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GB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12B847-C82B-DD42-1EA5-50CD52DD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37" y="883357"/>
            <a:ext cx="5454820" cy="34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9BCF2B-38CD-6483-09B1-1DF39D1D82C8}"/>
              </a:ext>
            </a:extLst>
          </p:cNvPr>
          <p:cNvSpPr txBox="1"/>
          <p:nvPr/>
        </p:nvSpPr>
        <p:spPr>
          <a:xfrm>
            <a:off x="787704" y="1762639"/>
            <a:ext cx="302475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D2F8229-A6BD-5DB3-D052-2B2014D79393}"/>
              </a:ext>
            </a:extLst>
          </p:cNvPr>
          <p:cNvGrpSpPr/>
          <p:nvPr/>
        </p:nvGrpSpPr>
        <p:grpSpPr>
          <a:xfrm>
            <a:off x="4193037" y="285012"/>
            <a:ext cx="2359660" cy="1181100"/>
            <a:chOff x="4541520" y="149301"/>
            <a:chExt cx="2359660" cy="11811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F81D5C4-9396-F02F-DB05-070D613609C1}"/>
                </a:ext>
              </a:extLst>
            </p:cNvPr>
            <p:cNvSpPr/>
            <p:nvPr/>
          </p:nvSpPr>
          <p:spPr>
            <a:xfrm>
              <a:off x="4614672" y="207263"/>
              <a:ext cx="2286000" cy="1061085"/>
            </a:xfrm>
            <a:custGeom>
              <a:avLst/>
              <a:gdLst/>
              <a:ahLst/>
              <a:cxnLst/>
              <a:rect l="l" t="t" r="r" b="b"/>
              <a:pathLst>
                <a:path w="2286000" h="1061085">
                  <a:moveTo>
                    <a:pt x="2077720" y="0"/>
                  </a:moveTo>
                  <a:lnTo>
                    <a:pt x="208279" y="0"/>
                  </a:lnTo>
                  <a:lnTo>
                    <a:pt x="152811" y="5939"/>
                  </a:lnTo>
                  <a:lnTo>
                    <a:pt x="103029" y="22704"/>
                  </a:lnTo>
                  <a:lnTo>
                    <a:pt x="60896" y="48720"/>
                  </a:lnTo>
                  <a:lnTo>
                    <a:pt x="28372" y="82408"/>
                  </a:lnTo>
                  <a:lnTo>
                    <a:pt x="7420" y="122193"/>
                  </a:lnTo>
                  <a:lnTo>
                    <a:pt x="0" y="166497"/>
                  </a:lnTo>
                  <a:lnTo>
                    <a:pt x="0" y="894207"/>
                  </a:lnTo>
                  <a:lnTo>
                    <a:pt x="7420" y="938157"/>
                  </a:lnTo>
                  <a:lnTo>
                    <a:pt x="28372" y="977843"/>
                  </a:lnTo>
                  <a:lnTo>
                    <a:pt x="60896" y="1011602"/>
                  </a:lnTo>
                  <a:lnTo>
                    <a:pt x="103029" y="1037773"/>
                  </a:lnTo>
                  <a:lnTo>
                    <a:pt x="152811" y="1054694"/>
                  </a:lnTo>
                  <a:lnTo>
                    <a:pt x="208279" y="1060704"/>
                  </a:lnTo>
                  <a:lnTo>
                    <a:pt x="2077720" y="1060704"/>
                  </a:lnTo>
                  <a:lnTo>
                    <a:pt x="2132703" y="1054694"/>
                  </a:lnTo>
                  <a:lnTo>
                    <a:pt x="2182349" y="1037773"/>
                  </a:lnTo>
                  <a:lnTo>
                    <a:pt x="2224579" y="1011602"/>
                  </a:lnTo>
                  <a:lnTo>
                    <a:pt x="2257316" y="977843"/>
                  </a:lnTo>
                  <a:lnTo>
                    <a:pt x="2278482" y="938157"/>
                  </a:lnTo>
                  <a:lnTo>
                    <a:pt x="2286000" y="894207"/>
                  </a:lnTo>
                  <a:lnTo>
                    <a:pt x="2286000" y="166497"/>
                  </a:lnTo>
                  <a:lnTo>
                    <a:pt x="2278482" y="122193"/>
                  </a:lnTo>
                  <a:lnTo>
                    <a:pt x="2257316" y="82408"/>
                  </a:lnTo>
                  <a:lnTo>
                    <a:pt x="2224579" y="48720"/>
                  </a:lnTo>
                  <a:lnTo>
                    <a:pt x="2182349" y="22704"/>
                  </a:lnTo>
                  <a:lnTo>
                    <a:pt x="2132703" y="5939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124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7DE6AE1-2558-9102-3733-BCE1086689A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568" y="149301"/>
              <a:ext cx="598716" cy="1180896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AF06E76E-A122-63B5-DEB6-E97407B1AF0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20" y="426669"/>
              <a:ext cx="598716" cy="702360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E383F33-01D1-0A5A-C7D2-46A2060D7458}"/>
                </a:ext>
              </a:extLst>
            </p:cNvPr>
            <p:cNvSpPr/>
            <p:nvPr/>
          </p:nvSpPr>
          <p:spPr>
            <a:xfrm>
              <a:off x="4610100" y="193547"/>
              <a:ext cx="472440" cy="1054735"/>
            </a:xfrm>
            <a:custGeom>
              <a:avLst/>
              <a:gdLst/>
              <a:ahLst/>
              <a:cxnLst/>
              <a:rect l="l" t="t" r="r" b="b"/>
              <a:pathLst>
                <a:path w="472439" h="1054735">
                  <a:moveTo>
                    <a:pt x="472439" y="0"/>
                  </a:moveTo>
                  <a:lnTo>
                    <a:pt x="167132" y="0"/>
                  </a:lnTo>
                  <a:lnTo>
                    <a:pt x="123045" y="5899"/>
                  </a:lnTo>
                  <a:lnTo>
                    <a:pt x="83217" y="22554"/>
                  </a:lnTo>
                  <a:lnTo>
                    <a:pt x="49323" y="48402"/>
                  </a:lnTo>
                  <a:lnTo>
                    <a:pt x="23038" y="81882"/>
                  </a:lnTo>
                  <a:lnTo>
                    <a:pt x="6038" y="121429"/>
                  </a:lnTo>
                  <a:lnTo>
                    <a:pt x="0" y="165480"/>
                  </a:lnTo>
                  <a:lnTo>
                    <a:pt x="0" y="889126"/>
                  </a:lnTo>
                  <a:lnTo>
                    <a:pt x="6038" y="932782"/>
                  </a:lnTo>
                  <a:lnTo>
                    <a:pt x="23038" y="972217"/>
                  </a:lnTo>
                  <a:lnTo>
                    <a:pt x="49323" y="1005776"/>
                  </a:lnTo>
                  <a:lnTo>
                    <a:pt x="83217" y="1031799"/>
                  </a:lnTo>
                  <a:lnTo>
                    <a:pt x="123045" y="1048629"/>
                  </a:lnTo>
                  <a:lnTo>
                    <a:pt x="167132" y="1054608"/>
                  </a:lnTo>
                  <a:lnTo>
                    <a:pt x="472439" y="1054608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4FEF82A-54E5-92BE-97E6-4DBEEB1A6C4E}"/>
                </a:ext>
              </a:extLst>
            </p:cNvPr>
            <p:cNvSpPr/>
            <p:nvPr/>
          </p:nvSpPr>
          <p:spPr>
            <a:xfrm>
              <a:off x="4610100" y="193547"/>
              <a:ext cx="472440" cy="1054735"/>
            </a:xfrm>
            <a:custGeom>
              <a:avLst/>
              <a:gdLst/>
              <a:ahLst/>
              <a:cxnLst/>
              <a:rect l="l" t="t" r="r" b="b"/>
              <a:pathLst>
                <a:path w="472439" h="1054735">
                  <a:moveTo>
                    <a:pt x="167132" y="0"/>
                  </a:moveTo>
                  <a:lnTo>
                    <a:pt x="123045" y="5899"/>
                  </a:lnTo>
                  <a:lnTo>
                    <a:pt x="83217" y="22554"/>
                  </a:lnTo>
                  <a:lnTo>
                    <a:pt x="49323" y="48402"/>
                  </a:lnTo>
                  <a:lnTo>
                    <a:pt x="23038" y="81882"/>
                  </a:lnTo>
                  <a:lnTo>
                    <a:pt x="6038" y="121429"/>
                  </a:lnTo>
                  <a:lnTo>
                    <a:pt x="0" y="165480"/>
                  </a:lnTo>
                  <a:lnTo>
                    <a:pt x="0" y="889126"/>
                  </a:lnTo>
                  <a:lnTo>
                    <a:pt x="6038" y="932782"/>
                  </a:lnTo>
                  <a:lnTo>
                    <a:pt x="23038" y="972217"/>
                  </a:lnTo>
                  <a:lnTo>
                    <a:pt x="49323" y="1005776"/>
                  </a:lnTo>
                  <a:lnTo>
                    <a:pt x="83217" y="1031799"/>
                  </a:lnTo>
                  <a:lnTo>
                    <a:pt x="123045" y="1048629"/>
                  </a:lnTo>
                  <a:lnTo>
                    <a:pt x="167132" y="1054608"/>
                  </a:lnTo>
                  <a:lnTo>
                    <a:pt x="472439" y="1054608"/>
                  </a:lnTo>
                  <a:lnTo>
                    <a:pt x="472439" y="0"/>
                  </a:lnTo>
                  <a:lnTo>
                    <a:pt x="167132" y="0"/>
                  </a:lnTo>
                  <a:close/>
                </a:path>
              </a:pathLst>
            </a:custGeom>
            <a:ln w="39624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22">
            <a:extLst>
              <a:ext uri="{FF2B5EF4-FFF2-40B4-BE49-F238E27FC236}">
                <a16:creationId xmlns:a16="http://schemas.microsoft.com/office/drawing/2014/main" id="{EA9CB1AD-C60C-7BF3-B878-C2B30786471F}"/>
              </a:ext>
            </a:extLst>
          </p:cNvPr>
          <p:cNvGrpSpPr/>
          <p:nvPr/>
        </p:nvGrpSpPr>
        <p:grpSpPr>
          <a:xfrm>
            <a:off x="7101840" y="1081976"/>
            <a:ext cx="1899285" cy="3021965"/>
            <a:chOff x="7101840" y="1081976"/>
            <a:chExt cx="1899285" cy="3021965"/>
          </a:xfrm>
        </p:grpSpPr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ED2C1668-5AEA-7C99-3217-6FAE685596F5}"/>
                </a:ext>
              </a:extLst>
            </p:cNvPr>
            <p:cNvSpPr/>
            <p:nvPr/>
          </p:nvSpPr>
          <p:spPr>
            <a:xfrm>
              <a:off x="7171944" y="1124711"/>
              <a:ext cx="1828800" cy="1061085"/>
            </a:xfrm>
            <a:custGeom>
              <a:avLst/>
              <a:gdLst/>
              <a:ahLst/>
              <a:cxnLst/>
              <a:rect l="l" t="t" r="r" b="b"/>
              <a:pathLst>
                <a:path w="1828800" h="1061085">
                  <a:moveTo>
                    <a:pt x="1662176" y="0"/>
                  </a:moveTo>
                  <a:lnTo>
                    <a:pt x="166624" y="0"/>
                  </a:lnTo>
                  <a:lnTo>
                    <a:pt x="122266" y="6009"/>
                  </a:lnTo>
                  <a:lnTo>
                    <a:pt x="82446" y="22930"/>
                  </a:lnTo>
                  <a:lnTo>
                    <a:pt x="48736" y="49101"/>
                  </a:lnTo>
                  <a:lnTo>
                    <a:pt x="22709" y="82860"/>
                  </a:lnTo>
                  <a:lnTo>
                    <a:pt x="5939" y="122546"/>
                  </a:lnTo>
                  <a:lnTo>
                    <a:pt x="0" y="166497"/>
                  </a:lnTo>
                  <a:lnTo>
                    <a:pt x="0" y="894207"/>
                  </a:lnTo>
                  <a:lnTo>
                    <a:pt x="5939" y="938510"/>
                  </a:lnTo>
                  <a:lnTo>
                    <a:pt x="22709" y="978295"/>
                  </a:lnTo>
                  <a:lnTo>
                    <a:pt x="48736" y="1011983"/>
                  </a:lnTo>
                  <a:lnTo>
                    <a:pt x="82446" y="1037999"/>
                  </a:lnTo>
                  <a:lnTo>
                    <a:pt x="122266" y="1054764"/>
                  </a:lnTo>
                  <a:lnTo>
                    <a:pt x="166624" y="1060704"/>
                  </a:lnTo>
                  <a:lnTo>
                    <a:pt x="1662176" y="1060704"/>
                  </a:lnTo>
                  <a:lnTo>
                    <a:pt x="1706533" y="1054764"/>
                  </a:lnTo>
                  <a:lnTo>
                    <a:pt x="1746353" y="1037999"/>
                  </a:lnTo>
                  <a:lnTo>
                    <a:pt x="1780063" y="1011983"/>
                  </a:lnTo>
                  <a:lnTo>
                    <a:pt x="1806090" y="978295"/>
                  </a:lnTo>
                  <a:lnTo>
                    <a:pt x="1822860" y="938510"/>
                  </a:lnTo>
                  <a:lnTo>
                    <a:pt x="1828800" y="894207"/>
                  </a:lnTo>
                  <a:lnTo>
                    <a:pt x="1828800" y="166497"/>
                  </a:lnTo>
                  <a:lnTo>
                    <a:pt x="1822860" y="122546"/>
                  </a:lnTo>
                  <a:lnTo>
                    <a:pt x="1806090" y="82860"/>
                  </a:lnTo>
                  <a:lnTo>
                    <a:pt x="1780063" y="49101"/>
                  </a:lnTo>
                  <a:lnTo>
                    <a:pt x="1746353" y="22930"/>
                  </a:lnTo>
                  <a:lnTo>
                    <a:pt x="1706533" y="6009"/>
                  </a:lnTo>
                  <a:lnTo>
                    <a:pt x="1662176" y="0"/>
                  </a:lnTo>
                  <a:close/>
                </a:path>
              </a:pathLst>
            </a:custGeom>
            <a:solidFill>
              <a:srgbClr val="124A5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object 24">
              <a:extLst>
                <a:ext uri="{FF2B5EF4-FFF2-40B4-BE49-F238E27FC236}">
                  <a16:creationId xmlns:a16="http://schemas.microsoft.com/office/drawing/2014/main" id="{E00EEF9C-F314-F355-5297-7A6FBCB434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7936" y="1081976"/>
              <a:ext cx="598716" cy="1187005"/>
            </a:xfrm>
            <a:prstGeom prst="rect">
              <a:avLst/>
            </a:prstGeom>
          </p:spPr>
        </p:pic>
        <p:pic>
          <p:nvPicPr>
            <p:cNvPr id="12" name="object 25">
              <a:extLst>
                <a:ext uri="{FF2B5EF4-FFF2-40B4-BE49-F238E27FC236}">
                  <a16:creationId xmlns:a16="http://schemas.microsoft.com/office/drawing/2014/main" id="{2D906F6B-0D8D-A0B6-136B-5F4DFACDDDD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1840" y="1365567"/>
              <a:ext cx="601814" cy="699325"/>
            </a:xfrm>
            <a:prstGeom prst="rect">
              <a:avLst/>
            </a:prstGeom>
          </p:spPr>
        </p:pic>
        <p:sp>
          <p:nvSpPr>
            <p:cNvPr id="13" name="object 26">
              <a:extLst>
                <a:ext uri="{FF2B5EF4-FFF2-40B4-BE49-F238E27FC236}">
                  <a16:creationId xmlns:a16="http://schemas.microsoft.com/office/drawing/2014/main" id="{7191B292-8A46-92F6-5D35-F5CC5793254C}"/>
                </a:ext>
              </a:extLst>
            </p:cNvPr>
            <p:cNvSpPr/>
            <p:nvPr/>
          </p:nvSpPr>
          <p:spPr>
            <a:xfrm>
              <a:off x="7173468" y="1126235"/>
              <a:ext cx="472440" cy="1061085"/>
            </a:xfrm>
            <a:custGeom>
              <a:avLst/>
              <a:gdLst/>
              <a:ahLst/>
              <a:cxnLst/>
              <a:rect l="l" t="t" r="r" b="b"/>
              <a:pathLst>
                <a:path w="472440" h="1061085">
                  <a:moveTo>
                    <a:pt x="472439" y="0"/>
                  </a:moveTo>
                  <a:lnTo>
                    <a:pt x="167131" y="0"/>
                  </a:lnTo>
                  <a:lnTo>
                    <a:pt x="122649" y="6009"/>
                  </a:lnTo>
                  <a:lnTo>
                    <a:pt x="82709" y="22930"/>
                  </a:lnTo>
                  <a:lnTo>
                    <a:pt x="48895" y="49101"/>
                  </a:lnTo>
                  <a:lnTo>
                    <a:pt x="22784" y="82860"/>
                  </a:lnTo>
                  <a:lnTo>
                    <a:pt x="5959" y="122546"/>
                  </a:lnTo>
                  <a:lnTo>
                    <a:pt x="0" y="166497"/>
                  </a:lnTo>
                  <a:lnTo>
                    <a:pt x="0" y="894207"/>
                  </a:lnTo>
                  <a:lnTo>
                    <a:pt x="5959" y="938510"/>
                  </a:lnTo>
                  <a:lnTo>
                    <a:pt x="22784" y="978295"/>
                  </a:lnTo>
                  <a:lnTo>
                    <a:pt x="48895" y="1011983"/>
                  </a:lnTo>
                  <a:lnTo>
                    <a:pt x="82709" y="1037999"/>
                  </a:lnTo>
                  <a:lnTo>
                    <a:pt x="122649" y="1054764"/>
                  </a:lnTo>
                  <a:lnTo>
                    <a:pt x="167131" y="1060704"/>
                  </a:lnTo>
                  <a:lnTo>
                    <a:pt x="472439" y="1060704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27">
              <a:extLst>
                <a:ext uri="{FF2B5EF4-FFF2-40B4-BE49-F238E27FC236}">
                  <a16:creationId xmlns:a16="http://schemas.microsoft.com/office/drawing/2014/main" id="{AE2CCED2-E7AD-CE58-B7C6-F490B7290B11}"/>
                </a:ext>
              </a:extLst>
            </p:cNvPr>
            <p:cNvSpPr/>
            <p:nvPr/>
          </p:nvSpPr>
          <p:spPr>
            <a:xfrm>
              <a:off x="7173468" y="1126235"/>
              <a:ext cx="472440" cy="1061085"/>
            </a:xfrm>
            <a:custGeom>
              <a:avLst/>
              <a:gdLst/>
              <a:ahLst/>
              <a:cxnLst/>
              <a:rect l="l" t="t" r="r" b="b"/>
              <a:pathLst>
                <a:path w="472440" h="1061085">
                  <a:moveTo>
                    <a:pt x="167131" y="0"/>
                  </a:moveTo>
                  <a:lnTo>
                    <a:pt x="122649" y="6009"/>
                  </a:lnTo>
                  <a:lnTo>
                    <a:pt x="82709" y="22930"/>
                  </a:lnTo>
                  <a:lnTo>
                    <a:pt x="48895" y="49101"/>
                  </a:lnTo>
                  <a:lnTo>
                    <a:pt x="22784" y="82860"/>
                  </a:lnTo>
                  <a:lnTo>
                    <a:pt x="5959" y="122546"/>
                  </a:lnTo>
                  <a:lnTo>
                    <a:pt x="0" y="166497"/>
                  </a:lnTo>
                  <a:lnTo>
                    <a:pt x="0" y="894207"/>
                  </a:lnTo>
                  <a:lnTo>
                    <a:pt x="5959" y="938510"/>
                  </a:lnTo>
                  <a:lnTo>
                    <a:pt x="22784" y="978295"/>
                  </a:lnTo>
                  <a:lnTo>
                    <a:pt x="48895" y="1011983"/>
                  </a:lnTo>
                  <a:lnTo>
                    <a:pt x="82709" y="1037999"/>
                  </a:lnTo>
                  <a:lnTo>
                    <a:pt x="122649" y="1054764"/>
                  </a:lnTo>
                  <a:lnTo>
                    <a:pt x="167131" y="1060704"/>
                  </a:lnTo>
                  <a:lnTo>
                    <a:pt x="472439" y="1060704"/>
                  </a:lnTo>
                  <a:lnTo>
                    <a:pt x="472439" y="0"/>
                  </a:lnTo>
                  <a:lnTo>
                    <a:pt x="167131" y="0"/>
                  </a:lnTo>
                  <a:close/>
                </a:path>
              </a:pathLst>
            </a:custGeom>
            <a:ln w="39623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28">
              <a:extLst>
                <a:ext uri="{FF2B5EF4-FFF2-40B4-BE49-F238E27FC236}">
                  <a16:creationId xmlns:a16="http://schemas.microsoft.com/office/drawing/2014/main" id="{DD88D58B-71ED-7641-EFEB-AAB476C51458}"/>
                </a:ext>
              </a:extLst>
            </p:cNvPr>
            <p:cNvSpPr/>
            <p:nvPr/>
          </p:nvSpPr>
          <p:spPr>
            <a:xfrm>
              <a:off x="7171944" y="2956559"/>
              <a:ext cx="1828800" cy="1064260"/>
            </a:xfrm>
            <a:custGeom>
              <a:avLst/>
              <a:gdLst/>
              <a:ahLst/>
              <a:cxnLst/>
              <a:rect l="l" t="t" r="r" b="b"/>
              <a:pathLst>
                <a:path w="1828800" h="1064260">
                  <a:moveTo>
                    <a:pt x="1662176" y="0"/>
                  </a:moveTo>
                  <a:lnTo>
                    <a:pt x="166624" y="0"/>
                  </a:lnTo>
                  <a:lnTo>
                    <a:pt x="122266" y="5949"/>
                  </a:lnTo>
                  <a:lnTo>
                    <a:pt x="82446" y="22747"/>
                  </a:lnTo>
                  <a:lnTo>
                    <a:pt x="48736" y="48815"/>
                  </a:lnTo>
                  <a:lnTo>
                    <a:pt x="22709" y="82578"/>
                  </a:lnTo>
                  <a:lnTo>
                    <a:pt x="5939" y="122457"/>
                  </a:lnTo>
                  <a:lnTo>
                    <a:pt x="0" y="166877"/>
                  </a:lnTo>
                  <a:lnTo>
                    <a:pt x="0" y="896873"/>
                  </a:lnTo>
                  <a:lnTo>
                    <a:pt x="5939" y="940901"/>
                  </a:lnTo>
                  <a:lnTo>
                    <a:pt x="22709" y="980671"/>
                  </a:lnTo>
                  <a:lnTo>
                    <a:pt x="48736" y="1014512"/>
                  </a:lnTo>
                  <a:lnTo>
                    <a:pt x="82446" y="1040753"/>
                  </a:lnTo>
                  <a:lnTo>
                    <a:pt x="122266" y="1057723"/>
                  </a:lnTo>
                  <a:lnTo>
                    <a:pt x="166624" y="1063752"/>
                  </a:lnTo>
                  <a:lnTo>
                    <a:pt x="1662176" y="1063752"/>
                  </a:lnTo>
                  <a:lnTo>
                    <a:pt x="1706533" y="1057723"/>
                  </a:lnTo>
                  <a:lnTo>
                    <a:pt x="1746353" y="1040753"/>
                  </a:lnTo>
                  <a:lnTo>
                    <a:pt x="1780063" y="1014512"/>
                  </a:lnTo>
                  <a:lnTo>
                    <a:pt x="1806090" y="980671"/>
                  </a:lnTo>
                  <a:lnTo>
                    <a:pt x="1822860" y="940901"/>
                  </a:lnTo>
                  <a:lnTo>
                    <a:pt x="1828800" y="896873"/>
                  </a:lnTo>
                  <a:lnTo>
                    <a:pt x="1828800" y="166877"/>
                  </a:lnTo>
                  <a:lnTo>
                    <a:pt x="1822860" y="122457"/>
                  </a:lnTo>
                  <a:lnTo>
                    <a:pt x="1806090" y="82578"/>
                  </a:lnTo>
                  <a:lnTo>
                    <a:pt x="1780063" y="48815"/>
                  </a:lnTo>
                  <a:lnTo>
                    <a:pt x="1746353" y="22747"/>
                  </a:lnTo>
                  <a:lnTo>
                    <a:pt x="1706533" y="5949"/>
                  </a:lnTo>
                  <a:lnTo>
                    <a:pt x="1662176" y="0"/>
                  </a:lnTo>
                  <a:close/>
                </a:path>
              </a:pathLst>
            </a:custGeom>
            <a:solidFill>
              <a:srgbClr val="124A5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192667D6-1926-B95D-EBBA-085F4F2DA3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936" y="2913887"/>
              <a:ext cx="598716" cy="1190040"/>
            </a:xfrm>
            <a:prstGeom prst="rect">
              <a:avLst/>
            </a:prstGeom>
          </p:spPr>
        </p:pic>
        <p:pic>
          <p:nvPicPr>
            <p:cNvPr id="17" name="object 30">
              <a:extLst>
                <a:ext uri="{FF2B5EF4-FFF2-40B4-BE49-F238E27FC236}">
                  <a16:creationId xmlns:a16="http://schemas.microsoft.com/office/drawing/2014/main" id="{A832CAF2-0314-EDCC-EC9B-76CDCFF2E2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7936" y="3200399"/>
              <a:ext cx="592670" cy="699325"/>
            </a:xfrm>
            <a:prstGeom prst="rect">
              <a:avLst/>
            </a:prstGeom>
          </p:spPr>
        </p:pic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BFBDF593-52B7-D0A6-DEAB-A2CF0E0A95B9}"/>
                </a:ext>
              </a:extLst>
            </p:cNvPr>
            <p:cNvSpPr/>
            <p:nvPr/>
          </p:nvSpPr>
          <p:spPr>
            <a:xfrm>
              <a:off x="7173468" y="2958083"/>
              <a:ext cx="472440" cy="1064260"/>
            </a:xfrm>
            <a:custGeom>
              <a:avLst/>
              <a:gdLst/>
              <a:ahLst/>
              <a:cxnLst/>
              <a:rect l="l" t="t" r="r" b="b"/>
              <a:pathLst>
                <a:path w="472440" h="1064260">
                  <a:moveTo>
                    <a:pt x="472439" y="0"/>
                  </a:moveTo>
                  <a:lnTo>
                    <a:pt x="167131" y="0"/>
                  </a:lnTo>
                  <a:lnTo>
                    <a:pt x="122649" y="5949"/>
                  </a:lnTo>
                  <a:lnTo>
                    <a:pt x="82709" y="22747"/>
                  </a:lnTo>
                  <a:lnTo>
                    <a:pt x="48895" y="48815"/>
                  </a:lnTo>
                  <a:lnTo>
                    <a:pt x="22784" y="82578"/>
                  </a:lnTo>
                  <a:lnTo>
                    <a:pt x="5959" y="122457"/>
                  </a:lnTo>
                  <a:lnTo>
                    <a:pt x="0" y="166877"/>
                  </a:lnTo>
                  <a:lnTo>
                    <a:pt x="0" y="896873"/>
                  </a:lnTo>
                  <a:lnTo>
                    <a:pt x="5959" y="940901"/>
                  </a:lnTo>
                  <a:lnTo>
                    <a:pt x="22784" y="980671"/>
                  </a:lnTo>
                  <a:lnTo>
                    <a:pt x="48895" y="1014512"/>
                  </a:lnTo>
                  <a:lnTo>
                    <a:pt x="82709" y="1040753"/>
                  </a:lnTo>
                  <a:lnTo>
                    <a:pt x="122649" y="1057723"/>
                  </a:lnTo>
                  <a:lnTo>
                    <a:pt x="167131" y="1063752"/>
                  </a:lnTo>
                  <a:lnTo>
                    <a:pt x="472439" y="1063752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32">
              <a:extLst>
                <a:ext uri="{FF2B5EF4-FFF2-40B4-BE49-F238E27FC236}">
                  <a16:creationId xmlns:a16="http://schemas.microsoft.com/office/drawing/2014/main" id="{270FF872-59D0-14C2-EE38-F83D61BDD9E2}"/>
                </a:ext>
              </a:extLst>
            </p:cNvPr>
            <p:cNvSpPr/>
            <p:nvPr/>
          </p:nvSpPr>
          <p:spPr>
            <a:xfrm>
              <a:off x="7173468" y="2958083"/>
              <a:ext cx="472440" cy="1064260"/>
            </a:xfrm>
            <a:custGeom>
              <a:avLst/>
              <a:gdLst/>
              <a:ahLst/>
              <a:cxnLst/>
              <a:rect l="l" t="t" r="r" b="b"/>
              <a:pathLst>
                <a:path w="472440" h="1064260">
                  <a:moveTo>
                    <a:pt x="167131" y="0"/>
                  </a:moveTo>
                  <a:lnTo>
                    <a:pt x="122649" y="5949"/>
                  </a:lnTo>
                  <a:lnTo>
                    <a:pt x="82709" y="22747"/>
                  </a:lnTo>
                  <a:lnTo>
                    <a:pt x="48895" y="48815"/>
                  </a:lnTo>
                  <a:lnTo>
                    <a:pt x="22784" y="82578"/>
                  </a:lnTo>
                  <a:lnTo>
                    <a:pt x="5959" y="122457"/>
                  </a:lnTo>
                  <a:lnTo>
                    <a:pt x="0" y="166877"/>
                  </a:lnTo>
                  <a:lnTo>
                    <a:pt x="0" y="896873"/>
                  </a:lnTo>
                  <a:lnTo>
                    <a:pt x="5959" y="940901"/>
                  </a:lnTo>
                  <a:lnTo>
                    <a:pt x="22784" y="980671"/>
                  </a:lnTo>
                  <a:lnTo>
                    <a:pt x="48895" y="1014512"/>
                  </a:lnTo>
                  <a:lnTo>
                    <a:pt x="82709" y="1040753"/>
                  </a:lnTo>
                  <a:lnTo>
                    <a:pt x="122649" y="1057723"/>
                  </a:lnTo>
                  <a:lnTo>
                    <a:pt x="167131" y="1063752"/>
                  </a:lnTo>
                  <a:lnTo>
                    <a:pt x="472439" y="1063752"/>
                  </a:lnTo>
                  <a:lnTo>
                    <a:pt x="472439" y="0"/>
                  </a:lnTo>
                  <a:lnTo>
                    <a:pt x="167131" y="0"/>
                  </a:lnTo>
                  <a:close/>
                </a:path>
              </a:pathLst>
            </a:custGeom>
            <a:ln w="39624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object 9">
            <a:extLst>
              <a:ext uri="{FF2B5EF4-FFF2-40B4-BE49-F238E27FC236}">
                <a16:creationId xmlns:a16="http://schemas.microsoft.com/office/drawing/2014/main" id="{82E74D69-12DB-9F8C-7C16-F584C09D84EF}"/>
              </a:ext>
            </a:extLst>
          </p:cNvPr>
          <p:cNvGrpSpPr/>
          <p:nvPr/>
        </p:nvGrpSpPr>
        <p:grpSpPr>
          <a:xfrm>
            <a:off x="4208303" y="2134763"/>
            <a:ext cx="2590536" cy="2867582"/>
            <a:chOff x="4615316" y="2207941"/>
            <a:chExt cx="2590536" cy="2813431"/>
          </a:xfrm>
        </p:grpSpPr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1702A25E-976B-FCA4-706E-0A17A1A6B8DD}"/>
                </a:ext>
              </a:extLst>
            </p:cNvPr>
            <p:cNvSpPr/>
            <p:nvPr/>
          </p:nvSpPr>
          <p:spPr>
            <a:xfrm>
              <a:off x="4696967" y="3874007"/>
              <a:ext cx="2508885" cy="1064260"/>
            </a:xfrm>
            <a:custGeom>
              <a:avLst/>
              <a:gdLst/>
              <a:ahLst/>
              <a:cxnLst/>
              <a:rect l="l" t="t" r="r" b="b"/>
              <a:pathLst>
                <a:path w="2508884" h="1064260">
                  <a:moveTo>
                    <a:pt x="2280031" y="0"/>
                  </a:moveTo>
                  <a:lnTo>
                    <a:pt x="228473" y="0"/>
                  </a:lnTo>
                  <a:lnTo>
                    <a:pt x="176028" y="4458"/>
                  </a:lnTo>
                  <a:lnTo>
                    <a:pt x="127916" y="17131"/>
                  </a:lnTo>
                  <a:lnTo>
                    <a:pt x="85498" y="36968"/>
                  </a:lnTo>
                  <a:lnTo>
                    <a:pt x="50135" y="62916"/>
                  </a:lnTo>
                  <a:lnTo>
                    <a:pt x="23190" y="93925"/>
                  </a:lnTo>
                  <a:lnTo>
                    <a:pt x="6024" y="128942"/>
                  </a:lnTo>
                  <a:lnTo>
                    <a:pt x="0" y="166916"/>
                  </a:lnTo>
                  <a:lnTo>
                    <a:pt x="0" y="896835"/>
                  </a:lnTo>
                  <a:lnTo>
                    <a:pt x="6024" y="934807"/>
                  </a:lnTo>
                  <a:lnTo>
                    <a:pt x="23190" y="969819"/>
                  </a:lnTo>
                  <a:lnTo>
                    <a:pt x="50135" y="1000820"/>
                  </a:lnTo>
                  <a:lnTo>
                    <a:pt x="85498" y="1026760"/>
                  </a:lnTo>
                  <a:lnTo>
                    <a:pt x="127916" y="1046590"/>
                  </a:lnTo>
                  <a:lnTo>
                    <a:pt x="176028" y="1059257"/>
                  </a:lnTo>
                  <a:lnTo>
                    <a:pt x="228473" y="1063713"/>
                  </a:lnTo>
                  <a:lnTo>
                    <a:pt x="2280031" y="1063713"/>
                  </a:lnTo>
                  <a:lnTo>
                    <a:pt x="2331995" y="1059257"/>
                  </a:lnTo>
                  <a:lnTo>
                    <a:pt x="2379921" y="1046590"/>
                  </a:lnTo>
                  <a:lnTo>
                    <a:pt x="2422366" y="1026760"/>
                  </a:lnTo>
                  <a:lnTo>
                    <a:pt x="2457888" y="1000820"/>
                  </a:lnTo>
                  <a:lnTo>
                    <a:pt x="2485047" y="969819"/>
                  </a:lnTo>
                  <a:lnTo>
                    <a:pt x="2502399" y="934807"/>
                  </a:lnTo>
                  <a:lnTo>
                    <a:pt x="2508504" y="896835"/>
                  </a:lnTo>
                  <a:lnTo>
                    <a:pt x="2508504" y="166916"/>
                  </a:lnTo>
                  <a:lnTo>
                    <a:pt x="2502399" y="128942"/>
                  </a:lnTo>
                  <a:lnTo>
                    <a:pt x="2485047" y="93925"/>
                  </a:lnTo>
                  <a:lnTo>
                    <a:pt x="2457888" y="62916"/>
                  </a:lnTo>
                  <a:lnTo>
                    <a:pt x="2422366" y="36968"/>
                  </a:lnTo>
                  <a:lnTo>
                    <a:pt x="2379921" y="17131"/>
                  </a:lnTo>
                  <a:lnTo>
                    <a:pt x="2331995" y="4458"/>
                  </a:lnTo>
                  <a:lnTo>
                    <a:pt x="2280031" y="0"/>
                  </a:lnTo>
                  <a:close/>
                </a:path>
              </a:pathLst>
            </a:custGeom>
            <a:solidFill>
              <a:srgbClr val="124A56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01DC473D-01A5-B368-836F-6D940235AC1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2103" y="3831332"/>
              <a:ext cx="595693" cy="1190040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6CD480BC-1A46-0C1B-F96E-BB6222EC7E2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9055" y="4114799"/>
              <a:ext cx="598716" cy="699325"/>
            </a:xfrm>
            <a:prstGeom prst="rect">
              <a:avLst/>
            </a:prstGeom>
          </p:spPr>
        </p:pic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A3B832AA-F875-061D-73B0-EC0FF14C6FE0}"/>
                </a:ext>
              </a:extLst>
            </p:cNvPr>
            <p:cNvSpPr/>
            <p:nvPr/>
          </p:nvSpPr>
          <p:spPr>
            <a:xfrm>
              <a:off x="4707635" y="3875570"/>
              <a:ext cx="469900" cy="1064260"/>
            </a:xfrm>
            <a:custGeom>
              <a:avLst/>
              <a:gdLst/>
              <a:ahLst/>
              <a:cxnLst/>
              <a:rect l="l" t="t" r="r" b="b"/>
              <a:pathLst>
                <a:path w="469900" h="1064260">
                  <a:moveTo>
                    <a:pt x="469391" y="0"/>
                  </a:moveTo>
                  <a:lnTo>
                    <a:pt x="166115" y="0"/>
                  </a:lnTo>
                  <a:lnTo>
                    <a:pt x="122281" y="6025"/>
                  </a:lnTo>
                  <a:lnTo>
                    <a:pt x="82691" y="22989"/>
                  </a:lnTo>
                  <a:lnTo>
                    <a:pt x="49006" y="49225"/>
                  </a:lnTo>
                  <a:lnTo>
                    <a:pt x="22888" y="83063"/>
                  </a:lnTo>
                  <a:lnTo>
                    <a:pt x="5998" y="122837"/>
                  </a:lnTo>
                  <a:lnTo>
                    <a:pt x="0" y="166878"/>
                  </a:lnTo>
                  <a:lnTo>
                    <a:pt x="0" y="896797"/>
                  </a:lnTo>
                  <a:lnTo>
                    <a:pt x="5998" y="940838"/>
                  </a:lnTo>
                  <a:lnTo>
                    <a:pt x="22888" y="980612"/>
                  </a:lnTo>
                  <a:lnTo>
                    <a:pt x="49006" y="1014450"/>
                  </a:lnTo>
                  <a:lnTo>
                    <a:pt x="82691" y="1040685"/>
                  </a:lnTo>
                  <a:lnTo>
                    <a:pt x="122281" y="1057650"/>
                  </a:lnTo>
                  <a:lnTo>
                    <a:pt x="166115" y="1063675"/>
                  </a:lnTo>
                  <a:lnTo>
                    <a:pt x="469391" y="1063675"/>
                  </a:lnTo>
                  <a:lnTo>
                    <a:pt x="469391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9EEBE37C-87C1-1CC0-F8E3-54511A8BA961}"/>
                </a:ext>
              </a:extLst>
            </p:cNvPr>
            <p:cNvSpPr/>
            <p:nvPr/>
          </p:nvSpPr>
          <p:spPr>
            <a:xfrm>
              <a:off x="4707635" y="3875570"/>
              <a:ext cx="469900" cy="1064260"/>
            </a:xfrm>
            <a:custGeom>
              <a:avLst/>
              <a:gdLst/>
              <a:ahLst/>
              <a:cxnLst/>
              <a:rect l="l" t="t" r="r" b="b"/>
              <a:pathLst>
                <a:path w="469900" h="1064260">
                  <a:moveTo>
                    <a:pt x="166115" y="0"/>
                  </a:moveTo>
                  <a:lnTo>
                    <a:pt x="122281" y="6025"/>
                  </a:lnTo>
                  <a:lnTo>
                    <a:pt x="82691" y="22989"/>
                  </a:lnTo>
                  <a:lnTo>
                    <a:pt x="49006" y="49225"/>
                  </a:lnTo>
                  <a:lnTo>
                    <a:pt x="22888" y="83063"/>
                  </a:lnTo>
                  <a:lnTo>
                    <a:pt x="5998" y="122837"/>
                  </a:lnTo>
                  <a:lnTo>
                    <a:pt x="0" y="166878"/>
                  </a:lnTo>
                  <a:lnTo>
                    <a:pt x="0" y="896797"/>
                  </a:lnTo>
                  <a:lnTo>
                    <a:pt x="5998" y="940838"/>
                  </a:lnTo>
                  <a:lnTo>
                    <a:pt x="22888" y="980612"/>
                  </a:lnTo>
                  <a:lnTo>
                    <a:pt x="49006" y="1014450"/>
                  </a:lnTo>
                  <a:lnTo>
                    <a:pt x="82691" y="1040685"/>
                  </a:lnTo>
                  <a:lnTo>
                    <a:pt x="122281" y="1057650"/>
                  </a:lnTo>
                  <a:lnTo>
                    <a:pt x="166115" y="1063675"/>
                  </a:lnTo>
                  <a:lnTo>
                    <a:pt x="469391" y="1063675"/>
                  </a:lnTo>
                  <a:lnTo>
                    <a:pt x="469391" y="0"/>
                  </a:lnTo>
                  <a:lnTo>
                    <a:pt x="166115" y="0"/>
                  </a:lnTo>
                  <a:close/>
                </a:path>
              </a:pathLst>
            </a:custGeom>
            <a:ln w="39624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E9D41DF2-066B-83A0-FCCE-AAD597B26C42}"/>
                </a:ext>
              </a:extLst>
            </p:cNvPr>
            <p:cNvSpPr/>
            <p:nvPr/>
          </p:nvSpPr>
          <p:spPr>
            <a:xfrm>
              <a:off x="4707635" y="2238924"/>
              <a:ext cx="2190472" cy="1061085"/>
            </a:xfrm>
            <a:custGeom>
              <a:avLst/>
              <a:gdLst/>
              <a:ahLst/>
              <a:cxnLst/>
              <a:rect l="l" t="t" r="r" b="b"/>
              <a:pathLst>
                <a:path w="1972309" h="1061085">
                  <a:moveTo>
                    <a:pt x="1792477" y="0"/>
                  </a:moveTo>
                  <a:lnTo>
                    <a:pt x="179578" y="0"/>
                  </a:lnTo>
                  <a:lnTo>
                    <a:pt x="131791" y="5939"/>
                  </a:lnTo>
                  <a:lnTo>
                    <a:pt x="88881" y="22709"/>
                  </a:lnTo>
                  <a:lnTo>
                    <a:pt x="52546" y="48736"/>
                  </a:lnTo>
                  <a:lnTo>
                    <a:pt x="24487" y="82446"/>
                  </a:lnTo>
                  <a:lnTo>
                    <a:pt x="6405" y="122266"/>
                  </a:lnTo>
                  <a:lnTo>
                    <a:pt x="0" y="166624"/>
                  </a:lnTo>
                  <a:lnTo>
                    <a:pt x="0" y="894080"/>
                  </a:lnTo>
                  <a:lnTo>
                    <a:pt x="6405" y="938437"/>
                  </a:lnTo>
                  <a:lnTo>
                    <a:pt x="24487" y="978257"/>
                  </a:lnTo>
                  <a:lnTo>
                    <a:pt x="52546" y="1011967"/>
                  </a:lnTo>
                  <a:lnTo>
                    <a:pt x="88881" y="1037994"/>
                  </a:lnTo>
                  <a:lnTo>
                    <a:pt x="131791" y="1054764"/>
                  </a:lnTo>
                  <a:lnTo>
                    <a:pt x="179578" y="1060703"/>
                  </a:lnTo>
                  <a:lnTo>
                    <a:pt x="1792477" y="1060703"/>
                  </a:lnTo>
                  <a:lnTo>
                    <a:pt x="1839867" y="1054764"/>
                  </a:lnTo>
                  <a:lnTo>
                    <a:pt x="1882666" y="1037994"/>
                  </a:lnTo>
                  <a:lnTo>
                    <a:pt x="1919081" y="1011967"/>
                  </a:lnTo>
                  <a:lnTo>
                    <a:pt x="1947314" y="978257"/>
                  </a:lnTo>
                  <a:lnTo>
                    <a:pt x="1965571" y="938437"/>
                  </a:lnTo>
                  <a:lnTo>
                    <a:pt x="1972055" y="894080"/>
                  </a:lnTo>
                  <a:lnTo>
                    <a:pt x="1972055" y="166624"/>
                  </a:lnTo>
                  <a:lnTo>
                    <a:pt x="1965571" y="122266"/>
                  </a:lnTo>
                  <a:lnTo>
                    <a:pt x="1947314" y="82446"/>
                  </a:lnTo>
                  <a:lnTo>
                    <a:pt x="1919081" y="48736"/>
                  </a:lnTo>
                  <a:lnTo>
                    <a:pt x="1882666" y="22709"/>
                  </a:lnTo>
                  <a:lnTo>
                    <a:pt x="1839867" y="5939"/>
                  </a:lnTo>
                  <a:lnTo>
                    <a:pt x="1792477" y="0"/>
                  </a:lnTo>
                  <a:close/>
                </a:path>
              </a:pathLst>
            </a:custGeom>
            <a:solidFill>
              <a:srgbClr val="124A56"/>
            </a:solidFill>
          </p:spPr>
          <p:txBody>
            <a:bodyPr wrap="square" lIns="0" tIns="0" rIns="0" bIns="0" rtlCol="0"/>
            <a:lstStyle/>
            <a:p>
              <a:pPr defTabSz="914400"/>
              <a:endParaRPr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16">
              <a:extLst>
                <a:ext uri="{FF2B5EF4-FFF2-40B4-BE49-F238E27FC236}">
                  <a16:creationId xmlns:a16="http://schemas.microsoft.com/office/drawing/2014/main" id="{EF82CB61-4A3C-0CCE-E7A7-A77489C106F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7774" y="2207941"/>
              <a:ext cx="595693" cy="1159560"/>
            </a:xfrm>
            <a:prstGeom prst="rect">
              <a:avLst/>
            </a:prstGeom>
          </p:spPr>
        </p:pic>
        <p:pic>
          <p:nvPicPr>
            <p:cNvPr id="28" name="object 17">
              <a:extLst>
                <a:ext uri="{FF2B5EF4-FFF2-40B4-BE49-F238E27FC236}">
                  <a16:creationId xmlns:a16="http://schemas.microsoft.com/office/drawing/2014/main" id="{1E26DC15-AFD5-9887-1433-4B33E2C7711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5316" y="2244461"/>
              <a:ext cx="601814" cy="1035235"/>
            </a:xfrm>
            <a:prstGeom prst="rect">
              <a:avLst/>
            </a:prstGeom>
          </p:spPr>
        </p:pic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75F0EFF7-BA6D-C44E-0817-3B1552150670}"/>
                </a:ext>
              </a:extLst>
            </p:cNvPr>
            <p:cNvSpPr/>
            <p:nvPr/>
          </p:nvSpPr>
          <p:spPr>
            <a:xfrm>
              <a:off x="4695392" y="2252422"/>
              <a:ext cx="469900" cy="1033780"/>
            </a:xfrm>
            <a:custGeom>
              <a:avLst/>
              <a:gdLst/>
              <a:ahLst/>
              <a:cxnLst/>
              <a:rect l="l" t="t" r="r" b="b"/>
              <a:pathLst>
                <a:path w="469900" h="1033780">
                  <a:moveTo>
                    <a:pt x="469392" y="0"/>
                  </a:moveTo>
                  <a:lnTo>
                    <a:pt x="166116" y="0"/>
                  </a:lnTo>
                  <a:lnTo>
                    <a:pt x="122281" y="5787"/>
                  </a:lnTo>
                  <a:lnTo>
                    <a:pt x="82691" y="22126"/>
                  </a:lnTo>
                  <a:lnTo>
                    <a:pt x="49006" y="47482"/>
                  </a:lnTo>
                  <a:lnTo>
                    <a:pt x="22888" y="80320"/>
                  </a:lnTo>
                  <a:lnTo>
                    <a:pt x="5998" y="119106"/>
                  </a:lnTo>
                  <a:lnTo>
                    <a:pt x="0" y="162306"/>
                  </a:lnTo>
                  <a:lnTo>
                    <a:pt x="0" y="870965"/>
                  </a:lnTo>
                  <a:lnTo>
                    <a:pt x="5998" y="914165"/>
                  </a:lnTo>
                  <a:lnTo>
                    <a:pt x="22888" y="952951"/>
                  </a:lnTo>
                  <a:lnTo>
                    <a:pt x="49006" y="985789"/>
                  </a:lnTo>
                  <a:lnTo>
                    <a:pt x="82691" y="1011145"/>
                  </a:lnTo>
                  <a:lnTo>
                    <a:pt x="122281" y="1027484"/>
                  </a:lnTo>
                  <a:lnTo>
                    <a:pt x="166116" y="1033271"/>
                  </a:lnTo>
                  <a:lnTo>
                    <a:pt x="469392" y="1033271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ACB5098F-B2F7-F18D-8A29-27CE46382155}"/>
                </a:ext>
              </a:extLst>
            </p:cNvPr>
            <p:cNvSpPr/>
            <p:nvPr/>
          </p:nvSpPr>
          <p:spPr>
            <a:xfrm>
              <a:off x="4720671" y="2259325"/>
              <a:ext cx="469900" cy="1033780"/>
            </a:xfrm>
            <a:custGeom>
              <a:avLst/>
              <a:gdLst/>
              <a:ahLst/>
              <a:cxnLst/>
              <a:rect l="l" t="t" r="r" b="b"/>
              <a:pathLst>
                <a:path w="469900" h="1033780">
                  <a:moveTo>
                    <a:pt x="166116" y="0"/>
                  </a:moveTo>
                  <a:lnTo>
                    <a:pt x="122281" y="5787"/>
                  </a:lnTo>
                  <a:lnTo>
                    <a:pt x="82691" y="22126"/>
                  </a:lnTo>
                  <a:lnTo>
                    <a:pt x="49006" y="47482"/>
                  </a:lnTo>
                  <a:lnTo>
                    <a:pt x="22888" y="80320"/>
                  </a:lnTo>
                  <a:lnTo>
                    <a:pt x="5998" y="119106"/>
                  </a:lnTo>
                  <a:lnTo>
                    <a:pt x="0" y="162306"/>
                  </a:lnTo>
                  <a:lnTo>
                    <a:pt x="0" y="870965"/>
                  </a:lnTo>
                  <a:lnTo>
                    <a:pt x="5998" y="914165"/>
                  </a:lnTo>
                  <a:lnTo>
                    <a:pt x="22888" y="952951"/>
                  </a:lnTo>
                  <a:lnTo>
                    <a:pt x="49006" y="985789"/>
                  </a:lnTo>
                  <a:lnTo>
                    <a:pt x="82691" y="1011145"/>
                  </a:lnTo>
                  <a:lnTo>
                    <a:pt x="122281" y="1027484"/>
                  </a:lnTo>
                  <a:lnTo>
                    <a:pt x="166116" y="1033271"/>
                  </a:lnTo>
                  <a:lnTo>
                    <a:pt x="469392" y="1033271"/>
                  </a:lnTo>
                  <a:lnTo>
                    <a:pt x="469392" y="0"/>
                  </a:lnTo>
                  <a:lnTo>
                    <a:pt x="166116" y="0"/>
                  </a:lnTo>
                  <a:close/>
                </a:path>
              </a:pathLst>
            </a:custGeom>
            <a:ln w="39623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D4F8462-C4E6-1921-FE97-43986F6C47B9}"/>
              </a:ext>
            </a:extLst>
          </p:cNvPr>
          <p:cNvSpPr txBox="1"/>
          <p:nvPr/>
        </p:nvSpPr>
        <p:spPr>
          <a:xfrm>
            <a:off x="7294921" y="1470587"/>
            <a:ext cx="176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190" algn="l"/>
              </a:tabLst>
            </a:pPr>
            <a:r>
              <a:rPr lang="en-IN" sz="1800" dirty="0">
                <a:solidFill>
                  <a:srgbClr val="FFF0F0"/>
                </a:solidFill>
                <a:latin typeface="Georgia"/>
                <a:cs typeface="Georgia"/>
              </a:rPr>
              <a:t>4	</a:t>
            </a:r>
            <a:r>
              <a:rPr lang="en-IN" sz="1800" spc="-3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spc="-2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IN" sz="1800" spc="-3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IN" sz="1800" spc="-3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E2D455-57CC-675E-1949-07457AC0479C}"/>
              </a:ext>
            </a:extLst>
          </p:cNvPr>
          <p:cNvSpPr txBox="1"/>
          <p:nvPr/>
        </p:nvSpPr>
        <p:spPr>
          <a:xfrm>
            <a:off x="4830009" y="671959"/>
            <a:ext cx="165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800" spc="-2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en-IN" sz="1800" spc="-3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800" spc="-3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IN" sz="180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FFF0F0"/>
                </a:solidFill>
                <a:latin typeface="Georgia"/>
                <a:cs typeface="Georgia"/>
              </a:rPr>
              <a:t>  </a:t>
            </a:r>
            <a:r>
              <a:rPr lang="en-IN" sz="1800" spc="-30" dirty="0">
                <a:solidFill>
                  <a:srgbClr val="FFF0F0"/>
                </a:solidFill>
                <a:latin typeface="Georgia"/>
                <a:cs typeface="Georgia"/>
              </a:rPr>
              <a:t>Recap</a:t>
            </a:r>
            <a:endParaRPr lang="en-IN" sz="1800" dirty="0">
              <a:latin typeface="Georgia"/>
              <a:cs typeface="Georgi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41F721-B51B-1DD3-5E8F-AABB2DE1E723}"/>
              </a:ext>
            </a:extLst>
          </p:cNvPr>
          <p:cNvSpPr txBox="1"/>
          <p:nvPr/>
        </p:nvSpPr>
        <p:spPr>
          <a:xfrm>
            <a:off x="4362141" y="545489"/>
            <a:ext cx="40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5ED784-2F38-9949-2048-73C06553617E}"/>
              </a:ext>
            </a:extLst>
          </p:cNvPr>
          <p:cNvSpPr txBox="1"/>
          <p:nvPr/>
        </p:nvSpPr>
        <p:spPr>
          <a:xfrm>
            <a:off x="4389416" y="2518436"/>
            <a:ext cx="31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8C72EA-0166-A374-2392-51A007C3F9E0}"/>
              </a:ext>
            </a:extLst>
          </p:cNvPr>
          <p:cNvSpPr txBox="1"/>
          <p:nvPr/>
        </p:nvSpPr>
        <p:spPr>
          <a:xfrm>
            <a:off x="5007078" y="2563198"/>
            <a:ext cx="117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2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34D2D-FA88-CB59-C87D-1096275DCD87}"/>
              </a:ext>
            </a:extLst>
          </p:cNvPr>
          <p:cNvSpPr txBox="1"/>
          <p:nvPr/>
        </p:nvSpPr>
        <p:spPr>
          <a:xfrm>
            <a:off x="4848253" y="4172253"/>
            <a:ext cx="1642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-2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IN" sz="1800" spc="-75" dirty="0">
                <a:solidFill>
                  <a:srgbClr val="FFF0F0"/>
                </a:solidFill>
                <a:latin typeface="Calibri"/>
                <a:cs typeface="Calibri"/>
              </a:rPr>
              <a:t> </a:t>
            </a:r>
            <a:r>
              <a:rPr lang="en-IN" sz="1800" spc="-1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63CF46-1E03-5463-C8E0-8F52F45AECDB}"/>
              </a:ext>
            </a:extLst>
          </p:cNvPr>
          <p:cNvSpPr txBox="1"/>
          <p:nvPr/>
        </p:nvSpPr>
        <p:spPr>
          <a:xfrm>
            <a:off x="4383553" y="4020819"/>
            <a:ext cx="295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aseline="120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CEA155-F57A-8B5C-AD3B-02DEEC0F8048}"/>
              </a:ext>
            </a:extLst>
          </p:cNvPr>
          <p:cNvSpPr txBox="1"/>
          <p:nvPr/>
        </p:nvSpPr>
        <p:spPr>
          <a:xfrm>
            <a:off x="4791753" y="3283403"/>
            <a:ext cx="398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2850">
              <a:lnSpc>
                <a:spcPct val="100000"/>
              </a:lnSpc>
              <a:spcBef>
                <a:spcPts val="100"/>
              </a:spcBef>
              <a:tabLst>
                <a:tab pos="2931160" algn="l"/>
              </a:tabLst>
            </a:pPr>
            <a:r>
              <a:rPr lang="en-IN" sz="1800" dirty="0">
                <a:solidFill>
                  <a:srgbClr val="FFFFFF"/>
                </a:solidFill>
                <a:latin typeface="Georgia"/>
                <a:cs typeface="Georgia"/>
              </a:rPr>
              <a:t>5	</a:t>
            </a:r>
            <a:r>
              <a:rPr lang="en-IN" sz="1800" spc="-2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spc="-3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IN" sz="1800" spc="-3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spc="-2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-3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spc="-15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FFF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C2F2050-D4D3-6A61-9ECB-3665811A80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0560" y="205562"/>
            <a:ext cx="703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9701C969-9D29-ECF0-8DD3-6E274556BA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1203959"/>
            <a:ext cx="3998976" cy="3230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67263-3E71-6E42-94B0-07DD75786CA4}"/>
              </a:ext>
            </a:extLst>
          </p:cNvPr>
          <p:cNvSpPr txBox="1"/>
          <p:nvPr/>
        </p:nvSpPr>
        <p:spPr>
          <a:xfrm>
            <a:off x="3239115" y="121362"/>
            <a:ext cx="2313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Project</a:t>
            </a:r>
            <a:r>
              <a:rPr lang="en-IN" sz="2800" spc="-110" dirty="0"/>
              <a:t> </a:t>
            </a:r>
            <a:r>
              <a:rPr lang="en-IN" sz="2800" spc="5" dirty="0"/>
              <a:t>Recap</a:t>
            </a:r>
            <a:endParaRPr lang="en-IN" sz="28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C0E230-DE46-39AB-4FA4-020097E13C8A}"/>
              </a:ext>
            </a:extLst>
          </p:cNvPr>
          <p:cNvSpPr txBox="1"/>
          <p:nvPr/>
        </p:nvSpPr>
        <p:spPr>
          <a:xfrm>
            <a:off x="5961126" y="2609163"/>
            <a:ext cx="2673858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spcBef>
                <a:spcPts val="110"/>
              </a:spcBef>
            </a:pPr>
            <a:r>
              <a:rPr lang="en-IN" sz="1600" b="1" dirty="0">
                <a:solidFill>
                  <a:srgbClr val="DB0000"/>
                </a:solidFill>
                <a:latin typeface="Georgia"/>
                <a:cs typeface="Georgia"/>
              </a:rPr>
              <a:t>Hotel Booking analysis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B804F-BE8A-0948-3ABE-6839D16A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560" y="205562"/>
            <a:ext cx="70359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1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A87AF3-B9D1-23E3-23D7-B3DB0765D6B2}"/>
              </a:ext>
            </a:extLst>
          </p:cNvPr>
          <p:cNvSpPr txBox="1"/>
          <p:nvPr/>
        </p:nvSpPr>
        <p:spPr>
          <a:xfrm>
            <a:off x="745230" y="2477643"/>
            <a:ext cx="197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-70" dirty="0">
                <a:solidFill>
                  <a:srgbClr val="FFF0F0"/>
                </a:solidFill>
              </a:rPr>
              <a:t>Problem</a:t>
            </a:r>
            <a:endParaRPr lang="en-IN" sz="3600" dirty="0"/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id="{13457F0A-D8F5-5600-317A-9B6C7CBEABDC}"/>
              </a:ext>
            </a:extLst>
          </p:cNvPr>
          <p:cNvGrpSpPr/>
          <p:nvPr/>
        </p:nvGrpSpPr>
        <p:grpSpPr>
          <a:xfrm>
            <a:off x="100470" y="274488"/>
            <a:ext cx="7222104" cy="783590"/>
            <a:chOff x="1524" y="239267"/>
            <a:chExt cx="8562340" cy="783590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F82C6E7E-022F-482C-1990-51D021992E79}"/>
                </a:ext>
              </a:extLst>
            </p:cNvPr>
            <p:cNvSpPr/>
            <p:nvPr/>
          </p:nvSpPr>
          <p:spPr>
            <a:xfrm>
              <a:off x="1524" y="239267"/>
              <a:ext cx="8562340" cy="783590"/>
            </a:xfrm>
            <a:custGeom>
              <a:avLst/>
              <a:gdLst/>
              <a:ahLst/>
              <a:cxnLst/>
              <a:rect l="l" t="t" r="r" b="b"/>
              <a:pathLst>
                <a:path w="8562340" h="783590">
                  <a:moveTo>
                    <a:pt x="8561832" y="0"/>
                  </a:moveTo>
                  <a:lnTo>
                    <a:pt x="5626989" y="0"/>
                  </a:lnTo>
                  <a:lnTo>
                    <a:pt x="4936998" y="702436"/>
                  </a:lnTo>
                  <a:lnTo>
                    <a:pt x="0" y="702436"/>
                  </a:lnTo>
                  <a:lnTo>
                    <a:pt x="0" y="783335"/>
                  </a:lnTo>
                  <a:lnTo>
                    <a:pt x="4988306" y="783335"/>
                  </a:lnTo>
                  <a:lnTo>
                    <a:pt x="5678297" y="80771"/>
                  </a:lnTo>
                  <a:lnTo>
                    <a:pt x="8561832" y="80771"/>
                  </a:lnTo>
                  <a:lnTo>
                    <a:pt x="8561832" y="0"/>
                  </a:lnTo>
                  <a:close/>
                </a:path>
              </a:pathLst>
            </a:custGeom>
            <a:solidFill>
              <a:srgbClr val="F8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1B564CE5-B4BA-0655-3EE1-195DDE846762}"/>
                </a:ext>
              </a:extLst>
            </p:cNvPr>
            <p:cNvSpPr/>
            <p:nvPr/>
          </p:nvSpPr>
          <p:spPr>
            <a:xfrm>
              <a:off x="1524" y="239267"/>
              <a:ext cx="8562340" cy="783590"/>
            </a:xfrm>
            <a:custGeom>
              <a:avLst/>
              <a:gdLst/>
              <a:ahLst/>
              <a:cxnLst/>
              <a:rect l="l" t="t" r="r" b="b"/>
              <a:pathLst>
                <a:path w="8562340" h="783590">
                  <a:moveTo>
                    <a:pt x="5626989" y="0"/>
                  </a:moveTo>
                  <a:lnTo>
                    <a:pt x="4936998" y="702436"/>
                  </a:lnTo>
                  <a:lnTo>
                    <a:pt x="0" y="702436"/>
                  </a:lnTo>
                  <a:lnTo>
                    <a:pt x="0" y="783335"/>
                  </a:lnTo>
                  <a:lnTo>
                    <a:pt x="4988306" y="783335"/>
                  </a:lnTo>
                  <a:lnTo>
                    <a:pt x="5678297" y="80771"/>
                  </a:lnTo>
                  <a:lnTo>
                    <a:pt x="8561832" y="80771"/>
                  </a:lnTo>
                  <a:lnTo>
                    <a:pt x="8561832" y="0"/>
                  </a:lnTo>
                  <a:lnTo>
                    <a:pt x="5626989" y="0"/>
                  </a:lnTo>
                  <a:close/>
                </a:path>
              </a:pathLst>
            </a:custGeom>
            <a:ln w="9144">
              <a:solidFill>
                <a:srgbClr val="124F5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7" name="object 5">
            <a:extLst>
              <a:ext uri="{FF2B5EF4-FFF2-40B4-BE49-F238E27FC236}">
                <a16:creationId xmlns:a16="http://schemas.microsoft.com/office/drawing/2014/main" id="{F6CDF555-D0F0-8617-4D53-7DD26E08D923}"/>
              </a:ext>
            </a:extLst>
          </p:cNvPr>
          <p:cNvSpPr/>
          <p:nvPr/>
        </p:nvSpPr>
        <p:spPr>
          <a:xfrm flipV="1">
            <a:off x="0" y="1808590"/>
            <a:ext cx="9144000" cy="56405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3873" y="0"/>
                </a:moveTo>
                <a:lnTo>
                  <a:pt x="0" y="0"/>
                </a:lnTo>
                <a:lnTo>
                  <a:pt x="0" y="67000"/>
                </a:lnTo>
                <a:lnTo>
                  <a:pt x="9143873" y="67000"/>
                </a:lnTo>
                <a:lnTo>
                  <a:pt x="9143873" y="0"/>
                </a:lnTo>
                <a:close/>
              </a:path>
            </a:pathLst>
          </a:custGeom>
          <a:solidFill>
            <a:srgbClr val="78909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object 9">
            <a:extLst>
              <a:ext uri="{FF2B5EF4-FFF2-40B4-BE49-F238E27FC236}">
                <a16:creationId xmlns:a16="http://schemas.microsoft.com/office/drawing/2014/main" id="{EBAD199C-C091-542C-29B4-BD9482C9988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1114" y="968513"/>
            <a:ext cx="2901696" cy="3819144"/>
          </a:xfrm>
          <a:prstGeom prst="rect">
            <a:avLst/>
          </a:prstGeom>
        </p:spPr>
      </p:pic>
      <p:grpSp>
        <p:nvGrpSpPr>
          <p:cNvPr id="27" name="object 6">
            <a:extLst>
              <a:ext uri="{FF2B5EF4-FFF2-40B4-BE49-F238E27FC236}">
                <a16:creationId xmlns:a16="http://schemas.microsoft.com/office/drawing/2014/main" id="{D0E369D4-8973-5BBF-EEE3-969C1AD1C417}"/>
              </a:ext>
            </a:extLst>
          </p:cNvPr>
          <p:cNvGrpSpPr/>
          <p:nvPr/>
        </p:nvGrpSpPr>
        <p:grpSpPr>
          <a:xfrm>
            <a:off x="0" y="968513"/>
            <a:ext cx="8654795" cy="3819144"/>
            <a:chOff x="1524" y="765047"/>
            <a:chExt cx="8654795" cy="3819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77488D52-D713-0C00-3A51-B264D4CB3747}"/>
                </a:ext>
              </a:extLst>
            </p:cNvPr>
            <p:cNvSpPr/>
            <p:nvPr/>
          </p:nvSpPr>
          <p:spPr>
            <a:xfrm>
              <a:off x="1524" y="2378963"/>
              <a:ext cx="5748655" cy="1457325"/>
            </a:xfrm>
            <a:custGeom>
              <a:avLst/>
              <a:gdLst/>
              <a:ahLst/>
              <a:cxnLst/>
              <a:rect l="l" t="t" r="r" b="b"/>
              <a:pathLst>
                <a:path w="5748655" h="1457325">
                  <a:moveTo>
                    <a:pt x="4166489" y="0"/>
                  </a:moveTo>
                  <a:lnTo>
                    <a:pt x="0" y="0"/>
                  </a:lnTo>
                  <a:lnTo>
                    <a:pt x="0" y="83439"/>
                  </a:lnTo>
                  <a:lnTo>
                    <a:pt x="4117593" y="83439"/>
                  </a:lnTo>
                  <a:lnTo>
                    <a:pt x="5384038" y="1456944"/>
                  </a:lnTo>
                  <a:lnTo>
                    <a:pt x="5748528" y="1456944"/>
                  </a:lnTo>
                  <a:lnTo>
                    <a:pt x="5748528" y="1373505"/>
                  </a:lnTo>
                  <a:lnTo>
                    <a:pt x="5432933" y="1373505"/>
                  </a:lnTo>
                  <a:lnTo>
                    <a:pt x="4180966" y="16764"/>
                  </a:lnTo>
                  <a:lnTo>
                    <a:pt x="416648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F256A9E6-4FC3-A81D-03C7-F68F54C9C28E}"/>
                </a:ext>
              </a:extLst>
            </p:cNvPr>
            <p:cNvSpPr/>
            <p:nvPr/>
          </p:nvSpPr>
          <p:spPr>
            <a:xfrm>
              <a:off x="1524" y="2378963"/>
              <a:ext cx="5748655" cy="1457325"/>
            </a:xfrm>
            <a:custGeom>
              <a:avLst/>
              <a:gdLst/>
              <a:ahLst/>
              <a:cxnLst/>
              <a:rect l="l" t="t" r="r" b="b"/>
              <a:pathLst>
                <a:path w="5748655" h="1457325">
                  <a:moveTo>
                    <a:pt x="0" y="0"/>
                  </a:moveTo>
                  <a:lnTo>
                    <a:pt x="0" y="83439"/>
                  </a:lnTo>
                  <a:lnTo>
                    <a:pt x="4117593" y="83439"/>
                  </a:lnTo>
                  <a:lnTo>
                    <a:pt x="5369560" y="1441323"/>
                  </a:lnTo>
                  <a:lnTo>
                    <a:pt x="5384038" y="1456944"/>
                  </a:lnTo>
                  <a:lnTo>
                    <a:pt x="5748528" y="1456944"/>
                  </a:lnTo>
                  <a:lnTo>
                    <a:pt x="5748528" y="1373505"/>
                  </a:lnTo>
                  <a:lnTo>
                    <a:pt x="5432933" y="1373505"/>
                  </a:lnTo>
                  <a:lnTo>
                    <a:pt x="4180966" y="16764"/>
                  </a:lnTo>
                  <a:lnTo>
                    <a:pt x="41664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4">
              <a:solidFill>
                <a:srgbClr val="124F5C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0" name="object 9">
              <a:extLst>
                <a:ext uri="{FF2B5EF4-FFF2-40B4-BE49-F238E27FC236}">
                  <a16:creationId xmlns:a16="http://schemas.microsoft.com/office/drawing/2014/main" id="{753A2C16-E849-2983-CA7A-FB28E233853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4623" y="765047"/>
              <a:ext cx="2901696" cy="3819144"/>
            </a:xfrm>
            <a:prstGeom prst="rect">
              <a:avLst/>
            </a:prstGeom>
            <a:grpFill/>
          </p:spPr>
        </p:pic>
        <p:sp>
          <p:nvSpPr>
            <p:cNvPr id="34" name="object 13">
              <a:extLst>
                <a:ext uri="{FF2B5EF4-FFF2-40B4-BE49-F238E27FC236}">
                  <a16:creationId xmlns:a16="http://schemas.microsoft.com/office/drawing/2014/main" id="{D73DBDA7-B1D6-173E-8B7C-CC64FEE1E9FA}"/>
                </a:ext>
              </a:extLst>
            </p:cNvPr>
            <p:cNvSpPr/>
            <p:nvPr/>
          </p:nvSpPr>
          <p:spPr>
            <a:xfrm>
              <a:off x="264667" y="1766314"/>
              <a:ext cx="2828925" cy="2594846"/>
            </a:xfrm>
            <a:custGeom>
              <a:avLst/>
              <a:gdLst/>
              <a:ahLst/>
              <a:cxnLst/>
              <a:rect l="l" t="t" r="r" b="b"/>
              <a:pathLst>
                <a:path w="2828925" h="1457325">
                  <a:moveTo>
                    <a:pt x="0" y="80899"/>
                  </a:moveTo>
                  <a:lnTo>
                    <a:pt x="6355" y="49399"/>
                  </a:lnTo>
                  <a:lnTo>
                    <a:pt x="23687" y="23685"/>
                  </a:lnTo>
                  <a:lnTo>
                    <a:pt x="49393" y="6353"/>
                  </a:lnTo>
                  <a:lnTo>
                    <a:pt x="80873" y="0"/>
                  </a:lnTo>
                  <a:lnTo>
                    <a:pt x="2747645" y="0"/>
                  </a:lnTo>
                  <a:lnTo>
                    <a:pt x="2779144" y="6353"/>
                  </a:lnTo>
                  <a:lnTo>
                    <a:pt x="2804858" y="23685"/>
                  </a:lnTo>
                  <a:lnTo>
                    <a:pt x="2822190" y="49399"/>
                  </a:lnTo>
                  <a:lnTo>
                    <a:pt x="2828544" y="80899"/>
                  </a:lnTo>
                  <a:lnTo>
                    <a:pt x="2828544" y="1376045"/>
                  </a:lnTo>
                  <a:lnTo>
                    <a:pt x="2822190" y="1407544"/>
                  </a:lnTo>
                  <a:lnTo>
                    <a:pt x="2804858" y="1433258"/>
                  </a:lnTo>
                  <a:lnTo>
                    <a:pt x="2779144" y="1450590"/>
                  </a:lnTo>
                  <a:lnTo>
                    <a:pt x="2747645" y="1456944"/>
                  </a:lnTo>
                  <a:lnTo>
                    <a:pt x="80873" y="1456944"/>
                  </a:lnTo>
                  <a:lnTo>
                    <a:pt x="49393" y="1450590"/>
                  </a:lnTo>
                  <a:lnTo>
                    <a:pt x="23687" y="1433258"/>
                  </a:lnTo>
                  <a:lnTo>
                    <a:pt x="6355" y="1407544"/>
                  </a:lnTo>
                  <a:lnTo>
                    <a:pt x="0" y="1376045"/>
                  </a:lnTo>
                  <a:lnTo>
                    <a:pt x="0" y="80899"/>
                  </a:lnTo>
                  <a:close/>
                </a:path>
              </a:pathLst>
            </a:custGeom>
            <a:grpFill/>
            <a:ln w="9144">
              <a:solidFill>
                <a:srgbClr val="748D99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6796651-DA0C-9B7D-A192-9FC0BEF12F51}"/>
              </a:ext>
            </a:extLst>
          </p:cNvPr>
          <p:cNvSpPr txBox="1"/>
          <p:nvPr/>
        </p:nvSpPr>
        <p:spPr>
          <a:xfrm>
            <a:off x="255128" y="1898223"/>
            <a:ext cx="22196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>
                    <a:lumMod val="75000"/>
                  </a:schemeClr>
                </a:solidFill>
              </a:rPr>
              <a:t>challenges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4">
                    <a:lumMod val="75000"/>
                  </a:schemeClr>
                </a:solidFill>
              </a:rPr>
              <a:t>Handling Duplicate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4">
                    <a:lumMod val="75000"/>
                  </a:schemeClr>
                </a:solidFill>
              </a:rPr>
              <a:t>Data  presented in unwanted Datatype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4">
                    <a:lumMod val="75000"/>
                  </a:schemeClr>
                </a:solidFill>
              </a:rPr>
              <a:t>Choosing appropriate visualization techniques to was difficult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4">
                    <a:lumMod val="75000"/>
                  </a:schemeClr>
                </a:solidFill>
              </a:rPr>
              <a:t>A lot of null values were there in dataset</a:t>
            </a: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17667B8-1D4B-87D5-368E-052620CF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851" y="89257"/>
            <a:ext cx="885666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3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D9D17-E75A-2E66-C635-D492D60B50D3}"/>
              </a:ext>
            </a:extLst>
          </p:cNvPr>
          <p:cNvSpPr txBox="1"/>
          <p:nvPr/>
        </p:nvSpPr>
        <p:spPr>
          <a:xfrm>
            <a:off x="2507225" y="1981192"/>
            <a:ext cx="3537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-5" dirty="0">
                <a:solidFill>
                  <a:srgbClr val="CC0000"/>
                </a:solidFill>
              </a:rPr>
              <a:t>Insights/Story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2226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ACE6A0-ADFB-CA67-B3C1-F88014FF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1" y="3318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best time of year to book a hotel room 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1)From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corelation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we can say when total peoples is greater then the price of average daily price is high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 this period of time is not good for booking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B286D-6B70-9C68-DAAA-F7C4B1BDA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8" y="789040"/>
            <a:ext cx="6518992" cy="2741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9D690D-DD1C-E32F-6FD0-ED5949C37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0" y="3256325"/>
            <a:ext cx="8805616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Fig of Relations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the correlation between the numerical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1-'total_people' and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' has slight correlation. It means more number of people means, more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which in turns more revenue.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1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2-’lead_time' and '</a:t>
            </a:r>
            <a:r>
              <a:rPr lang="en-IN" sz="1100" dirty="0" err="1"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total_stay</a:t>
            </a:r>
            <a:r>
              <a:rPr lang="en-IN" sz="110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' has slight correlation, which indicates usually people with longer stay plans earlier than the actual arrival.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2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B8C58B-D450-D2F6-52D8-405BFB3BD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610" y="100199"/>
            <a:ext cx="8803936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Observation-2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Lets see does length of stay affects the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adr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</a:t>
            </a:r>
          </a:p>
          <a:p>
            <a:pPr defTabSz="914400"/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1)The pricing of hotel is also depending of day of stay </a:t>
            </a:r>
          </a:p>
          <a:p>
            <a:pPr marL="355600" defTabSz="914400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example- If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one day stay 2000rs if we stay  </a:t>
            </a:r>
          </a:p>
          <a:p>
            <a:pPr marL="355600" defTabSz="914400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days in hotel then its 1600 and similarly if we stay 3 days then the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lowest means 1500rs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55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 this is best length of staying duration </a:t>
            </a:r>
            <a:endParaRPr kumimoji="0" lang="en-US" altLang="en-US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458D7-695A-21F4-5551-42A759BA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1" y="1275736"/>
            <a:ext cx="7041401" cy="2507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8589BA-7D57-311B-E609-9F77FDC1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3709920"/>
            <a:ext cx="891540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 of length of staying and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adr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From the scatter plot we can see that as length of 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total_stay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 increases the 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 decreases.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This means for longer stay, the better deal for  customer can be finalized.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1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F2BE1CD-DD98-4970-12BB-0FDC2811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523271" cy="13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312" tIns="99981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Observation-3: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Univariate Analysis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AS   shown in fig   number  of booking and  agent are plotted    here  we can see agent no. 9 makes maximum bookings.</a:t>
            </a:r>
            <a:endParaRPr lang="en-IN" sz="1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3">
            <a:extLst>
              <a:ext uri="{FF2B5EF4-FFF2-40B4-BE49-F238E27FC236}">
                <a16:creationId xmlns:a16="http://schemas.microsoft.com/office/drawing/2014/main" id="{70E471DF-4653-94FB-D6C4-9D1BB2FE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8" y="1165123"/>
            <a:ext cx="5995218" cy="27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CEC5DD3-E6BE-25F2-228E-715E4503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212" y="3344484"/>
            <a:ext cx="519880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rgbClr val="212121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rgbClr val="212121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Which agent makes most no. of bookings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59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</TotalTime>
  <Words>831</Words>
  <Application>Microsoft Office PowerPoint</Application>
  <PresentationFormat>On-screen Show (16:9)</PresentationFormat>
  <Paragraphs>113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Roboto</vt:lpstr>
      <vt:lpstr>Gill Sans MT</vt:lpstr>
      <vt:lpstr>Georgia</vt:lpstr>
      <vt:lpstr>Calibri</vt:lpstr>
      <vt:lpstr>Times New Roman</vt:lpstr>
      <vt:lpstr>Wingdings</vt:lpstr>
      <vt:lpstr>Gallery</vt:lpstr>
      <vt:lpstr>  Capstone Project-1 Hotel booking Analysis    Team Members Rakesh Sahoo ,Mahesh Patki Lubna Zarin </vt:lpstr>
      <vt:lpstr>Contents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 Hotel booking Analysis  Team Members Rakesh Sahoo ,Mahesh Patki Lubna Zarin</dc:title>
  <dc:creator>mahesh patki</dc:creator>
  <cp:lastModifiedBy>mahesh patki</cp:lastModifiedBy>
  <cp:revision>9</cp:revision>
  <dcterms:modified xsi:type="dcterms:W3CDTF">2022-10-06T06:11:04Z</dcterms:modified>
</cp:coreProperties>
</file>