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8"/>
  </p:notesMasterIdLst>
  <p:sldIdLst>
    <p:sldId id="256" r:id="rId2"/>
    <p:sldId id="258" r:id="rId3"/>
    <p:sldId id="260" r:id="rId4"/>
    <p:sldId id="262" r:id="rId5"/>
    <p:sldId id="264" r:id="rId6"/>
    <p:sldId id="312" r:id="rId7"/>
    <p:sldId id="311" r:id="rId8"/>
    <p:sldId id="313" r:id="rId9"/>
    <p:sldId id="315" r:id="rId10"/>
    <p:sldId id="314" r:id="rId11"/>
    <p:sldId id="316" r:id="rId12"/>
    <p:sldId id="317" r:id="rId13"/>
    <p:sldId id="318" r:id="rId14"/>
    <p:sldId id="319" r:id="rId15"/>
    <p:sldId id="320" r:id="rId16"/>
    <p:sldId id="290" r:id="rId17"/>
  </p:sldIdLst>
  <p:sldSz cx="9144000" cy="5143500" type="screen16x9"/>
  <p:notesSz cx="6858000" cy="9144000"/>
  <p:embeddedFontLst>
    <p:embeddedFont>
      <p:font typeface="Albert Sans" panose="020B0604020202020204" charset="0"/>
      <p:regular r:id="rId19"/>
      <p:bold r:id="rId20"/>
      <p:italic r:id="rId21"/>
      <p:boldItalic r:id="rId22"/>
    </p:embeddedFont>
    <p:embeddedFont>
      <p:font typeface="Alexandria Medium" panose="020B0604020202020204" charset="-78"/>
      <p:regular r:id="rId23"/>
      <p:bold r:id="rId24"/>
    </p:embeddedFont>
    <p:embeddedFont>
      <p:font typeface="Architects Daughter" panose="020B0604020202020204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543997F-7A75-42F6-8A3D-A1E9665C4396}">
  <a:tblStyle styleId="{1543997F-7A75-42F6-8A3D-A1E9665C43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287348A-FA4A-4C55-B95A-B0649BE9B96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58abb5f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558abb5f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558abb5fb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558abb5fb3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0731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558abb5fb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558abb5fb3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1214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2572bee519d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2572bee519d_0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553b51d4ff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553b51d4ff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558abb5fb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558abb5fb3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558abb5fb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558abb5fb3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703cb3a7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703cb3a7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558abb5fb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558abb5fb3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1025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558abb5fb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558abb5fb3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9459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558abb5fb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558abb5fb3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0079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558abb5fb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558abb5fb3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9850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-19689" t="41478" r="19690" b="227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1750" y="1958600"/>
            <a:ext cx="4280100" cy="26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572000" y="535000"/>
            <a:ext cx="38604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"/>
          <p:cNvPicPr preferRelativeResize="0"/>
          <p:nvPr/>
        </p:nvPicPr>
        <p:blipFill rotWithShape="1">
          <a:blip r:embed="rId3">
            <a:alphaModFix/>
          </a:blip>
          <a:srcRect l="36283" t="30" r="-6" b="-40"/>
          <a:stretch/>
        </p:blipFill>
        <p:spPr>
          <a:xfrm rot="10800000">
            <a:off x="5864950" y="-3275"/>
            <a:ext cx="3279050" cy="5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715100" y="33280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20742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7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4572000" y="535000"/>
            <a:ext cx="38568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1189750" y="1742900"/>
            <a:ext cx="2907600" cy="21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5046650" y="1742900"/>
            <a:ext cx="2907600" cy="21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title" hasCustomPrompt="1"/>
          </p:nvPr>
        </p:nvSpPr>
        <p:spPr>
          <a:xfrm>
            <a:off x="1070650" y="1367325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1609075" y="1367325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3" hasCustomPrompt="1"/>
          </p:nvPr>
        </p:nvSpPr>
        <p:spPr>
          <a:xfrm>
            <a:off x="1070650" y="2103525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4"/>
          </p:nvPr>
        </p:nvSpPr>
        <p:spPr>
          <a:xfrm>
            <a:off x="1609075" y="2103524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5" hasCustomPrompt="1"/>
          </p:nvPr>
        </p:nvSpPr>
        <p:spPr>
          <a:xfrm>
            <a:off x="1070650" y="2839750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6"/>
          </p:nvPr>
        </p:nvSpPr>
        <p:spPr>
          <a:xfrm>
            <a:off x="1609075" y="2839748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7" hasCustomPrompt="1"/>
          </p:nvPr>
        </p:nvSpPr>
        <p:spPr>
          <a:xfrm>
            <a:off x="1070650" y="3575950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8"/>
          </p:nvPr>
        </p:nvSpPr>
        <p:spPr>
          <a:xfrm>
            <a:off x="1609075" y="3575948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9" hasCustomPrompt="1"/>
          </p:nvPr>
        </p:nvSpPr>
        <p:spPr>
          <a:xfrm>
            <a:off x="4927449" y="1367325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3"/>
          </p:nvPr>
        </p:nvSpPr>
        <p:spPr>
          <a:xfrm>
            <a:off x="5465950" y="1367325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14" hasCustomPrompt="1"/>
          </p:nvPr>
        </p:nvSpPr>
        <p:spPr>
          <a:xfrm>
            <a:off x="4927449" y="2103522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5"/>
          </p:nvPr>
        </p:nvSpPr>
        <p:spPr>
          <a:xfrm>
            <a:off x="5465950" y="2103519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16" hasCustomPrompt="1"/>
          </p:nvPr>
        </p:nvSpPr>
        <p:spPr>
          <a:xfrm>
            <a:off x="4927449" y="2839728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7"/>
          </p:nvPr>
        </p:nvSpPr>
        <p:spPr>
          <a:xfrm>
            <a:off x="5465950" y="2839721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18" hasCustomPrompt="1"/>
          </p:nvPr>
        </p:nvSpPr>
        <p:spPr>
          <a:xfrm>
            <a:off x="4927449" y="3575925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9"/>
          </p:nvPr>
        </p:nvSpPr>
        <p:spPr>
          <a:xfrm>
            <a:off x="5465950" y="3575916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 rotWithShape="1">
          <a:blip r:embed="rId2">
            <a:alphaModFix/>
          </a:blip>
          <a:srcRect l="-50000" t="49600" r="50000" b="-584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>
            <a:spLocks noGrp="1"/>
          </p:cNvSpPr>
          <p:nvPr>
            <p:ph type="subTitle" idx="1"/>
          </p:nvPr>
        </p:nvSpPr>
        <p:spPr>
          <a:xfrm>
            <a:off x="715100" y="2046500"/>
            <a:ext cx="59301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ubTitle" idx="2"/>
          </p:nvPr>
        </p:nvSpPr>
        <p:spPr>
          <a:xfrm>
            <a:off x="715100" y="3299000"/>
            <a:ext cx="59301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3"/>
          </p:nvPr>
        </p:nvSpPr>
        <p:spPr>
          <a:xfrm>
            <a:off x="715100" y="1666700"/>
            <a:ext cx="59301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ubTitle" idx="4"/>
          </p:nvPr>
        </p:nvSpPr>
        <p:spPr>
          <a:xfrm>
            <a:off x="715100" y="2919200"/>
            <a:ext cx="59301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bg>
      <p:bgPr>
        <a:solidFill>
          <a:schemeClr val="lt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9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9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9"/>
          <p:cNvSpPr txBox="1">
            <a:spLocks noGrp="1"/>
          </p:cNvSpPr>
          <p:nvPr>
            <p:ph type="ctrTitle"/>
          </p:nvPr>
        </p:nvSpPr>
        <p:spPr>
          <a:xfrm>
            <a:off x="715100" y="3330625"/>
            <a:ext cx="3856800" cy="12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2" name="Google Shape;172;p29"/>
          <p:cNvSpPr txBox="1">
            <a:spLocks noGrp="1"/>
          </p:cNvSpPr>
          <p:nvPr>
            <p:ph type="subTitle" idx="1"/>
          </p:nvPr>
        </p:nvSpPr>
        <p:spPr>
          <a:xfrm>
            <a:off x="4571900" y="535000"/>
            <a:ext cx="2683800" cy="11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3" name="Google Shape;173;p29"/>
          <p:cNvSpPr txBox="1"/>
          <p:nvPr/>
        </p:nvSpPr>
        <p:spPr>
          <a:xfrm>
            <a:off x="4571863" y="2278000"/>
            <a:ext cx="26838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 This presentation template was created by </a:t>
            </a: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" sz="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and infographics &amp; images by </a:t>
            </a: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9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0"/>
          <p:cNvPicPr preferRelativeResize="0"/>
          <p:nvPr/>
        </p:nvPicPr>
        <p:blipFill rotWithShape="1">
          <a:blip r:embed="rId2">
            <a:alphaModFix/>
          </a:blip>
          <a:srcRect l="-6643" t="13471" r="27548" b="-35825"/>
          <a:stretch/>
        </p:blipFill>
        <p:spPr>
          <a:xfrm flipH="1">
            <a:off x="-10680" y="-2437"/>
            <a:ext cx="33212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0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 flipH="1">
            <a:off x="-10680" y="-2437"/>
            <a:ext cx="9144080" cy="51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1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1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083700"/>
            <a:ext cx="7713900" cy="3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59" r:id="rId5"/>
    <p:sldLayoutId id="2147483665" r:id="rId6"/>
    <p:sldLayoutId id="2147483675" r:id="rId7"/>
    <p:sldLayoutId id="2147483676" r:id="rId8"/>
    <p:sldLayoutId id="214748367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>
            <a:spLocks noGrp="1"/>
          </p:cNvSpPr>
          <p:nvPr>
            <p:ph type="ctrTitle"/>
          </p:nvPr>
        </p:nvSpPr>
        <p:spPr>
          <a:xfrm>
            <a:off x="711750" y="1958600"/>
            <a:ext cx="4280100" cy="26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Anime tracking site</a:t>
            </a:r>
            <a:endParaRPr sz="6000" dirty="0"/>
          </a:p>
        </p:txBody>
      </p:sp>
      <p:sp>
        <p:nvSpPr>
          <p:cNvPr id="191" name="Google Shape;191;p35"/>
          <p:cNvSpPr txBox="1">
            <a:spLocks noGrp="1"/>
          </p:cNvSpPr>
          <p:nvPr>
            <p:ph type="subTitle" idx="1"/>
          </p:nvPr>
        </p:nvSpPr>
        <p:spPr>
          <a:xfrm>
            <a:off x="4571999" y="534999"/>
            <a:ext cx="4030133" cy="5148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Developing a software to help the users track their anime watch list</a:t>
            </a:r>
          </a:p>
        </p:txBody>
      </p:sp>
      <p:cxnSp>
        <p:nvCxnSpPr>
          <p:cNvPr id="192" name="Google Shape;192;p35">
            <a:hlinkClick r:id="" action="ppaction://hlinkshowjump?jump=nextslide"/>
          </p:cNvPr>
          <p:cNvCxnSpPr/>
          <p:nvPr/>
        </p:nvCxnSpPr>
        <p:spPr>
          <a:xfrm>
            <a:off x="715100" y="729100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3110EAD-A1D0-055E-1BB8-141935D77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9750" y="1742899"/>
            <a:ext cx="3382250" cy="2411411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627"/>
              </a:buClr>
              <a:buSzPts val="1600"/>
              <a:buFont typeface="Architects Daughter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11627"/>
                </a:solidFill>
                <a:effectLst/>
                <a:uLnTx/>
                <a:uFillTx/>
                <a:latin typeface="Architects Daughter"/>
                <a:cs typeface="Architects Daughter"/>
                <a:sym typeface="Architects Daughter"/>
              </a:rPr>
              <a:t>“ads”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627"/>
              </a:buClr>
              <a:buSzPts val="1600"/>
              <a:buFont typeface="Architects Daughter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11627"/>
                </a:solidFill>
                <a:effectLst/>
                <a:uLnTx/>
                <a:uFillTx/>
                <a:latin typeface="Architects Daughter"/>
                <a:cs typeface="Architects Daughter"/>
                <a:sym typeface="Architects Daughter"/>
              </a:rPr>
              <a:t>“subscriptions for an ad free experience”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627"/>
              </a:buClr>
              <a:buSzPts val="1600"/>
              <a:buFont typeface="Architects Daughter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11627"/>
                </a:solidFill>
                <a:effectLst/>
                <a:uLnTx/>
                <a:uFillTx/>
                <a:latin typeface="Architects Daughter"/>
                <a:cs typeface="Architects Daughter"/>
                <a:sym typeface="Architects Daughter"/>
              </a:rPr>
              <a:t>“agreements with main streaming companies”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627"/>
              </a:buClr>
              <a:buSzPts val="1600"/>
              <a:buFont typeface="Architects Daughter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11627"/>
                </a:solidFill>
                <a:effectLst/>
                <a:uLnTx/>
                <a:uFillTx/>
                <a:latin typeface="Architects Daughter"/>
                <a:cs typeface="Architects Daughter"/>
                <a:sym typeface="Architects Daughter"/>
              </a:rPr>
              <a:t>“streaming some episodes legally on their sites”</a:t>
            </a:r>
            <a:endParaRPr kumimoji="0" lang="ar-JO" sz="1800" b="0" i="0" u="none" strike="noStrike" kern="0" cap="none" spc="0" normalizeH="0" baseline="0" noProof="0" dirty="0">
              <a:ln>
                <a:noFill/>
              </a:ln>
              <a:solidFill>
                <a:srgbClr val="011627"/>
              </a:solidFill>
              <a:effectLst/>
              <a:uLnTx/>
              <a:uFillTx/>
              <a:latin typeface="Architects Daughter"/>
              <a:cs typeface="Architects Daughter"/>
              <a:sym typeface="Architects Daughter"/>
            </a:endParaRPr>
          </a:p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627"/>
              </a:buClr>
              <a:buSzPts val="1600"/>
              <a:buFont typeface="Architects Daughter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11627"/>
              </a:solidFill>
              <a:effectLst/>
              <a:uLnTx/>
              <a:uFillTx/>
              <a:latin typeface="Architects Daughter"/>
              <a:cs typeface="Architects Daughter"/>
              <a:sym typeface="Architects Daughter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1FB991-7F85-A51E-BDB9-09C9EF3BC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these sites gain profit?</a:t>
            </a:r>
          </a:p>
        </p:txBody>
      </p:sp>
    </p:spTree>
    <p:extLst>
      <p:ext uri="{BB962C8B-B14F-4D97-AF65-F5344CB8AC3E}">
        <p14:creationId xmlns:p14="http://schemas.microsoft.com/office/powerpoint/2010/main" val="1755744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>
            <a:spLocks noGrp="1"/>
          </p:cNvSpPr>
          <p:nvPr>
            <p:ph type="title"/>
          </p:nvPr>
        </p:nvSpPr>
        <p:spPr>
          <a:xfrm>
            <a:off x="715100" y="33280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The dataset</a:t>
            </a:r>
            <a:endParaRPr sz="6000" dirty="0"/>
          </a:p>
        </p:txBody>
      </p:sp>
      <p:sp>
        <p:nvSpPr>
          <p:cNvPr id="235" name="Google Shape;235;p39"/>
          <p:cNvSpPr txBox="1">
            <a:spLocks noGrp="1"/>
          </p:cNvSpPr>
          <p:nvPr>
            <p:ph type="title" idx="2"/>
          </p:nvPr>
        </p:nvSpPr>
        <p:spPr>
          <a:xfrm>
            <a:off x="715100" y="20742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237" name="Google Shape;237;p39">
            <a:hlinkClick r:id="" action="ppaction://hlinkshowjump?jump=nextslide"/>
          </p:cNvPr>
          <p:cNvCxnSpPr/>
          <p:nvPr/>
        </p:nvCxnSpPr>
        <p:spPr>
          <a:xfrm>
            <a:off x="715100" y="729100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DAB4860-5605-1138-E7F5-10ECE4440B85}"/>
              </a:ext>
            </a:extLst>
          </p:cNvPr>
          <p:cNvSpPr txBox="1"/>
          <p:nvPr/>
        </p:nvSpPr>
        <p:spPr>
          <a:xfrm flipH="1">
            <a:off x="4436531" y="575733"/>
            <a:ext cx="42672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chose a dataset from Kaggle, preprocessed it into what I need and used it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40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6B9F18F-318F-6352-CE32-0BD0AD8CB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4477" y="1370366"/>
            <a:ext cx="8236989" cy="3619323"/>
          </a:xfrm>
        </p:spPr>
        <p:txBody>
          <a:bodyPr/>
          <a:lstStyle/>
          <a:p>
            <a:r>
              <a:rPr lang="en-US" sz="1600" dirty="0"/>
              <a:t>Dropped 9 columns.</a:t>
            </a:r>
          </a:p>
          <a:p>
            <a:endParaRPr lang="en-US" sz="1600" dirty="0"/>
          </a:p>
          <a:p>
            <a:r>
              <a:rPr lang="en-US" sz="1600" dirty="0"/>
              <a:t>Filled all the empty cells in the content warning column with “none”.</a:t>
            </a:r>
          </a:p>
          <a:p>
            <a:r>
              <a:rPr lang="en-US" sz="1600" dirty="0"/>
              <a:t>Filled some cells on in the episodes column.</a:t>
            </a:r>
          </a:p>
          <a:p>
            <a:endParaRPr lang="en-US" sz="1600" dirty="0"/>
          </a:p>
          <a:p>
            <a:r>
              <a:rPr lang="en-US" sz="1600" dirty="0"/>
              <a:t>Converted to lower case, except for the type column I converted it to upper case.</a:t>
            </a:r>
          </a:p>
          <a:p>
            <a:endParaRPr lang="en-US" sz="1600" dirty="0"/>
          </a:p>
          <a:p>
            <a:r>
              <a:rPr lang="en-US" sz="1600" dirty="0"/>
              <a:t>no more white spaces using the strip function.</a:t>
            </a:r>
          </a:p>
          <a:p>
            <a:endParaRPr lang="en-US" sz="1600" dirty="0"/>
          </a:p>
          <a:p>
            <a:r>
              <a:rPr lang="en-US" sz="1600" dirty="0"/>
              <a:t>used the “</a:t>
            </a:r>
            <a:r>
              <a:rPr lang="en-US" sz="1600" dirty="0" err="1"/>
              <a:t>CountVectorizer</a:t>
            </a:r>
            <a:r>
              <a:rPr lang="en-US" sz="1600" dirty="0"/>
              <a:t>” from </a:t>
            </a:r>
            <a:r>
              <a:rPr lang="en-US" sz="1600" dirty="0" err="1"/>
              <a:t>sklearn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902A77-D694-49C0-B266-0905F6197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</a:t>
            </a:r>
          </a:p>
        </p:txBody>
      </p:sp>
    </p:spTree>
    <p:extLst>
      <p:ext uri="{BB962C8B-B14F-4D97-AF65-F5344CB8AC3E}">
        <p14:creationId xmlns:p14="http://schemas.microsoft.com/office/powerpoint/2010/main" val="2815274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>
            <a:spLocks noGrp="1"/>
          </p:cNvSpPr>
          <p:nvPr>
            <p:ph type="title"/>
          </p:nvPr>
        </p:nvSpPr>
        <p:spPr>
          <a:xfrm>
            <a:off x="715100" y="33280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Aims </a:t>
            </a:r>
            <a:endParaRPr sz="6000" dirty="0"/>
          </a:p>
        </p:txBody>
      </p:sp>
      <p:sp>
        <p:nvSpPr>
          <p:cNvPr id="235" name="Google Shape;235;p39"/>
          <p:cNvSpPr txBox="1">
            <a:spLocks noGrp="1"/>
          </p:cNvSpPr>
          <p:nvPr>
            <p:ph type="title" idx="2"/>
          </p:nvPr>
        </p:nvSpPr>
        <p:spPr>
          <a:xfrm>
            <a:off x="715100" y="20742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cxnSp>
        <p:nvCxnSpPr>
          <p:cNvPr id="237" name="Google Shape;237;p39">
            <a:hlinkClick r:id="" action="ppaction://hlinkshowjump?jump=nextslide"/>
          </p:cNvPr>
          <p:cNvCxnSpPr/>
          <p:nvPr/>
        </p:nvCxnSpPr>
        <p:spPr>
          <a:xfrm>
            <a:off x="715100" y="729100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677435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731D292-48BE-F270-ED0F-530CEAEB3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9750" y="1742900"/>
            <a:ext cx="5798072" cy="548700"/>
          </a:xfrm>
        </p:spPr>
        <p:txBody>
          <a:bodyPr/>
          <a:lstStyle/>
          <a:p>
            <a:r>
              <a:rPr lang="en-US" sz="1600" dirty="0"/>
              <a:t>I’m planning to make a better recommendation system</a:t>
            </a:r>
          </a:p>
          <a:p>
            <a:endParaRPr lang="en-U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FFC1E8-571A-6F9E-FE1D-E6098A496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changes are we planning to make?</a:t>
            </a:r>
          </a:p>
        </p:txBody>
      </p:sp>
    </p:spTree>
    <p:extLst>
      <p:ext uri="{BB962C8B-B14F-4D97-AF65-F5344CB8AC3E}">
        <p14:creationId xmlns:p14="http://schemas.microsoft.com/office/powerpoint/2010/main" val="3725889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>
            <a:spLocks noGrp="1"/>
          </p:cNvSpPr>
          <p:nvPr>
            <p:ph type="title"/>
          </p:nvPr>
        </p:nvSpPr>
        <p:spPr>
          <a:xfrm>
            <a:off x="376433" y="2442300"/>
            <a:ext cx="8553077" cy="15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Let’s run the code together </a:t>
            </a:r>
            <a:endParaRPr sz="4800" dirty="0"/>
          </a:p>
        </p:txBody>
      </p:sp>
      <p:sp>
        <p:nvSpPr>
          <p:cNvPr id="235" name="Google Shape;235;p39"/>
          <p:cNvSpPr txBox="1">
            <a:spLocks noGrp="1"/>
          </p:cNvSpPr>
          <p:nvPr>
            <p:ph type="title" idx="2"/>
          </p:nvPr>
        </p:nvSpPr>
        <p:spPr>
          <a:xfrm>
            <a:off x="545767" y="118860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cxnSp>
        <p:nvCxnSpPr>
          <p:cNvPr id="237" name="Google Shape;237;p39">
            <a:hlinkClick r:id="" action="ppaction://hlinkshowjump?jump=nextslide"/>
          </p:cNvPr>
          <p:cNvCxnSpPr/>
          <p:nvPr/>
        </p:nvCxnSpPr>
        <p:spPr>
          <a:xfrm>
            <a:off x="715100" y="729100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123731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69"/>
          <p:cNvSpPr txBox="1">
            <a:spLocks noGrp="1"/>
          </p:cNvSpPr>
          <p:nvPr>
            <p:ph type="ctrTitle"/>
          </p:nvPr>
        </p:nvSpPr>
        <p:spPr>
          <a:xfrm>
            <a:off x="715100" y="3330625"/>
            <a:ext cx="3856800" cy="12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643" name="Google Shape;643;p69"/>
          <p:cNvSpPr txBox="1">
            <a:spLocks noGrp="1"/>
          </p:cNvSpPr>
          <p:nvPr>
            <p:ph type="subTitle" idx="1"/>
          </p:nvPr>
        </p:nvSpPr>
        <p:spPr>
          <a:xfrm>
            <a:off x="4569084" y="505194"/>
            <a:ext cx="2683800" cy="11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/>
              <a:t>Do you have any questions?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dirty="0"/>
              <a:t>lydalala17@eng.just.edu.jo</a:t>
            </a:r>
            <a:endParaRPr dirty="0"/>
          </a:p>
        </p:txBody>
      </p:sp>
      <p:sp>
        <p:nvSpPr>
          <p:cNvPr id="644" name="Google Shape;644;p69"/>
          <p:cNvSpPr txBox="1"/>
          <p:nvPr/>
        </p:nvSpPr>
        <p:spPr>
          <a:xfrm>
            <a:off x="4571932" y="2873525"/>
            <a:ext cx="26838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Please keep this slide for attribution</a:t>
            </a:r>
            <a:endParaRPr sz="9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653" name="Google Shape;653;p69">
            <a:hlinkClick r:id="" action="ppaction://hlinkshowjump?jump=nextslide"/>
          </p:cNvPr>
          <p:cNvCxnSpPr/>
          <p:nvPr/>
        </p:nvCxnSpPr>
        <p:spPr>
          <a:xfrm>
            <a:off x="715100" y="729100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>
            <a:spLocks noGrp="1"/>
          </p:cNvSpPr>
          <p:nvPr>
            <p:ph type="title"/>
          </p:nvPr>
        </p:nvSpPr>
        <p:spPr>
          <a:xfrm>
            <a:off x="1070650" y="1367325"/>
            <a:ext cx="5385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7" name="Google Shape;207;p37"/>
          <p:cNvSpPr txBox="1">
            <a:spLocks noGrp="1"/>
          </p:cNvSpPr>
          <p:nvPr>
            <p:ph type="subTitle" idx="1"/>
          </p:nvPr>
        </p:nvSpPr>
        <p:spPr>
          <a:xfrm>
            <a:off x="1609075" y="1367325"/>
            <a:ext cx="26073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services</a:t>
            </a:r>
          </a:p>
        </p:txBody>
      </p:sp>
      <p:sp>
        <p:nvSpPr>
          <p:cNvPr id="208" name="Google Shape;208;p37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09" name="Google Shape;209;p37"/>
          <p:cNvSpPr txBox="1">
            <a:spLocks noGrp="1"/>
          </p:cNvSpPr>
          <p:nvPr>
            <p:ph type="title" idx="3"/>
          </p:nvPr>
        </p:nvSpPr>
        <p:spPr>
          <a:xfrm>
            <a:off x="1070650" y="2103525"/>
            <a:ext cx="5385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0" name="Google Shape;210;p37"/>
          <p:cNvSpPr txBox="1">
            <a:spLocks noGrp="1"/>
          </p:cNvSpPr>
          <p:nvPr>
            <p:ph type="subTitle" idx="4"/>
          </p:nvPr>
        </p:nvSpPr>
        <p:spPr>
          <a:xfrm>
            <a:off x="1609075" y="2103533"/>
            <a:ext cx="26073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Existing examples</a:t>
            </a:r>
            <a:endParaRPr dirty="0"/>
          </a:p>
        </p:txBody>
      </p:sp>
      <p:sp>
        <p:nvSpPr>
          <p:cNvPr id="211" name="Google Shape;211;p37"/>
          <p:cNvSpPr txBox="1">
            <a:spLocks noGrp="1"/>
          </p:cNvSpPr>
          <p:nvPr>
            <p:ph type="title" idx="5"/>
          </p:nvPr>
        </p:nvSpPr>
        <p:spPr>
          <a:xfrm>
            <a:off x="1070650" y="2839750"/>
            <a:ext cx="5385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2" name="Google Shape;212;p37"/>
          <p:cNvSpPr txBox="1">
            <a:spLocks noGrp="1"/>
          </p:cNvSpPr>
          <p:nvPr>
            <p:ph type="subTitle" idx="6"/>
          </p:nvPr>
        </p:nvSpPr>
        <p:spPr>
          <a:xfrm>
            <a:off x="1609075" y="2839740"/>
            <a:ext cx="26073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profits</a:t>
            </a:r>
            <a:endParaRPr dirty="0"/>
          </a:p>
        </p:txBody>
      </p:sp>
      <p:sp>
        <p:nvSpPr>
          <p:cNvPr id="213" name="Google Shape;213;p37"/>
          <p:cNvSpPr txBox="1">
            <a:spLocks noGrp="1"/>
          </p:cNvSpPr>
          <p:nvPr>
            <p:ph type="title" idx="7"/>
          </p:nvPr>
        </p:nvSpPr>
        <p:spPr>
          <a:xfrm>
            <a:off x="1070650" y="3575950"/>
            <a:ext cx="5385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14" name="Google Shape;214;p37"/>
          <p:cNvSpPr txBox="1">
            <a:spLocks noGrp="1"/>
          </p:cNvSpPr>
          <p:nvPr>
            <p:ph type="subTitle" idx="8"/>
          </p:nvPr>
        </p:nvSpPr>
        <p:spPr>
          <a:xfrm>
            <a:off x="1609075" y="3575948"/>
            <a:ext cx="26073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dataset</a:t>
            </a:r>
            <a:endParaRPr dirty="0"/>
          </a:p>
        </p:txBody>
      </p:sp>
      <p:sp>
        <p:nvSpPr>
          <p:cNvPr id="215" name="Google Shape;215;p37"/>
          <p:cNvSpPr txBox="1">
            <a:spLocks noGrp="1"/>
          </p:cNvSpPr>
          <p:nvPr>
            <p:ph type="title" idx="9"/>
          </p:nvPr>
        </p:nvSpPr>
        <p:spPr>
          <a:xfrm>
            <a:off x="4927449" y="1367325"/>
            <a:ext cx="5385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16" name="Google Shape;216;p37"/>
          <p:cNvSpPr txBox="1">
            <a:spLocks noGrp="1"/>
          </p:cNvSpPr>
          <p:nvPr>
            <p:ph type="subTitle" idx="13"/>
          </p:nvPr>
        </p:nvSpPr>
        <p:spPr>
          <a:xfrm>
            <a:off x="5465950" y="1367325"/>
            <a:ext cx="26073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</a:t>
            </a:r>
            <a:r>
              <a:rPr lang="en" dirty="0"/>
              <a:t>ims!</a:t>
            </a:r>
            <a:endParaRPr dirty="0"/>
          </a:p>
        </p:txBody>
      </p:sp>
      <p:sp>
        <p:nvSpPr>
          <p:cNvPr id="217" name="Google Shape;217;p37"/>
          <p:cNvSpPr txBox="1">
            <a:spLocks noGrp="1"/>
          </p:cNvSpPr>
          <p:nvPr>
            <p:ph type="title" idx="14"/>
          </p:nvPr>
        </p:nvSpPr>
        <p:spPr>
          <a:xfrm>
            <a:off x="4927449" y="2103522"/>
            <a:ext cx="5385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18" name="Google Shape;218;p37"/>
          <p:cNvSpPr txBox="1">
            <a:spLocks noGrp="1"/>
          </p:cNvSpPr>
          <p:nvPr>
            <p:ph type="subTitle" idx="15"/>
          </p:nvPr>
        </p:nvSpPr>
        <p:spPr>
          <a:xfrm>
            <a:off x="5465950" y="2103519"/>
            <a:ext cx="26073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</a:t>
            </a:r>
            <a:r>
              <a:rPr lang="en" dirty="0"/>
              <a:t>et’s run the code!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>
            <a:spLocks noGrp="1"/>
          </p:cNvSpPr>
          <p:nvPr>
            <p:ph type="title"/>
          </p:nvPr>
        </p:nvSpPr>
        <p:spPr>
          <a:xfrm>
            <a:off x="715100" y="33280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services</a:t>
            </a:r>
            <a:endParaRPr dirty="0"/>
          </a:p>
        </p:txBody>
      </p:sp>
      <p:sp>
        <p:nvSpPr>
          <p:cNvPr id="235" name="Google Shape;235;p39"/>
          <p:cNvSpPr txBox="1">
            <a:spLocks noGrp="1"/>
          </p:cNvSpPr>
          <p:nvPr>
            <p:ph type="title" idx="2"/>
          </p:nvPr>
        </p:nvSpPr>
        <p:spPr>
          <a:xfrm>
            <a:off x="715100" y="20742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237" name="Google Shape;237;p39">
            <a:hlinkClick r:id="" action="ppaction://hlinkshowjump?jump=nextslide"/>
          </p:cNvPr>
          <p:cNvCxnSpPr/>
          <p:nvPr/>
        </p:nvCxnSpPr>
        <p:spPr>
          <a:xfrm>
            <a:off x="715100" y="729100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>
            <a:spLocks noGrp="1"/>
          </p:cNvSpPr>
          <p:nvPr>
            <p:ph type="subTitle" idx="1"/>
          </p:nvPr>
        </p:nvSpPr>
        <p:spPr>
          <a:xfrm>
            <a:off x="1189750" y="1742900"/>
            <a:ext cx="6735050" cy="2558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/>
              <a:t>Signing up and signing in to save your changes.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/>
              <a:t>a variety of anime titles to add to your lists.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/>
              <a:t>Already built in lists (want to watch, watching, watched)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/>
              <a:t>You can search the anime you want to add based on its name, genre and the year the anime started in.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/>
              <a:t>An admin account in which the admin can ad ads, send notifications and add </a:t>
            </a:r>
            <a:r>
              <a:rPr lang="en-US" sz="1600" dirty="0" err="1"/>
              <a:t>animes</a:t>
            </a:r>
            <a:r>
              <a:rPr lang="en-US" sz="1600" dirty="0"/>
              <a:t> to the list.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/>
              <a:t>Anime recommendations.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250" name="Google Shape;250;p4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services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3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Email validation using regular expression (RE)</a:t>
            </a:r>
            <a:endParaRPr dirty="0"/>
          </a:p>
        </p:txBody>
      </p:sp>
      <p:sp>
        <p:nvSpPr>
          <p:cNvPr id="265" name="Google Shape;265;p43"/>
          <p:cNvSpPr txBox="1">
            <a:spLocks noGrp="1"/>
          </p:cNvSpPr>
          <p:nvPr>
            <p:ph type="subTitle" idx="2"/>
          </p:nvPr>
        </p:nvSpPr>
        <p:spPr>
          <a:xfrm>
            <a:off x="715100" y="3299000"/>
            <a:ext cx="7153256" cy="9456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627"/>
              </a:buClr>
              <a:buSzPts val="1600"/>
              <a:buFont typeface="Architects Daughter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11627"/>
                </a:solidFill>
                <a:effectLst/>
                <a:uLnTx/>
                <a:uFillTx/>
                <a:latin typeface="Architects Daughter"/>
                <a:sym typeface="Architects Daughter"/>
              </a:rPr>
              <a:t>It looks for one or more non-@ characters, followed by an @, followed by one or more non-@ characters, followed by a ., followed by one or more non-@ characters.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D84328-FFDA-711F-14EE-2DA0BAE59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222" y="1495649"/>
            <a:ext cx="5816266" cy="123279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06F8393-D206-F0BD-65D1-5C54A2F64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956764A-37EB-1016-DE5B-2A3A42C18807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936977" y="1772356"/>
            <a:ext cx="5561467" cy="2145344"/>
          </a:xfrm>
        </p:spPr>
        <p:txBody>
          <a:bodyPr/>
          <a:lstStyle/>
          <a:p>
            <a:r>
              <a:rPr lang="en-US" sz="2000" dirty="0"/>
              <a:t>The recommendation choice was made using </a:t>
            </a:r>
            <a:r>
              <a:rPr lang="en-US" sz="2000" dirty="0" err="1"/>
              <a:t>countervecorizer</a:t>
            </a:r>
            <a:r>
              <a:rPr lang="en-US" sz="2000" dirty="0"/>
              <a:t> and </a:t>
            </a:r>
            <a:r>
              <a:rPr lang="en-US" sz="2000" dirty="0" err="1"/>
              <a:t>cosine_similarity</a:t>
            </a:r>
            <a:r>
              <a:rPr lang="en-US" sz="2000" dirty="0"/>
              <a:t> from </a:t>
            </a:r>
            <a:r>
              <a:rPr lang="en-US" sz="2000" dirty="0" err="1"/>
              <a:t>sklearn</a:t>
            </a:r>
            <a:r>
              <a:rPr lang="en-US" sz="2000" dirty="0"/>
              <a:t> library.</a:t>
            </a:r>
          </a:p>
          <a:p>
            <a:r>
              <a:rPr lang="en-US" sz="2000" dirty="0"/>
              <a:t>It was a fun process.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23559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>
            <a:spLocks noGrp="1"/>
          </p:cNvSpPr>
          <p:nvPr>
            <p:ph type="title"/>
          </p:nvPr>
        </p:nvSpPr>
        <p:spPr>
          <a:xfrm>
            <a:off x="715100" y="33280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E</a:t>
            </a:r>
            <a:r>
              <a:rPr lang="en" sz="6000" dirty="0"/>
              <a:t>xisting examples</a:t>
            </a:r>
            <a:endParaRPr sz="6000" dirty="0"/>
          </a:p>
        </p:txBody>
      </p:sp>
      <p:sp>
        <p:nvSpPr>
          <p:cNvPr id="235" name="Google Shape;235;p39"/>
          <p:cNvSpPr txBox="1">
            <a:spLocks noGrp="1"/>
          </p:cNvSpPr>
          <p:nvPr>
            <p:ph type="title" idx="2"/>
          </p:nvPr>
        </p:nvSpPr>
        <p:spPr>
          <a:xfrm>
            <a:off x="715100" y="20742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237" name="Google Shape;237;p39">
            <a:hlinkClick r:id="" action="ppaction://hlinkshowjump?jump=nextslide"/>
          </p:cNvPr>
          <p:cNvCxnSpPr/>
          <p:nvPr/>
        </p:nvCxnSpPr>
        <p:spPr>
          <a:xfrm>
            <a:off x="715100" y="729100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834429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>
            <a:spLocks noGrp="1"/>
          </p:cNvSpPr>
          <p:nvPr>
            <p:ph type="subTitle" idx="1"/>
          </p:nvPr>
        </p:nvSpPr>
        <p:spPr>
          <a:xfrm>
            <a:off x="1189750" y="1742900"/>
            <a:ext cx="1813094" cy="3229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Anime planet</a:t>
            </a:r>
            <a:endParaRPr sz="1600" dirty="0"/>
          </a:p>
        </p:txBody>
      </p:sp>
      <p:sp>
        <p:nvSpPr>
          <p:cNvPr id="250" name="Google Shape;250;p4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</a:t>
            </a:r>
            <a:r>
              <a:rPr lang="en" dirty="0"/>
              <a:t>xisting examples</a:t>
            </a:r>
            <a:endParaRPr dirty="0"/>
          </a:p>
        </p:txBody>
      </p:sp>
      <p:sp>
        <p:nvSpPr>
          <p:cNvPr id="2" name="Google Shape;249;p41">
            <a:extLst>
              <a:ext uri="{FF2B5EF4-FFF2-40B4-BE49-F238E27FC236}">
                <a16:creationId xmlns:a16="http://schemas.microsoft.com/office/drawing/2014/main" id="{940D3910-9B1A-353D-420E-7170AD08FBAD}"/>
              </a:ext>
            </a:extLst>
          </p:cNvPr>
          <p:cNvSpPr txBox="1">
            <a:spLocks/>
          </p:cNvSpPr>
          <p:nvPr/>
        </p:nvSpPr>
        <p:spPr>
          <a:xfrm>
            <a:off x="5779911" y="1742899"/>
            <a:ext cx="1813094" cy="322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en-US" sz="1600" dirty="0"/>
              <a:t>My anime list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A91C38-88CF-FD32-8C5F-053E530A8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002" y="2164571"/>
            <a:ext cx="4085242" cy="27994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18AE26-252E-322E-0188-1DEB7E812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746" y="2373188"/>
            <a:ext cx="46101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601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>
            <a:spLocks noGrp="1"/>
          </p:cNvSpPr>
          <p:nvPr>
            <p:ph type="title"/>
          </p:nvPr>
        </p:nvSpPr>
        <p:spPr>
          <a:xfrm>
            <a:off x="715100" y="33280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profits</a:t>
            </a:r>
            <a:endParaRPr sz="6000" dirty="0"/>
          </a:p>
        </p:txBody>
      </p:sp>
      <p:sp>
        <p:nvSpPr>
          <p:cNvPr id="235" name="Google Shape;235;p39"/>
          <p:cNvSpPr txBox="1">
            <a:spLocks noGrp="1"/>
          </p:cNvSpPr>
          <p:nvPr>
            <p:ph type="title" idx="2"/>
          </p:nvPr>
        </p:nvSpPr>
        <p:spPr>
          <a:xfrm>
            <a:off x="715100" y="20742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237" name="Google Shape;237;p39">
            <a:hlinkClick r:id="" action="ppaction://hlinkshowjump?jump=nextslide"/>
          </p:cNvPr>
          <p:cNvCxnSpPr/>
          <p:nvPr/>
        </p:nvCxnSpPr>
        <p:spPr>
          <a:xfrm>
            <a:off x="715100" y="729100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351102014"/>
      </p:ext>
    </p:extLst>
  </p:cSld>
  <p:clrMapOvr>
    <a:masterClrMapping/>
  </p:clrMapOvr>
</p:sld>
</file>

<file path=ppt/theme/theme1.xml><?xml version="1.0" encoding="utf-8"?>
<a:theme xmlns:a="http://schemas.openxmlformats.org/drawingml/2006/main" name="Lead Funnel by Slidesgo">
  <a:themeElements>
    <a:clrScheme name="Simple Light">
      <a:dk1>
        <a:srgbClr val="15110E"/>
      </a:dk1>
      <a:lt1>
        <a:srgbClr val="FFFAF6"/>
      </a:lt1>
      <a:dk2>
        <a:srgbClr val="C2E5F5"/>
      </a:dk2>
      <a:lt2>
        <a:srgbClr val="5296B8"/>
      </a:lt2>
      <a:accent1>
        <a:srgbClr val="13566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5110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364</Words>
  <Application>Microsoft Office PowerPoint</Application>
  <PresentationFormat>On-screen Show (16:9)</PresentationFormat>
  <Paragraphs>67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Architects Daughter</vt:lpstr>
      <vt:lpstr>Albert Sans</vt:lpstr>
      <vt:lpstr>Arial</vt:lpstr>
      <vt:lpstr>Alexandria Medium</vt:lpstr>
      <vt:lpstr>Lead Funnel by Slidesgo</vt:lpstr>
      <vt:lpstr>Anime tracking site</vt:lpstr>
      <vt:lpstr>01</vt:lpstr>
      <vt:lpstr>services</vt:lpstr>
      <vt:lpstr>services</vt:lpstr>
      <vt:lpstr>Email validation using regular expression (RE)</vt:lpstr>
      <vt:lpstr>Recommendations </vt:lpstr>
      <vt:lpstr>Existing examples</vt:lpstr>
      <vt:lpstr>Existing examples</vt:lpstr>
      <vt:lpstr>profits</vt:lpstr>
      <vt:lpstr>How does these sites gain profit?</vt:lpstr>
      <vt:lpstr>The dataset</vt:lpstr>
      <vt:lpstr>Preprocessing </vt:lpstr>
      <vt:lpstr>Aims </vt:lpstr>
      <vt:lpstr>what changes are we planning to make?</vt:lpstr>
      <vt:lpstr>Let’s run the code together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Anime tracking site</dc:title>
  <cp:lastModifiedBy>lubnadalala@yaqhoo.com</cp:lastModifiedBy>
  <cp:revision>3</cp:revision>
  <dcterms:modified xsi:type="dcterms:W3CDTF">2023-09-18T16:17:38Z</dcterms:modified>
</cp:coreProperties>
</file>