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30"/>
  </p:notesMasterIdLst>
  <p:sldIdLst>
    <p:sldId id="256" r:id="rId2"/>
    <p:sldId id="287" r:id="rId3"/>
    <p:sldId id="257" r:id="rId4"/>
    <p:sldId id="273" r:id="rId5"/>
    <p:sldId id="258" r:id="rId6"/>
    <p:sldId id="261" r:id="rId7"/>
    <p:sldId id="286" r:id="rId8"/>
    <p:sldId id="271" r:id="rId9"/>
    <p:sldId id="272" r:id="rId10"/>
    <p:sldId id="263" r:id="rId11"/>
    <p:sldId id="264" r:id="rId12"/>
    <p:sldId id="265" r:id="rId13"/>
    <p:sldId id="266" r:id="rId14"/>
    <p:sldId id="268" r:id="rId15"/>
    <p:sldId id="278" r:id="rId16"/>
    <p:sldId id="279" r:id="rId17"/>
    <p:sldId id="280" r:id="rId18"/>
    <p:sldId id="281" r:id="rId19"/>
    <p:sldId id="282" r:id="rId20"/>
    <p:sldId id="269" r:id="rId21"/>
    <p:sldId id="276" r:id="rId22"/>
    <p:sldId id="285" r:id="rId23"/>
    <p:sldId id="277" r:id="rId24"/>
    <p:sldId id="283" r:id="rId25"/>
    <p:sldId id="284" r:id="rId26"/>
    <p:sldId id="289" r:id="rId27"/>
    <p:sldId id="288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902DF-172C-468B-A618-C22EF84737D3}" v="141" dt="2022-07-27T01:41:41.868"/>
    <p1510:client id="{E537FC79-71AF-467E-BDB0-5F367C05295F}" v="980" dt="2022-08-10T02:37:5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05834-FA75-4EBE-92E0-65F06E6250C2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6D8BA-7652-48B7-B1E4-14ABC22EC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8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7319-2CF3-41A8-994B-081850E891BB}" type="datetime1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EE47-FBBF-48AA-84B2-EDC9AEB5A936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5C48-4DF2-48C3-BFAC-39C69D7C0ACC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DDEE-6182-451F-AFBE-F1AEBDC22159}" type="datetime1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1334-76CD-4276-BCAF-D0B5E1A5F6CC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664-F090-4663-9DC1-580ADF9CDFC5}" type="datetime1">
              <a:rPr lang="en-US" smtClean="0"/>
              <a:t>8/21/2022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D1D5-C8FA-44E7-8920-A4FD8CA05D3E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6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C3FB-71E2-4AC0-86E7-0AC4CDB852FC}" type="datetime1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4D58-6437-4360-B527-71BF7D05C4FD}" type="datetime1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DAF9-2726-421F-99B9-E558E2AD3872}" type="datetime1">
              <a:rPr lang="en-US" smtClean="0"/>
              <a:t>8/21/2022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2205974-63B7-4F6D-8DD3-5D3FF7AD1CBE}" type="datetime1">
              <a:rPr lang="en-US" smtClean="0"/>
              <a:t>8/21/2022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106A75-CEB0-4516-B5C5-32181A7CBA5C}" type="datetime1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212017313002946" TargetMode="External"/><Relationship Id="rId7" Type="http://schemas.openxmlformats.org/officeDocument/2006/relationships/hyperlink" Target="https://docs.streamlit.io/library/get-started/create-an-app" TargetMode="External"/><Relationship Id="rId2" Type="http://schemas.openxmlformats.org/officeDocument/2006/relationships/hyperlink" Target="https://journalofbigdata.springeropen.com/articles/10.1186/s40537-018-0138-3#Tab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bi.gov/scams-and-safety/common-scams-and-crimes/health-care-fraud" TargetMode="External"/><Relationship Id="rId5" Type="http://schemas.openxmlformats.org/officeDocument/2006/relationships/hyperlink" Target="https://www.ripublication.com/ijaer18/ijaerv13n6_140.pdf" TargetMode="External"/><Relationship Id="rId4" Type="http://schemas.openxmlformats.org/officeDocument/2006/relationships/hyperlink" Target="https://ieeexplore.ieee.org/abstract/document/826074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8279DEB-DFC8-F1F3-F30C-9D98ADE12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Detection of HealthCare Provider Fraud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MARYLAND BALTIMORE COUNTY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8F225-3A6F-A15D-4B67-8C005D2705B8}"/>
              </a:ext>
            </a:extLst>
          </p:cNvPr>
          <p:cNvSpPr txBox="1"/>
          <p:nvPr/>
        </p:nvSpPr>
        <p:spPr>
          <a:xfrm>
            <a:off x="400050" y="5286375"/>
            <a:ext cx="398275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Submitted By: Lubna Shereen</a:t>
            </a:r>
          </a:p>
          <a:p>
            <a:pPr>
              <a:spcAft>
                <a:spcPts val="600"/>
              </a:spcAft>
            </a:pPr>
            <a:r>
              <a:rPr lang="en-IN" dirty="0"/>
              <a:t>Professor: Dr. Chaojie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F7E9-9FC7-050A-3511-6C72A00F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5667" y="287637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2928-05AB-0C57-4BFD-B8B97802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218" y="405086"/>
            <a:ext cx="7209124" cy="1121873"/>
          </a:xfrm>
        </p:spPr>
        <p:txBody>
          <a:bodyPr anchor="ctr"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8081-08C7-4270-C5F4-3F9199AC0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250" y="4065992"/>
            <a:ext cx="5810221" cy="21824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endParaRPr lang="en-IN" sz="1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1B36AC-D812-1F5E-17C7-D5F86925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3" y="2282868"/>
            <a:ext cx="4880157" cy="3304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FFE9B-F635-4B92-9ED2-FEE13823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74" y="2282868"/>
            <a:ext cx="5003551" cy="3304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BA1807-D571-DD89-1B49-608100DF4945}"/>
              </a:ext>
            </a:extLst>
          </p:cNvPr>
          <p:cNvSpPr txBox="1"/>
          <p:nvPr/>
        </p:nvSpPr>
        <p:spPr>
          <a:xfrm>
            <a:off x="2525334" y="5879068"/>
            <a:ext cx="469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Inpatient Other Physician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8C612-19CE-FB41-75FC-A84A04E7C6AD}"/>
              </a:ext>
            </a:extLst>
          </p:cNvPr>
          <p:cNvSpPr txBox="1"/>
          <p:nvPr/>
        </p:nvSpPr>
        <p:spPr>
          <a:xfrm>
            <a:off x="7554897" y="5879068"/>
            <a:ext cx="424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Patient Other Physician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A0A07-7C6F-DF6B-BCB6-B8B813D3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3711" y="243840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0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5494-F31F-AD27-FA4A-3642CF45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6940"/>
            <a:ext cx="7729728" cy="1188720"/>
          </a:xfrm>
        </p:spPr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EA9CA8-53A7-A4C9-3C78-5546F8EB0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65" y="2105765"/>
            <a:ext cx="5013736" cy="310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E4778-85AC-56DA-AC99-9770644C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00" y="2105765"/>
            <a:ext cx="4758826" cy="3151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0B5820-BBCF-926D-C9E4-1D0FA4536D4B}"/>
              </a:ext>
            </a:extLst>
          </p:cNvPr>
          <p:cNvSpPr txBox="1"/>
          <p:nvPr/>
        </p:nvSpPr>
        <p:spPr>
          <a:xfrm>
            <a:off x="1857375" y="5514975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Inpatient state wise fraud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6AA73-6B33-BE97-1844-7836951244E3}"/>
              </a:ext>
            </a:extLst>
          </p:cNvPr>
          <p:cNvSpPr txBox="1"/>
          <p:nvPr/>
        </p:nvSpPr>
        <p:spPr>
          <a:xfrm>
            <a:off x="6705600" y="5514975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Patient state wise fraud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0BCA-DF80-41EB-4BFF-52345EEA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444" y="234370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A23F-1009-E61B-FB3D-F9C7C5A4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142"/>
            <a:ext cx="7729728" cy="1188720"/>
          </a:xfrm>
        </p:spPr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FC7853-A7BA-F59B-F896-810850FB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015" y="2219972"/>
            <a:ext cx="4854986" cy="310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922FAF-15C9-9995-74B1-E72AAAF5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50" y="2219972"/>
            <a:ext cx="4854986" cy="3101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C24B93-F975-73EE-39C6-A820D519F0E0}"/>
              </a:ext>
            </a:extLst>
          </p:cNvPr>
          <p:cNvSpPr txBox="1"/>
          <p:nvPr/>
        </p:nvSpPr>
        <p:spPr>
          <a:xfrm>
            <a:off x="1676400" y="562927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Patient county wise fraud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EF1C6-2D46-507D-54EE-47164080B71B}"/>
              </a:ext>
            </a:extLst>
          </p:cNvPr>
          <p:cNvSpPr txBox="1"/>
          <p:nvPr/>
        </p:nvSpPr>
        <p:spPr>
          <a:xfrm>
            <a:off x="6804686" y="5629275"/>
            <a:ext cx="45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Patient county wise fraud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ABF0E-90F6-76E7-E005-D843C7FA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8934" y="191262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82E8-5F53-AE14-E066-77E157FC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5912"/>
            <a:ext cx="7729728" cy="1188720"/>
          </a:xfrm>
        </p:spPr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2E6975-629B-A8E8-B924-59F0F24EF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349" y="2278197"/>
            <a:ext cx="4651651" cy="2755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60D46-61E3-4C11-51D0-8B9B5222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49" y="2278197"/>
            <a:ext cx="4651651" cy="27510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348A-A1B5-0D56-393B-C0E783CE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22" y="120152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DF85-5F6D-1E5F-66E6-E8472285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  <a:endParaRPr lang="en-IN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9019F-D905-FE1B-21A7-914B9DA3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49976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1) Beneficiary Dataset:</a:t>
            </a:r>
          </a:p>
          <a:p>
            <a:pPr marL="342900" indent="-342900">
              <a:buAutoNum type="alphaLcParenR"/>
            </a:pPr>
            <a:r>
              <a:rPr lang="en-IN" dirty="0"/>
              <a:t>Missing value columns</a:t>
            </a:r>
          </a:p>
          <a:p>
            <a:r>
              <a:rPr lang="en-IN" dirty="0"/>
              <a:t>DOD column has missing values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96F64-5540-D258-A66B-102C3A31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58" y="3506471"/>
            <a:ext cx="5297883" cy="29385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0AA0-6B26-6CA6-1C76-33AB5422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22" y="157853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4F88-7B9B-7E0A-A5E0-4A011D20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9A92-4A89-A8FE-498F-18F3DE5A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b) New Features</a:t>
            </a:r>
          </a:p>
          <a:p>
            <a:r>
              <a:rPr lang="en-IN" dirty="0" err="1"/>
              <a:t>Patient_age</a:t>
            </a:r>
            <a:endParaRPr lang="en-IN" dirty="0"/>
          </a:p>
          <a:p>
            <a:r>
              <a:rPr lang="en-IN" dirty="0" err="1"/>
              <a:t>Is_dead</a:t>
            </a:r>
            <a:endParaRPr lang="en-IN" dirty="0"/>
          </a:p>
          <a:p>
            <a:r>
              <a:rPr lang="en-IN" dirty="0" err="1"/>
              <a:t>Patient_risk_score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c) Modifying columns values</a:t>
            </a:r>
          </a:p>
          <a:p>
            <a:r>
              <a:rPr lang="en-IN" dirty="0"/>
              <a:t>Gender values changed from to 1 and 0 instead of 1 and 2</a:t>
            </a:r>
          </a:p>
          <a:p>
            <a:r>
              <a:rPr lang="en-IN" dirty="0"/>
              <a:t>‘</a:t>
            </a:r>
            <a:r>
              <a:rPr lang="en-IN" dirty="0" err="1"/>
              <a:t>RenalDiseaseIndicator</a:t>
            </a:r>
            <a:r>
              <a:rPr lang="en-IN" dirty="0"/>
              <a:t>’ values changed from ‘Y’ to 1</a:t>
            </a:r>
          </a:p>
          <a:p>
            <a:r>
              <a:rPr lang="en-IN" dirty="0"/>
              <a:t>Replacing the chronic conditions values from to 1 and 0 instead of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CEC8-CC61-A281-271E-D6D82152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689" y="216615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3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CF4D-7687-A41C-0DFE-478F1841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1102"/>
            <a:ext cx="7729728" cy="1188720"/>
          </a:xfrm>
        </p:spPr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9E51-593C-D9F0-A0DB-931D5F4B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936" y="1651708"/>
            <a:ext cx="8798814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2) Inpatient Dataset</a:t>
            </a:r>
          </a:p>
          <a:p>
            <a:pPr marL="342900" indent="-342900">
              <a:buAutoNum type="alphaLcParenR"/>
            </a:pPr>
            <a:r>
              <a:rPr lang="en-IN" dirty="0"/>
              <a:t>Missing value columns</a:t>
            </a:r>
          </a:p>
          <a:p>
            <a:r>
              <a:rPr lang="en-IN" dirty="0" err="1"/>
              <a:t>AttendingPhysician</a:t>
            </a:r>
            <a:endParaRPr lang="en-IN" dirty="0"/>
          </a:p>
          <a:p>
            <a:r>
              <a:rPr lang="en-IN" dirty="0" err="1"/>
              <a:t>OperatingPhysician</a:t>
            </a:r>
            <a:endParaRPr lang="en-IN" dirty="0"/>
          </a:p>
          <a:p>
            <a:r>
              <a:rPr lang="en-IN" dirty="0" err="1"/>
              <a:t>OtherPhysician</a:t>
            </a:r>
            <a:endParaRPr lang="en-IN" dirty="0"/>
          </a:p>
          <a:p>
            <a:r>
              <a:rPr lang="en-IN" dirty="0" err="1"/>
              <a:t>DeductibleAmtPaid</a:t>
            </a:r>
            <a:endParaRPr lang="en-IN" dirty="0"/>
          </a:p>
          <a:p>
            <a:r>
              <a:rPr lang="en-IN" dirty="0" err="1"/>
              <a:t>ClmDiagnosisCode</a:t>
            </a:r>
            <a:endParaRPr lang="en-IN" dirty="0"/>
          </a:p>
          <a:p>
            <a:r>
              <a:rPr lang="en-IN" dirty="0" err="1"/>
              <a:t>ClmProcedureCode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b) New Features</a:t>
            </a:r>
          </a:p>
          <a:p>
            <a:r>
              <a:rPr lang="en-IN" dirty="0" err="1"/>
              <a:t>Days_admitted</a:t>
            </a:r>
            <a:endParaRPr lang="en-IN" dirty="0"/>
          </a:p>
          <a:p>
            <a:r>
              <a:rPr lang="en-IN" dirty="0" err="1"/>
              <a:t>Claim_duration</a:t>
            </a:r>
            <a:endParaRPr lang="en-IN" dirty="0"/>
          </a:p>
          <a:p>
            <a:r>
              <a:rPr lang="en-IN" dirty="0" err="1"/>
              <a:t>Extra_days_claimed</a:t>
            </a:r>
            <a:endParaRPr lang="en-IN" dirty="0"/>
          </a:p>
          <a:p>
            <a:r>
              <a:rPr lang="en-IN" dirty="0" err="1"/>
              <a:t>Was_admitted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F80DF-0DB7-C365-2BB7-54DE51B6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499" y="2428494"/>
            <a:ext cx="5968501" cy="29696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5E4BE-6534-CBEA-9F4C-08F2DF5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2000" y="271102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45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F04D-3D58-40EC-E1F6-09CFF1C1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A6EE-AB3F-A9B3-B5A3-ACA525E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c) Missing values imputations</a:t>
            </a: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Attending Physician, Operating Physician, Other Physician having Nan values this is because of a particular beneficiary or patient have not attended by the Physician we can fill these missing values by </a:t>
            </a: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0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Claim Diagnose code and Claim procedure code can have Nan values because a particular code may not be applied on a patient so we can fill Nan values with </a:t>
            </a: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0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DeductibleAmtPaid fill with 0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86D7C-749F-0097-D7E3-A0B0DB14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056" y="198859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4FBF-1376-EA7E-BCDC-871A383C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3414"/>
            <a:ext cx="7729728" cy="1188720"/>
          </a:xfrm>
        </p:spPr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0229-5A47-2C37-9C57-1C521D62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2937"/>
            <a:ext cx="7729728" cy="31019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/>
              <a:t>3) Outpatient Dataset</a:t>
            </a:r>
          </a:p>
          <a:p>
            <a:pPr marL="342900" indent="-342900">
              <a:buAutoNum type="alphaLcParenR"/>
            </a:pPr>
            <a:r>
              <a:rPr lang="en-IN" sz="7200" dirty="0"/>
              <a:t>Missing value columns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7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Attending Physician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7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Operating Physician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7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Other Physician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7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DeductibleAmtPaid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7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ClmDiagnosisCodes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7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ClmProcedureCodes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b) New features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2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Was_admitted</a:t>
            </a:r>
            <a:endParaRPr lang="en-US" sz="72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9C53C-2F9B-7822-412D-B3AA57A0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365" y="2370090"/>
            <a:ext cx="5596135" cy="32401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1FFE3-C4E9-9903-E084-9064FC51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199" y="189982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8DD2-5FEB-497A-54D1-5C71F79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all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9709-7CAC-88DC-EA3F-5E18D2F9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1)New features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Total_ip_op_AnnualReimbursementAmt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Total_ip_op_AnnualDeductibleAmt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Total_physicans_attended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Total_ClmDiagnosisCode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Total_ClmProcedureCode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DA27A-CD61-8B60-B379-71E46205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15" y="2317482"/>
            <a:ext cx="5182049" cy="41761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5468F-FF3B-3455-1E5A-76A0EC3A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084" y="181516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BB4D-5701-957B-A1B6-D44F10B7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096"/>
            <a:ext cx="7729728" cy="1188720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6315-A232-885D-71BF-1972F7A3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53088"/>
            <a:ext cx="7729728" cy="4811696"/>
          </a:xfrm>
        </p:spPr>
        <p:txBody>
          <a:bodyPr>
            <a:normAutofit/>
          </a:bodyPr>
          <a:lstStyle/>
          <a:p>
            <a:r>
              <a:rPr lang="en-US" dirty="0"/>
              <a:t>What is HealthCare Fraud?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Merging all datasets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Results of all Models</a:t>
            </a:r>
          </a:p>
          <a:p>
            <a:r>
              <a:rPr lang="en-US" dirty="0"/>
              <a:t>Results of Hyper Tuned Models</a:t>
            </a:r>
          </a:p>
          <a:p>
            <a:r>
              <a:rPr lang="en-US" dirty="0"/>
              <a:t>StreamLit Application</a:t>
            </a:r>
          </a:p>
          <a:p>
            <a:r>
              <a:rPr lang="en-US" dirty="0"/>
              <a:t>Future Works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3EFB1-D327-DFA7-819B-DE074E4E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9955" y="279336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1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0C45-B985-282D-637A-14936D3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1" y="798859"/>
            <a:ext cx="7554897" cy="1174991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Models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9DB0-EB94-5739-1081-6D0B16E9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05" y="2630109"/>
            <a:ext cx="5925310" cy="3255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 have used the following models for my work.</a:t>
            </a:r>
          </a:p>
          <a:p>
            <a:pPr lvl="1"/>
            <a:r>
              <a:rPr lang="en-US" dirty="0"/>
              <a:t>Logistic Regression Model</a:t>
            </a:r>
          </a:p>
          <a:p>
            <a:pPr lvl="1"/>
            <a:r>
              <a:rPr lang="en-US" dirty="0"/>
              <a:t>Decision Tree Model</a:t>
            </a:r>
          </a:p>
          <a:p>
            <a:pPr lvl="1"/>
            <a:r>
              <a:rPr lang="en-US" dirty="0"/>
              <a:t>Random Forest Model</a:t>
            </a:r>
          </a:p>
          <a:p>
            <a:pPr lvl="1"/>
            <a:r>
              <a:rPr lang="en-US" dirty="0"/>
              <a:t>XG Boost</a:t>
            </a:r>
          </a:p>
          <a:p>
            <a:pPr lvl="1"/>
            <a:r>
              <a:rPr lang="en-US" dirty="0"/>
              <a:t>Extra Tree Classifier</a:t>
            </a:r>
          </a:p>
          <a:p>
            <a:pPr lvl="1"/>
            <a:r>
              <a:rPr lang="en-US" dirty="0"/>
              <a:t>ADA Boost Classifier</a:t>
            </a:r>
          </a:p>
          <a:p>
            <a:pPr marL="0" lvl="4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A2AEC-5B07-E423-DC54-0E40C449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567" y="225492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F076-5F7A-88CE-93CC-DB2AB994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ALL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F5FB71-A3B5-8201-EE33-14E6029BF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404318"/>
            <a:ext cx="3598164" cy="3558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3B48B8-7A13-7DC4-7BD7-D0D0B4D9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4317"/>
            <a:ext cx="3864864" cy="35583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C0F4-5D8C-05F1-BFAF-571D6181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444" y="198859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3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7691-BD06-60D9-814B-AF52A5D6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HYPER TUNED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8DC90B-55DA-2ABF-7047-F21DF0E85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2469845"/>
            <a:ext cx="3664839" cy="3769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FD1ED-9238-6ED3-7DAC-6FD96A24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9845"/>
            <a:ext cx="3980153" cy="37690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78140-E53F-0452-12A8-409A0C6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301" y="198860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6387-F87D-5E69-6292-BED10803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Application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B01F0-F39F-8E83-6ED1-FCDF04CD3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5" y="2657474"/>
            <a:ext cx="6619875" cy="32358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E34F6-F15A-49E0-F316-37DBE110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445" y="163349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9F3-1080-8609-7509-390AA994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55297-6BC4-94C2-31BD-ACC243FF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6" y="2820742"/>
            <a:ext cx="6972300" cy="31990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AAFC61-E0DF-077B-61C9-B04D6F4B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567" y="189982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6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D65B-A405-698F-E43A-8F54EECA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101B47-3BD0-EAD2-E347-ABE04629D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0" y="2724150"/>
            <a:ext cx="6543675" cy="34194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609248-7911-486F-EDE2-341EB7E5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444" y="198860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7C3-EC87-6772-3002-F0D80996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789-B065-EBDD-9FB0-FC3276C8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I'll broaden my research and use deep learning to uncover fresh insights. I want to leverage dropouts and other activation methods, like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elu, to prevent over fitting. I have two choices for the top layer because this is a binary classification problem: sigmoid or SoftMax.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3C5C6-2B17-47DD-5348-1F7382D3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8933" y="189982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3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CF2E-84F0-62A4-9078-8FEA2414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973E-A62A-1AC0-4184-98E84AC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3757"/>
            <a:ext cx="7729728" cy="315907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960"/>
              </a:spcAft>
            </a:pPr>
            <a:r>
              <a:rPr lang="en-IN" sz="1800" b="0" u="sng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https://journalofbigdata.springeropen.com/articles/10.1186/s40537-018-0138-3#Tab1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https://www.sciencedirect.com/science/article/pii/S2212017313002946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https://ieeexplore.ieee.org/abstract/document/8260744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https://www.ripublication.com/ijaer18/ijaerv13n6_140.pdf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https://www.fbi.gov/scams-and-safety/common-scams-and-crimes/health-care-fraud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https://docs.streamlit.io/library/get-started/create-an-app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75992-E30E-6EA9-D576-D1ADD004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2" y="154471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6">
            <a:extLst>
              <a:ext uri="{FF2B5EF4-FFF2-40B4-BE49-F238E27FC236}">
                <a16:creationId xmlns:a16="http://schemas.microsoft.com/office/drawing/2014/main" id="{B815FDFB-CF06-4999-B753-400F6DDB6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7223D-9259-6AA8-4045-D9490FB68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Thank You</a:t>
            </a:r>
            <a:endParaRPr lang="en-IN" sz="3200"/>
          </a:p>
        </p:txBody>
      </p:sp>
      <p:sp>
        <p:nvSpPr>
          <p:cNvPr id="96" name="Rectangle 98">
            <a:extLst>
              <a:ext uri="{FF2B5EF4-FFF2-40B4-BE49-F238E27FC236}">
                <a16:creationId xmlns:a16="http://schemas.microsoft.com/office/drawing/2014/main" id="{CBE847E4-8AD4-4367-8E66-57B801851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0440" y="640555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9EF903-D3B6-439B-9E47-5D7F6F1D4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6556" y="795952"/>
            <a:ext cx="481888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Handshake">
            <a:extLst>
              <a:ext uri="{FF2B5EF4-FFF2-40B4-BE49-F238E27FC236}">
                <a16:creationId xmlns:a16="http://schemas.microsoft.com/office/drawing/2014/main" id="{C6CF90DF-DC11-4CBF-F49E-8848E95A7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8C33C-FE10-EDB7-B74A-ECE431C4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056" y="172227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8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6B04-8D2F-6FAD-7FCE-DA901A37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849624" cy="1188720"/>
          </a:xfrm>
        </p:spPr>
        <p:txBody>
          <a:bodyPr>
            <a:normAutofit/>
          </a:bodyPr>
          <a:lstStyle/>
          <a:p>
            <a:r>
              <a:rPr lang="en-IN"/>
              <a:t>HealthCare Fraud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4797-4E01-4CDF-980A-6D8D1300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3849624" cy="3718368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500" dirty="0">
                <a:ea typeface="+mn-lt"/>
                <a:cs typeface="+mn-lt"/>
              </a:rPr>
              <a:t>"Healthcare Provider Fraud," in which the provider completes all the information </a:t>
            </a:r>
            <a:r>
              <a:rPr lang="en-US" sz="1500" b="0" i="0" dirty="0">
                <a:effectLst/>
                <a:ea typeface="+mn-lt"/>
                <a:cs typeface="+mn-lt"/>
              </a:rPr>
              <a:t>and </a:t>
            </a:r>
            <a:r>
              <a:rPr lang="en-US" sz="1500" dirty="0">
                <a:ea typeface="+mn-lt"/>
                <a:cs typeface="+mn-lt"/>
              </a:rPr>
              <a:t>submits a claim on the beneficiary's behalf. One of </a:t>
            </a:r>
            <a:r>
              <a:rPr lang="en-US" sz="1500" b="0" i="0" dirty="0">
                <a:effectLst/>
                <a:ea typeface="+mn-lt"/>
                <a:cs typeface="+mn-lt"/>
              </a:rPr>
              <a:t>the </a:t>
            </a:r>
            <a:r>
              <a:rPr lang="en-US" sz="1500" dirty="0">
                <a:ea typeface="+mn-lt"/>
                <a:cs typeface="+mn-lt"/>
              </a:rPr>
              <a:t>main issues that Medicare is now dealing with is provider fraud</a:t>
            </a:r>
            <a:r>
              <a:rPr lang="en-US" sz="1500" b="0" i="0" dirty="0">
                <a:effectLst/>
                <a:ea typeface="+mn-lt"/>
                <a:cs typeface="+mn-lt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sz="1500" dirty="0">
                <a:ea typeface="+mn-lt"/>
                <a:cs typeface="+mn-lt"/>
              </a:rPr>
              <a:t>There are numerous types of healthcare fraud and abuse. The following are some of the most typical types of provider fraud: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 a) Billing for services that were not rendered.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 b) Submitting a claim for the same service    more than once.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 c) Falsely portraying the assistance rendered.</a:t>
            </a:r>
          </a:p>
          <a:p>
            <a:pPr algn="just">
              <a:lnSpc>
                <a:spcPct val="90000"/>
              </a:lnSpc>
            </a:pPr>
            <a:r>
              <a:rPr lang="en-US" sz="1500" dirty="0">
                <a:ea typeface="+mn-lt"/>
                <a:cs typeface="+mn-lt"/>
              </a:rPr>
              <a:t>There has been a fraud of $9.68 bn in just last three years.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500" dirty="0">
              <a:ea typeface="+mn-lt"/>
              <a:cs typeface="+mn-lt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E949D546-9056-9201-59CE-D94BB6C9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02" y="633413"/>
            <a:ext cx="6739097" cy="2813876"/>
          </a:xfrm>
          <a:prstGeom prst="rect">
            <a:avLst/>
          </a:prstGeom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2FAC796-5E06-AF2C-131B-D8E88252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902" y="3552444"/>
            <a:ext cx="6662898" cy="31813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629D-67A9-AB11-7BFC-1CC229D8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567" y="267653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B15F-CA44-4BE7-2D46-D12ED42B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5BD7-96A4-E6D3-F863-F279CE7B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153597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Huge loss to the insurance companies.  As they need to pay the claims within 30 days as per US Legislation and have little time to look into false claims.</a:t>
            </a:r>
          </a:p>
          <a:p>
            <a:pPr algn="just"/>
            <a:r>
              <a:rPr lang="en-US" dirty="0"/>
              <a:t>Also due to this fraud, the Government services such as Medicare do not reach out to those who deserve it.  </a:t>
            </a:r>
          </a:p>
          <a:p>
            <a:pPr algn="just"/>
            <a:r>
              <a:rPr lang="en-US" dirty="0"/>
              <a:t>Government also incurs losses by fulfilling the false claims provided by physicians, providers.</a:t>
            </a:r>
          </a:p>
          <a:p>
            <a:r>
              <a:rPr lang="en-US" dirty="0"/>
              <a:t>Increase in health insurance premiums every year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A1BF-2DBB-167F-16E6-CF8B27B3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8934" y="243248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FDDF-B719-2877-1A59-9DCA489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70" y="740237"/>
            <a:ext cx="7782739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Dataset</a:t>
            </a:r>
            <a:r>
              <a:rPr lang="en-US" sz="20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E32D53-1025-56B3-8D0F-E89EA00C0D7A}"/>
              </a:ext>
            </a:extLst>
          </p:cNvPr>
          <p:cNvSpPr txBox="1"/>
          <p:nvPr/>
        </p:nvSpPr>
        <p:spPr>
          <a:xfrm>
            <a:off x="2404869" y="2409873"/>
            <a:ext cx="7782739" cy="29848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Dataset is given on Kaggle's website. Please find the link below: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https://www.kaggle.com/datasets/rohitrox/healthcare-provider-fraud-detection-analysis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four Datasets and below is the brief explanation about all of them:</a:t>
            </a:r>
          </a:p>
          <a:p>
            <a:pPr marL="400050" indent="-3429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Beneficiary Dataset: These details include the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ea typeface="+mn-lt"/>
                <a:cs typeface="+mn-lt"/>
              </a:rPr>
              <a:t> beneficiary's DOB, DOD, gender, race, and any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ea typeface="+mn-lt"/>
                <a:cs typeface="+mn-lt"/>
              </a:rPr>
              <a:t> chronic illness they may have as well as their state 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ea typeface="+mn-lt"/>
                <a:cs typeface="+mn-lt"/>
              </a:rPr>
              <a:t>and county of residence.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AC0DE-EF5B-34AC-879A-4BD1B3F9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827" y="3862872"/>
            <a:ext cx="4267570" cy="1749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02753-A2DF-4EA9-D67B-E874A4DFD3EB}"/>
              </a:ext>
            </a:extLst>
          </p:cNvPr>
          <p:cNvSpPr txBox="1"/>
          <p:nvPr/>
        </p:nvSpPr>
        <p:spPr>
          <a:xfrm>
            <a:off x="8439770" y="5889374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Beneficiary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A4A69-234C-AADF-55E1-AEB20539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6397" y="233534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7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C2C4-FC7D-7018-4D24-CBBCFD37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Contd..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82C3996-320C-AE5F-08D7-B5032147F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280" y="2607056"/>
            <a:ext cx="3957870" cy="310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24601E-398B-F958-4733-DB17CA5C6642}"/>
              </a:ext>
            </a:extLst>
          </p:cNvPr>
          <p:cNvSpPr txBox="1"/>
          <p:nvPr/>
        </p:nvSpPr>
        <p:spPr>
          <a:xfrm>
            <a:off x="8234130" y="6048375"/>
            <a:ext cx="39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Inpatient and Outpatient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ECD66-C708-15FA-FDC7-8C588F164136}"/>
              </a:ext>
            </a:extLst>
          </p:cNvPr>
          <p:cNvSpPr txBox="1"/>
          <p:nvPr/>
        </p:nvSpPr>
        <p:spPr>
          <a:xfrm>
            <a:off x="1814280" y="273118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Inpatient Dataset: The claim information for the patients who were admitted to the hospital is included in it. Thus, it has three additional columns. Dates of admission, release, and diagnosis group code.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527AF-8225-B03A-967D-E6423F4655CE}"/>
              </a:ext>
            </a:extLst>
          </p:cNvPr>
          <p:cNvSpPr txBox="1"/>
          <p:nvPr/>
        </p:nvSpPr>
        <p:spPr>
          <a:xfrm>
            <a:off x="1815760" y="393592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Outpatient Dataset: It includes the claim information for patients who just paid visits to the hospital and were not admitted.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ACD5-8350-B92C-8261-0F1E705B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5270" y="181104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8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A5EC-0E84-4383-BE80-9EEF089E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DB788-0B93-E5BE-AAD4-072E4B452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452" y="3930328"/>
            <a:ext cx="3548180" cy="1548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3E83A-DAA3-B048-D179-C27ABEC11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129" y="5646398"/>
            <a:ext cx="3596952" cy="493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EEF00-8458-57ED-A7BF-363282ABA4AA}"/>
              </a:ext>
            </a:extLst>
          </p:cNvPr>
          <p:cNvSpPr txBox="1"/>
          <p:nvPr/>
        </p:nvSpPr>
        <p:spPr>
          <a:xfrm>
            <a:off x="1777753" y="27826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Target Dataset/provider dataset: It has provider ID's labelled as potential fraud or not.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83861-1710-9BEA-F2CD-37054FA0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444" y="198860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1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7119-9149-2B3E-9785-80E3FC9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029ABB-545C-3BF4-D41B-C7D452018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917" y="2594037"/>
            <a:ext cx="5282583" cy="310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5062F-D803-F9A7-6922-EC01315D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4" y="2594037"/>
            <a:ext cx="4436363" cy="3101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1428D-3487-079B-36EF-FBCAFCBA84E2}"/>
              </a:ext>
            </a:extLst>
          </p:cNvPr>
          <p:cNvSpPr txBox="1"/>
          <p:nvPr/>
        </p:nvSpPr>
        <p:spPr>
          <a:xfrm>
            <a:off x="2907411" y="5881116"/>
            <a:ext cx="376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Inpatient Attending Physician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9DC34-5D28-B136-D7EE-6E480EDABFEC}"/>
              </a:ext>
            </a:extLst>
          </p:cNvPr>
          <p:cNvSpPr txBox="1"/>
          <p:nvPr/>
        </p:nvSpPr>
        <p:spPr>
          <a:xfrm>
            <a:off x="7715250" y="5881116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Patient Attending Physician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A96B90-95A4-4A75-FDB1-5EF98D4A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8595" y="215727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887D-C725-8126-5D0D-619F0966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12C55-7A70-88CC-011B-AC393568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5" y="2564604"/>
            <a:ext cx="4741785" cy="3328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6ED1F-DAEC-4CC3-38BF-A91CB124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01" y="2564604"/>
            <a:ext cx="4585350" cy="3328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F56BC7-CD13-16B3-A21E-C31F32C29702}"/>
              </a:ext>
            </a:extLst>
          </p:cNvPr>
          <p:cNvSpPr txBox="1"/>
          <p:nvPr/>
        </p:nvSpPr>
        <p:spPr>
          <a:xfrm>
            <a:off x="2628900" y="61341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Inpatient Operating Physician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A839D-A9F6-F762-8FA5-2AB608D2B0E8}"/>
              </a:ext>
            </a:extLst>
          </p:cNvPr>
          <p:cNvSpPr txBox="1"/>
          <p:nvPr/>
        </p:nvSpPr>
        <p:spPr>
          <a:xfrm>
            <a:off x="7105650" y="6134100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Patient Operating Physician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DEE2B-2A79-5E1E-EF01-9A9E2FF4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4546" y="243248"/>
            <a:ext cx="365760" cy="365760"/>
          </a:xfrm>
        </p:spPr>
        <p:txBody>
          <a:bodyPr/>
          <a:lstStyle/>
          <a:p>
            <a:fld id="{11A71338-8BA2-4C79-A6C5-5A8E30081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20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8962</TotalTime>
  <Words>925</Words>
  <Application>Microsoft Office PowerPoint</Application>
  <PresentationFormat>Widescreen</PresentationFormat>
  <Paragraphs>164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Symbol</vt:lpstr>
      <vt:lpstr>Times New Roman</vt:lpstr>
      <vt:lpstr>Parcel</vt:lpstr>
      <vt:lpstr>Detection of HealthCare Provider Fraud</vt:lpstr>
      <vt:lpstr>CONTENTS</vt:lpstr>
      <vt:lpstr>HealthCare Fraud</vt:lpstr>
      <vt:lpstr>BUSINESS PROBLEM</vt:lpstr>
      <vt:lpstr>Dataset </vt:lpstr>
      <vt:lpstr>Contd..</vt:lpstr>
      <vt:lpstr>CONTD..</vt:lpstr>
      <vt:lpstr>EXPLORATORY DATA ANALYSIS</vt:lpstr>
      <vt:lpstr>CONTD..</vt:lpstr>
      <vt:lpstr>Contd..</vt:lpstr>
      <vt:lpstr>Contd..</vt:lpstr>
      <vt:lpstr>Contd..</vt:lpstr>
      <vt:lpstr>Contd..</vt:lpstr>
      <vt:lpstr>Data PRE-Processing</vt:lpstr>
      <vt:lpstr>CONTD..</vt:lpstr>
      <vt:lpstr>CONTD..</vt:lpstr>
      <vt:lpstr>CONTD..</vt:lpstr>
      <vt:lpstr>CONTD..</vt:lpstr>
      <vt:lpstr>Merging all datasets</vt:lpstr>
      <vt:lpstr>Machine Learning Models</vt:lpstr>
      <vt:lpstr>RESULTS OF ALL MODELS</vt:lpstr>
      <vt:lpstr>RESULTS OF HYPER TUNED MODELS</vt:lpstr>
      <vt:lpstr>Streamlit Application</vt:lpstr>
      <vt:lpstr>CONTD..</vt:lpstr>
      <vt:lpstr>CONTD..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HealthCare Provider Fraud</dc:title>
  <dc:creator>Lubna Shereen</dc:creator>
  <cp:lastModifiedBy>lubna shereen</cp:lastModifiedBy>
  <cp:revision>257</cp:revision>
  <dcterms:created xsi:type="dcterms:W3CDTF">2022-07-25T23:35:08Z</dcterms:created>
  <dcterms:modified xsi:type="dcterms:W3CDTF">2022-08-21T07:50:10Z</dcterms:modified>
</cp:coreProperties>
</file>