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92" r:id="rId9"/>
    <p:sldId id="287" r:id="rId10"/>
    <p:sldId id="290" r:id="rId11"/>
    <p:sldId id="264" r:id="rId12"/>
    <p:sldId id="265" r:id="rId13"/>
    <p:sldId id="288" r:id="rId14"/>
    <p:sldId id="267" r:id="rId15"/>
    <p:sldId id="268" r:id="rId16"/>
    <p:sldId id="291" r:id="rId17"/>
    <p:sldId id="269" r:id="rId18"/>
    <p:sldId id="270" r:id="rId19"/>
    <p:sldId id="289" r:id="rId20"/>
    <p:sldId id="278" r:id="rId21"/>
    <p:sldId id="279" r:id="rId22"/>
    <p:sldId id="280" r:id="rId23"/>
    <p:sldId id="281" r:id="rId24"/>
    <p:sldId id="282" r:id="rId25"/>
    <p:sldId id="284" r:id="rId26"/>
    <p:sldId id="285" r:id="rId27"/>
  </p:sldIdLst>
  <p:sldSz cx="18288000" cy="10287000"/>
  <p:notesSz cx="6858000" cy="9144000"/>
  <p:embeddedFontLst>
    <p:embeddedFont>
      <p:font typeface="Inter Bold"/>
      <p:regular r:id="rId29"/>
    </p:embeddedFont>
    <p:embeddedFont>
      <p:font typeface="Inter Medium"/>
      <p:regular r:id="rId30"/>
    </p:embeddedFont>
    <p:embeddedFont>
      <p:font typeface="Open Sans" panose="020B0606030504020204" pitchFamily="34" charset="0"/>
      <p:regular r:id="rId31"/>
    </p:embeddedFont>
    <p:embeddedFont>
      <p:font typeface="Open Sans Bold"/>
      <p:regular r:id="rId32"/>
    </p:embeddedFont>
    <p:embeddedFont>
      <p:font typeface="Open Sans Medium"/>
      <p:regular r:id="rId33"/>
    </p:embeddedFont>
    <p:embeddedFont>
      <p:font typeface="Open Sans Semi-Bold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9F4"/>
    <a:srgbClr val="6490C0"/>
    <a:srgbClr val="E3F0F9"/>
    <a:srgbClr val="E4EFF8"/>
    <a:srgbClr val="E6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b\Downloads\savedrec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document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工作表1!$A$3:$A$13</c:f>
              <c:numCache>
                <c:formatCode>General</c:formatCode>
                <c:ptCount val="11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</c:numCache>
            </c:numRef>
          </c:cat>
          <c:val>
            <c:numRef>
              <c:f>工作表1!$B$3:$B$13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8</c:v>
                </c:pt>
                <c:pt idx="5">
                  <c:v>11</c:v>
                </c:pt>
                <c:pt idx="6">
                  <c:v>9</c:v>
                </c:pt>
                <c:pt idx="7">
                  <c:v>19</c:v>
                </c:pt>
                <c:pt idx="8">
                  <c:v>27</c:v>
                </c:pt>
                <c:pt idx="9">
                  <c:v>38</c:v>
                </c:pt>
                <c:pt idx="1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F-4338-95ED-53CE279F1E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2227583"/>
        <c:axId val="802232383"/>
      </c:barChart>
      <c:catAx>
        <c:axId val="80222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publication years</a:t>
                </a:r>
                <a:endParaRPr lang="zh-TW" sz="2800"/>
              </a:p>
            </c:rich>
          </c:tx>
          <c:layout>
            <c:manualLayout>
              <c:xMode val="edge"/>
              <c:yMode val="edge"/>
              <c:x val="0.40909765589646124"/>
              <c:y val="0.929144648585593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2232383"/>
        <c:crosses val="autoZero"/>
        <c:auto val="1"/>
        <c:lblAlgn val="ctr"/>
        <c:lblOffset val="100"/>
        <c:noMultiLvlLbl val="0"/>
      </c:catAx>
      <c:valAx>
        <c:axId val="802232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documents</a:t>
                </a:r>
              </a:p>
            </c:rich>
          </c:tx>
          <c:layout>
            <c:manualLayout>
              <c:xMode val="edge"/>
              <c:yMode val="edge"/>
              <c:x val="2.611096026789761E-4"/>
              <c:y val="0.38526348789734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222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C188-9221-4446-92E8-3DC08651D773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335BA-3A4E-40C2-BAFE-02B763AB1C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82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335BA-3A4E-40C2-BAFE-02B763AB1C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843C-1D58-42DC-A8AB-D89843F65F6A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9800-836D-4E2B-A07A-245F24D7EBFF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A5F7-7118-4CCC-B127-EAC429620E12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8C7A-E230-438C-A318-9BA04E2DD814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4C26-30CB-4DD1-AAB9-89634DD037CD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5D23-24DC-4346-BF98-A369222337BA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EE43-E99C-47BD-97D9-6EB3DB857BD4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623A-11D5-46B6-A1A0-3BA683EC70B3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EE1E-A9C0-4BC3-A088-7D430EBFD042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46E3-969E-49A7-B12A-FF3EDDC9C2CC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770-DFE6-4F5C-8CD9-7435DB0208BF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19F9-0328-4E91-810D-B7BB3B6D91E9}" type="datetime1">
              <a:rPr lang="en-US" altLang="zh-TW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02000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4658" y="9578840"/>
            <a:ext cx="16138684" cy="0"/>
          </a:xfrm>
          <a:prstGeom prst="line">
            <a:avLst/>
          </a:prstGeom>
          <a:ln w="38100" cap="flat">
            <a:solidFill>
              <a:srgbClr val="649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855708" y="1024473"/>
            <a:ext cx="14271784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2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 Bold"/>
              </a:rPr>
              <a:t>Large Language Model and AI Agent System for Smart City: </a:t>
            </a:r>
          </a:p>
          <a:p>
            <a:pPr algn="ctr">
              <a:lnSpc>
                <a:spcPts val="7200"/>
              </a:lnSpc>
            </a:pPr>
            <a:r>
              <a:rPr lang="en-US" sz="6002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nter Bold"/>
              </a:rPr>
              <a:t>A Systematic Literature Review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5580" y="9645515"/>
            <a:ext cx="15148756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9"/>
              </a:lnSpc>
              <a:spcBef>
                <a:spcPct val="0"/>
              </a:spcBef>
            </a:pPr>
            <a:r>
              <a:rPr lang="en-US" altLang="zh-TW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29th workshop on Information Management &amp; Practice (IMP2024), Taipei, Taiwan, November 21, 2024</a:t>
            </a:r>
            <a:endParaRPr lang="en-US" altLang="zh-TW" sz="2000" b="1" dirty="0">
              <a:solidFill>
                <a:srgbClr val="000000"/>
              </a:solidFill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F3AEED-8F1A-EAB6-1D5C-06478657AF1F}"/>
              </a:ext>
            </a:extLst>
          </p:cNvPr>
          <p:cNvSpPr txBox="1"/>
          <p:nvPr/>
        </p:nvSpPr>
        <p:spPr>
          <a:xfrm>
            <a:off x="2475614" y="4116169"/>
            <a:ext cx="13336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/>
              <a:t>Institute of Information Management, National Taipei University</a:t>
            </a:r>
            <a:endParaRPr lang="zh-TW" altLang="en-US" sz="36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8DD1CAE-C814-95E2-206A-B05A532FAF8A}"/>
              </a:ext>
            </a:extLst>
          </p:cNvPr>
          <p:cNvGrpSpPr/>
          <p:nvPr/>
        </p:nvGrpSpPr>
        <p:grpSpPr>
          <a:xfrm>
            <a:off x="2820619" y="5067300"/>
            <a:ext cx="12646763" cy="3505200"/>
            <a:chOff x="2493335" y="5221662"/>
            <a:chExt cx="12646763" cy="3505200"/>
          </a:xfrm>
        </p:grpSpPr>
        <p:sp>
          <p:nvSpPr>
            <p:cNvPr id="9" name="TextBox 9"/>
            <p:cNvSpPr txBox="1"/>
            <p:nvPr/>
          </p:nvSpPr>
          <p:spPr>
            <a:xfrm>
              <a:off x="12574302" y="8204924"/>
              <a:ext cx="2565796" cy="5219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ea typeface="Open Sans Bold"/>
                  <a:cs typeface="Open Sans Bold"/>
                  <a:sym typeface="Open Sans Bold"/>
                </a:rPr>
                <a:t>Min-Yuh Day</a:t>
              </a:r>
              <a:r>
                <a:rPr lang="zh-TW" altLang="en-US" sz="3200" dirty="0">
                  <a:solidFill>
                    <a:srgbClr val="000000"/>
                  </a:solidFill>
                  <a:ea typeface="Open Sans Bold"/>
                  <a:cs typeface="Open Sans Bold"/>
                  <a:sym typeface="Open Sans Bold"/>
                </a:rPr>
                <a:t>*</a:t>
              </a:r>
              <a:endParaRPr lang="en-US" sz="32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258023" y="8204924"/>
              <a:ext cx="2565796" cy="52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ea typeface="Open Sans Bold"/>
                  <a:cs typeface="Open Sans Bold"/>
                  <a:sym typeface="Open Sans Bold"/>
                </a:rPr>
                <a:t>Bor-Jen Chen</a:t>
              </a: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01BCE32-3C85-17FC-6E9F-E6710B5CC892}"/>
                </a:ext>
              </a:extLst>
            </p:cNvPr>
            <p:cNvGrpSpPr/>
            <p:nvPr/>
          </p:nvGrpSpPr>
          <p:grpSpPr>
            <a:xfrm>
              <a:off x="2561157" y="5221662"/>
              <a:ext cx="12480458" cy="2932847"/>
              <a:chOff x="2863364" y="4900026"/>
              <a:chExt cx="12480458" cy="2932847"/>
            </a:xfrm>
          </p:grpSpPr>
          <p:pic>
            <p:nvPicPr>
              <p:cNvPr id="15" name="Google Shape;103;p14">
                <a:extLst>
                  <a:ext uri="{FF2B5EF4-FFF2-40B4-BE49-F238E27FC236}">
                    <a16:creationId xmlns:a16="http://schemas.microsoft.com/office/drawing/2014/main" id="{55D30947-C78C-83C0-D819-DB2AEFE8BA9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t="4635"/>
              <a:stretch/>
            </p:blipFill>
            <p:spPr>
              <a:xfrm>
                <a:off x="2863364" y="4900027"/>
                <a:ext cx="2430152" cy="29328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04;p14" descr="一張含有 人員, 人的臉孔, 脖子, 下巴 的圖片&#10;&#10;自動產生的描述">
                <a:extLst>
                  <a:ext uri="{FF2B5EF4-FFF2-40B4-BE49-F238E27FC236}">
                    <a16:creationId xmlns:a16="http://schemas.microsoft.com/office/drawing/2014/main" id="{33190517-20A8-2CE5-95D4-37FA440BFF4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t="-801"/>
              <a:stretch/>
            </p:blipFill>
            <p:spPr>
              <a:xfrm>
                <a:off x="6281112" y="4900027"/>
                <a:ext cx="2430152" cy="29328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CD61456B-3F94-2F6D-806B-9A26E3FF7F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7348"/>
              <a:stretch/>
            </p:blipFill>
            <p:spPr>
              <a:xfrm>
                <a:off x="9698860" y="4900026"/>
                <a:ext cx="2288537" cy="2932847"/>
              </a:xfrm>
              <a:prstGeom prst="rect">
                <a:avLst/>
              </a:prstGeom>
            </p:spPr>
          </p:pic>
          <p:pic>
            <p:nvPicPr>
              <p:cNvPr id="14" name="Google Shape;94;p14" descr="http://mail.tku.edu.tw/myday/images/Myday_Photo.jpg">
                <a:extLst>
                  <a:ext uri="{FF2B5EF4-FFF2-40B4-BE49-F238E27FC236}">
                    <a16:creationId xmlns:a16="http://schemas.microsoft.com/office/drawing/2014/main" id="{F5C3BB09-F17A-4A32-CD8A-BDB13BFA5A9E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2974993" y="4900026"/>
                <a:ext cx="2368829" cy="29328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4357FD38-678A-D78C-824C-E937F5B05564}"/>
                </a:ext>
              </a:extLst>
            </p:cNvPr>
            <p:cNvSpPr txBox="1"/>
            <p:nvPr/>
          </p:nvSpPr>
          <p:spPr>
            <a:xfrm>
              <a:off x="5911083" y="8204924"/>
              <a:ext cx="2565796" cy="5219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ea typeface="Open Sans Bold"/>
                  <a:cs typeface="Open Sans Bold"/>
                  <a:sym typeface="Open Sans Bold"/>
                </a:rPr>
                <a:t>Xu-You Lan</a:t>
              </a: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1FE0366E-EA5F-46AF-BADB-66646093282D}"/>
                </a:ext>
              </a:extLst>
            </p:cNvPr>
            <p:cNvSpPr txBox="1"/>
            <p:nvPr/>
          </p:nvSpPr>
          <p:spPr>
            <a:xfrm>
              <a:off x="2493335" y="8204924"/>
              <a:ext cx="2565796" cy="52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ea typeface="Open Sans Bold"/>
                  <a:cs typeface="Open Sans Bold"/>
                  <a:sym typeface="Open Sans Bold"/>
                </a:rPr>
                <a:t>Hsin-Ting Lu</a:t>
              </a: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C7EF87-E320-BBE9-0716-D5F9D4E599AA}"/>
              </a:ext>
            </a:extLst>
          </p:cNvPr>
          <p:cNvSpPr txBox="1"/>
          <p:nvPr/>
        </p:nvSpPr>
        <p:spPr>
          <a:xfrm>
            <a:off x="6438900" y="8780711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* myday@gm.ntpu.edu.tw</a:t>
            </a:r>
            <a:endParaRPr lang="zh-TW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A17D3-0E6D-C3C9-7CC5-7DC8F458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F49F292-C1E4-BB2C-1A6B-553CF76509AD}"/>
              </a:ext>
            </a:extLst>
          </p:cNvPr>
          <p:cNvSpPr txBox="1"/>
          <p:nvPr/>
        </p:nvSpPr>
        <p:spPr>
          <a:xfrm>
            <a:off x="1761898" y="3292618"/>
            <a:ext cx="6746758" cy="30380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789"/>
              </a:lnSpc>
            </a:pPr>
            <a:endParaRPr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1EFEC4A-BB76-7759-9CDF-7F649579A704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4C83E8F-439B-74E2-FAF7-F7A78D653865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ED67E4E-9AEA-C651-B5A3-B6E5E919F12E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3FD39007-46A6-02AF-DEC3-B793A661C3C8}"/>
              </a:ext>
            </a:extLst>
          </p:cNvPr>
          <p:cNvSpPr txBox="1"/>
          <p:nvPr/>
        </p:nvSpPr>
        <p:spPr>
          <a:xfrm>
            <a:off x="9163720" y="3238500"/>
            <a:ext cx="7560000" cy="5040000"/>
          </a:xfrm>
          <a:prstGeom prst="rect">
            <a:avLst/>
          </a:prstGeom>
          <a:solidFill>
            <a:srgbClr val="E3F0F9"/>
          </a:solidFill>
        </p:spPr>
        <p:txBody>
          <a:bodyPr wrap="square" lIns="144000" tIns="180000" rIns="144000" bIns="180000" rtlCol="0" anchor="t">
            <a:spAutoFit/>
          </a:bodyPr>
          <a:lstStyle/>
          <a:p>
            <a:pPr algn="l">
              <a:lnSpc>
                <a:spcPts val="4500"/>
              </a:lnSpc>
              <a:spcAft>
                <a:spcPts val="600"/>
              </a:spcAft>
            </a:pPr>
            <a:r>
              <a:rPr lang="en-US" altLang="zh-TW" sz="3200" b="1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Exclusion Criteria: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1. Articles not published in English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2. Articles that do not provide a detailed description of large language models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3. Studies where the application domain is unclear or irrelevant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4. Articles that are not accessible</a:t>
            </a: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38798DBA-2578-0DB2-6DD8-69391DF98E79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4D7575A-CD44-4832-1DDB-6B5549E2FEC8}"/>
              </a:ext>
            </a:extLst>
          </p:cNvPr>
          <p:cNvSpPr/>
          <p:nvPr/>
        </p:nvSpPr>
        <p:spPr>
          <a:xfrm>
            <a:off x="1202750" y="1943100"/>
            <a:ext cx="15520970" cy="100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/>
              <a:t>Preferred Reporting Items for Systematic Reviews and Meta-Analyses (PRISMA)(Page et al., 2021)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72E2D2C-2053-1CD3-ADF4-525C9F7BC6CF}"/>
              </a:ext>
            </a:extLst>
          </p:cNvPr>
          <p:cNvSpPr txBox="1"/>
          <p:nvPr/>
        </p:nvSpPr>
        <p:spPr>
          <a:xfrm>
            <a:off x="1028700" y="671496"/>
            <a:ext cx="13731012" cy="80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5999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Research Method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64D03E06-06F7-04C2-7EF6-2268DFC26F8C}"/>
              </a:ext>
            </a:extLst>
          </p:cNvPr>
          <p:cNvSpPr txBox="1"/>
          <p:nvPr/>
        </p:nvSpPr>
        <p:spPr>
          <a:xfrm>
            <a:off x="1202750" y="3238499"/>
            <a:ext cx="7560000" cy="5040000"/>
          </a:xfrm>
          <a:prstGeom prst="rect">
            <a:avLst/>
          </a:prstGeom>
          <a:solidFill>
            <a:srgbClr val="E3F0F9"/>
          </a:solidFill>
        </p:spPr>
        <p:txBody>
          <a:bodyPr wrap="square" lIns="144000" tIns="180000" rIns="144000" bIns="180000" rtlCol="0" anchor="t">
            <a:spAutoFit/>
          </a:bodyPr>
          <a:lstStyle/>
          <a:p>
            <a:pPr algn="l">
              <a:lnSpc>
                <a:spcPts val="4500"/>
              </a:lnSpc>
              <a:spcAft>
                <a:spcPts val="600"/>
              </a:spcAft>
            </a:pPr>
            <a:r>
              <a:rPr lang="en-US" altLang="zh-TW" sz="3200" b="1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Inclusion Criteria: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1. Related to </a:t>
            </a:r>
            <a:r>
              <a:rPr lang="en-US" altLang="zh-TW" sz="3200" b="1" dirty="0">
                <a:solidFill>
                  <a:schemeClr val="accent2"/>
                </a:solidFill>
                <a:ea typeface="Open Sans Medium"/>
                <a:cs typeface="Open Sans Medium"/>
                <a:sym typeface="Open Sans Medium"/>
              </a:rPr>
              <a:t>smart cities based on large language models</a:t>
            </a: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.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2. Focusing on </a:t>
            </a:r>
            <a:r>
              <a:rPr lang="en-US" altLang="zh-TW" sz="3200" b="1" dirty="0">
                <a:solidFill>
                  <a:schemeClr val="accent2"/>
                </a:solidFill>
                <a:ea typeface="Open Sans Medium"/>
                <a:cs typeface="Open Sans Medium"/>
                <a:sym typeface="Open Sans Medium"/>
              </a:rPr>
              <a:t>traffic-related</a:t>
            </a: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 topics.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3. The articles must be published in </a:t>
            </a:r>
            <a:r>
              <a:rPr lang="en-US" altLang="zh-TW" sz="3200" b="1" dirty="0">
                <a:solidFill>
                  <a:schemeClr val="accent2"/>
                </a:solidFill>
                <a:ea typeface="Open Sans Medium"/>
                <a:cs typeface="Open Sans Medium"/>
                <a:sym typeface="Open Sans Medium"/>
              </a:rPr>
              <a:t>English</a:t>
            </a: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.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4. The publication date should range from </a:t>
            </a:r>
            <a:r>
              <a:rPr lang="en-US" altLang="zh-TW" sz="3200" b="1" dirty="0">
                <a:solidFill>
                  <a:schemeClr val="accent2"/>
                </a:solidFill>
                <a:ea typeface="Open Sans Medium"/>
                <a:cs typeface="Open Sans Medium"/>
                <a:sym typeface="Open Sans Medium"/>
              </a:rPr>
              <a:t>2022 to August 2024</a:t>
            </a: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.</a:t>
            </a:r>
          </a:p>
          <a:p>
            <a:pPr algn="l">
              <a:lnSpc>
                <a:spcPts val="4500"/>
              </a:lnSpc>
            </a:pP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5. The articles must be </a:t>
            </a:r>
            <a:r>
              <a:rPr lang="en-US" altLang="zh-TW" sz="3200" b="1" dirty="0">
                <a:solidFill>
                  <a:schemeClr val="accent2"/>
                </a:solidFill>
                <a:ea typeface="Open Sans Medium"/>
                <a:cs typeface="Open Sans Medium"/>
                <a:sym typeface="Open Sans Medium"/>
              </a:rPr>
              <a:t>accessible</a:t>
            </a:r>
            <a:r>
              <a:rPr lang="en-US" altLang="zh-TW" sz="3200" dirty="0">
                <a:solidFill>
                  <a:srgbClr val="000000"/>
                </a:solidFill>
                <a:ea typeface="Open Sans Medium"/>
                <a:cs typeface="Open Sans Medium"/>
                <a:sym typeface="Open Sans Medium"/>
              </a:rPr>
              <a:t>.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F3EC567E-CABC-B015-BAF2-F3EF1D57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657217"/>
            <a:ext cx="8680520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Data Collection</a:t>
            </a:r>
          </a:p>
        </p:txBody>
      </p:sp>
      <p:sp>
        <p:nvSpPr>
          <p:cNvPr id="21" name="Freeform 21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4B6A3AB4-0A6C-C822-D007-56C4133E0B29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435B96E-72C9-E7B4-0D71-FE9E95F7DE2E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EC0198E3-E492-FA44-453A-2EB4E6BEC125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97BE5E-E4C0-3628-A3D7-4B100C4E0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94420"/>
              </p:ext>
            </p:extLst>
          </p:nvPr>
        </p:nvGraphicFramePr>
        <p:xfrm>
          <a:off x="1295400" y="5387465"/>
          <a:ext cx="15163799" cy="372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673">
                  <a:extLst>
                    <a:ext uri="{9D8B030D-6E8A-4147-A177-3AD203B41FA5}">
                      <a16:colId xmlns:a16="http://schemas.microsoft.com/office/drawing/2014/main" val="161855391"/>
                    </a:ext>
                  </a:extLst>
                </a:gridCol>
                <a:gridCol w="12169127">
                  <a:extLst>
                    <a:ext uri="{9D8B030D-6E8A-4147-A177-3AD203B41FA5}">
                      <a16:colId xmlns:a16="http://schemas.microsoft.com/office/drawing/2014/main" val="3549622740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2674926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>
                          <a:effectLst/>
                        </a:rPr>
                        <a:t>Set</a:t>
                      </a:r>
                      <a:endParaRPr lang="zh-TW" sz="6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 dirty="0">
                          <a:effectLst/>
                        </a:rPr>
                        <a:t>Query String</a:t>
                      </a:r>
                      <a:endParaRPr lang="zh-TW" sz="6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>
                          <a:effectLst/>
                        </a:rPr>
                        <a:t>Results</a:t>
                      </a:r>
                      <a:endParaRPr lang="zh-TW" sz="6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extLst>
                  <a:ext uri="{0D108BD9-81ED-4DB2-BD59-A6C34878D82A}">
                    <a16:rowId xmlns:a16="http://schemas.microsoft.com/office/drawing/2014/main" val="401399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>
                          <a:effectLst/>
                        </a:rPr>
                        <a:t>S1</a:t>
                      </a:r>
                      <a:endParaRPr lang="zh-TW" sz="6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 dirty="0">
                          <a:effectLst/>
                        </a:rPr>
                        <a:t>ALL=(Agent OR AI Agent OR Artificial Intelligence Agent OR Intelligent Agent OR AI System OR Virtual Agent) AND ALL = (large language model OR </a:t>
                      </a:r>
                      <a:r>
                        <a:rPr lang="en-US" sz="3600" kern="100" dirty="0" err="1">
                          <a:effectLst/>
                        </a:rPr>
                        <a:t>llm</a:t>
                      </a:r>
                      <a:r>
                        <a:rPr lang="en-US" sz="3600" kern="100" dirty="0">
                          <a:effectLst/>
                        </a:rPr>
                        <a:t>-based OR Generative Model OR Language Generation Model)</a:t>
                      </a:r>
                      <a:endParaRPr lang="zh-TW" sz="6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>
                          <a:effectLst/>
                        </a:rPr>
                        <a:t>6532</a:t>
                      </a:r>
                      <a:endParaRPr lang="zh-TW" sz="6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extLst>
                  <a:ext uri="{0D108BD9-81ED-4DB2-BD59-A6C34878D82A}">
                    <a16:rowId xmlns:a16="http://schemas.microsoft.com/office/drawing/2014/main" val="3506259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>
                          <a:effectLst/>
                        </a:rPr>
                        <a:t>S2</a:t>
                      </a:r>
                      <a:endParaRPr lang="zh-TW" sz="60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 dirty="0">
                          <a:effectLst/>
                        </a:rPr>
                        <a:t>[S1] AND (TS=(Traffic OR Circulation OR accident))</a:t>
                      </a:r>
                      <a:endParaRPr lang="zh-TW" sz="6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tc>
                  <a:txBody>
                    <a:bodyPr/>
                    <a:lstStyle/>
                    <a:p>
                      <a:pPr marR="27305" indent="-127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3600" kern="100" dirty="0">
                          <a:effectLst/>
                        </a:rPr>
                        <a:t>184</a:t>
                      </a:r>
                      <a:endParaRPr lang="zh-TW" sz="60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180000" marR="180000" marT="72000" marB="72000" anchor="ctr"/>
                </a:tc>
                <a:extLst>
                  <a:ext uri="{0D108BD9-81ED-4DB2-BD59-A6C34878D82A}">
                    <a16:rowId xmlns:a16="http://schemas.microsoft.com/office/drawing/2014/main" val="248369965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C0A4F0-42A1-1B0E-F994-36C74CD20DE1}"/>
              </a:ext>
            </a:extLst>
          </p:cNvPr>
          <p:cNvSpPr txBox="1"/>
          <p:nvPr/>
        </p:nvSpPr>
        <p:spPr>
          <a:xfrm>
            <a:off x="1028700" y="2124768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</a:rPr>
              <a:t>Academic Database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BCD4BF-4371-EDAC-2B62-A72114853A0E}"/>
              </a:ext>
            </a:extLst>
          </p:cNvPr>
          <p:cNvSpPr txBox="1"/>
          <p:nvPr/>
        </p:nvSpPr>
        <p:spPr>
          <a:xfrm>
            <a:off x="1028700" y="4226918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</a:rPr>
              <a:t>Query String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52B4227-657D-5731-7BE3-1BDF81FF91FE}"/>
              </a:ext>
            </a:extLst>
          </p:cNvPr>
          <p:cNvSpPr txBox="1"/>
          <p:nvPr/>
        </p:nvSpPr>
        <p:spPr>
          <a:xfrm>
            <a:off x="1028700" y="3013947"/>
            <a:ext cx="796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/>
              <a:t>Web of Science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7C9750-6BD0-BFE8-2E67-1F05063649E8}"/>
              </a:ext>
            </a:extLst>
          </p:cNvPr>
          <p:cNvSpPr txBox="1"/>
          <p:nvPr/>
        </p:nvSpPr>
        <p:spPr>
          <a:xfrm>
            <a:off x="2658262" y="9206925"/>
            <a:ext cx="12438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kern="100" dirty="0">
                <a:effectLst/>
                <a:ea typeface="新細明體" panose="02020500000000000000" pitchFamily="18" charset="-120"/>
              </a:rPr>
              <a:t>Table 1.</a:t>
            </a:r>
            <a:r>
              <a:rPr lang="en-US" altLang="zh-TW" sz="3200" b="1" kern="100" dirty="0">
                <a:effectLst/>
                <a:ea typeface="新細明體" panose="02020500000000000000" pitchFamily="18" charset="-120"/>
              </a:rPr>
              <a:t> </a:t>
            </a:r>
            <a:r>
              <a:rPr lang="en-US" altLang="zh-TW" sz="3200" kern="100" dirty="0">
                <a:effectLst/>
                <a:ea typeface="新細明體" panose="02020500000000000000" pitchFamily="18" charset="-120"/>
              </a:rPr>
              <a:t>Keyword Strategies and Results via Web of Science Database</a:t>
            </a:r>
            <a:endParaRPr lang="zh-TW" altLang="en-US" sz="3200" dirty="0"/>
          </a:p>
        </p:txBody>
      </p:sp>
      <p:sp>
        <p:nvSpPr>
          <p:cNvPr id="31" name="投影片編號版面配置區 30">
            <a:extLst>
              <a:ext uri="{FF2B5EF4-FFF2-40B4-BE49-F238E27FC236}">
                <a16:creationId xmlns:a16="http://schemas.microsoft.com/office/drawing/2014/main" id="{AA7B242A-7840-3E22-BC75-3ECEAC6C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657217"/>
            <a:ext cx="8680520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Screening Process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8523" y="2933700"/>
            <a:ext cx="6799550" cy="1230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Medium"/>
              </a:rPr>
              <a:t>Figure 1. Flow chart for screening and selection of articles.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D442ABA-DDD6-191D-80E6-B530A6C51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23788"/>
            <a:ext cx="7769523" cy="9839424"/>
          </a:xfrm>
          <a:prstGeom prst="rect">
            <a:avLst/>
          </a:prstGeom>
        </p:spPr>
      </p:pic>
      <p:grpSp>
        <p:nvGrpSpPr>
          <p:cNvPr id="13" name="Group 8">
            <a:extLst>
              <a:ext uri="{FF2B5EF4-FFF2-40B4-BE49-F238E27FC236}">
                <a16:creationId xmlns:a16="http://schemas.microsoft.com/office/drawing/2014/main" id="{2E1A88AC-1DFB-6CD0-2BA4-89DC20191DC3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3620CF4-5B92-EDF2-6E71-2BED3AB69638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01EBA400-AC18-6892-691F-C9DC23BFD692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02A5332-13E7-1C2F-5111-D2C7DE42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76930-52DB-B3AD-C688-B57D154D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939A515-FB8D-EA5A-99C4-CA4EAB9B3A99}"/>
              </a:ext>
            </a:extLst>
          </p:cNvPr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62563F6-1E36-9DCF-85F7-A8B21AA7B340}"/>
              </a:ext>
            </a:extLst>
          </p:cNvPr>
          <p:cNvGrpSpPr/>
          <p:nvPr/>
        </p:nvGrpSpPr>
        <p:grpSpPr>
          <a:xfrm>
            <a:off x="1074658" y="5810158"/>
            <a:ext cx="447675" cy="447675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37851AA-0D7F-BD43-DD2D-B87E18563D5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90C0"/>
            </a:solidFill>
          </p:spPr>
          <p:txBody>
            <a:bodyPr/>
            <a:lstStyle/>
            <a:p>
              <a:endParaRPr lang="zh-TW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32C041B-E2BB-3264-0AE2-B790304A965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2570979-2A58-E61E-C4D5-57A66FA912F2}"/>
              </a:ext>
            </a:extLst>
          </p:cNvPr>
          <p:cNvSpPr txBox="1"/>
          <p:nvPr/>
        </p:nvSpPr>
        <p:spPr>
          <a:xfrm>
            <a:off x="1074658" y="3188459"/>
            <a:ext cx="16184642" cy="2129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34"/>
              </a:lnSpc>
            </a:pPr>
            <a:r>
              <a:rPr lang="en-US" sz="11200" b="1" dirty="0">
                <a:solidFill>
                  <a:schemeClr val="accent1"/>
                </a:solidFill>
                <a:latin typeface="Calibri (標題)"/>
                <a:ea typeface="Inter Bold"/>
                <a:cs typeface="Inter Bold"/>
                <a:sym typeface="Inter Bold"/>
              </a:rPr>
              <a:t>IV. Result and Analysis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1332B47-40A3-CE1B-1813-BEF5D1D15699}"/>
              </a:ext>
            </a:extLst>
          </p:cNvPr>
          <p:cNvSpPr txBox="1"/>
          <p:nvPr/>
        </p:nvSpPr>
        <p:spPr>
          <a:xfrm>
            <a:off x="1690843" y="5764756"/>
            <a:ext cx="12558557" cy="47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altLang="zh-TW" sz="3200" dirty="0">
                <a:ea typeface="Inter Bold"/>
                <a:cs typeface="Inter Bold"/>
                <a:sym typeface="Inter Bold"/>
              </a:rPr>
              <a:t>Large Language Model and AI Agent System for Smart City</a:t>
            </a:r>
            <a:endParaRPr lang="en-US" sz="2799" spc="207" dirty="0"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4C3092-2505-8CE8-7CAE-1089ADE8ABD7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7E5ED7FF-CDA8-C4A8-F1B6-0C1CAD2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3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69096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Trend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2" y="9220575"/>
            <a:ext cx="16230596" cy="450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Medium"/>
              </a:rPr>
              <a:t>Figure 2. Growing trend analysis of AI and Smart City Traffic Management using Web of Science (2014-2024)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5" name="Group 8">
            <a:extLst>
              <a:ext uri="{FF2B5EF4-FFF2-40B4-BE49-F238E27FC236}">
                <a16:creationId xmlns:a16="http://schemas.microsoft.com/office/drawing/2014/main" id="{2AC887CA-DFA1-42C8-EA22-D536DAF759AC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8946B20-1666-3BD8-70F6-902EB7DD42C6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6DA64946-0A3C-53FE-6CF9-29D37C3FD103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CF54FEF-96EF-33BC-3A5D-DE6AE6634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899457"/>
              </p:ext>
            </p:extLst>
          </p:nvPr>
        </p:nvGraphicFramePr>
        <p:xfrm>
          <a:off x="1638298" y="1891790"/>
          <a:ext cx="150114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CDCD32F-6273-51AA-C77F-AF03AD6EB1A9}"/>
              </a:ext>
            </a:extLst>
          </p:cNvPr>
          <p:cNvCxnSpPr>
            <a:cxnSpLocks/>
          </p:cNvCxnSpPr>
          <p:nvPr/>
        </p:nvCxnSpPr>
        <p:spPr>
          <a:xfrm flipV="1">
            <a:off x="12039600" y="1813049"/>
            <a:ext cx="3124200" cy="266700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73A66B4-53F0-7C4A-12D6-EDAFD97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1E25BC51-C2BA-E30D-BE36-FAC3A107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36" y="1134228"/>
            <a:ext cx="13731729" cy="850507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19215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Keyword Co-occurrence Networks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FA4A6AF5-C2C5-2806-4365-54FB7F9C78E2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20A8D75-D6E0-C8AD-5997-24152C0EB244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D2AAAD11-EA2D-86CA-8E27-A2CFE275C954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2CDF348-F48D-377B-BDF5-38AD1FC00E82}"/>
              </a:ext>
            </a:extLst>
          </p:cNvPr>
          <p:cNvSpPr txBox="1"/>
          <p:nvPr/>
        </p:nvSpPr>
        <p:spPr>
          <a:xfrm>
            <a:off x="1133931" y="9486900"/>
            <a:ext cx="16020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ctr"/>
            <a:r>
              <a:rPr lang="en-US" altLang="zh-TW" sz="2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3.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Keyword Co-Occurrence networks of AI and Smart City Traffic Management Literature (2022-2024)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8B60C7D-6ABE-9406-8FC8-6B1B36900156}"/>
              </a:ext>
            </a:extLst>
          </p:cNvPr>
          <p:cNvSpPr/>
          <p:nvPr/>
        </p:nvSpPr>
        <p:spPr>
          <a:xfrm>
            <a:off x="4191000" y="6438900"/>
            <a:ext cx="2438400" cy="1219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8EC41307-606E-970B-598F-C3D34B92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52D4-9402-E776-E676-F57D632B2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2">
            <a:extLst>
              <a:ext uri="{FF2B5EF4-FFF2-40B4-BE49-F238E27FC236}">
                <a16:creationId xmlns:a16="http://schemas.microsoft.com/office/drawing/2014/main" id="{221160F5-23C0-F326-79E8-0D07B329BD8B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B9E6EBD1-3BB6-CA64-7E05-CFD6CD072704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3512E89-9C32-76B2-E6DB-A36D4A922FC1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5539F76-EB75-69E2-37B9-A5B787116501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4B6E72-3821-57BF-BB09-9C5537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73141"/>
              </p:ext>
            </p:extLst>
          </p:nvPr>
        </p:nvGraphicFramePr>
        <p:xfrm>
          <a:off x="2133598" y="2540961"/>
          <a:ext cx="14020800" cy="585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0960">
                  <a:extLst>
                    <a:ext uri="{9D8B030D-6E8A-4147-A177-3AD203B41FA5}">
                      <a16:colId xmlns:a16="http://schemas.microsoft.com/office/drawing/2014/main" val="3836149859"/>
                    </a:ext>
                  </a:extLst>
                </a:gridCol>
                <a:gridCol w="5289840">
                  <a:extLst>
                    <a:ext uri="{9D8B030D-6E8A-4147-A177-3AD203B41FA5}">
                      <a16:colId xmlns:a16="http://schemas.microsoft.com/office/drawing/2014/main" val="3695651"/>
                    </a:ext>
                  </a:extLst>
                </a:gridCol>
              </a:tblGrid>
              <a:tr h="524272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Publisher Type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Results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141546"/>
                  </a:ext>
                </a:extLst>
              </a:tr>
              <a:tr h="524272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IEEE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>
                          <a:effectLst/>
                        </a:rPr>
                        <a:t>43</a:t>
                      </a:r>
                      <a:endParaRPr lang="zh-TW" sz="3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extLst>
                  <a:ext uri="{0D108BD9-81ED-4DB2-BD59-A6C34878D82A}">
                    <a16:rowId xmlns:a16="http://schemas.microsoft.com/office/drawing/2014/main" val="2542852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>
                          <a:effectLst/>
                        </a:rPr>
                        <a:t>Elsevier</a:t>
                      </a:r>
                      <a:endParaRPr lang="zh-TW" sz="3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16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extLst>
                  <a:ext uri="{0D108BD9-81ED-4DB2-BD59-A6C34878D82A}">
                    <a16:rowId xmlns:a16="http://schemas.microsoft.com/office/drawing/2014/main" val="163781588"/>
                  </a:ext>
                </a:extLst>
              </a:tr>
              <a:tr h="524272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MDPI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14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extLst>
                  <a:ext uri="{0D108BD9-81ED-4DB2-BD59-A6C34878D82A}">
                    <a16:rowId xmlns:a16="http://schemas.microsoft.com/office/drawing/2014/main" val="1967549427"/>
                  </a:ext>
                </a:extLst>
              </a:tr>
              <a:tr h="524272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Springer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>
                          <a:effectLst/>
                        </a:rPr>
                        <a:t>11</a:t>
                      </a:r>
                      <a:endParaRPr lang="zh-TW" sz="3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extLst>
                  <a:ext uri="{0D108BD9-81ED-4DB2-BD59-A6C34878D82A}">
                    <a16:rowId xmlns:a16="http://schemas.microsoft.com/office/drawing/2014/main" val="331223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635" algn="ctr" fontAlgn="auto"/>
                      <a:r>
                        <a:rPr lang="en-US" sz="3600" kern="100" dirty="0">
                          <a:effectLst/>
                        </a:rPr>
                        <a:t>Association for Computing Machinery (ACM)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8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extLst>
                  <a:ext uri="{0D108BD9-81ED-4DB2-BD59-A6C34878D82A}">
                    <a16:rowId xmlns:a16="http://schemas.microsoft.com/office/drawing/2014/main" val="3895205581"/>
                  </a:ext>
                </a:extLst>
              </a:tr>
              <a:tr h="524272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Other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20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44000" marB="144000" anchor="ctr"/>
                </a:tc>
                <a:extLst>
                  <a:ext uri="{0D108BD9-81ED-4DB2-BD59-A6C34878D82A}">
                    <a16:rowId xmlns:a16="http://schemas.microsoft.com/office/drawing/2014/main" val="2715230034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4C42A589-A3CD-28AC-13AA-D9C1D0248C28}"/>
              </a:ext>
            </a:extLst>
          </p:cNvPr>
          <p:cNvSpPr txBox="1"/>
          <p:nvPr/>
        </p:nvSpPr>
        <p:spPr>
          <a:xfrm>
            <a:off x="1265625" y="9053091"/>
            <a:ext cx="15756750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 indent="-3175" algn="ctr" hangingPunct="0">
              <a:lnSpc>
                <a:spcPts val="22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2. Publisher Types Based on the Application of AI and Smart City Traffic Management (2022-2024)</a:t>
            </a:r>
            <a:endParaRPr lang="zh-TW" altLang="zh-TW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DA08DD9-3286-3BCE-5F77-EE1B055F0D84}"/>
              </a:ext>
            </a:extLst>
          </p:cNvPr>
          <p:cNvSpPr txBox="1"/>
          <p:nvPr/>
        </p:nvSpPr>
        <p:spPr>
          <a:xfrm>
            <a:off x="1028700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Publisher Type Analysis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B84BE3-6F64-EE08-02CF-10B9F66D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28700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altLang="zh-TW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Document Types Analysis</a:t>
            </a:r>
          </a:p>
        </p:txBody>
      </p:sp>
      <p:sp>
        <p:nvSpPr>
          <p:cNvPr id="22" name="Freeform 22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CFF7B1BA-2608-022B-830D-BFA279B4AFFE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FCF6DAB-05A7-C29F-5DAE-BC0430AD7818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B312D393-10F9-4913-9809-7DB3958F5B01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FEDCFF-B871-64A5-04C9-4799A26ED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19301"/>
              </p:ext>
            </p:extLst>
          </p:nvPr>
        </p:nvGraphicFramePr>
        <p:xfrm>
          <a:off x="2209800" y="3099688"/>
          <a:ext cx="13635000" cy="32777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26394">
                  <a:extLst>
                    <a:ext uri="{9D8B030D-6E8A-4147-A177-3AD203B41FA5}">
                      <a16:colId xmlns:a16="http://schemas.microsoft.com/office/drawing/2014/main" val="1641441825"/>
                    </a:ext>
                  </a:extLst>
                </a:gridCol>
                <a:gridCol w="5208606">
                  <a:extLst>
                    <a:ext uri="{9D8B030D-6E8A-4147-A177-3AD203B41FA5}">
                      <a16:colId xmlns:a16="http://schemas.microsoft.com/office/drawing/2014/main" val="2475739652"/>
                    </a:ext>
                  </a:extLst>
                </a:gridCol>
              </a:tblGrid>
              <a:tr h="1063944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Document Type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08000" marB="10800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Results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08000" marB="10800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11029"/>
                  </a:ext>
                </a:extLst>
              </a:tr>
              <a:tr h="1063944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Journal Article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>
                          <a:effectLst/>
                        </a:rPr>
                        <a:t>70</a:t>
                      </a:r>
                      <a:endParaRPr lang="zh-TW" sz="3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1833692493"/>
                  </a:ext>
                </a:extLst>
              </a:tr>
              <a:tr h="1149891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Conference Proceedings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3600" kern="100" dirty="0">
                          <a:effectLst/>
                        </a:rPr>
                        <a:t>42</a:t>
                      </a:r>
                      <a:endParaRPr lang="zh-TW" sz="3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700526285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3CB253-24E9-DCE6-1586-8A5D5D3482D3}"/>
              </a:ext>
            </a:extLst>
          </p:cNvPr>
          <p:cNvSpPr txBox="1"/>
          <p:nvPr/>
        </p:nvSpPr>
        <p:spPr>
          <a:xfrm>
            <a:off x="1307886" y="7048500"/>
            <a:ext cx="15438827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 indent="-3175" algn="ctr" hangingPunct="0">
              <a:lnSpc>
                <a:spcPts val="32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TW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3. Document Types Based on the Application of AI and Smart City Traffic Management (2022-2024)</a:t>
            </a:r>
            <a:endParaRPr lang="zh-TW" altLang="zh-TW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6BB6A27A-EA96-33A3-72EB-467FA938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Overview of Selected Studies</a:t>
            </a:r>
          </a:p>
        </p:txBody>
      </p:sp>
      <p:sp>
        <p:nvSpPr>
          <p:cNvPr id="8" name="Freeform 8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4AC257-E491-C6F5-764B-1ADCA24684CE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BECD709-F2B6-765D-7DC2-97FD05FD5C4E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228A42-C114-48E6-CE1E-4DD7D36D8858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338A157-2008-ED0D-E068-1B34506B5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08102"/>
              </p:ext>
            </p:extLst>
          </p:nvPr>
        </p:nvGraphicFramePr>
        <p:xfrm>
          <a:off x="952496" y="1587463"/>
          <a:ext cx="16383004" cy="8040960"/>
        </p:xfrm>
        <a:graphic>
          <a:graphicData uri="http://schemas.openxmlformats.org/drawingml/2006/table">
            <a:tbl>
              <a:tblPr/>
              <a:tblGrid>
                <a:gridCol w="4095751">
                  <a:extLst>
                    <a:ext uri="{9D8B030D-6E8A-4147-A177-3AD203B41FA5}">
                      <a16:colId xmlns:a16="http://schemas.microsoft.com/office/drawing/2014/main" val="3580123477"/>
                    </a:ext>
                  </a:extLst>
                </a:gridCol>
                <a:gridCol w="4095751">
                  <a:extLst>
                    <a:ext uri="{9D8B030D-6E8A-4147-A177-3AD203B41FA5}">
                      <a16:colId xmlns:a16="http://schemas.microsoft.com/office/drawing/2014/main" val="2819609545"/>
                    </a:ext>
                  </a:extLst>
                </a:gridCol>
                <a:gridCol w="4095751">
                  <a:extLst>
                    <a:ext uri="{9D8B030D-6E8A-4147-A177-3AD203B41FA5}">
                      <a16:colId xmlns:a16="http://schemas.microsoft.com/office/drawing/2014/main" val="947503081"/>
                    </a:ext>
                  </a:extLst>
                </a:gridCol>
                <a:gridCol w="4095751">
                  <a:extLst>
                    <a:ext uri="{9D8B030D-6E8A-4147-A177-3AD203B41FA5}">
                      <a16:colId xmlns:a16="http://schemas.microsoft.com/office/drawing/2014/main" val="956355680"/>
                    </a:ext>
                  </a:extLst>
                </a:gridCol>
              </a:tblGrid>
              <a:tr h="48339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Study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AI Techniques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Traffic-Related Focus</a:t>
                      </a:r>
                      <a:endParaRPr lang="en-US" sz="280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Challenges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62688"/>
                  </a:ext>
                </a:extLst>
              </a:tr>
              <a:tr h="1312068">
                <a:tc>
                  <a:txBody>
                    <a:bodyPr/>
                    <a:lstStyle/>
                    <a:p>
                      <a:r>
                        <a:rPr lang="en-US" sz="2800" dirty="0" err="1"/>
                        <a:t>TrafficGPT</a:t>
                      </a:r>
                      <a:r>
                        <a:rPr lang="en-US" sz="2800" dirty="0"/>
                        <a:t>: Viewing, Processing and Interacting with Traffic Foundation Models (Zhang et al., 2024b)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Large Language Models (LLMs), Traffic Foundation Models (TFMs), Chain-of-Thought Reasoning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Smart traffic management, decision-making support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Reliance on human intervention, handling ambiguous instructions.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561908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r>
                        <a:rPr lang="en-US" sz="2800" dirty="0"/>
                        <a:t>LLM Multimodal Traffic Accident Forecasting (de </a:t>
                      </a:r>
                      <a:r>
                        <a:rPr lang="en-US" sz="2800" dirty="0" err="1"/>
                        <a:t>Zarzà</a:t>
                      </a:r>
                      <a:r>
                        <a:rPr lang="en-US" sz="2800" dirty="0"/>
                        <a:t> et al., 2023)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Multimodal Deep Learning, Transformer Models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Traffic accident prediction, autonomous driving assistance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bias, privacy concerns, complexity of multimodal data integration.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31568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r>
                        <a:rPr lang="en-US" sz="2800"/>
                        <a:t>Generative AI-Enabled Vehicular Networks (Zhang et al., 2024a)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Generative AI, Digital Twin, Vehicle-to-Everything (V2X) communication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Vehicular communication, traffic data generation, safety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Data privacy, computational demands, real-time processing challenges.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162232"/>
                  </a:ext>
                </a:extLst>
              </a:tr>
              <a:tr h="1519237">
                <a:tc>
                  <a:txBody>
                    <a:bodyPr/>
                    <a:lstStyle/>
                    <a:p>
                      <a:r>
                        <a:rPr lang="en-US" sz="2800" dirty="0"/>
                        <a:t>Deep Learning-Based Multimodal Trajectory Prediction with Traffic Light (Lee et al., 2023)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Deep Learning, CNNs, RNNs, Attention Mechanisms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Vehicle trajectory prediction, traffic light interaction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Real-time prediction accuracy, handling traffic variability, generalization to different environments.</a:t>
                      </a:r>
                    </a:p>
                  </a:txBody>
                  <a:tcPr marL="108000" marR="108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59724"/>
                  </a:ext>
                </a:extLst>
              </a:tr>
            </a:tbl>
          </a:graphicData>
        </a:graphic>
      </p:graphicFrame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5680A256-B529-5819-879A-63564DE7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29F68-FE0A-CE7A-059F-4EF788FC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033FFA9-613E-284B-20A7-DB4A2367E2F2}"/>
              </a:ext>
            </a:extLst>
          </p:cNvPr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8373627-F879-F593-71C8-A6E9FF74EBF7}"/>
              </a:ext>
            </a:extLst>
          </p:cNvPr>
          <p:cNvGrpSpPr/>
          <p:nvPr/>
        </p:nvGrpSpPr>
        <p:grpSpPr>
          <a:xfrm>
            <a:off x="1074658" y="5810158"/>
            <a:ext cx="447675" cy="447675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9F95BBC-0A53-453F-54A8-58D792E810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90C0"/>
            </a:solidFill>
          </p:spPr>
          <p:txBody>
            <a:bodyPr/>
            <a:lstStyle/>
            <a:p>
              <a:endParaRPr lang="zh-TW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AD97374-868B-B119-438B-F348A70A139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A721701-8A5B-1F89-4DD3-91D754101039}"/>
              </a:ext>
            </a:extLst>
          </p:cNvPr>
          <p:cNvSpPr txBox="1"/>
          <p:nvPr/>
        </p:nvSpPr>
        <p:spPr>
          <a:xfrm>
            <a:off x="1074658" y="3188459"/>
            <a:ext cx="16184642" cy="215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34"/>
              </a:lnSpc>
            </a:pPr>
            <a:r>
              <a:rPr lang="en-US" sz="12000" b="1" dirty="0">
                <a:solidFill>
                  <a:schemeClr val="accent1"/>
                </a:solidFill>
                <a:latin typeface="Calibri (標題)"/>
                <a:ea typeface="Inter Bold"/>
                <a:cs typeface="Inter Bold"/>
                <a:sym typeface="Inter Bold"/>
              </a:rPr>
              <a:t>V. Conclusion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C3F392B-36DD-7C13-34C8-5E03305882EF}"/>
              </a:ext>
            </a:extLst>
          </p:cNvPr>
          <p:cNvSpPr txBox="1"/>
          <p:nvPr/>
        </p:nvSpPr>
        <p:spPr>
          <a:xfrm>
            <a:off x="1690843" y="5764756"/>
            <a:ext cx="12558557" cy="47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altLang="zh-TW" sz="3200" dirty="0">
                <a:ea typeface="Inter Bold"/>
                <a:cs typeface="Inter Bold"/>
                <a:sym typeface="Inter Bold"/>
              </a:rPr>
              <a:t>Large Language Model and AI Agent System for Smart City</a:t>
            </a:r>
            <a:endParaRPr lang="en-US" sz="2799" spc="207" dirty="0"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421E13C-0F46-93A7-143D-6CC1DD35BBFE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25812EF5-EECA-3104-196F-9FD97324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775958" y="2722278"/>
            <a:ext cx="969409" cy="986123"/>
          </a:xfrm>
          <a:custGeom>
            <a:avLst/>
            <a:gdLst/>
            <a:ahLst/>
            <a:cxnLst/>
            <a:rect l="l" t="t" r="r" b="b"/>
            <a:pathLst>
              <a:path w="812800" h="826814">
                <a:moveTo>
                  <a:pt x="406400" y="0"/>
                </a:moveTo>
                <a:cubicBezTo>
                  <a:pt x="181951" y="0"/>
                  <a:pt x="0" y="185089"/>
                  <a:pt x="0" y="413407"/>
                </a:cubicBezTo>
                <a:cubicBezTo>
                  <a:pt x="0" y="641726"/>
                  <a:pt x="181951" y="826814"/>
                  <a:pt x="406400" y="826814"/>
                </a:cubicBezTo>
                <a:cubicBezTo>
                  <a:pt x="630849" y="826814"/>
                  <a:pt x="812800" y="641726"/>
                  <a:pt x="812800" y="413407"/>
                </a:cubicBezTo>
                <a:cubicBezTo>
                  <a:pt x="812800" y="185089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866840" y="2735205"/>
            <a:ext cx="787645" cy="880747"/>
          </a:xfrm>
          <a:prstGeom prst="rect">
            <a:avLst/>
          </a:prstGeom>
        </p:spPr>
        <p:txBody>
          <a:bodyPr lIns="44470" tIns="44470" rIns="44470" bIns="44470" rtlCol="0" anchor="ctr"/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70C0"/>
                </a:solidFill>
                <a:ea typeface="Inter Bold"/>
                <a:cs typeface="Arial" panose="020B0604020202020204" pitchFamily="34" charset="0"/>
                <a:sym typeface="Inter Bold"/>
              </a:rPr>
              <a:t>I</a:t>
            </a:r>
          </a:p>
        </p:txBody>
      </p:sp>
      <p:sp>
        <p:nvSpPr>
          <p:cNvPr id="6" name="Freeform 6"/>
          <p:cNvSpPr/>
          <p:nvPr/>
        </p:nvSpPr>
        <p:spPr>
          <a:xfrm>
            <a:off x="5775958" y="7001052"/>
            <a:ext cx="969409" cy="986123"/>
          </a:xfrm>
          <a:custGeom>
            <a:avLst/>
            <a:gdLst/>
            <a:ahLst/>
            <a:cxnLst/>
            <a:rect l="l" t="t" r="r" b="b"/>
            <a:pathLst>
              <a:path w="812800" h="826814">
                <a:moveTo>
                  <a:pt x="406400" y="0"/>
                </a:moveTo>
                <a:cubicBezTo>
                  <a:pt x="181951" y="0"/>
                  <a:pt x="0" y="185089"/>
                  <a:pt x="0" y="413407"/>
                </a:cubicBezTo>
                <a:cubicBezTo>
                  <a:pt x="0" y="641726"/>
                  <a:pt x="181951" y="826814"/>
                  <a:pt x="406400" y="826814"/>
                </a:cubicBezTo>
                <a:cubicBezTo>
                  <a:pt x="630849" y="826814"/>
                  <a:pt x="812800" y="641726"/>
                  <a:pt x="812800" y="413407"/>
                </a:cubicBezTo>
                <a:cubicBezTo>
                  <a:pt x="812800" y="185089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866840" y="7013979"/>
            <a:ext cx="787645" cy="880747"/>
          </a:xfrm>
          <a:prstGeom prst="rect">
            <a:avLst/>
          </a:prstGeom>
        </p:spPr>
        <p:txBody>
          <a:bodyPr lIns="44470" tIns="44470" rIns="44470" bIns="44470" rtlCol="0" anchor="ctr"/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70C0"/>
                </a:solidFill>
                <a:ea typeface="Inter Bold"/>
                <a:cs typeface="Arial" panose="020B0604020202020204" pitchFamily="34" charset="0"/>
                <a:sym typeface="Inter Bold"/>
              </a:rPr>
              <a:t>IV</a:t>
            </a:r>
          </a:p>
        </p:txBody>
      </p:sp>
      <p:sp>
        <p:nvSpPr>
          <p:cNvPr id="9" name="Freeform 9"/>
          <p:cNvSpPr/>
          <p:nvPr/>
        </p:nvSpPr>
        <p:spPr>
          <a:xfrm>
            <a:off x="5775958" y="4148536"/>
            <a:ext cx="969409" cy="986123"/>
          </a:xfrm>
          <a:custGeom>
            <a:avLst/>
            <a:gdLst/>
            <a:ahLst/>
            <a:cxnLst/>
            <a:rect l="l" t="t" r="r" b="b"/>
            <a:pathLst>
              <a:path w="812800" h="826814">
                <a:moveTo>
                  <a:pt x="406400" y="0"/>
                </a:moveTo>
                <a:cubicBezTo>
                  <a:pt x="181951" y="0"/>
                  <a:pt x="0" y="185089"/>
                  <a:pt x="0" y="413407"/>
                </a:cubicBezTo>
                <a:cubicBezTo>
                  <a:pt x="0" y="641726"/>
                  <a:pt x="181951" y="826814"/>
                  <a:pt x="406400" y="826814"/>
                </a:cubicBezTo>
                <a:cubicBezTo>
                  <a:pt x="630849" y="826814"/>
                  <a:pt x="812800" y="641726"/>
                  <a:pt x="812800" y="413407"/>
                </a:cubicBezTo>
                <a:cubicBezTo>
                  <a:pt x="812800" y="185089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866840" y="4161463"/>
            <a:ext cx="787645" cy="880747"/>
          </a:xfrm>
          <a:prstGeom prst="rect">
            <a:avLst/>
          </a:prstGeom>
        </p:spPr>
        <p:txBody>
          <a:bodyPr lIns="44470" tIns="44470" rIns="44470" bIns="44470" rtlCol="0" anchor="ctr"/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70C0"/>
                </a:solidFill>
                <a:ea typeface="Inter Bold"/>
                <a:cs typeface="Arial" panose="020B0604020202020204" pitchFamily="34" charset="0"/>
                <a:sym typeface="Inter Bold"/>
              </a:rPr>
              <a:t>II</a:t>
            </a:r>
          </a:p>
        </p:txBody>
      </p:sp>
      <p:sp>
        <p:nvSpPr>
          <p:cNvPr id="12" name="Freeform 12"/>
          <p:cNvSpPr/>
          <p:nvPr/>
        </p:nvSpPr>
        <p:spPr>
          <a:xfrm>
            <a:off x="5775958" y="8427310"/>
            <a:ext cx="969409" cy="986123"/>
          </a:xfrm>
          <a:custGeom>
            <a:avLst/>
            <a:gdLst/>
            <a:ahLst/>
            <a:cxnLst/>
            <a:rect l="l" t="t" r="r" b="b"/>
            <a:pathLst>
              <a:path w="812800" h="826814">
                <a:moveTo>
                  <a:pt x="406400" y="0"/>
                </a:moveTo>
                <a:cubicBezTo>
                  <a:pt x="181951" y="0"/>
                  <a:pt x="0" y="185089"/>
                  <a:pt x="0" y="413407"/>
                </a:cubicBezTo>
                <a:cubicBezTo>
                  <a:pt x="0" y="641726"/>
                  <a:pt x="181951" y="826814"/>
                  <a:pt x="406400" y="826814"/>
                </a:cubicBezTo>
                <a:cubicBezTo>
                  <a:pt x="630849" y="826814"/>
                  <a:pt x="812800" y="641726"/>
                  <a:pt x="812800" y="413407"/>
                </a:cubicBezTo>
                <a:cubicBezTo>
                  <a:pt x="812800" y="185089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5866840" y="8440237"/>
            <a:ext cx="787645" cy="880747"/>
          </a:xfrm>
          <a:prstGeom prst="rect">
            <a:avLst/>
          </a:prstGeom>
        </p:spPr>
        <p:txBody>
          <a:bodyPr lIns="44470" tIns="44470" rIns="44470" bIns="44470" rtlCol="0" anchor="ctr"/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70C0"/>
                </a:solidFill>
                <a:ea typeface="Inter Bold"/>
                <a:cs typeface="Arial" panose="020B0604020202020204" pitchFamily="34" charset="0"/>
                <a:sym typeface="Inter Bold"/>
              </a:rPr>
              <a:t>V</a:t>
            </a:r>
          </a:p>
        </p:txBody>
      </p:sp>
      <p:sp>
        <p:nvSpPr>
          <p:cNvPr id="15" name="Freeform 15"/>
          <p:cNvSpPr/>
          <p:nvPr/>
        </p:nvSpPr>
        <p:spPr>
          <a:xfrm>
            <a:off x="5775958" y="5574794"/>
            <a:ext cx="969409" cy="986123"/>
          </a:xfrm>
          <a:custGeom>
            <a:avLst/>
            <a:gdLst/>
            <a:ahLst/>
            <a:cxnLst/>
            <a:rect l="l" t="t" r="r" b="b"/>
            <a:pathLst>
              <a:path w="812800" h="826814">
                <a:moveTo>
                  <a:pt x="406400" y="0"/>
                </a:moveTo>
                <a:cubicBezTo>
                  <a:pt x="181951" y="0"/>
                  <a:pt x="0" y="185089"/>
                  <a:pt x="0" y="413407"/>
                </a:cubicBezTo>
                <a:cubicBezTo>
                  <a:pt x="0" y="641726"/>
                  <a:pt x="181951" y="826814"/>
                  <a:pt x="406400" y="826814"/>
                </a:cubicBezTo>
                <a:cubicBezTo>
                  <a:pt x="630849" y="826814"/>
                  <a:pt x="812800" y="641726"/>
                  <a:pt x="812800" y="413407"/>
                </a:cubicBezTo>
                <a:cubicBezTo>
                  <a:pt x="812800" y="185089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5866840" y="5587721"/>
            <a:ext cx="787645" cy="880747"/>
          </a:xfrm>
          <a:prstGeom prst="rect">
            <a:avLst/>
          </a:prstGeom>
        </p:spPr>
        <p:txBody>
          <a:bodyPr lIns="44470" tIns="44470" rIns="44470" bIns="44470" rtlCol="0" anchor="ctr"/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70C0"/>
                </a:solidFill>
                <a:ea typeface="Inter Bold"/>
                <a:cs typeface="Arial" panose="020B0604020202020204" pitchFamily="34" charset="0"/>
                <a:sym typeface="Inter Bold"/>
              </a:rPr>
              <a:t>III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39000" y="2998565"/>
            <a:ext cx="605884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800" dirty="0">
                <a:solidFill>
                  <a:srgbClr val="000000"/>
                </a:solidFill>
                <a:ea typeface="Inter Medium"/>
                <a:cs typeface="Arial" panose="020B0604020202020204" pitchFamily="34" charset="0"/>
                <a:sym typeface="Inter Medium"/>
              </a:rPr>
              <a:t>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40772" y="7230350"/>
            <a:ext cx="605884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800" dirty="0">
                <a:solidFill>
                  <a:srgbClr val="000000"/>
                </a:solidFill>
                <a:ea typeface="Inter Medium"/>
                <a:cs typeface="Arial" panose="020B0604020202020204" pitchFamily="34" charset="0"/>
                <a:sym typeface="Inter Medium"/>
              </a:rPr>
              <a:t>Result and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40772" y="4409160"/>
            <a:ext cx="605884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800" dirty="0">
                <a:solidFill>
                  <a:srgbClr val="000000"/>
                </a:solidFill>
                <a:ea typeface="Inter Medium"/>
                <a:cs typeface="Arial" panose="020B0604020202020204" pitchFamily="34" charset="0"/>
                <a:sym typeface="Inter Medium"/>
              </a:rPr>
              <a:t>Literature Review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40772" y="8640944"/>
            <a:ext cx="605884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800" dirty="0">
                <a:solidFill>
                  <a:srgbClr val="000000"/>
                </a:solidFill>
                <a:ea typeface="Inter Medium"/>
                <a:cs typeface="Arial" panose="020B0604020202020204" pitchFamily="34" charset="0"/>
                <a:sym typeface="Inter Medium"/>
              </a:rPr>
              <a:t>Conclusion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40772" y="5819755"/>
            <a:ext cx="605884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altLang="zh-TW" sz="4800" dirty="0">
                <a:solidFill>
                  <a:srgbClr val="000000"/>
                </a:solidFill>
                <a:ea typeface="Inter Medium"/>
                <a:cs typeface="Arial" panose="020B0604020202020204" pitchFamily="34" charset="0"/>
                <a:sym typeface="Inter Medium"/>
              </a:rPr>
              <a:t>Methodology</a:t>
            </a:r>
          </a:p>
        </p:txBody>
      </p:sp>
      <p:sp>
        <p:nvSpPr>
          <p:cNvPr id="22" name="AutoShape 22"/>
          <p:cNvSpPr/>
          <p:nvPr/>
        </p:nvSpPr>
        <p:spPr>
          <a:xfrm>
            <a:off x="1131972" y="2049344"/>
            <a:ext cx="16230600" cy="0"/>
          </a:xfrm>
          <a:prstGeom prst="line">
            <a:avLst/>
          </a:prstGeom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TextBox 23"/>
          <p:cNvSpPr txBox="1"/>
          <p:nvPr/>
        </p:nvSpPr>
        <p:spPr>
          <a:xfrm>
            <a:off x="1028700" y="895350"/>
            <a:ext cx="16230600" cy="88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6400" b="1" dirty="0">
                <a:solidFill>
                  <a:srgbClr val="0070C0"/>
                </a:solidFill>
                <a:latin typeface="+mj-lt"/>
                <a:ea typeface="Inter Bold"/>
                <a:cs typeface="Inter Bold"/>
                <a:sym typeface="Inter Bold"/>
              </a:rPr>
              <a:t>Outline</a:t>
            </a:r>
          </a:p>
        </p:txBody>
      </p:sp>
      <p:sp>
        <p:nvSpPr>
          <p:cNvPr id="24" name="Freeform 24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3103B7B5-1D14-7660-207B-42EFA0FF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32926"/>
            <a:ext cx="16230600" cy="6878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1" lvl="1" algn="l">
              <a:lnSpc>
                <a:spcPts val="6720"/>
              </a:lnSpc>
            </a:pPr>
            <a:r>
              <a:rPr lang="en-US" sz="4800" b="1" dirty="0">
                <a:solidFill>
                  <a:schemeClr val="accent1"/>
                </a:solidFill>
                <a:ea typeface="Open Sans"/>
                <a:cs typeface="Open Sans"/>
                <a:sym typeface="Open Sans"/>
              </a:rPr>
              <a:t>Key Findings: </a:t>
            </a:r>
          </a:p>
          <a:p>
            <a:pPr marL="1363983" lvl="2" indent="-453392">
              <a:lnSpc>
                <a:spcPts val="6720"/>
              </a:lnSpc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LLM-based agents enhance efficiency and safety in smart city transportation.</a:t>
            </a:r>
          </a:p>
          <a:p>
            <a:pPr marL="1363983" lvl="2" indent="-453392">
              <a:lnSpc>
                <a:spcPts val="672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Significant potential in multimodal data processing and autonomous systems.</a:t>
            </a:r>
          </a:p>
          <a:p>
            <a:pPr marL="453391" lvl="1" algn="l">
              <a:lnSpc>
                <a:spcPts val="6720"/>
              </a:lnSpc>
            </a:pPr>
            <a:r>
              <a:rPr lang="en-US" sz="4800" b="1" dirty="0">
                <a:solidFill>
                  <a:schemeClr val="accent1"/>
                </a:solidFill>
                <a:ea typeface="Open Sans"/>
                <a:cs typeface="Open Sans"/>
                <a:sym typeface="Open Sans"/>
              </a:rPr>
              <a:t>Challenges: </a:t>
            </a:r>
          </a:p>
          <a:p>
            <a:pPr marL="1482091" lvl="2" indent="-571500">
              <a:lnSpc>
                <a:spcPts val="672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Addressing data privacy, integration issues, and computational costs.</a:t>
            </a:r>
          </a:p>
        </p:txBody>
      </p:sp>
      <p:sp>
        <p:nvSpPr>
          <p:cNvPr id="8" name="Freeform 8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97943365-75B6-2919-CDA1-FB9343977B22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C08BB79-7F6A-9F14-609B-C61EF93C6A0C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95A043A3-1622-A7CB-5884-DB2EE4421528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A390D948-87D9-9C8C-6331-1017771F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Research Contributions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3311" y="2930266"/>
            <a:ext cx="15981373" cy="458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l">
              <a:lnSpc>
                <a:spcPts val="700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Synthesizes current knowledge of LLM applications in urban transportation.</a:t>
            </a:r>
          </a:p>
          <a:p>
            <a:pPr marL="906780" lvl="1" indent="-453390" algn="l">
              <a:lnSpc>
                <a:spcPts val="700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Identifies gaps for future exploration.</a:t>
            </a:r>
          </a:p>
          <a:p>
            <a:pPr marL="906780" lvl="1" indent="-453390" algn="l">
              <a:lnSpc>
                <a:spcPts val="700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Provides actionable insights for urban planners and policymakers.</a:t>
            </a:r>
            <a:endParaRPr lang="en-US" sz="4800" dirty="0">
              <a:solidFill>
                <a:srgbClr val="000000"/>
              </a:solidFill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27A8F3-8050-1060-93FC-F2A29688DA30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CF78EB-97A5-C5F8-E5EF-4062D9AC6FA0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E5D705-0424-7C45-B62F-C8895800F5A9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B7EF5DA6-2CEC-F3EB-0453-4853A2B7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D11D27-B2B8-0882-A138-292F02A8746B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2DF870E-A7E1-968F-6F23-AD800413DA75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82755A-D146-6EDD-C6E6-FD008D6ABF44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657217"/>
            <a:ext cx="13731012" cy="82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1" dirty="0">
                <a:solidFill>
                  <a:schemeClr val="tx2"/>
                </a:solidFill>
                <a:latin typeface="Calibri (標題)"/>
                <a:ea typeface="Inter Bold"/>
                <a:cs typeface="Inter Bold"/>
                <a:sym typeface="Inter Bold"/>
              </a:rPr>
              <a:t>Managerial Implications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4449" y="3314700"/>
            <a:ext cx="15659097" cy="2784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 algn="l">
              <a:lnSpc>
                <a:spcPts val="700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Improved traffic management and congestion reduction.</a:t>
            </a:r>
          </a:p>
          <a:p>
            <a:pPr marL="906780" lvl="1" indent="-453390" algn="l">
              <a:lnSpc>
                <a:spcPts val="700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Enhanced safety and reliability of autonomous vehicles.</a:t>
            </a:r>
          </a:p>
          <a:p>
            <a:pPr marL="906780" lvl="1" indent="-453390" algn="l">
              <a:lnSpc>
                <a:spcPts val="7000"/>
              </a:lnSpc>
              <a:spcAft>
                <a:spcPts val="600"/>
              </a:spcAft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ea typeface="Open Sans Bold"/>
                <a:cs typeface="Open Sans Bold"/>
                <a:sym typeface="Open Sans Bold"/>
              </a:rPr>
              <a:t>Data-driven decision-making for smart city initiatives.</a:t>
            </a:r>
            <a:endParaRPr lang="en-US" sz="4800" dirty="0">
              <a:solidFill>
                <a:srgbClr val="000000"/>
              </a:solidFill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3FCBBC0-CD5E-F04B-36F7-B76B9E45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80336" y="1619250"/>
            <a:ext cx="16230600" cy="0"/>
          </a:xfrm>
          <a:prstGeom prst="line">
            <a:avLst/>
          </a:prstGeom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80336" y="647700"/>
            <a:ext cx="16230600" cy="88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6400" b="1" dirty="0">
                <a:solidFill>
                  <a:srgbClr val="0070C0"/>
                </a:solidFill>
                <a:latin typeface="Calibri (標題)"/>
                <a:ea typeface="Inter Bold"/>
                <a:cs typeface="Inter Bold"/>
                <a:sym typeface="Inter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0336" y="1838325"/>
            <a:ext cx="16230600" cy="775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Barua, S. 2024. "Exploring Autonomous Agents through the Lens of Large Language Models: A Review,"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arXiv:2404.04442).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Boiko, D. A.,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MacKnight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R., and Gomes, G. 2023. "Emergent Autonomous Scientific Research Capabilities of Large Language Models,"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arXiv:2304.05332).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Chen, J., Liu, Z., Huang, X., Wu, C. W., Liu, Q., Jiang, G. W., Pu, Y. H., Lei, Y. X., Chen, X. L., Wang, X. M., Zheng, K., Lian, D. F., and Chen, E. H. 2024. "When Large Language Models Meet Personalization: Perspectives of Challenges and Opportunities," World Wide Web-Internet and Web Information Systems (27:4), p. 45.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Chen, L. 2012. "Agent-Based Modeling in Urban and Architectural Research: A Brief Literature Review," Frontiers of Architectural Research (1:2), pp. 166-177.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Cheng, Y., Zhang, C., Zhang, Z., Meng, X., Hong, S., Li, W., Wang, Z., Wang, Z., Yin, F., and Zhao, J. 2024. "Exploring Large Language Model Based Intelligent Agents: Definitions, Methods, and Prospects,"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arXiv:2401.03428).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Da, L. C.,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Liou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K. R., Chen, T. J., Zhou, X. S., Luo, X. Y., Yang, Y. Z., and Wei, H. 2024. "Open-Ti: Open Traffic Intelligence with Augmented Language Model," International Journal of Machine Learning and Cybernetics), p. 26.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Dasgupta, I., Kaeser-Chen, C., Marino, K., Ahuja, A., Babayan, S., Hill, F., and Fergus, R. 2023. "Collaborating with Language Models for Embodied Reasoning,"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arXiv:2302.00763).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Zarzà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I., de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Curtò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J., Roig, G., and Calafate, C. T. 2023.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Llm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Multimodal Traffic Accident Forecasting," Sensors (23:22), p. 27.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Dong, Q., Li, L., Dai, D., Zheng, C., Wu, Z., Chang, B., Sun, X., Xu, J., and Sui, Z. 2022. "A Survey on in-Context Learning,"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arXiv:2301.00234).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Du, Y.,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Leibo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J. Z., Islam, U., Willis, R., and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Sunehag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P. 2023. "A Review of Cooperation in Multi-Agent Learning,"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arXiv:2312.05162).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Gao, C., Lan, X., Li, N., Yuan, Y., Ding, J., Zhou, Z., Xu, F., and Li, Y. 2023a. "Large Language Models Empowered Agent-Based Modeling and Simulation: A Survey and Perspectives,"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arXiv:2312.11970).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Gao, S., Fang, A., Huang, Y.,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Giunchiglia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V., Noori, A., Schwarz, J. R.,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Ektefaie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Y.,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Kondic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J., and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Zitnik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M. 2024. "Empowering Biomedical Discovery with Ai Agents,"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arXiv:2404.02831).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Gao, Y., Xiong, Y., Gao, X., Jia, K., Pan, J., Bi, Y., Dai, Y., Sun, J., and Wang, H. 2023b. "Retrieval-Augmented Generation for Large Language Models: A Survey,"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arXiv:2312.10997).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Gebre, T. S., Beni, L.,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Wasehun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E. T., and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Dorbu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F. E. 2024. "Ai-Integrated Traffic Information System: A Synergistic Approach of Physics Informed Neural Network and Gpt-4 for Traffic Estimation and Real-Time Assistance,"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Ieee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Access (12), pp. 65869-65882.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Gong, R., Huang, Q., Ma, X., Vo, H., Durante, Z., Noda, Y., Zheng, Z., Zhu, S.-C.,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Terzopoulos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D., Li, F.-F., and Gao, J. 2023.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Mindagent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Emergent Gaming Interaction,"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(abs/2309.09971).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Guo, T., Chen, X., Wang, Y., Chang, R., Pei, S., Chawla, N. V., Wiest, O., and Zhang, X. 2024. "Large Language Model Based Multi-Agents: A Survey of Progress and Challenges,"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arXiv:2402.01680).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Hu, S., Huang, T., Ilhan, F.,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Tekin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S., Liu, G.,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Kompella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R., and Liu, L. 2024. "A Survey on Large Language Model-Based Game Agents,"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arXiv:2404.02039).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0013A5D-0E9D-1D1A-04D7-EB135FAF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80336" y="1619250"/>
            <a:ext cx="16230600" cy="0"/>
          </a:xfrm>
          <a:prstGeom prst="line">
            <a:avLst/>
          </a:prstGeom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80336" y="647700"/>
            <a:ext cx="16230600" cy="86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altLang="zh-TW" sz="6400" b="1" dirty="0">
                <a:solidFill>
                  <a:srgbClr val="0070C0"/>
                </a:solidFill>
                <a:latin typeface="Calibri (標題)"/>
                <a:ea typeface="Inter Bold"/>
                <a:cs typeface="Inter Bold"/>
                <a:sym typeface="Inter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80336" y="1838325"/>
            <a:ext cx="16230600" cy="775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Huang, J., and Chang, K. C.-C. 2022. "Towards Reasoning in Large Language Models: A Survey,"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arXiv:2212.10403).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Khot, T., Trivedi, H., Finlayson, M., Fu, Y., Richardson, K., Clark, P., and Sabharwal, A. 2022. "Decomposed Prompting: A Modular Approach for Solving Complex Tasks,"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arXiv:2210.02406).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Lee, S., Park, H., You, Y., Yong, S., and Moon, I. 2023. "Deep Learning-Based Multimodal Trajectory Prediction with Traffic Light," Applied Sciences-Basel (13:22), p. 14.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Lewis, P., Perez, E.,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Piktus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A., Petroni, F.,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Karpukhin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V., Goyal, N.,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Küttler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H., Lewis, M., Yih, W.-t., and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Rocktäschel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T. 2020. "Retrieval-Augmented Generation for Knowledge-Intensive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Nlp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Tasks," Advances in Neural Information Processing Systems (33), pp. 9459-9474.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Li, M., Zhao, Y., Yu, B., Song, F., Li, H., Yu, H., Li, Z., Huang, F., and Li, Y. 2023. "Api-Bank: A Comprehensive Benchmark for Tool-Augmented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Llms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arXiv:2304.08244).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Liu, D., Yang, M., Qu, X., Zhou, P., Hu, W., and Cheng, Y. 2024. "A Survey of Attacks on Large Vision-Language Models: Resources, Advances, and Future Trends,"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arXiv:2407.07403).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Mandi, Z., Jain, S., and Song, S. 2024. "Roco: Dialectic Multi-Robot Collaboration with Large Language Models," 2024 IEEE International Conference on Robotics and Automation (ICRA): IEEE, pp. 286-299.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Mao, S., Cai, Y., Xia, Y., Wu, W., Wang, X., Wang, F., Ge, T., and Wei, F. 2023.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Alympics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Language Agents Meet Game Theory,"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arXiv:2311.03220).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McCarthy, J. 1959. "Programs with Common Sense." London.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Mele, A. R. 1995. Autonomous Agents: From Self-Control to Autonomy. Oxford University Press.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Müller, J. P. 1996. "Control Architectures for Autonomous and Interacting Agents: A Survey," International Workshop on Intelligent Agent Systems: Springer, pp. 1-26.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Page, M. J., McKenzie, J. E., Bossuyt, P. M.,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Boutron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I., Hoffmann, T. C., Mulrow, C. D.,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Shamseer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L., Tetzlaff, J. M.,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Akl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E. A., Brennan, S. E., Chou, R., Glanville, J., Grimshaw, J. M.,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Hróbjartsson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A., Lalu, M. M., Li, T., Loder, E. W., Mayo-Wilson, E., McDonald, S., McGuinness, L. A., Stewart, L. A., Thomas, J.,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Tricco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A. C., Welch, V. A., Whiting, P., and Moher, D. 2021. "The Prisma 2020 Statement: An Updated Guideline for Reporting Systematic Reviews," BMJ (372), p. n71.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Pan, W. J., Jiang, P. Y., Li, Y. K., Wang, Z., and Huang, J. X. 2023. "Research on Automatic Pilot Repetition Generation Method Based on Deep Reinforcement Learning," Frontiers in Neurorobotics (17), p. 13.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Park, J. S., O'Brien, J., Cai, C. J., Morris, M. R., Liang, P., and Bernstein, M. S. 2023. "Generative Agents: Interactive Simulacra of Human Behavior," Proceedings of the 36th annual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acm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symposium on user interface software and technology, pp. 1-22.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Ruan, J., Chen, Y., Zhang, B., Xu, Z., Bao, T., Du, G., Shi, S., Mao, H., Zeng, X., and Zhao, R. 2023.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Tptu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Large Language Model-Based Ai Agents for Task Planning and Tool Usage."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Shinn, N., Cassano, F., Gopinath, A., Narasimhan, K., and Yao, S. 2024.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Reflexion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Language Agents with Verbal Reinforcement Learning," Advances in Neural Information Processing Systems (36).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Sumers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T. R., Yao, S., Narasimhan, K., and Griffiths, T. L. 2023. "Cognitive Architectures for Language Agents,"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arXiv:2309.02427).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7068943-9D77-B85E-663E-F2A7C191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0062-CF99-2099-A957-E8DAF139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E0F025D-D243-0090-BBF5-C4A37542120A}"/>
              </a:ext>
            </a:extLst>
          </p:cNvPr>
          <p:cNvSpPr/>
          <p:nvPr/>
        </p:nvSpPr>
        <p:spPr>
          <a:xfrm>
            <a:off x="1080336" y="1619250"/>
            <a:ext cx="16230600" cy="0"/>
          </a:xfrm>
          <a:prstGeom prst="line">
            <a:avLst/>
          </a:prstGeom>
          <a:ln w="76200" cap="flat">
            <a:solidFill>
              <a:schemeClr val="accent1">
                <a:lumMod val="20000"/>
                <a:lumOff val="8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8698FAC-43E6-670D-F42D-9B56CE0A1D97}"/>
              </a:ext>
            </a:extLst>
          </p:cNvPr>
          <p:cNvSpPr txBox="1"/>
          <p:nvPr/>
        </p:nvSpPr>
        <p:spPr>
          <a:xfrm>
            <a:off x="1080336" y="647700"/>
            <a:ext cx="16230600" cy="86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altLang="zh-TW" sz="6400" b="1" dirty="0">
                <a:solidFill>
                  <a:srgbClr val="0070C0"/>
                </a:solidFill>
                <a:latin typeface="Calibri (標題)"/>
                <a:ea typeface="Inter Bold"/>
                <a:cs typeface="Inter Bold"/>
                <a:sym typeface="Inter Bold"/>
              </a:rPr>
              <a:t>References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19DB8ED-ADAC-7B26-1B61-8FD67A272A93}"/>
              </a:ext>
            </a:extLst>
          </p:cNvPr>
          <p:cNvSpPr txBox="1"/>
          <p:nvPr/>
        </p:nvSpPr>
        <p:spPr>
          <a:xfrm>
            <a:off x="1080336" y="1774757"/>
            <a:ext cx="16230600" cy="8309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Touvron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H., Martin, L., Stone, K., Albert, P.,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Almahairi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Babaei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Y.,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Bashlykov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N., Batra, S., Bhargava, P., and Bhosale, S. 2023. "Llama 2: Open Foundation and Fine-Tuned Chat Models,"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arXiv:2307.09288).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Wang, J., Wu, Z., Li, Y., Jiang, H., Shu, P., Shi, E., Hu, H., Ma, C., Liu, Y., and Wang, X. 2024a. "Large Language Models for Robotics: Opportunities, Challenges, and Perspectives,"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arXiv:2401.04334).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Wang, L., Ma, C., Feng, X. Y., Zhang, Z. Y., Yang, H., Zhang, J. S., Chen, Z. Y., Tang, J. K., Chen, X., Lin, Y. K., Zhao, W. X., Wei, Z. W., and Wen, J. R. 2024b. "A Survey on Large Language Model Based Autonomous Agents," Frontiers of Computer Science (18:6), p. 26.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Wu, S., Fei, H., Qu, L., Ji, W., and Chua, T.-S. 2023. "Next-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Gpt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Any-to-Any Multimodal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Llm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arXiv:2309.05519).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Xi, Z., Chen, W., Guo, X., He, W., Ding, Y., Hong, B., Zhang, M., Wang, J., Jin, S., and Zhou, E. 2023. "The Rise and Potential of Large Language Model Based Agents: A Survey,"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arXiv:2309.07864).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Xiao, B., Yin, Z., and Shan, Z. 2023. "Simulating Public Administration Crisis: A Novel Generative Agent-Based Simulation System to Lower Technology Barriers in Social Science Research,"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arXiv:2311.06957).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Xu, F., Zhang, J., Gao, C., Feng, J., and Li, Y. 2023a. "Urban Generative Intelligence 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Ugi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): A Foundational Platform for Agents in Embodied City Environment,"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(abs/2312.11813).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Xu, M., Yin, W., Cai, D., Yi, R., Xu, D., Wang, Q., Wu, B., Zhao, Y., Yang, C., and Wang, S. 2024. "A Survey of Resource-Efficient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Llm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Multimodal Foundation Models,"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arXiv:2401.08092).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Xu, M. R.,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Niyato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D., Chen, J. L., Zhang, H. L., Kang, J. W., Xiong, Z. H., Mao, S. W., and Han, Z. 2023b. "Generative Ai-Empowered Simulation for Autonomous Driving in Vehicular Mixed Reality Metaverses,"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Ieee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Journal of Selected Topics in Signal Processing (17:5), pp. 1064-1079.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Xu, Y., Wang, S., Li, P., Luo, F., Wang, X., Liu, W., and Liu, Y. 2023c. "Exploring Large Language Models for Communication Games: An Empirical Study on Werewolf,"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arXiv:2309.04658).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Xu, Z., Yu, C., Fang, F., Wang, Y., and Wu, Y. 2023d. "Language Agents with Reinforcement Learning for Strategic Play in the Werewolf Game,"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arXiv:2310.18940).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Yao, S., Yu, D., Zhao, J., Shafran, I., Griffiths, T., Cao, Y., and Narasimhan, K. 2024. "Tree of Thoughts: Deliberate Problem Solving with Large Language Models," Advances in Neural Information Processing Systems (36).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Zhang, R. C., Xiong, K., Du, H. Y.,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Niyato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D., Kang, J. W., Shen, X. M., and Poor, H. V. 2024a. "Generative Ai-Enabled Vehicular Networks: Fundamentals, Framework, and Case Study,"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Ieee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Network (38:4), pp. 259-267.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Zhang, S. Y., Fu, D. C., Liang, W. Z., Zhang, Z., Yu, B., Cai, P. L., and Yao, B. Z. 2024b.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Trafficgpt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Viewing, Processing and Interacting with Traffic Foundation Models," Transport Policy (150), pp. 95-105.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Zhao, P., Jin, Z., and Cheng, N. 2023. "An in-Depth Survey of Large Language Model-Based Artificial Intelligence Agents,"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arXiv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preprint arXiv:2309.14365).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Zhou, X., Liu, M.,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Yurtsever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E.,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Žagar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B. L., Zimmer, W., Cao, H., and Knoll, A. C. 2023. "Vision Language Models in Autonomous Driving: A Survey and Outlook," IEEE Transactions on Intelligent Vehicles).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4BE5A3-88B7-20E7-D398-347D21ED80D8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0B9D9E7-6A5A-CCD1-AB35-06648FDF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BA06D-B657-687D-740A-3DA62C6F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FCF8A1E-D8B2-B9A7-BDB2-DABF698C2888}"/>
              </a:ext>
            </a:extLst>
          </p:cNvPr>
          <p:cNvSpPr/>
          <p:nvPr/>
        </p:nvSpPr>
        <p:spPr>
          <a:xfrm>
            <a:off x="1074658" y="9578840"/>
            <a:ext cx="16138684" cy="0"/>
          </a:xfrm>
          <a:prstGeom prst="line">
            <a:avLst/>
          </a:prstGeom>
          <a:ln w="38100" cap="flat">
            <a:solidFill>
              <a:srgbClr val="6490C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FF51D19-4205-6B8A-B21B-8787F4B44128}"/>
              </a:ext>
            </a:extLst>
          </p:cNvPr>
          <p:cNvSpPr txBox="1"/>
          <p:nvPr/>
        </p:nvSpPr>
        <p:spPr>
          <a:xfrm>
            <a:off x="1855708" y="1638300"/>
            <a:ext cx="14271784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2" b="1" dirty="0">
                <a:solidFill>
                  <a:srgbClr val="0070C0"/>
                </a:solidFill>
                <a:latin typeface="Calibri (標題)"/>
                <a:ea typeface="Inter Bold"/>
                <a:cs typeface="Inter Bold"/>
                <a:sym typeface="Inter Bold"/>
              </a:rPr>
              <a:t>Large Language Model and AI Agent System for Smart City: </a:t>
            </a:r>
          </a:p>
          <a:p>
            <a:pPr algn="ctr">
              <a:lnSpc>
                <a:spcPts val="7200"/>
              </a:lnSpc>
            </a:pPr>
            <a:r>
              <a:rPr lang="en-US" sz="6002" b="1" dirty="0">
                <a:solidFill>
                  <a:srgbClr val="0070C0"/>
                </a:solidFill>
                <a:latin typeface="Calibri (標題)"/>
                <a:ea typeface="Inter Bold"/>
                <a:cs typeface="Inter Bold"/>
                <a:sym typeface="Inter Bold"/>
              </a:rPr>
              <a:t>A Systematic Literature Review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DE72CA5-DDE3-0144-9AB0-71BD00A65FA1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5E4B53-D463-995A-0E12-86DD17888B85}"/>
              </a:ext>
            </a:extLst>
          </p:cNvPr>
          <p:cNvSpPr txBox="1"/>
          <p:nvPr/>
        </p:nvSpPr>
        <p:spPr>
          <a:xfrm>
            <a:off x="2475614" y="4533900"/>
            <a:ext cx="13336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/>
              <a:t>Institute of Information Management, National Taipei University</a:t>
            </a:r>
            <a:endParaRPr lang="zh-TW" altLang="en-US" sz="36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4F7F0BD-A965-9D17-6321-656AC95DF1E3}"/>
              </a:ext>
            </a:extLst>
          </p:cNvPr>
          <p:cNvGrpSpPr/>
          <p:nvPr/>
        </p:nvGrpSpPr>
        <p:grpSpPr>
          <a:xfrm>
            <a:off x="2820619" y="5295900"/>
            <a:ext cx="12646763" cy="3505200"/>
            <a:chOff x="2493335" y="5221662"/>
            <a:chExt cx="12646763" cy="3505200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3729CD8-E9A8-33DE-388A-390E1331F317}"/>
                </a:ext>
              </a:extLst>
            </p:cNvPr>
            <p:cNvSpPr txBox="1"/>
            <p:nvPr/>
          </p:nvSpPr>
          <p:spPr>
            <a:xfrm>
              <a:off x="12574302" y="8204924"/>
              <a:ext cx="2565796" cy="5219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cs typeface="Open Sans Bold"/>
                  <a:sym typeface="Open Sans Bold"/>
                </a:rPr>
                <a:t>Min-Yuh Day*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82624D7-E63E-39BA-5A7B-0FDCEF6391F3}"/>
                </a:ext>
              </a:extLst>
            </p:cNvPr>
            <p:cNvSpPr txBox="1"/>
            <p:nvPr/>
          </p:nvSpPr>
          <p:spPr>
            <a:xfrm>
              <a:off x="9258023" y="8204924"/>
              <a:ext cx="2565796" cy="52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cs typeface="Open Sans Bold"/>
                  <a:sym typeface="Open Sans Bold"/>
                </a:rPr>
                <a:t>Bor-Jen Chen</a:t>
              </a: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D2CA297E-B9B7-FF58-ECC5-6663EA422470}"/>
                </a:ext>
              </a:extLst>
            </p:cNvPr>
            <p:cNvGrpSpPr/>
            <p:nvPr/>
          </p:nvGrpSpPr>
          <p:grpSpPr>
            <a:xfrm>
              <a:off x="2561157" y="5221662"/>
              <a:ext cx="12480458" cy="2932847"/>
              <a:chOff x="2863364" y="4900026"/>
              <a:chExt cx="12480458" cy="2932847"/>
            </a:xfrm>
          </p:grpSpPr>
          <p:pic>
            <p:nvPicPr>
              <p:cNvPr id="15" name="Google Shape;103;p14">
                <a:extLst>
                  <a:ext uri="{FF2B5EF4-FFF2-40B4-BE49-F238E27FC236}">
                    <a16:creationId xmlns:a16="http://schemas.microsoft.com/office/drawing/2014/main" id="{560F80FC-63D9-FA6D-ABB3-5D68CECEE92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4635"/>
              <a:stretch/>
            </p:blipFill>
            <p:spPr>
              <a:xfrm>
                <a:off x="2863364" y="4900027"/>
                <a:ext cx="2430152" cy="29328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04;p14" descr="一張含有 人員, 人的臉孔, 脖子, 下巴 的圖片&#10;&#10;自動產生的描述">
                <a:extLst>
                  <a:ext uri="{FF2B5EF4-FFF2-40B4-BE49-F238E27FC236}">
                    <a16:creationId xmlns:a16="http://schemas.microsoft.com/office/drawing/2014/main" id="{567904B3-0E0F-4DD1-57DD-58CE9DDE755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t="-801"/>
              <a:stretch/>
            </p:blipFill>
            <p:spPr>
              <a:xfrm>
                <a:off x="6281112" y="4900027"/>
                <a:ext cx="2430152" cy="29328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7965BCBE-B5EC-6FEC-D17C-6E1F1B395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7348"/>
              <a:stretch/>
            </p:blipFill>
            <p:spPr>
              <a:xfrm>
                <a:off x="9698860" y="4900026"/>
                <a:ext cx="2288537" cy="2932847"/>
              </a:xfrm>
              <a:prstGeom prst="rect">
                <a:avLst/>
              </a:prstGeom>
            </p:spPr>
          </p:pic>
          <p:pic>
            <p:nvPicPr>
              <p:cNvPr id="14" name="Google Shape;94;p14" descr="http://mail.tku.edu.tw/myday/images/Myday_Photo.jpg">
                <a:extLst>
                  <a:ext uri="{FF2B5EF4-FFF2-40B4-BE49-F238E27FC236}">
                    <a16:creationId xmlns:a16="http://schemas.microsoft.com/office/drawing/2014/main" id="{5ADED038-A12D-4CCD-1BAA-7CA6CC7493ED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2974993" y="4900026"/>
                <a:ext cx="2368829" cy="29328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DEB815F3-0E7E-7E3B-7F49-099F45949F3A}"/>
                </a:ext>
              </a:extLst>
            </p:cNvPr>
            <p:cNvSpPr txBox="1"/>
            <p:nvPr/>
          </p:nvSpPr>
          <p:spPr>
            <a:xfrm>
              <a:off x="5911083" y="8204924"/>
              <a:ext cx="2565796" cy="5219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cs typeface="Open Sans Bold"/>
                  <a:sym typeface="Open Sans Bold"/>
                </a:rPr>
                <a:t>Xu-You Lan</a:t>
              </a:r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068F5BD2-B16E-19DE-BED3-503394DFF984}"/>
                </a:ext>
              </a:extLst>
            </p:cNvPr>
            <p:cNvSpPr txBox="1"/>
            <p:nvPr/>
          </p:nvSpPr>
          <p:spPr>
            <a:xfrm>
              <a:off x="2493335" y="8204924"/>
              <a:ext cx="2565796" cy="521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cs typeface="Open Sans Bold"/>
                  <a:sym typeface="Open Sans Bold"/>
                </a:rPr>
                <a:t>Hsin-Ting Lu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7BEDF0F-D435-1BA9-4C47-C80B24BECBF1}"/>
              </a:ext>
            </a:extLst>
          </p:cNvPr>
          <p:cNvGrpSpPr/>
          <p:nvPr/>
        </p:nvGrpSpPr>
        <p:grpSpPr>
          <a:xfrm>
            <a:off x="7277100" y="419100"/>
            <a:ext cx="3733800" cy="1126496"/>
            <a:chOff x="4824848" y="393397"/>
            <a:chExt cx="8138008" cy="1126496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4BEB78B6-6446-1700-4317-8A22E161770B}"/>
                </a:ext>
              </a:extLst>
            </p:cNvPr>
            <p:cNvSpPr/>
            <p:nvPr/>
          </p:nvSpPr>
          <p:spPr>
            <a:xfrm>
              <a:off x="4824848" y="393397"/>
              <a:ext cx="8138008" cy="1126496"/>
            </a:xfrm>
            <a:custGeom>
              <a:avLst/>
              <a:gdLst/>
              <a:ahLst/>
              <a:cxnLst/>
              <a:rect l="l" t="t" r="r" b="b"/>
              <a:pathLst>
                <a:path w="2143344" h="296690">
                  <a:moveTo>
                    <a:pt x="48518" y="0"/>
                  </a:moveTo>
                  <a:lnTo>
                    <a:pt x="2094826" y="0"/>
                  </a:lnTo>
                  <a:cubicBezTo>
                    <a:pt x="2107694" y="0"/>
                    <a:pt x="2120034" y="5112"/>
                    <a:pt x="2129133" y="14211"/>
                  </a:cubicBezTo>
                  <a:cubicBezTo>
                    <a:pt x="2138232" y="23309"/>
                    <a:pt x="2143344" y="35650"/>
                    <a:pt x="2143344" y="48518"/>
                  </a:cubicBezTo>
                  <a:lnTo>
                    <a:pt x="2143344" y="248173"/>
                  </a:lnTo>
                  <a:cubicBezTo>
                    <a:pt x="2143344" y="261040"/>
                    <a:pt x="2138232" y="273381"/>
                    <a:pt x="2129133" y="282480"/>
                  </a:cubicBezTo>
                  <a:cubicBezTo>
                    <a:pt x="2120034" y="291579"/>
                    <a:pt x="2107694" y="296690"/>
                    <a:pt x="2094826" y="296690"/>
                  </a:cubicBezTo>
                  <a:lnTo>
                    <a:pt x="48518" y="296690"/>
                  </a:lnTo>
                  <a:cubicBezTo>
                    <a:pt x="35650" y="296690"/>
                    <a:pt x="23309" y="291579"/>
                    <a:pt x="14211" y="282480"/>
                  </a:cubicBezTo>
                  <a:cubicBezTo>
                    <a:pt x="5112" y="273381"/>
                    <a:pt x="0" y="261040"/>
                    <a:pt x="0" y="248173"/>
                  </a:cubicBezTo>
                  <a:lnTo>
                    <a:pt x="0" y="48518"/>
                  </a:lnTo>
                  <a:cubicBezTo>
                    <a:pt x="0" y="35650"/>
                    <a:pt x="5112" y="23309"/>
                    <a:pt x="14211" y="14211"/>
                  </a:cubicBezTo>
                  <a:cubicBezTo>
                    <a:pt x="23309" y="5112"/>
                    <a:pt x="35650" y="0"/>
                    <a:pt x="48518" y="0"/>
                  </a:cubicBezTo>
                  <a:close/>
                </a:path>
              </a:pathLst>
            </a:custGeom>
            <a:solidFill>
              <a:srgbClr val="E0E5F6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EEAADDD0-835F-C5FC-588B-AD5C8C4EA5A3}"/>
                </a:ext>
              </a:extLst>
            </p:cNvPr>
            <p:cNvSpPr txBox="1"/>
            <p:nvPr/>
          </p:nvSpPr>
          <p:spPr>
            <a:xfrm>
              <a:off x="4824848" y="393397"/>
              <a:ext cx="8138008" cy="1126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79"/>
                </a:lnSpc>
              </a:pPr>
              <a:r>
                <a:rPr lang="en-US" altLang="zh-TW" sz="4000" b="1" dirty="0">
                  <a:solidFill>
                    <a:srgbClr val="000000"/>
                  </a:solidFill>
                  <a:latin typeface="Calibri (標題)"/>
                  <a:ea typeface="Open Sans Bold"/>
                  <a:cs typeface="Open Sans Bold"/>
                  <a:sym typeface="Open Sans Bold"/>
                </a:rPr>
                <a:t>Q&amp;A</a:t>
              </a:r>
              <a:endParaRPr lang="en-US" sz="4000" b="1" dirty="0">
                <a:solidFill>
                  <a:srgbClr val="000000"/>
                </a:solidFill>
                <a:latin typeface="Calibri (標題)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3" name="TextBox 12">
            <a:extLst>
              <a:ext uri="{FF2B5EF4-FFF2-40B4-BE49-F238E27FC236}">
                <a16:creationId xmlns:a16="http://schemas.microsoft.com/office/drawing/2014/main" id="{8D6BFB45-960D-F34A-A471-7391D72A38A7}"/>
              </a:ext>
            </a:extLst>
          </p:cNvPr>
          <p:cNvSpPr txBox="1"/>
          <p:nvPr/>
        </p:nvSpPr>
        <p:spPr>
          <a:xfrm>
            <a:off x="1615580" y="9645515"/>
            <a:ext cx="15148756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9"/>
              </a:lnSpc>
              <a:spcBef>
                <a:spcPct val="0"/>
              </a:spcBef>
            </a:pPr>
            <a:r>
              <a:rPr lang="en-US" altLang="zh-TW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29th workshop on Information Management &amp; Practice (IMP2024), Taipei, Taiwan, November 21, 2024</a:t>
            </a:r>
            <a:endParaRPr lang="en-US" altLang="zh-TW" sz="2000" b="1" dirty="0">
              <a:solidFill>
                <a:srgbClr val="000000"/>
              </a:solidFill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31207A-4904-6798-55D9-10D2E2EF50D2}"/>
              </a:ext>
            </a:extLst>
          </p:cNvPr>
          <p:cNvSpPr txBox="1"/>
          <p:nvPr/>
        </p:nvSpPr>
        <p:spPr>
          <a:xfrm>
            <a:off x="6438900" y="8877300"/>
            <a:ext cx="541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/>
              <a:t>* myday@gm.ntpu.edu.tw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34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074658" y="5810158"/>
            <a:ext cx="447675" cy="4476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90C0"/>
            </a:solidFill>
          </p:spPr>
          <p:txBody>
            <a:bodyPr/>
            <a:lstStyle/>
            <a:p>
              <a:endParaRPr lang="zh-TW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74658" y="3188459"/>
            <a:ext cx="16184642" cy="215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34"/>
              </a:lnSpc>
            </a:pPr>
            <a:r>
              <a:rPr lang="en-US" sz="12000" b="1" dirty="0">
                <a:solidFill>
                  <a:schemeClr val="accent1"/>
                </a:solidFill>
                <a:latin typeface="+mj-lt"/>
                <a:ea typeface="Inter Bold"/>
                <a:cs typeface="Inter Bold"/>
                <a:sym typeface="Inter Bold"/>
              </a:rPr>
              <a:t>I. 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0843" y="5764756"/>
            <a:ext cx="12558557" cy="47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altLang="zh-TW" sz="3200" dirty="0">
                <a:ea typeface="Inter Bold"/>
                <a:cs typeface="Inter Bold"/>
                <a:sym typeface="Inter Bold"/>
              </a:rPr>
              <a:t>Large Language Model and AI Agent System for Smart City</a:t>
            </a:r>
            <a:endParaRPr lang="en-US" sz="2799" spc="207" dirty="0"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082454B-1BCD-F1E9-3193-E1E1EB25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61898" y="3292618"/>
            <a:ext cx="6746758" cy="30380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789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648680" y="6375599"/>
            <a:ext cx="589047" cy="941424"/>
          </a:xfrm>
          <a:custGeom>
            <a:avLst/>
            <a:gdLst/>
            <a:ahLst/>
            <a:cxnLst/>
            <a:rect l="l" t="t" r="r" b="b"/>
            <a:pathLst>
              <a:path w="812800" h="1129318">
                <a:moveTo>
                  <a:pt x="406400" y="1129318"/>
                </a:moveTo>
                <a:lnTo>
                  <a:pt x="0" y="722918"/>
                </a:lnTo>
                <a:lnTo>
                  <a:pt x="203200" y="722918"/>
                </a:lnTo>
                <a:lnTo>
                  <a:pt x="203200" y="0"/>
                </a:lnTo>
                <a:lnTo>
                  <a:pt x="609600" y="0"/>
                </a:lnTo>
                <a:lnTo>
                  <a:pt x="609600" y="722918"/>
                </a:lnTo>
                <a:lnTo>
                  <a:pt x="812800" y="722918"/>
                </a:lnTo>
                <a:lnTo>
                  <a:pt x="406400" y="112931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TW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202749" y="3417434"/>
            <a:ext cx="7480911" cy="2945266"/>
          </a:xfrm>
          <a:prstGeom prst="rect">
            <a:avLst/>
          </a:prstGeom>
          <a:solidFill>
            <a:srgbClr val="E3F0F9"/>
          </a:solidFill>
        </p:spPr>
        <p:txBody>
          <a:bodyPr wrap="square" lIns="36000" tIns="72000" rIns="36000" bIns="72000" rtlCol="0" anchor="t">
            <a:spAutoFit/>
          </a:bodyPr>
          <a:lstStyle/>
          <a:p>
            <a:pPr marL="604518" lvl="1" indent="-302259" algn="l">
              <a:lnSpc>
                <a:spcPts val="4339"/>
              </a:lnSpc>
              <a:buFont typeface="Arial"/>
              <a:buChar char="•"/>
            </a:pPr>
            <a:r>
              <a:rPr lang="en-US" altLang="zh-TW" sz="3200" dirty="0"/>
              <a:t>Smart cities aim to enhance urban efficiency and quality of life using advanced technologies.</a:t>
            </a:r>
            <a:r>
              <a:rPr lang="zh-TW" altLang="en-US" sz="3200" dirty="0"/>
              <a:t> </a:t>
            </a:r>
            <a:r>
              <a:rPr lang="en-US" altLang="zh-TW" sz="3200" dirty="0"/>
              <a:t>(Chen, 2012)</a:t>
            </a:r>
          </a:p>
          <a:p>
            <a:pPr marL="604518" lvl="1" indent="-302259" algn="l">
              <a:lnSpc>
                <a:spcPts val="4339"/>
              </a:lnSpc>
              <a:buFont typeface="Arial"/>
              <a:buChar char="•"/>
            </a:pPr>
            <a:r>
              <a:rPr lang="en-US" altLang="zh-TW" sz="3200" b="0" i="0" dirty="0">
                <a:solidFill>
                  <a:srgbClr val="000000"/>
                </a:solidFill>
                <a:effectLst/>
              </a:rPr>
              <a:t>Traffic is a growing problem as cities expand.</a:t>
            </a: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02749" y="7317023"/>
            <a:ext cx="7480911" cy="1769697"/>
          </a:xfrm>
          <a:prstGeom prst="rect">
            <a:avLst/>
          </a:prstGeom>
          <a:solidFill>
            <a:srgbClr val="E3F0F9"/>
          </a:solidFill>
        </p:spPr>
        <p:txBody>
          <a:bodyPr wrap="square" lIns="36000" tIns="72000" rIns="36000" bIns="72000" rtlCol="0" anchor="t">
            <a:spAutoFit/>
          </a:bodyPr>
          <a:lstStyle/>
          <a:p>
            <a:pPr marL="604519" lvl="1" indent="-302260" algn="l">
              <a:lnSpc>
                <a:spcPts val="4339"/>
              </a:lnSpc>
              <a:buFont typeface="Arial"/>
              <a:buChar char="•"/>
            </a:pPr>
            <a:r>
              <a:rPr lang="en-US" altLang="zh-TW" sz="3200" dirty="0"/>
              <a:t>Transportation systems are critical, requiring innovative solutions for real-time management and decision-making.</a:t>
            </a: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671496"/>
            <a:ext cx="9836295" cy="80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5999" b="1" dirty="0">
                <a:solidFill>
                  <a:schemeClr val="tx2"/>
                </a:solidFill>
                <a:latin typeface="+mj-lt"/>
                <a:ea typeface="Inter Bold"/>
                <a:cs typeface="Inter Bold"/>
                <a:sym typeface="Inter Bold"/>
              </a:rPr>
              <a:t>Research Background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242809" y="3432497"/>
            <a:ext cx="7480911" cy="5659920"/>
          </a:xfrm>
          <a:prstGeom prst="rect">
            <a:avLst/>
          </a:prstGeom>
          <a:solidFill>
            <a:srgbClr val="E3F0F9"/>
          </a:solidFill>
        </p:spPr>
        <p:txBody>
          <a:bodyPr wrap="square" lIns="36000" tIns="216000" rIns="36000" bIns="504000" rtlCol="0" anchor="t">
            <a:spAutoFit/>
          </a:bodyPr>
          <a:lstStyle/>
          <a:p>
            <a:pPr marL="604518" lvl="1" indent="-302259" algn="l">
              <a:lnSpc>
                <a:spcPts val="4339"/>
              </a:lnSpc>
              <a:buFont typeface="Arial"/>
              <a:buChar char="•"/>
            </a:pPr>
            <a:r>
              <a:rPr lang="en-US" altLang="zh-TW" sz="3200" dirty="0"/>
              <a:t>Large Language Models (LLMs) have emerged as transformative technologies, offering robust language processing and multimodal capabilities (</a:t>
            </a:r>
            <a:r>
              <a:rPr lang="en-US" altLang="zh-TW" sz="3200" dirty="0" err="1"/>
              <a:t>Touvron</a:t>
            </a:r>
            <a:r>
              <a:rPr lang="en-US" altLang="zh-TW" sz="3200" dirty="0"/>
              <a:t> et al., 2023; Xu et al., 2024).</a:t>
            </a:r>
          </a:p>
          <a:p>
            <a:pPr marL="604518" lvl="1" indent="-302259" algn="l">
              <a:lnSpc>
                <a:spcPts val="4339"/>
              </a:lnSpc>
              <a:buFont typeface="Arial"/>
              <a:buChar char="•"/>
            </a:pPr>
            <a:r>
              <a:rPr lang="en-US" altLang="zh-TW" sz="3200" dirty="0"/>
              <a:t>LLM-based AI agents are increasingly applied to solve complex urban challenges, particularly in traffic systems (Zhang et al., 2024b).</a:t>
            </a:r>
            <a:endParaRPr lang="en-US" sz="3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Freeform 29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759BA7F-24C5-FCE6-E2F0-E50D277CE453}"/>
              </a:ext>
            </a:extLst>
          </p:cNvPr>
          <p:cNvSpPr/>
          <p:nvPr/>
        </p:nvSpPr>
        <p:spPr>
          <a:xfrm>
            <a:off x="1202750" y="1952996"/>
            <a:ext cx="7480912" cy="100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The Challenges of Smart City</a:t>
            </a:r>
            <a:endParaRPr lang="zh-TW" altLang="en-US" sz="3600" b="1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FBC5355B-B133-7A4F-50AC-5C3A9D7CA511}"/>
              </a:ext>
            </a:extLst>
          </p:cNvPr>
          <p:cNvSpPr/>
          <p:nvPr/>
        </p:nvSpPr>
        <p:spPr>
          <a:xfrm>
            <a:off x="9220200" y="1944958"/>
            <a:ext cx="7480912" cy="1008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/>
              <a:t>The role of Large Language Models</a:t>
            </a:r>
            <a:endParaRPr lang="zh-TW" altLang="en-US" sz="3600" b="1" dirty="0"/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DE8B3F0F-2750-919F-BD02-CA6E8E36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671496"/>
            <a:ext cx="9836295" cy="80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5999" b="1" dirty="0">
                <a:solidFill>
                  <a:schemeClr val="tx2"/>
                </a:solidFill>
                <a:latin typeface="+mj-lt"/>
                <a:ea typeface="Inter Bold"/>
                <a:cs typeface="Inter Bold"/>
                <a:sym typeface="Inter Bold"/>
              </a:rPr>
              <a:t>Research Motivation</a:t>
            </a:r>
          </a:p>
        </p:txBody>
      </p:sp>
      <p:sp>
        <p:nvSpPr>
          <p:cNvPr id="21" name="Freeform 21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2" name="Group 8">
            <a:extLst>
              <a:ext uri="{FF2B5EF4-FFF2-40B4-BE49-F238E27FC236}">
                <a16:creationId xmlns:a16="http://schemas.microsoft.com/office/drawing/2014/main" id="{A0D910EE-27CA-E721-4833-F64039170405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07386CC-ADC8-FD77-3FF9-55479DBE68EF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2B06BA2D-F80C-EF31-A150-6C389630C125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F900532-7175-FC3B-5531-00D21EED3EF7}"/>
              </a:ext>
            </a:extLst>
          </p:cNvPr>
          <p:cNvSpPr txBox="1"/>
          <p:nvPr/>
        </p:nvSpPr>
        <p:spPr>
          <a:xfrm>
            <a:off x="1028700" y="3264981"/>
            <a:ext cx="142875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altLang="zh-TW" sz="4400" dirty="0"/>
              <a:t>Limited studies explore the integration of LLMs into smart city transportation (Xu et al., 2023a)</a:t>
            </a:r>
            <a:endParaRPr lang="en-US" altLang="zh-TW" sz="4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2684479-54DF-2544-8D1E-AA923A3817AE}"/>
              </a:ext>
            </a:extLst>
          </p:cNvPr>
          <p:cNvSpPr txBox="1"/>
          <p:nvPr/>
        </p:nvSpPr>
        <p:spPr>
          <a:xfrm>
            <a:off x="1028700" y="6749668"/>
            <a:ext cx="15049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73759" lvl="1" indent="-571500" algn="l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altLang="zh-TW" sz="4400" dirty="0"/>
              <a:t>Understanding how LLM-based agents contribute to traffic management can address key urban challenges like congestion, safety, and efficiency (de </a:t>
            </a:r>
            <a:r>
              <a:rPr lang="en-US" altLang="zh-TW" sz="4400" dirty="0" err="1"/>
              <a:t>Zarzà</a:t>
            </a:r>
            <a:r>
              <a:rPr lang="en-US" altLang="zh-TW" sz="4400" dirty="0"/>
              <a:t> et al., 2023).</a:t>
            </a:r>
            <a:endParaRPr lang="en-US" altLang="zh-TW" sz="4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82FFB35-BFF9-0267-87BC-93B28EF6B3C9}"/>
              </a:ext>
            </a:extLst>
          </p:cNvPr>
          <p:cNvSpPr txBox="1"/>
          <p:nvPr/>
        </p:nvSpPr>
        <p:spPr>
          <a:xfrm>
            <a:off x="1028700" y="2095500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</a:rPr>
              <a:t>Gap in Research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2AD8750-3B16-5755-ADB8-5A259616BEFC}"/>
              </a:ext>
            </a:extLst>
          </p:cNvPr>
          <p:cNvSpPr txBox="1"/>
          <p:nvPr/>
        </p:nvSpPr>
        <p:spPr>
          <a:xfrm>
            <a:off x="1028700" y="5580188"/>
            <a:ext cx="4838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</a:rPr>
              <a:t>Significance</a:t>
            </a:r>
          </a:p>
        </p:txBody>
      </p: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421DC39C-5537-FA07-7766-F3ED5604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D1D1EC-755C-48D3-3E82-F205740226F9}"/>
              </a:ext>
            </a:extLst>
          </p:cNvPr>
          <p:cNvSpPr txBox="1"/>
          <p:nvPr/>
        </p:nvSpPr>
        <p:spPr>
          <a:xfrm>
            <a:off x="1028700" y="2095500"/>
            <a:ext cx="628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</a:rPr>
              <a:t> Research question: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22A534-2B00-252C-1B61-8D9CF1C143CA}"/>
              </a:ext>
            </a:extLst>
          </p:cNvPr>
          <p:cNvSpPr txBox="1"/>
          <p:nvPr/>
        </p:nvSpPr>
        <p:spPr>
          <a:xfrm>
            <a:off x="1030472" y="5143500"/>
            <a:ext cx="8409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1"/>
                </a:solidFill>
              </a:rPr>
              <a:t>Conduct a systematic review to: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40ED9FE-F96A-933A-AA89-931F95D539CF}"/>
              </a:ext>
            </a:extLst>
          </p:cNvPr>
          <p:cNvSpPr txBox="1"/>
          <p:nvPr/>
        </p:nvSpPr>
        <p:spPr>
          <a:xfrm>
            <a:off x="1030472" y="6210300"/>
            <a:ext cx="1588770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altLang="zh-TW" sz="4400" dirty="0"/>
              <a:t>Examine applications of LLM-based AI agents in smart city traffic systems.</a:t>
            </a:r>
          </a:p>
          <a:p>
            <a:pPr marL="571500" indent="-5715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altLang="zh-TW" sz="4400" dirty="0"/>
              <a:t>Identify trends, challenges, and opportunities in this domain.</a:t>
            </a:r>
          </a:p>
          <a:p>
            <a:pPr marL="571500" indent="-5715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altLang="zh-TW" sz="4400" dirty="0"/>
              <a:t>Provide insights for advancing urban traffic management using LLMs.</a:t>
            </a:r>
            <a:endParaRPr lang="en-US" altLang="zh-TW" sz="4400" dirty="0">
              <a:solidFill>
                <a:srgbClr val="00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71496"/>
            <a:ext cx="9836295" cy="80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5999" b="1" dirty="0">
                <a:solidFill>
                  <a:schemeClr val="tx2"/>
                </a:solidFill>
                <a:latin typeface="+mj-lt"/>
                <a:ea typeface="Inter Bold"/>
                <a:cs typeface="Inter Bold"/>
                <a:sym typeface="Inter Bold"/>
              </a:rPr>
              <a:t>Research Objective</a:t>
            </a:r>
          </a:p>
        </p:txBody>
      </p:sp>
      <p:sp>
        <p:nvSpPr>
          <p:cNvPr id="20" name="Freeform 20"/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625D5FE1-CC09-2A85-7D0D-A39BFAA212BD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C959DD3-E0B2-2404-86AF-40CD5D232447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AB87E122-E91E-AF6C-79A9-585866C6BA7E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7E42268-FC4D-8043-3398-84AADBADCB25}"/>
              </a:ext>
            </a:extLst>
          </p:cNvPr>
          <p:cNvSpPr txBox="1"/>
          <p:nvPr/>
        </p:nvSpPr>
        <p:spPr>
          <a:xfrm>
            <a:off x="1030472" y="3162300"/>
            <a:ext cx="15621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ts val="5200"/>
              </a:lnSpc>
              <a:buFont typeface="Arial" panose="020B0604020202020204" pitchFamily="34" charset="0"/>
              <a:buChar char="•"/>
            </a:pPr>
            <a:r>
              <a:rPr lang="en-US" altLang="zh-TW" sz="44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do LLM-based agent systems contribute to the development and management of smart cities?</a:t>
            </a:r>
            <a:endParaRPr lang="zh-TW" altLang="en-US" sz="4400" dirty="0">
              <a:cs typeface="Calibri" panose="020F0502020204030204" pitchFamily="34" charset="0"/>
            </a:endParaRPr>
          </a:p>
        </p:txBody>
      </p:sp>
      <p:sp>
        <p:nvSpPr>
          <p:cNvPr id="30" name="投影片編號版面配置區 29">
            <a:extLst>
              <a:ext uri="{FF2B5EF4-FFF2-40B4-BE49-F238E27FC236}">
                <a16:creationId xmlns:a16="http://schemas.microsoft.com/office/drawing/2014/main" id="{60478CEE-D5F3-7F7B-E0D8-63E285E4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F0456-9C43-D16D-AF3E-212DFA381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5DD32E1-DB24-6373-49EB-C88C989C999F}"/>
              </a:ext>
            </a:extLst>
          </p:cNvPr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21F154D-24BD-5A7E-48ED-328FE50BB87A}"/>
              </a:ext>
            </a:extLst>
          </p:cNvPr>
          <p:cNvGrpSpPr/>
          <p:nvPr/>
        </p:nvGrpSpPr>
        <p:grpSpPr>
          <a:xfrm>
            <a:off x="1074658" y="5810158"/>
            <a:ext cx="447675" cy="447675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4993302-431F-B1C7-B105-BD214D430CE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90C0"/>
            </a:solidFill>
          </p:spPr>
          <p:txBody>
            <a:bodyPr/>
            <a:lstStyle/>
            <a:p>
              <a:endParaRPr lang="zh-TW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A79FEC2-9D02-A823-6E57-0F29B7E2ADA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F8B2FB7-965D-14F9-6810-E23374E9FFE7}"/>
              </a:ext>
            </a:extLst>
          </p:cNvPr>
          <p:cNvSpPr txBox="1"/>
          <p:nvPr/>
        </p:nvSpPr>
        <p:spPr>
          <a:xfrm>
            <a:off x="1074658" y="3162300"/>
            <a:ext cx="16184642" cy="215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34"/>
              </a:lnSpc>
            </a:pPr>
            <a:r>
              <a:rPr lang="en-US" sz="12000" b="1" dirty="0">
                <a:solidFill>
                  <a:schemeClr val="accent1"/>
                </a:solidFill>
                <a:latin typeface="+mj-lt"/>
                <a:ea typeface="Inter Bold"/>
                <a:cs typeface="Inter Bold"/>
                <a:sym typeface="Inter Bold"/>
              </a:rPr>
              <a:t>II. Literature Review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D51FBCB-B5C5-A9C4-A4D2-403D4AC5FE8F}"/>
              </a:ext>
            </a:extLst>
          </p:cNvPr>
          <p:cNvSpPr txBox="1"/>
          <p:nvPr/>
        </p:nvSpPr>
        <p:spPr>
          <a:xfrm>
            <a:off x="1690843" y="5764756"/>
            <a:ext cx="12558557" cy="47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altLang="zh-TW" sz="3200" dirty="0">
                <a:ea typeface="Inter Bold"/>
                <a:cs typeface="Inter Bold"/>
                <a:sym typeface="Inter Bold"/>
              </a:rPr>
              <a:t>Large Language Model and AI Agent System for Smart City</a:t>
            </a:r>
            <a:endParaRPr lang="en-US" sz="2799" spc="207" dirty="0"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7C1DE50-1AB2-A339-4FEA-C369A66669AC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6186543D-4C48-C034-EF54-56D45F27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27CA-F0A3-B271-F85A-8DF1E43EC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9E071A7E-3BCA-E649-3EC0-D5F52E86AF5F}"/>
              </a:ext>
            </a:extLst>
          </p:cNvPr>
          <p:cNvSpPr txBox="1"/>
          <p:nvPr/>
        </p:nvSpPr>
        <p:spPr>
          <a:xfrm>
            <a:off x="1028700" y="671496"/>
            <a:ext cx="9836295" cy="80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5999" b="1" dirty="0">
                <a:solidFill>
                  <a:schemeClr val="tx2"/>
                </a:solidFill>
                <a:latin typeface="+mj-lt"/>
                <a:ea typeface="Inter Bold"/>
                <a:cs typeface="Inter Bold"/>
                <a:sym typeface="Inter Bold"/>
              </a:rPr>
              <a:t>Literature Review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A4C1D038-F1A5-BAD3-1FC5-77F03ADCE086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21" name="Group 8">
            <a:extLst>
              <a:ext uri="{FF2B5EF4-FFF2-40B4-BE49-F238E27FC236}">
                <a16:creationId xmlns:a16="http://schemas.microsoft.com/office/drawing/2014/main" id="{13B5E36C-4D6E-78A4-82AB-F7EE7A2CCA42}"/>
              </a:ext>
            </a:extLst>
          </p:cNvPr>
          <p:cNvGrpSpPr/>
          <p:nvPr/>
        </p:nvGrpSpPr>
        <p:grpSpPr>
          <a:xfrm>
            <a:off x="0" y="10208994"/>
            <a:ext cx="18288000" cy="108000"/>
            <a:chOff x="0" y="0"/>
            <a:chExt cx="4816593" cy="50648"/>
          </a:xfrm>
          <a:solidFill>
            <a:srgbClr val="6490C0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30879843-D1BB-C60D-BE8E-05023D402C64}"/>
                </a:ext>
              </a:extLst>
            </p:cNvPr>
            <p:cNvSpPr/>
            <p:nvPr/>
          </p:nvSpPr>
          <p:spPr>
            <a:xfrm>
              <a:off x="0" y="0"/>
              <a:ext cx="4816592" cy="50648"/>
            </a:xfrm>
            <a:custGeom>
              <a:avLst/>
              <a:gdLst/>
              <a:ahLst/>
              <a:cxnLst/>
              <a:rect l="l" t="t" r="r" b="b"/>
              <a:pathLst>
                <a:path w="4816592" h="50648">
                  <a:moveTo>
                    <a:pt x="0" y="0"/>
                  </a:moveTo>
                  <a:lnTo>
                    <a:pt x="4816592" y="0"/>
                  </a:lnTo>
                  <a:lnTo>
                    <a:pt x="4816592" y="50648"/>
                  </a:lnTo>
                  <a:lnTo>
                    <a:pt x="0" y="506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Box 10">
              <a:extLst>
                <a:ext uri="{FF2B5EF4-FFF2-40B4-BE49-F238E27FC236}">
                  <a16:creationId xmlns:a16="http://schemas.microsoft.com/office/drawing/2014/main" id="{7939EDA1-A2AB-B2AE-28EA-E667F0E141DE}"/>
                </a:ext>
              </a:extLst>
            </p:cNvPr>
            <p:cNvSpPr txBox="1"/>
            <p:nvPr/>
          </p:nvSpPr>
          <p:spPr>
            <a:xfrm>
              <a:off x="0" y="-47625"/>
              <a:ext cx="4816593" cy="98273"/>
            </a:xfrm>
            <a:prstGeom prst="rect">
              <a:avLst/>
            </a:prstGeom>
            <a:grpFill/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A150A02-4FB5-AA85-F4F8-B8806FE7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2066"/>
              </p:ext>
            </p:extLst>
          </p:nvPr>
        </p:nvGraphicFramePr>
        <p:xfrm>
          <a:off x="1181098" y="2140542"/>
          <a:ext cx="15925800" cy="67234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865769121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1490140374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790072016"/>
                    </a:ext>
                  </a:extLst>
                </a:gridCol>
              </a:tblGrid>
              <a:tr h="30684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Research Theme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Key Findings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References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40301"/>
                  </a:ext>
                </a:extLst>
              </a:tr>
              <a:tr h="1227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evolution of LLMs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LLMs are foundational AI technologies with strong capabilities in language understanding and multimodality.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Huang &amp; Chang (2022); Touvron et al. (2023)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410452"/>
                  </a:ext>
                </a:extLst>
              </a:tr>
              <a:tr h="997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Framework of LLM-based AI agents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LLM agents operate using Profile, Memory, Planning, and Action modules for dynamic interactions.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Wang et al. (2024b)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71285"/>
                  </a:ext>
                </a:extLst>
              </a:tr>
              <a:tr h="9972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Multimodal applications of LLMs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Combining text, image, and audio modalities enhances task execution efficiency and flexibility.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Xu et al. (2024)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358260"/>
                  </a:ext>
                </a:extLst>
              </a:tr>
              <a:tr h="9972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Integration in smart cities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Initial studies indicate LLM potential in traffic management, data prediction, and simulation.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Zhang et al. (2024a)</a:t>
                      </a:r>
                    </a:p>
                  </a:txBody>
                  <a:tcPr marL="144000" marR="144000" marT="38356" marB="383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138484"/>
                  </a:ext>
                </a:extLst>
              </a:tr>
            </a:tbl>
          </a:graphicData>
        </a:graphic>
      </p:graphicFrame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3A468356-BCFB-F607-001A-359E22D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5866-954C-2206-4DA4-01C1E686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1E16C61-9AEE-026B-D26C-09908166122D}"/>
              </a:ext>
            </a:extLst>
          </p:cNvPr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chemeClr val="accent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3661ACF-5449-3A1E-04F5-A0E2C0E58DEF}"/>
              </a:ext>
            </a:extLst>
          </p:cNvPr>
          <p:cNvGrpSpPr/>
          <p:nvPr/>
        </p:nvGrpSpPr>
        <p:grpSpPr>
          <a:xfrm>
            <a:off x="1074658" y="5810158"/>
            <a:ext cx="447675" cy="447675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771BD75-858C-59FA-B951-7539948832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90C0"/>
            </a:solidFill>
          </p:spPr>
          <p:txBody>
            <a:bodyPr/>
            <a:lstStyle/>
            <a:p>
              <a:endParaRPr lang="zh-TW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E53926A-EB85-37E6-ED90-7E814E12C51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1B3E1DAC-C030-3C56-4B8D-FB8BA0FC1822}"/>
              </a:ext>
            </a:extLst>
          </p:cNvPr>
          <p:cNvSpPr txBox="1"/>
          <p:nvPr/>
        </p:nvSpPr>
        <p:spPr>
          <a:xfrm>
            <a:off x="1074658" y="3188459"/>
            <a:ext cx="16184642" cy="215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34"/>
              </a:lnSpc>
            </a:pPr>
            <a:r>
              <a:rPr lang="en-US" sz="12000" b="1" dirty="0">
                <a:solidFill>
                  <a:schemeClr val="accent1"/>
                </a:solidFill>
                <a:latin typeface="+mj-lt"/>
                <a:ea typeface="Inter Bold"/>
                <a:cs typeface="Inter Bold"/>
                <a:sym typeface="Inter Bold"/>
              </a:rPr>
              <a:t>III. Methodology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1DBFF3D-F415-3895-E0FE-0353618F7E15}"/>
              </a:ext>
            </a:extLst>
          </p:cNvPr>
          <p:cNvSpPr txBox="1"/>
          <p:nvPr/>
        </p:nvSpPr>
        <p:spPr>
          <a:xfrm>
            <a:off x="1690843" y="5764756"/>
            <a:ext cx="12558557" cy="479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altLang="zh-TW" sz="3200" dirty="0">
                <a:ea typeface="Inter Bold"/>
                <a:cs typeface="Inter Bold"/>
                <a:sym typeface="Inter Bold"/>
              </a:rPr>
              <a:t>Large Language Model and AI Agent System for Smart City</a:t>
            </a:r>
            <a:endParaRPr lang="en-US" sz="2799" spc="207" dirty="0"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3AA426E-55A2-AB76-EE35-1B505AF12EBF}"/>
              </a:ext>
            </a:extLst>
          </p:cNvPr>
          <p:cNvSpPr/>
          <p:nvPr/>
        </p:nvSpPr>
        <p:spPr>
          <a:xfrm>
            <a:off x="17010073" y="202276"/>
            <a:ext cx="1053053" cy="986823"/>
          </a:xfrm>
          <a:custGeom>
            <a:avLst/>
            <a:gdLst/>
            <a:ahLst/>
            <a:cxnLst/>
            <a:rect l="l" t="t" r="r" b="b"/>
            <a:pathLst>
              <a:path w="1053053" h="986823">
                <a:moveTo>
                  <a:pt x="0" y="0"/>
                </a:moveTo>
                <a:lnTo>
                  <a:pt x="1053053" y="0"/>
                </a:lnTo>
                <a:lnTo>
                  <a:pt x="1053053" y="986823"/>
                </a:lnTo>
                <a:lnTo>
                  <a:pt x="0" y="986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8504B7DD-9FF6-AE1F-1ACB-ADEBFF6E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3834</Words>
  <Application>Microsoft Office PowerPoint</Application>
  <PresentationFormat>自訂</PresentationFormat>
  <Paragraphs>248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9" baseType="lpstr">
      <vt:lpstr>Inter Bold</vt:lpstr>
      <vt:lpstr>Inter Medium</vt:lpstr>
      <vt:lpstr>Open Sans Semi-Bold</vt:lpstr>
      <vt:lpstr>Open Sans Medium</vt:lpstr>
      <vt:lpstr>Times New Roman</vt:lpstr>
      <vt:lpstr>Open Sans Bold</vt:lpstr>
      <vt:lpstr>Open Sans</vt:lpstr>
      <vt:lpstr>Calibri (標題)</vt:lpstr>
      <vt:lpstr>新細明體</vt:lpstr>
      <vt:lpstr>Calibri</vt:lpstr>
      <vt:lpstr>Arial</vt:lpstr>
      <vt:lpstr>Aptos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20241107_Generative AI in Enhancing ESG Reporting_筑波大學</dc:title>
  <cp:lastModifiedBy>柏臻 陳</cp:lastModifiedBy>
  <cp:revision>24</cp:revision>
  <dcterms:created xsi:type="dcterms:W3CDTF">2006-08-16T00:00:00Z</dcterms:created>
  <dcterms:modified xsi:type="dcterms:W3CDTF">2024-11-18T01:46:20Z</dcterms:modified>
  <dc:identifier>DAGVtZv8PUE</dc:identifier>
</cp:coreProperties>
</file>