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6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72" r:id="rId27"/>
    <p:sldId id="273" r:id="rId28"/>
    <p:sldId id="274" r:id="rId29"/>
    <p:sldId id="275" r:id="rId30"/>
    <p:sldId id="276" r:id="rId31"/>
    <p:sldId id="277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861541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E70ED7A-8EA4-4363-A40C-CD63E8694C64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47326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872135F-4374-468E-83B5-186A1B2C92EB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31447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38138"/>
            <a:ext cx="2055813" cy="5786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8138"/>
            <a:ext cx="6019800" cy="57864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137208F-3553-46DB-BABD-86B261518938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501309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8013" cy="1250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164138" y="6249988"/>
            <a:ext cx="3784600" cy="363537"/>
          </a:xfrm>
        </p:spPr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3990975" y="6249988"/>
            <a:ext cx="1160463" cy="363537"/>
          </a:xfrm>
        </p:spPr>
        <p:txBody>
          <a:bodyPr/>
          <a:lstStyle>
            <a:lvl1pPr>
              <a:defRPr/>
            </a:lvl1pPr>
          </a:lstStyle>
          <a:p>
            <a:fld id="{204FD80E-7FBF-47CC-97EC-397C19874105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802118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8013" cy="1250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1538" y="2674938"/>
            <a:ext cx="3627437" cy="1647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71538" y="4475163"/>
            <a:ext cx="3627437" cy="1649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51375" y="2674938"/>
            <a:ext cx="3627438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>
          <a:xfrm>
            <a:off x="5164138" y="6249988"/>
            <a:ext cx="3784600" cy="363537"/>
          </a:xfrm>
        </p:spPr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>
          <a:xfrm>
            <a:off x="3990975" y="6249988"/>
            <a:ext cx="1160463" cy="363537"/>
          </a:xfrm>
        </p:spPr>
        <p:txBody>
          <a:bodyPr/>
          <a:lstStyle>
            <a:lvl1pPr>
              <a:defRPr/>
            </a:lvl1pPr>
          </a:lstStyle>
          <a:p>
            <a:fld id="{6F03F046-E19C-4CD2-B863-C2E3DEAD8E4A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34530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6FB681B-AECF-40F7-B835-22249D956625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128306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D4546FB-6A1F-4E84-BF32-09B9102529DD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784335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9087A0-6DF2-4F2C-A53A-BF7D5BFB209E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148811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538" y="2674938"/>
            <a:ext cx="3627437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674938"/>
            <a:ext cx="3627438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09BAE09-95D7-44C9-B3C1-F12517DFB47E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17962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98ED596-DC65-46AA-81EA-6B6175113CEC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949425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ACC3D9-A950-45D3-8E04-ED2759E651D8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86703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D917C42-7534-4C6A-B509-6E7CE26E89C0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368103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308A2AF-D6F9-4F27-B4DD-DDF47F3BE75B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248821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021B01E-61C2-48BC-AB45-E5504C738149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969540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1EE1C2-6FD6-43CE-A9DF-ADAD015022C7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855736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B4D588E-7D15-4BD1-AC17-F8258643FC94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562158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38138"/>
            <a:ext cx="2055813" cy="5786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8138"/>
            <a:ext cx="6019800" cy="57864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A1BAB0E-DA27-45BA-A41F-6B592DF29AE3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26341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294558D-7411-4E7E-BEE3-F58B9BC2143C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6937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538" y="2674938"/>
            <a:ext cx="3627437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674938"/>
            <a:ext cx="3627438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D29AAC2-5CEA-44A0-9B73-BD7DBF7082AA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02921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F5C071B-3F4A-4EB0-837E-7CD4989B65E4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11418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1D0D305-F829-4046-BEEA-1BAC2240DC1F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75539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1466DEA-91A4-4656-B581-94981D523BCF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10037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B61D920-E569-44A0-AC9F-E9DC977B4977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15952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51A56A-B9CE-4768-89CD-8C3175480A8C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79890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228600" y="228600"/>
            <a:ext cx="8696325" cy="2468563"/>
          </a:xfrm>
          <a:prstGeom prst="roundRect">
            <a:avLst>
              <a:gd name="adj" fmla="val 3361"/>
            </a:avLst>
          </a:prstGeom>
          <a:gradFill rotWithShape="0">
            <a:gsLst>
              <a:gs pos="0">
                <a:srgbClr val="0293E0"/>
              </a:gs>
              <a:gs pos="100000">
                <a:srgbClr val="83D3F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11138" y="1679575"/>
            <a:ext cx="8721725" cy="1328738"/>
            <a:chOff x="133" y="1058"/>
            <a:chExt cx="5494" cy="837"/>
          </a:xfrm>
        </p:grpSpPr>
        <p:sp>
          <p:nvSpPr>
            <p:cNvPr id="1027" name="Freeform 3"/>
            <p:cNvSpPr>
              <a:spLocks noChangeArrowheads="1"/>
            </p:cNvSpPr>
            <p:nvPr/>
          </p:nvSpPr>
          <p:spPr bwMode="auto">
            <a:xfrm>
              <a:off x="3809" y="1149"/>
              <a:ext cx="1811" cy="44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T0" fmla="*/ 572 256 1"/>
                <a:gd name="T1" fmla="*/ 0 256 1"/>
                <a:gd name="G9" fmla="+- 0 T0 T1"/>
                <a:gd name="G10" fmla="sin 55292 G9"/>
                <a:gd name="T2" fmla="*/ 572 256 1"/>
                <a:gd name="T3" fmla="*/ 0 256 1"/>
                <a:gd name="G11" fmla="+- 0 T2 T3"/>
                <a:gd name="G12" fmla="cos 54990 G11"/>
                <a:gd name="G13" fmla="+- G10 0 G12"/>
                <a:gd name="G14" fmla="*/ G13 65535 1"/>
                <a:gd name="G15" fmla="+- G14 10800 0"/>
                <a:gd name="G16" fmla="+- 1 0 0"/>
                <a:gd name="G17" fmla="+- 1 0 0"/>
                <a:gd name="G18" fmla="+- 1 0 0"/>
                <a:gd name="G19" fmla="+- 636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*/ 1 16385 2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*/ 1 36351 51712"/>
                <a:gd name="G47" fmla="*/ 1 48365 11520"/>
                <a:gd name="G48" fmla="*/ G47 1 180"/>
                <a:gd name="G49" fmla="*/ G46 1 G48"/>
                <a:gd name="G50" fmla="+- 26475 0 0"/>
                <a:gd name="G51" fmla="+- 13530 0 0"/>
                <a:gd name="G52" fmla="+- 59771 0 0"/>
                <a:gd name="G53" fmla="+- 34126 0 0"/>
                <a:gd name="G54" fmla="*/ 1 30165 38528"/>
                <a:gd name="G55" fmla="*/ 1 40009 45696"/>
                <a:gd name="G56" fmla="+- 62733 0 0"/>
                <a:gd name="G57" fmla="+- 15420 0 0"/>
                <a:gd name="G58" fmla="+- 31537 0 0"/>
                <a:gd name="G59" fmla="+- 33999 0 0"/>
                <a:gd name="T4" fmla="*/ 4286250 w 2706"/>
                <a:gd name="T5" fmla="*/ 0 h 640"/>
                <a:gd name="T6" fmla="*/ 4286250 w 2706"/>
                <a:gd name="T7" fmla="*/ 0 h 640"/>
                <a:gd name="T8" fmla="*/ 4105275 w 2706"/>
                <a:gd name="T9" fmla="*/ 28575 h 640"/>
                <a:gd name="T10" fmla="*/ 3921125 w 2706"/>
                <a:gd name="T11" fmla="*/ 60325 h 640"/>
                <a:gd name="T12" fmla="*/ 3733800 w 2706"/>
                <a:gd name="T13" fmla="*/ 95250 h 640"/>
                <a:gd name="T14" fmla="*/ 3540125 w 2706"/>
                <a:gd name="T15" fmla="*/ 130175 h 640"/>
                <a:gd name="T16" fmla="*/ 3343275 w 2706"/>
                <a:gd name="T17" fmla="*/ 171450 h 640"/>
                <a:gd name="T18" fmla="*/ 3140075 w 2706"/>
                <a:gd name="T19" fmla="*/ 212725 h 640"/>
                <a:gd name="T20" fmla="*/ 2933700 w 2706"/>
                <a:gd name="T21" fmla="*/ 260350 h 640"/>
                <a:gd name="T22" fmla="*/ 2720975 w 2706"/>
                <a:gd name="T23" fmla="*/ 307975 h 640"/>
                <a:gd name="T24" fmla="*/ 2720975 w 2706"/>
                <a:gd name="T25" fmla="*/ 307975 h 640"/>
                <a:gd name="T26" fmla="*/ 2336800 w 2706"/>
                <a:gd name="T27" fmla="*/ 400050 h 640"/>
                <a:gd name="T28" fmla="*/ 1962150 w 2706"/>
                <a:gd name="T29" fmla="*/ 482600 h 640"/>
                <a:gd name="T30" fmla="*/ 1603375 w 2706"/>
                <a:gd name="T31" fmla="*/ 558800 h 640"/>
                <a:gd name="T32" fmla="*/ 1257300 w 2706"/>
                <a:gd name="T33" fmla="*/ 631825 h 640"/>
                <a:gd name="T34" fmla="*/ 927100 w 2706"/>
                <a:gd name="T35" fmla="*/ 695325 h 640"/>
                <a:gd name="T36" fmla="*/ 606425 w 2706"/>
                <a:gd name="T37" fmla="*/ 752475 h 640"/>
                <a:gd name="T38" fmla="*/ 298450 w 2706"/>
                <a:gd name="T39" fmla="*/ 806450 h 640"/>
                <a:gd name="T40" fmla="*/ 0 w 2706"/>
                <a:gd name="T41" fmla="*/ 854075 h 640"/>
                <a:gd name="T42" fmla="*/ 0 w 2706"/>
                <a:gd name="T43" fmla="*/ 854075 h 640"/>
                <a:gd name="T44" fmla="*/ 206375 w 2706"/>
                <a:gd name="T45" fmla="*/ 882650 h 640"/>
                <a:gd name="T46" fmla="*/ 403225 w 2706"/>
                <a:gd name="T47" fmla="*/ 908050 h 640"/>
                <a:gd name="T48" fmla="*/ 593725 w 2706"/>
                <a:gd name="T49" fmla="*/ 930275 h 640"/>
                <a:gd name="T50" fmla="*/ 781050 w 2706"/>
                <a:gd name="T51" fmla="*/ 949325 h 640"/>
                <a:gd name="T52" fmla="*/ 962025 w 2706"/>
                <a:gd name="T53" fmla="*/ 968375 h 640"/>
                <a:gd name="T54" fmla="*/ 1136650 w 2706"/>
                <a:gd name="T55" fmla="*/ 981075 h 640"/>
                <a:gd name="T56" fmla="*/ 1304925 w 2706"/>
                <a:gd name="T57" fmla="*/ 993775 h 640"/>
                <a:gd name="T58" fmla="*/ 1470025 w 2706"/>
                <a:gd name="T59" fmla="*/ 1003300 h 640"/>
                <a:gd name="T60" fmla="*/ 1631950 w 2706"/>
                <a:gd name="T61" fmla="*/ 1009650 h 640"/>
                <a:gd name="T62" fmla="*/ 1787525 w 2706"/>
                <a:gd name="T63" fmla="*/ 1012825 h 640"/>
                <a:gd name="T64" fmla="*/ 1936750 w 2706"/>
                <a:gd name="T65" fmla="*/ 1016000 h 640"/>
                <a:gd name="T66" fmla="*/ 2082800 w 2706"/>
                <a:gd name="T67" fmla="*/ 1016000 h 640"/>
                <a:gd name="T68" fmla="*/ 2225675 w 2706"/>
                <a:gd name="T69" fmla="*/ 1012825 h 640"/>
                <a:gd name="T70" fmla="*/ 2365375 w 2706"/>
                <a:gd name="T71" fmla="*/ 1009650 h 640"/>
                <a:gd name="T72" fmla="*/ 2498725 w 2706"/>
                <a:gd name="T73" fmla="*/ 1003300 h 640"/>
                <a:gd name="T74" fmla="*/ 2628900 w 2706"/>
                <a:gd name="T75" fmla="*/ 993775 h 640"/>
                <a:gd name="T76" fmla="*/ 2752725 w 2706"/>
                <a:gd name="T77" fmla="*/ 984250 h 640"/>
                <a:gd name="T78" fmla="*/ 2876550 w 2706"/>
                <a:gd name="T79" fmla="*/ 971550 h 640"/>
                <a:gd name="T80" fmla="*/ 2994025 w 2706"/>
                <a:gd name="T81" fmla="*/ 955675 h 640"/>
                <a:gd name="T82" fmla="*/ 3111500 w 2706"/>
                <a:gd name="T83" fmla="*/ 939800 h 640"/>
                <a:gd name="T84" fmla="*/ 3222625 w 2706"/>
                <a:gd name="T85" fmla="*/ 920750 h 640"/>
                <a:gd name="T86" fmla="*/ 3333750 w 2706"/>
                <a:gd name="T87" fmla="*/ 901700 h 640"/>
                <a:gd name="T88" fmla="*/ 3438525 w 2706"/>
                <a:gd name="T89" fmla="*/ 879475 h 640"/>
                <a:gd name="T90" fmla="*/ 3543300 w 2706"/>
                <a:gd name="T91" fmla="*/ 857250 h 640"/>
                <a:gd name="T92" fmla="*/ 3644900 w 2706"/>
                <a:gd name="T93" fmla="*/ 831850 h 640"/>
                <a:gd name="T94" fmla="*/ 3743325 w 2706"/>
                <a:gd name="T95" fmla="*/ 806450 h 640"/>
                <a:gd name="T96" fmla="*/ 3838575 w 2706"/>
                <a:gd name="T97" fmla="*/ 777875 h 640"/>
                <a:gd name="T98" fmla="*/ 3933825 w 2706"/>
                <a:gd name="T99" fmla="*/ 749300 h 640"/>
                <a:gd name="T100" fmla="*/ 4114800 w 2706"/>
                <a:gd name="T101" fmla="*/ 685800 h 640"/>
                <a:gd name="T102" fmla="*/ 4289425 w 2706"/>
                <a:gd name="T103" fmla="*/ 619125 h 640"/>
                <a:gd name="T104" fmla="*/ 4289425 w 2706"/>
                <a:gd name="T105" fmla="*/ 619125 h 640"/>
                <a:gd name="T106" fmla="*/ 4295775 w 2706"/>
                <a:gd name="T107" fmla="*/ 615950 h 640"/>
                <a:gd name="T108" fmla="*/ 4295775 w 2706"/>
                <a:gd name="T109" fmla="*/ 615950 h 640"/>
                <a:gd name="T110" fmla="*/ 4295775 w 2706"/>
                <a:gd name="T111" fmla="*/ 0 h 640"/>
                <a:gd name="T112" fmla="*/ 4295775 w 2706"/>
                <a:gd name="T113" fmla="*/ 0 h 640"/>
                <a:gd name="T114" fmla="*/ 4286250 w 2706"/>
                <a:gd name="T115" fmla="*/ 0 h 640"/>
                <a:gd name="T116" fmla="*/ 4286250 w 2706"/>
                <a:gd name="T117" fmla="*/ 0 h 640"/>
                <a:gd name="T118" fmla="*/ 0 w 2706"/>
                <a:gd name="T119" fmla="*/ 0 h 640"/>
                <a:gd name="T120" fmla="*/ 2706 w 2706"/>
                <a:gd name="T121" fmla="*/ 640 h 64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T118" t="T119" r="T120" b="T121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C6E7FC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8" name="Freeform 4"/>
            <p:cNvSpPr>
              <a:spLocks noChangeArrowheads="1"/>
            </p:cNvSpPr>
            <p:nvPr/>
          </p:nvSpPr>
          <p:spPr bwMode="auto">
            <a:xfrm>
              <a:off x="1650" y="1068"/>
              <a:ext cx="3492" cy="535"/>
            </a:xfrm>
            <a:custGeom>
              <a:avLst/>
              <a:gdLst>
                <a:gd name="G0" fmla="+- 1 0 0"/>
                <a:gd name="G1" fmla="+- 1 0 0"/>
                <a:gd name="T0" fmla="*/ 610 256 1"/>
                <a:gd name="T1" fmla="*/ 0 256 1"/>
                <a:gd name="G2" fmla="+- 0 T0 T1"/>
                <a:gd name="G3" fmla="sin 55388 G2"/>
                <a:gd name="T2" fmla="*/ 610 256 1"/>
                <a:gd name="T3" fmla="*/ 0 256 1"/>
                <a:gd name="G4" fmla="+- 0 T2 T3"/>
                <a:gd name="G5" fmla="cos 59214 G4"/>
                <a:gd name="G6" fmla="+- G3 0 G5"/>
                <a:gd name="G7" fmla="*/ G6 65535 1"/>
                <a:gd name="G8" fmla="+- G7 10800 0"/>
                <a:gd name="G9" fmla="+- 1 0 0"/>
                <a:gd name="G10" fmla="+- 1 0 0"/>
                <a:gd name="T4" fmla="*/ 266 256 1"/>
                <a:gd name="T5" fmla="*/ 0 256 1"/>
                <a:gd name="G11" fmla="+- 0 T4 T5"/>
                <a:gd name="G12" fmla="sin 55032 G11"/>
                <a:gd name="T6" fmla="*/ 266 256 1"/>
                <a:gd name="T7" fmla="*/ 0 256 1"/>
                <a:gd name="G13" fmla="+- 0 T6 T7"/>
                <a:gd name="G14" fmla="cos 57548 G13"/>
                <a:gd name="G15" fmla="+- G12 0 G14"/>
                <a:gd name="G16" fmla="*/ G15 65535 1"/>
                <a:gd name="G17" fmla="+- G16 1080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*/ 1 16385 2"/>
                <a:gd name="G48" fmla="+- 1 0 0"/>
                <a:gd name="G49" fmla="+- 1 0 0"/>
                <a:gd name="G50" fmla="+- 1 0 0"/>
                <a:gd name="G51" fmla="+- 1 0 0"/>
                <a:gd name="G52" fmla="+- 1 0 0"/>
                <a:gd name="G53" fmla="+- 1 0 0"/>
                <a:gd name="G54" fmla="+- 1 0 0"/>
                <a:gd name="G55" fmla="+- 1 0 0"/>
                <a:gd name="G56" fmla="+- 1 0 0"/>
                <a:gd name="G57" fmla="+- 1 0 0"/>
                <a:gd name="G58" fmla="+- 1 0 0"/>
                <a:gd name="G59" fmla="+- 1 0 0"/>
                <a:gd name="G60" fmla="+- 1 0 0"/>
                <a:gd name="G61" fmla="+- 1 0 0"/>
                <a:gd name="G62" fmla="+- 1 0 0"/>
                <a:gd name="G63" fmla="+- 1 0 0"/>
                <a:gd name="G64" fmla="*/ 1 29003 51712"/>
                <a:gd name="G65" fmla="+- 1 0 0"/>
                <a:gd name="G66" fmla="+- 1 0 0"/>
                <a:gd name="G67" fmla="+- 1 0 0"/>
                <a:gd name="G68" fmla="+- 1 0 0"/>
                <a:gd name="G69" fmla="+- 1 0 0"/>
                <a:gd name="G70" fmla="+- 1 0 0"/>
                <a:gd name="G71" fmla="+- 1 0 0"/>
                <a:gd name="G72" fmla="+- 1 0 0"/>
                <a:gd name="G73" fmla="+- 1 0 0"/>
                <a:gd name="G74" fmla="+- 1 0 0"/>
                <a:gd name="G75" fmla="+- 1 0 0"/>
                <a:gd name="G76" fmla="+- 1 0 0"/>
                <a:gd name="G77" fmla="+- 1 0 0"/>
                <a:gd name="G78" fmla="+- 1 0 0"/>
                <a:gd name="G79" fmla="+- 0 0 0"/>
                <a:gd name="G80" fmla="*/ 1 48365 11520"/>
                <a:gd name="G81" fmla="*/ G80 1 180"/>
                <a:gd name="G82" fmla="*/ 0 1 G81"/>
                <a:gd name="T8" fmla="*/ 8280401 w 5216"/>
                <a:gd name="T9" fmla="*/ 1133475 h 762"/>
                <a:gd name="T10" fmla="*/ 7912101 w 5216"/>
                <a:gd name="T11" fmla="*/ 1089025 h 762"/>
                <a:gd name="T12" fmla="*/ 7108826 w 5216"/>
                <a:gd name="T13" fmla="*/ 968375 h 762"/>
                <a:gd name="T14" fmla="*/ 6213475 w 5216"/>
                <a:gd name="T15" fmla="*/ 806450 h 762"/>
                <a:gd name="T16" fmla="*/ 5216525 w 5216"/>
                <a:gd name="T17" fmla="*/ 593725 h 762"/>
                <a:gd name="T18" fmla="*/ 4676775 w 5216"/>
                <a:gd name="T19" fmla="*/ 469900 h 762"/>
                <a:gd name="T20" fmla="*/ 4257675 w 5216"/>
                <a:gd name="T21" fmla="*/ 374650 h 762"/>
                <a:gd name="T22" fmla="*/ 3857626 w 5216"/>
                <a:gd name="T23" fmla="*/ 292100 h 762"/>
                <a:gd name="T24" fmla="*/ 3476626 w 5216"/>
                <a:gd name="T25" fmla="*/ 222250 h 762"/>
                <a:gd name="T26" fmla="*/ 3111500 w 5216"/>
                <a:gd name="T27" fmla="*/ 161925 h 762"/>
                <a:gd name="T28" fmla="*/ 2762250 w 5216"/>
                <a:gd name="T29" fmla="*/ 114300 h 762"/>
                <a:gd name="T30" fmla="*/ 2117725 w 5216"/>
                <a:gd name="T31" fmla="*/ 44450 h 762"/>
                <a:gd name="T32" fmla="*/ 1539875 w 5216"/>
                <a:gd name="T33" fmla="*/ 6350 h 762"/>
                <a:gd name="T34" fmla="*/ 1022350 w 5216"/>
                <a:gd name="T35" fmla="*/ 0 h 762"/>
                <a:gd name="T36" fmla="*/ 568325 w 5216"/>
                <a:gd name="T37" fmla="*/ 15875 h 762"/>
                <a:gd name="T38" fmla="*/ 174625 w 5216"/>
                <a:gd name="T39" fmla="*/ 50800 h 762"/>
                <a:gd name="T40" fmla="*/ 0 w 5216"/>
                <a:gd name="T41" fmla="*/ 76200 h 762"/>
                <a:gd name="T42" fmla="*/ 498475 w 5216"/>
                <a:gd name="T43" fmla="*/ 136525 h 762"/>
                <a:gd name="T44" fmla="*/ 1035050 w 5216"/>
                <a:gd name="T45" fmla="*/ 222250 h 762"/>
                <a:gd name="T46" fmla="*/ 1609725 w 5216"/>
                <a:gd name="T47" fmla="*/ 333375 h 762"/>
                <a:gd name="T48" fmla="*/ 2225675 w 5216"/>
                <a:gd name="T49" fmla="*/ 469900 h 762"/>
                <a:gd name="T50" fmla="*/ 2787650 w 5216"/>
                <a:gd name="T51" fmla="*/ 600075 h 762"/>
                <a:gd name="T52" fmla="*/ 3822701 w 5216"/>
                <a:gd name="T53" fmla="*/ 819150 h 762"/>
                <a:gd name="T54" fmla="*/ 4298950 w 5216"/>
                <a:gd name="T55" fmla="*/ 908050 h 762"/>
                <a:gd name="T56" fmla="*/ 4749800 w 5216"/>
                <a:gd name="T57" fmla="*/ 984250 h 762"/>
                <a:gd name="T58" fmla="*/ 5175250 w 5216"/>
                <a:gd name="T59" fmla="*/ 1050925 h 762"/>
                <a:gd name="T60" fmla="*/ 5575300 w 5216"/>
                <a:gd name="T61" fmla="*/ 1101725 h 762"/>
                <a:gd name="T62" fmla="*/ 5953125 w 5216"/>
                <a:gd name="T63" fmla="*/ 1146175 h 762"/>
                <a:gd name="T64" fmla="*/ 6308725 w 5216"/>
                <a:gd name="T65" fmla="*/ 1174750 h 762"/>
                <a:gd name="T66" fmla="*/ 6642101 w 5216"/>
                <a:gd name="T67" fmla="*/ 1196975 h 762"/>
                <a:gd name="T68" fmla="*/ 6959601 w 5216"/>
                <a:gd name="T69" fmla="*/ 1209675 h 762"/>
                <a:gd name="T70" fmla="*/ 7254876 w 5216"/>
                <a:gd name="T71" fmla="*/ 1209675 h 762"/>
                <a:gd name="T72" fmla="*/ 7534276 w 5216"/>
                <a:gd name="T73" fmla="*/ 1203325 h 762"/>
                <a:gd name="T74" fmla="*/ 7797801 w 5216"/>
                <a:gd name="T75" fmla="*/ 1187450 h 762"/>
                <a:gd name="T76" fmla="*/ 8045451 w 5216"/>
                <a:gd name="T77" fmla="*/ 1162050 h 762"/>
                <a:gd name="T78" fmla="*/ 8280401 w 5216"/>
                <a:gd name="T79" fmla="*/ 1133475 h 762"/>
                <a:gd name="T80" fmla="*/ 0 w 5216"/>
                <a:gd name="T81" fmla="*/ 0 h 762"/>
                <a:gd name="T82" fmla="*/ 5216 w 5216"/>
                <a:gd name="T83" fmla="*/ 762 h 762"/>
              </a:gdLst>
              <a:ahLst/>
              <a:cxnLst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C6E7FC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9" name="Freeform 5"/>
            <p:cNvSpPr>
              <a:spLocks noChangeArrowheads="1"/>
            </p:cNvSpPr>
            <p:nvPr/>
          </p:nvSpPr>
          <p:spPr bwMode="auto">
            <a:xfrm>
              <a:off x="1782" y="1076"/>
              <a:ext cx="3443" cy="487"/>
            </a:xfrm>
            <a:custGeom>
              <a:avLst/>
              <a:gdLst>
                <a:gd name="G0" fmla="+- 0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62497 48160"/>
                <a:gd name="G9" fmla="*/ 1 48365 11520"/>
                <a:gd name="G10" fmla="*/ G9 1 180"/>
                <a:gd name="G11" fmla="*/ G8 1 G10"/>
                <a:gd name="G12" fmla="*/ 1 58637 9632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*/ 1 16385 2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45588 0 0"/>
                <a:gd name="G29" fmla="+- 45588 0 0"/>
                <a:gd name="G30" fmla="+- 1 0 0"/>
                <a:gd name="G31" fmla="+- 1 0 0"/>
                <a:gd name="G32" fmla="+- 1 0 0"/>
                <a:gd name="G33" fmla="+- 1 0 0"/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4 w 5144"/>
                <a:gd name="T51" fmla="*/ 508000 h 694"/>
                <a:gd name="T52" fmla="*/ 6159499 w 5144"/>
                <a:gd name="T53" fmla="*/ 603250 h 694"/>
                <a:gd name="T54" fmla="*/ 6632576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w 5144"/>
                <a:gd name="T63" fmla="*/ 0 h 694"/>
                <a:gd name="T64" fmla="*/ 5144 w 5144"/>
                <a:gd name="T65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30" name="Freeform 6"/>
            <p:cNvSpPr>
              <a:spLocks noChangeArrowheads="1"/>
            </p:cNvSpPr>
            <p:nvPr/>
          </p:nvSpPr>
          <p:spPr bwMode="auto">
            <a:xfrm>
              <a:off x="3533" y="1068"/>
              <a:ext cx="2083" cy="410"/>
            </a:xfrm>
            <a:custGeom>
              <a:avLst/>
              <a:gdLst>
                <a:gd name="G0" fmla="+- 0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*/ 1 35019 51712"/>
                <a:gd name="G16" fmla="+- 1 0 0"/>
                <a:gd name="G17" fmla="+- 9610 0 0"/>
                <a:gd name="G18" fmla="+- 63343 0 0"/>
                <a:gd name="G19" fmla="*/ 1 37045 2"/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w 3112"/>
                <a:gd name="T41" fmla="*/ 0 h 584"/>
                <a:gd name="T42" fmla="*/ 3112 w 3112"/>
                <a:gd name="T43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T40" t="T41" r="T42" b="T43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8138"/>
            <a:ext cx="822801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5164138" y="6249988"/>
            <a:ext cx="37846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bg-BG" altLang="cs-CZ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193675" y="6249988"/>
            <a:ext cx="37861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3990975" y="6249988"/>
            <a:ext cx="11604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9BBD6E4E-75A1-469E-8BF2-37B0C5C9479D}" type="slidenum">
              <a:rPr lang="bg-BG" altLang="cs-CZ"/>
              <a:pPr/>
              <a:t>‹#›</a:t>
            </a:fld>
            <a:endParaRPr lang="bg-BG" altLang="cs-CZ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1538" y="2674938"/>
            <a:ext cx="7407275" cy="34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outline text format</a:t>
            </a:r>
          </a:p>
          <a:p>
            <a:pPr lvl="1"/>
            <a:r>
              <a:rPr lang="en-GB" altLang="cs-CZ"/>
              <a:t>Second Outline Level</a:t>
            </a:r>
          </a:p>
          <a:p>
            <a:pPr lvl="2"/>
            <a:r>
              <a:rPr lang="en-GB" altLang="cs-CZ"/>
              <a:t>Third Outline Level</a:t>
            </a:r>
          </a:p>
          <a:p>
            <a:pPr lvl="3"/>
            <a:r>
              <a:rPr lang="en-GB" altLang="cs-CZ"/>
              <a:t>Fourth Outline Level</a:t>
            </a:r>
          </a:p>
          <a:p>
            <a:pPr lvl="4"/>
            <a:r>
              <a:rPr lang="en-GB" altLang="cs-CZ"/>
              <a:t>Fifth Outline Level</a:t>
            </a:r>
          </a:p>
          <a:p>
            <a:pPr lvl="4"/>
            <a:r>
              <a:rPr lang="en-GB" altLang="cs-CZ"/>
              <a:t>Sixth Outline Level</a:t>
            </a:r>
          </a:p>
          <a:p>
            <a:pPr lvl="4"/>
            <a:r>
              <a:rPr lang="en-GB" altLang="cs-CZ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732" r:id="rId12"/>
    <p:sldLayoutId id="2147483733" r:id="rId13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73E87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73E87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73E87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73E87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73E8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228600" y="228600"/>
            <a:ext cx="8696325" cy="6035675"/>
          </a:xfrm>
          <a:prstGeom prst="roundRect">
            <a:avLst>
              <a:gd name="adj" fmla="val 1273"/>
            </a:avLst>
          </a:prstGeom>
          <a:gradFill rotWithShape="0">
            <a:gsLst>
              <a:gs pos="0">
                <a:srgbClr val="0293E0"/>
              </a:gs>
              <a:gs pos="100000">
                <a:srgbClr val="83D3F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211138" y="5354638"/>
            <a:ext cx="8721725" cy="1328737"/>
            <a:chOff x="133" y="3373"/>
            <a:chExt cx="5494" cy="837"/>
          </a:xfrm>
        </p:grpSpPr>
        <p:sp>
          <p:nvSpPr>
            <p:cNvPr id="2051" name="Freeform 3"/>
            <p:cNvSpPr>
              <a:spLocks noChangeArrowheads="1"/>
            </p:cNvSpPr>
            <p:nvPr/>
          </p:nvSpPr>
          <p:spPr bwMode="auto">
            <a:xfrm>
              <a:off x="3814" y="3464"/>
              <a:ext cx="1813" cy="44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T0" fmla="*/ 572 256 1"/>
                <a:gd name="T1" fmla="*/ 0 256 1"/>
                <a:gd name="G9" fmla="+- 0 T0 T1"/>
                <a:gd name="G10" fmla="sin 55292 G9"/>
                <a:gd name="T2" fmla="*/ 572 256 1"/>
                <a:gd name="T3" fmla="*/ 0 256 1"/>
                <a:gd name="G11" fmla="+- 0 T2 T3"/>
                <a:gd name="G12" fmla="cos 54990 G11"/>
                <a:gd name="G13" fmla="+- G10 0 G12"/>
                <a:gd name="G14" fmla="*/ G13 65535 1"/>
                <a:gd name="G15" fmla="+- G14 10800 0"/>
                <a:gd name="G16" fmla="+- 1 0 0"/>
                <a:gd name="G17" fmla="+- 1 0 0"/>
                <a:gd name="G18" fmla="+- 1 0 0"/>
                <a:gd name="G19" fmla="+- 636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*/ 1 16385 2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*/ 1 36351 51712"/>
                <a:gd name="G47" fmla="*/ 1 48365 11520"/>
                <a:gd name="G48" fmla="*/ G47 1 180"/>
                <a:gd name="G49" fmla="*/ G46 1 G48"/>
                <a:gd name="G50" fmla="+- 26475 0 0"/>
                <a:gd name="G51" fmla="+- 13530 0 0"/>
                <a:gd name="G52" fmla="+- 59771 0 0"/>
                <a:gd name="G53" fmla="+- 34126 0 0"/>
                <a:gd name="G54" fmla="*/ 1 30165 38528"/>
                <a:gd name="G55" fmla="*/ 1 40009 45696"/>
                <a:gd name="G56" fmla="+- 62733 0 0"/>
                <a:gd name="G57" fmla="+- 15420 0 0"/>
                <a:gd name="G58" fmla="+- 31537 0 0"/>
                <a:gd name="G59" fmla="+- 33999 0 0"/>
                <a:gd name="T4" fmla="*/ 4286250 w 2706"/>
                <a:gd name="T5" fmla="*/ 0 h 640"/>
                <a:gd name="T6" fmla="*/ 4286250 w 2706"/>
                <a:gd name="T7" fmla="*/ 0 h 640"/>
                <a:gd name="T8" fmla="*/ 4105275 w 2706"/>
                <a:gd name="T9" fmla="*/ 28575 h 640"/>
                <a:gd name="T10" fmla="*/ 3921125 w 2706"/>
                <a:gd name="T11" fmla="*/ 60325 h 640"/>
                <a:gd name="T12" fmla="*/ 3733800 w 2706"/>
                <a:gd name="T13" fmla="*/ 95250 h 640"/>
                <a:gd name="T14" fmla="*/ 3540125 w 2706"/>
                <a:gd name="T15" fmla="*/ 130175 h 640"/>
                <a:gd name="T16" fmla="*/ 3343275 w 2706"/>
                <a:gd name="T17" fmla="*/ 171450 h 640"/>
                <a:gd name="T18" fmla="*/ 3140075 w 2706"/>
                <a:gd name="T19" fmla="*/ 212725 h 640"/>
                <a:gd name="T20" fmla="*/ 2933700 w 2706"/>
                <a:gd name="T21" fmla="*/ 260350 h 640"/>
                <a:gd name="T22" fmla="*/ 2720975 w 2706"/>
                <a:gd name="T23" fmla="*/ 307975 h 640"/>
                <a:gd name="T24" fmla="*/ 2720975 w 2706"/>
                <a:gd name="T25" fmla="*/ 307975 h 640"/>
                <a:gd name="T26" fmla="*/ 2336800 w 2706"/>
                <a:gd name="T27" fmla="*/ 400050 h 640"/>
                <a:gd name="T28" fmla="*/ 1962150 w 2706"/>
                <a:gd name="T29" fmla="*/ 482600 h 640"/>
                <a:gd name="T30" fmla="*/ 1603375 w 2706"/>
                <a:gd name="T31" fmla="*/ 558800 h 640"/>
                <a:gd name="T32" fmla="*/ 1257300 w 2706"/>
                <a:gd name="T33" fmla="*/ 631825 h 640"/>
                <a:gd name="T34" fmla="*/ 927100 w 2706"/>
                <a:gd name="T35" fmla="*/ 695325 h 640"/>
                <a:gd name="T36" fmla="*/ 606425 w 2706"/>
                <a:gd name="T37" fmla="*/ 752475 h 640"/>
                <a:gd name="T38" fmla="*/ 298450 w 2706"/>
                <a:gd name="T39" fmla="*/ 806450 h 640"/>
                <a:gd name="T40" fmla="*/ 0 w 2706"/>
                <a:gd name="T41" fmla="*/ 854075 h 640"/>
                <a:gd name="T42" fmla="*/ 0 w 2706"/>
                <a:gd name="T43" fmla="*/ 854075 h 640"/>
                <a:gd name="T44" fmla="*/ 206375 w 2706"/>
                <a:gd name="T45" fmla="*/ 882650 h 640"/>
                <a:gd name="T46" fmla="*/ 403225 w 2706"/>
                <a:gd name="T47" fmla="*/ 908050 h 640"/>
                <a:gd name="T48" fmla="*/ 593725 w 2706"/>
                <a:gd name="T49" fmla="*/ 930275 h 640"/>
                <a:gd name="T50" fmla="*/ 781050 w 2706"/>
                <a:gd name="T51" fmla="*/ 949325 h 640"/>
                <a:gd name="T52" fmla="*/ 962025 w 2706"/>
                <a:gd name="T53" fmla="*/ 968375 h 640"/>
                <a:gd name="T54" fmla="*/ 1136650 w 2706"/>
                <a:gd name="T55" fmla="*/ 981075 h 640"/>
                <a:gd name="T56" fmla="*/ 1304925 w 2706"/>
                <a:gd name="T57" fmla="*/ 993775 h 640"/>
                <a:gd name="T58" fmla="*/ 1470025 w 2706"/>
                <a:gd name="T59" fmla="*/ 1003300 h 640"/>
                <a:gd name="T60" fmla="*/ 1631950 w 2706"/>
                <a:gd name="T61" fmla="*/ 1009650 h 640"/>
                <a:gd name="T62" fmla="*/ 1787525 w 2706"/>
                <a:gd name="T63" fmla="*/ 1012825 h 640"/>
                <a:gd name="T64" fmla="*/ 1936750 w 2706"/>
                <a:gd name="T65" fmla="*/ 1016000 h 640"/>
                <a:gd name="T66" fmla="*/ 2082800 w 2706"/>
                <a:gd name="T67" fmla="*/ 1016000 h 640"/>
                <a:gd name="T68" fmla="*/ 2225675 w 2706"/>
                <a:gd name="T69" fmla="*/ 1012825 h 640"/>
                <a:gd name="T70" fmla="*/ 2365375 w 2706"/>
                <a:gd name="T71" fmla="*/ 1009650 h 640"/>
                <a:gd name="T72" fmla="*/ 2498725 w 2706"/>
                <a:gd name="T73" fmla="*/ 1003300 h 640"/>
                <a:gd name="T74" fmla="*/ 2628900 w 2706"/>
                <a:gd name="T75" fmla="*/ 993775 h 640"/>
                <a:gd name="T76" fmla="*/ 2752725 w 2706"/>
                <a:gd name="T77" fmla="*/ 984250 h 640"/>
                <a:gd name="T78" fmla="*/ 2876550 w 2706"/>
                <a:gd name="T79" fmla="*/ 971550 h 640"/>
                <a:gd name="T80" fmla="*/ 2994025 w 2706"/>
                <a:gd name="T81" fmla="*/ 955675 h 640"/>
                <a:gd name="T82" fmla="*/ 3111500 w 2706"/>
                <a:gd name="T83" fmla="*/ 939800 h 640"/>
                <a:gd name="T84" fmla="*/ 3222625 w 2706"/>
                <a:gd name="T85" fmla="*/ 920750 h 640"/>
                <a:gd name="T86" fmla="*/ 3333750 w 2706"/>
                <a:gd name="T87" fmla="*/ 901700 h 640"/>
                <a:gd name="T88" fmla="*/ 3438525 w 2706"/>
                <a:gd name="T89" fmla="*/ 879475 h 640"/>
                <a:gd name="T90" fmla="*/ 3543300 w 2706"/>
                <a:gd name="T91" fmla="*/ 857250 h 640"/>
                <a:gd name="T92" fmla="*/ 3644900 w 2706"/>
                <a:gd name="T93" fmla="*/ 831850 h 640"/>
                <a:gd name="T94" fmla="*/ 3743325 w 2706"/>
                <a:gd name="T95" fmla="*/ 806450 h 640"/>
                <a:gd name="T96" fmla="*/ 3838575 w 2706"/>
                <a:gd name="T97" fmla="*/ 777875 h 640"/>
                <a:gd name="T98" fmla="*/ 3933825 w 2706"/>
                <a:gd name="T99" fmla="*/ 749300 h 640"/>
                <a:gd name="T100" fmla="*/ 4114800 w 2706"/>
                <a:gd name="T101" fmla="*/ 685800 h 640"/>
                <a:gd name="T102" fmla="*/ 4289425 w 2706"/>
                <a:gd name="T103" fmla="*/ 619125 h 640"/>
                <a:gd name="T104" fmla="*/ 4289425 w 2706"/>
                <a:gd name="T105" fmla="*/ 619125 h 640"/>
                <a:gd name="T106" fmla="*/ 4295775 w 2706"/>
                <a:gd name="T107" fmla="*/ 615950 h 640"/>
                <a:gd name="T108" fmla="*/ 4295775 w 2706"/>
                <a:gd name="T109" fmla="*/ 615950 h 640"/>
                <a:gd name="T110" fmla="*/ 4295775 w 2706"/>
                <a:gd name="T111" fmla="*/ 0 h 640"/>
                <a:gd name="T112" fmla="*/ 4295775 w 2706"/>
                <a:gd name="T113" fmla="*/ 0 h 640"/>
                <a:gd name="T114" fmla="*/ 4286250 w 2706"/>
                <a:gd name="T115" fmla="*/ 0 h 640"/>
                <a:gd name="T116" fmla="*/ 4286250 w 2706"/>
                <a:gd name="T117" fmla="*/ 0 h 640"/>
                <a:gd name="T118" fmla="*/ 0 w 2706"/>
                <a:gd name="T119" fmla="*/ 0 h 640"/>
                <a:gd name="T120" fmla="*/ 2706 w 2706"/>
                <a:gd name="T121" fmla="*/ 640 h 64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T118" t="T119" r="T120" b="T121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C6E7FC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052" name="Freeform 4"/>
            <p:cNvSpPr>
              <a:spLocks noChangeArrowheads="1"/>
            </p:cNvSpPr>
            <p:nvPr/>
          </p:nvSpPr>
          <p:spPr bwMode="auto">
            <a:xfrm>
              <a:off x="1651" y="3383"/>
              <a:ext cx="3496" cy="535"/>
            </a:xfrm>
            <a:custGeom>
              <a:avLst/>
              <a:gdLst>
                <a:gd name="G0" fmla="+- 1 0 0"/>
                <a:gd name="G1" fmla="+- 1 0 0"/>
                <a:gd name="T0" fmla="*/ 610 256 1"/>
                <a:gd name="T1" fmla="*/ 0 256 1"/>
                <a:gd name="G2" fmla="+- 0 T0 T1"/>
                <a:gd name="G3" fmla="sin 55388 G2"/>
                <a:gd name="T2" fmla="*/ 610 256 1"/>
                <a:gd name="T3" fmla="*/ 0 256 1"/>
                <a:gd name="G4" fmla="+- 0 T2 T3"/>
                <a:gd name="G5" fmla="cos 59214 G4"/>
                <a:gd name="G6" fmla="+- G3 0 G5"/>
                <a:gd name="G7" fmla="*/ G6 65535 1"/>
                <a:gd name="G8" fmla="+- G7 10800 0"/>
                <a:gd name="G9" fmla="+- 1 0 0"/>
                <a:gd name="G10" fmla="+- 1 0 0"/>
                <a:gd name="T4" fmla="*/ 266 256 1"/>
                <a:gd name="T5" fmla="*/ 0 256 1"/>
                <a:gd name="G11" fmla="+- 0 T4 T5"/>
                <a:gd name="G12" fmla="sin 55032 G11"/>
                <a:gd name="T6" fmla="*/ 266 256 1"/>
                <a:gd name="T7" fmla="*/ 0 256 1"/>
                <a:gd name="G13" fmla="+- 0 T6 T7"/>
                <a:gd name="G14" fmla="cos 57548 G13"/>
                <a:gd name="G15" fmla="+- G12 0 G14"/>
                <a:gd name="G16" fmla="*/ G15 65535 1"/>
                <a:gd name="G17" fmla="+- G16 1080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*/ 1 16385 2"/>
                <a:gd name="G48" fmla="+- 1 0 0"/>
                <a:gd name="G49" fmla="+- 1 0 0"/>
                <a:gd name="G50" fmla="+- 1 0 0"/>
                <a:gd name="G51" fmla="+- 1 0 0"/>
                <a:gd name="G52" fmla="+- 1 0 0"/>
                <a:gd name="G53" fmla="+- 1 0 0"/>
                <a:gd name="G54" fmla="+- 1 0 0"/>
                <a:gd name="G55" fmla="+- 1 0 0"/>
                <a:gd name="G56" fmla="+- 1 0 0"/>
                <a:gd name="G57" fmla="+- 1 0 0"/>
                <a:gd name="G58" fmla="+- 1 0 0"/>
                <a:gd name="G59" fmla="+- 1 0 0"/>
                <a:gd name="G60" fmla="+- 1 0 0"/>
                <a:gd name="G61" fmla="+- 1 0 0"/>
                <a:gd name="G62" fmla="+- 1 0 0"/>
                <a:gd name="G63" fmla="+- 1 0 0"/>
                <a:gd name="G64" fmla="*/ 1 29003 51712"/>
                <a:gd name="G65" fmla="+- 1 0 0"/>
                <a:gd name="G66" fmla="+- 1 0 0"/>
                <a:gd name="G67" fmla="+- 1 0 0"/>
                <a:gd name="G68" fmla="+- 1 0 0"/>
                <a:gd name="G69" fmla="+- 1 0 0"/>
                <a:gd name="G70" fmla="+- 1 0 0"/>
                <a:gd name="G71" fmla="+- 1 0 0"/>
                <a:gd name="G72" fmla="+- 1 0 0"/>
                <a:gd name="G73" fmla="+- 1 0 0"/>
                <a:gd name="G74" fmla="+- 1 0 0"/>
                <a:gd name="G75" fmla="+- 1 0 0"/>
                <a:gd name="G76" fmla="+- 1 0 0"/>
                <a:gd name="G77" fmla="+- 1 0 0"/>
                <a:gd name="G78" fmla="+- 1 0 0"/>
                <a:gd name="G79" fmla="+- 0 0 0"/>
                <a:gd name="G80" fmla="*/ 1 48365 11520"/>
                <a:gd name="G81" fmla="*/ G80 1 180"/>
                <a:gd name="G82" fmla="*/ 0 1 G81"/>
                <a:gd name="T8" fmla="*/ 8280401 w 5216"/>
                <a:gd name="T9" fmla="*/ 1133475 h 762"/>
                <a:gd name="T10" fmla="*/ 7912101 w 5216"/>
                <a:gd name="T11" fmla="*/ 1089025 h 762"/>
                <a:gd name="T12" fmla="*/ 7108826 w 5216"/>
                <a:gd name="T13" fmla="*/ 968375 h 762"/>
                <a:gd name="T14" fmla="*/ 6213475 w 5216"/>
                <a:gd name="T15" fmla="*/ 806450 h 762"/>
                <a:gd name="T16" fmla="*/ 5216525 w 5216"/>
                <a:gd name="T17" fmla="*/ 593725 h 762"/>
                <a:gd name="T18" fmla="*/ 4676775 w 5216"/>
                <a:gd name="T19" fmla="*/ 469900 h 762"/>
                <a:gd name="T20" fmla="*/ 4257675 w 5216"/>
                <a:gd name="T21" fmla="*/ 374650 h 762"/>
                <a:gd name="T22" fmla="*/ 3857626 w 5216"/>
                <a:gd name="T23" fmla="*/ 292100 h 762"/>
                <a:gd name="T24" fmla="*/ 3476626 w 5216"/>
                <a:gd name="T25" fmla="*/ 222250 h 762"/>
                <a:gd name="T26" fmla="*/ 3111500 w 5216"/>
                <a:gd name="T27" fmla="*/ 161925 h 762"/>
                <a:gd name="T28" fmla="*/ 2762250 w 5216"/>
                <a:gd name="T29" fmla="*/ 114300 h 762"/>
                <a:gd name="T30" fmla="*/ 2117725 w 5216"/>
                <a:gd name="T31" fmla="*/ 44450 h 762"/>
                <a:gd name="T32" fmla="*/ 1539875 w 5216"/>
                <a:gd name="T33" fmla="*/ 6350 h 762"/>
                <a:gd name="T34" fmla="*/ 1022350 w 5216"/>
                <a:gd name="T35" fmla="*/ 0 h 762"/>
                <a:gd name="T36" fmla="*/ 568325 w 5216"/>
                <a:gd name="T37" fmla="*/ 15875 h 762"/>
                <a:gd name="T38" fmla="*/ 174625 w 5216"/>
                <a:gd name="T39" fmla="*/ 50800 h 762"/>
                <a:gd name="T40" fmla="*/ 0 w 5216"/>
                <a:gd name="T41" fmla="*/ 76200 h 762"/>
                <a:gd name="T42" fmla="*/ 498475 w 5216"/>
                <a:gd name="T43" fmla="*/ 136525 h 762"/>
                <a:gd name="T44" fmla="*/ 1035050 w 5216"/>
                <a:gd name="T45" fmla="*/ 222250 h 762"/>
                <a:gd name="T46" fmla="*/ 1609725 w 5216"/>
                <a:gd name="T47" fmla="*/ 333375 h 762"/>
                <a:gd name="T48" fmla="*/ 2225675 w 5216"/>
                <a:gd name="T49" fmla="*/ 469900 h 762"/>
                <a:gd name="T50" fmla="*/ 2787650 w 5216"/>
                <a:gd name="T51" fmla="*/ 600075 h 762"/>
                <a:gd name="T52" fmla="*/ 3822701 w 5216"/>
                <a:gd name="T53" fmla="*/ 819150 h 762"/>
                <a:gd name="T54" fmla="*/ 4298950 w 5216"/>
                <a:gd name="T55" fmla="*/ 908050 h 762"/>
                <a:gd name="T56" fmla="*/ 4749800 w 5216"/>
                <a:gd name="T57" fmla="*/ 984250 h 762"/>
                <a:gd name="T58" fmla="*/ 5175250 w 5216"/>
                <a:gd name="T59" fmla="*/ 1050925 h 762"/>
                <a:gd name="T60" fmla="*/ 5575300 w 5216"/>
                <a:gd name="T61" fmla="*/ 1101725 h 762"/>
                <a:gd name="T62" fmla="*/ 5953125 w 5216"/>
                <a:gd name="T63" fmla="*/ 1146175 h 762"/>
                <a:gd name="T64" fmla="*/ 6308725 w 5216"/>
                <a:gd name="T65" fmla="*/ 1174750 h 762"/>
                <a:gd name="T66" fmla="*/ 6642101 w 5216"/>
                <a:gd name="T67" fmla="*/ 1196975 h 762"/>
                <a:gd name="T68" fmla="*/ 6959601 w 5216"/>
                <a:gd name="T69" fmla="*/ 1209675 h 762"/>
                <a:gd name="T70" fmla="*/ 7254876 w 5216"/>
                <a:gd name="T71" fmla="*/ 1209675 h 762"/>
                <a:gd name="T72" fmla="*/ 7534276 w 5216"/>
                <a:gd name="T73" fmla="*/ 1203325 h 762"/>
                <a:gd name="T74" fmla="*/ 7797801 w 5216"/>
                <a:gd name="T75" fmla="*/ 1187450 h 762"/>
                <a:gd name="T76" fmla="*/ 8045451 w 5216"/>
                <a:gd name="T77" fmla="*/ 1162050 h 762"/>
                <a:gd name="T78" fmla="*/ 8280401 w 5216"/>
                <a:gd name="T79" fmla="*/ 1133475 h 762"/>
                <a:gd name="T80" fmla="*/ 0 w 5216"/>
                <a:gd name="T81" fmla="*/ 0 h 762"/>
                <a:gd name="T82" fmla="*/ 5216 w 5216"/>
                <a:gd name="T83" fmla="*/ 762 h 762"/>
              </a:gdLst>
              <a:ahLst/>
              <a:cxnLst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C6E7FC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053" name="Freeform 5"/>
            <p:cNvSpPr>
              <a:spLocks noChangeArrowheads="1"/>
            </p:cNvSpPr>
            <p:nvPr/>
          </p:nvSpPr>
          <p:spPr bwMode="auto">
            <a:xfrm>
              <a:off x="1784" y="3391"/>
              <a:ext cx="3448" cy="487"/>
            </a:xfrm>
            <a:custGeom>
              <a:avLst/>
              <a:gdLst>
                <a:gd name="G0" fmla="+- 0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62497 48160"/>
                <a:gd name="G9" fmla="*/ 1 48365 11520"/>
                <a:gd name="G10" fmla="*/ G9 1 180"/>
                <a:gd name="G11" fmla="*/ G8 1 G10"/>
                <a:gd name="G12" fmla="*/ 1 58637 9632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*/ 1 16385 2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45588 0 0"/>
                <a:gd name="G29" fmla="+- 45588 0 0"/>
                <a:gd name="G30" fmla="+- 1 0 0"/>
                <a:gd name="G31" fmla="+- 1 0 0"/>
                <a:gd name="G32" fmla="+- 1 0 0"/>
                <a:gd name="G33" fmla="+- 1 0 0"/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4 w 5144"/>
                <a:gd name="T51" fmla="*/ 508000 h 694"/>
                <a:gd name="T52" fmla="*/ 6159499 w 5144"/>
                <a:gd name="T53" fmla="*/ 603250 h 694"/>
                <a:gd name="T54" fmla="*/ 6632576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w 5144"/>
                <a:gd name="T63" fmla="*/ 0 h 694"/>
                <a:gd name="T64" fmla="*/ 5144 w 5144"/>
                <a:gd name="T65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054" name="Freeform 6"/>
            <p:cNvSpPr>
              <a:spLocks noChangeArrowheads="1"/>
            </p:cNvSpPr>
            <p:nvPr/>
          </p:nvSpPr>
          <p:spPr bwMode="auto">
            <a:xfrm>
              <a:off x="3538" y="3383"/>
              <a:ext cx="2086" cy="409"/>
            </a:xfrm>
            <a:custGeom>
              <a:avLst/>
              <a:gdLst>
                <a:gd name="G0" fmla="+- 0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*/ 1 35019 51712"/>
                <a:gd name="G16" fmla="+- 1 0 0"/>
                <a:gd name="G17" fmla="+- 9610 0 0"/>
                <a:gd name="G18" fmla="+- 63343 0 0"/>
                <a:gd name="G19" fmla="*/ 1 37045 2"/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w 3112"/>
                <a:gd name="T41" fmla="*/ 0 h 584"/>
                <a:gd name="T42" fmla="*/ 3112 w 3112"/>
                <a:gd name="T43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T40" t="T41" r="T42" b="T43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205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8138"/>
            <a:ext cx="822801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title text format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1538" y="2674938"/>
            <a:ext cx="7407275" cy="34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outline text format</a:t>
            </a:r>
          </a:p>
          <a:p>
            <a:pPr lvl="1"/>
            <a:r>
              <a:rPr lang="en-GB" altLang="cs-CZ"/>
              <a:t>Second Outline Level</a:t>
            </a:r>
          </a:p>
          <a:p>
            <a:pPr lvl="2"/>
            <a:r>
              <a:rPr lang="en-GB" altLang="cs-CZ"/>
              <a:t>Third Outline Level</a:t>
            </a:r>
          </a:p>
          <a:p>
            <a:pPr lvl="3"/>
            <a:r>
              <a:rPr lang="en-GB" altLang="cs-CZ"/>
              <a:t>Fourth Outline Level</a:t>
            </a:r>
          </a:p>
          <a:p>
            <a:pPr lvl="4"/>
            <a:r>
              <a:rPr lang="en-GB" altLang="cs-CZ"/>
              <a:t>Fifth Outline Level</a:t>
            </a:r>
          </a:p>
          <a:p>
            <a:pPr lvl="4"/>
            <a:r>
              <a:rPr lang="en-GB" altLang="cs-CZ"/>
              <a:t>Sixth Outline Level</a:t>
            </a:r>
          </a:p>
          <a:p>
            <a:pPr lvl="4"/>
            <a:r>
              <a:rPr lang="en-GB" altLang="cs-CZ"/>
              <a:t>Seventh Outline Level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5164138" y="6249988"/>
            <a:ext cx="37846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bg-BG" altLang="cs-CZ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93675" y="6249988"/>
            <a:ext cx="37861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990975" y="6249988"/>
            <a:ext cx="11604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  <a:tab pos="898525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2FC8A1B6-FC05-435B-89C5-F116F319DF5E}" type="slidenum">
              <a:rPr lang="bg-BG" altLang="cs-CZ"/>
              <a:pPr/>
              <a:t>‹#›</a:t>
            </a:fld>
            <a:endParaRPr lang="bg-BG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73E87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73E87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73E87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73E87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73E8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microsoft.com/office/2007/relationships/hdphoto" Target="../media/hdphoto1.wdp"/><Relationship Id="rId7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685800" y="1600200"/>
            <a:ext cx="7772400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cs-CZ" sz="4000">
                <a:solidFill>
                  <a:srgbClr val="002060"/>
                </a:solidFill>
                <a:ea typeface="Microsoft YaHei" panose="020B0503020204020204" pitchFamily="34" charset="-122"/>
              </a:rPr>
              <a:t>Възможности за визуализация на софтуерни артефакти с Google Analytics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54038" y="647700"/>
            <a:ext cx="8229600" cy="1252538"/>
          </a:xfrm>
          <a:ln/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cs-CZ" sz="4000">
                <a:solidFill>
                  <a:srgbClr val="002060"/>
                </a:solidFill>
              </a:rPr>
              <a:t>Употреба на информацията, получена от Google Analytics чрез доклади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27075" y="3455988"/>
            <a:ext cx="7408863" cy="3306762"/>
          </a:xfrm>
          <a:ln/>
        </p:spPr>
        <p:txBody>
          <a:bodyPr lIns="0" tIns="0" rIns="0" bIns="0"/>
          <a:lstStyle/>
          <a:p>
            <a:pPr marL="215900" indent="-215900">
              <a:buSzPct val="81000"/>
              <a:buFont typeface="Times New Roman" panose="02020603050405020304" pitchFamily="18" charset="0"/>
              <a:buBlip>
                <a:blip r:embed="rId3"/>
              </a:buBlip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bg-BG" altLang="cs-CZ"/>
              <a:t>Доклад за стандартно групиране на канали</a:t>
            </a:r>
          </a:p>
          <a:p>
            <a:pPr marL="215900" indent="-215900">
              <a:buSzPct val="81000"/>
              <a:buFont typeface="Times New Roman" panose="02020603050405020304" pitchFamily="18" charset="0"/>
              <a:buBlip>
                <a:blip r:embed="rId3"/>
              </a:buBlip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bg-BG" altLang="cs-CZ"/>
              <a:t>Доклад за всички видове трафик</a:t>
            </a:r>
          </a:p>
          <a:p>
            <a:pPr marL="215900" indent="-215900">
              <a:buSzPct val="81000"/>
              <a:buFont typeface="Times New Roman" panose="02020603050405020304" pitchFamily="18" charset="0"/>
              <a:buBlip>
                <a:blip r:embed="rId3"/>
              </a:buBlip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bg-BG" altLang="cs-CZ"/>
              <a:t>Доклад на партньорствата</a:t>
            </a:r>
          </a:p>
          <a:p>
            <a:pPr marL="215900" indent="-215900">
              <a:buSzPct val="81000"/>
              <a:buFont typeface="Times New Roman" panose="02020603050405020304" pitchFamily="18" charset="0"/>
              <a:buBlip>
                <a:blip r:embed="rId3"/>
              </a:buBlip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bg-BG" altLang="cs-CZ"/>
              <a:t>Доклад за общ преглед на поведението на потребителя</a:t>
            </a:r>
          </a:p>
          <a:p>
            <a:pPr marL="215900" indent="-215900">
              <a:buSzPct val="81000"/>
              <a:buFont typeface="Times New Roman" panose="02020603050405020304" pitchFamily="18" charset="0"/>
              <a:buBlip>
                <a:blip r:embed="rId3"/>
              </a:buBlip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bg-BG" altLang="cs-CZ"/>
              <a:t>Доклад за преглед на страници, водещи най-често до излизане от сайта</a:t>
            </a:r>
          </a:p>
          <a:p>
            <a:pPr marL="215900" indent="-215900">
              <a:buClrTx/>
              <a:buSzTx/>
              <a:buFontTx/>
              <a:buNone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endParaRPr lang="bg-BG" altLang="cs-CZ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47650"/>
            <a:ext cx="8229600" cy="1435100"/>
          </a:xfrm>
          <a:ln/>
        </p:spPr>
        <p:txBody>
          <a:bodyPr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bg-BG" altLang="cs-CZ" dirty="0"/>
              <a:t>Доклад за стандартно групиране на канали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443"/>
            <a:ext cx="5256213" cy="225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087" y="3525688"/>
            <a:ext cx="8856663" cy="2678112"/>
          </a:xfrm>
          <a:ln/>
        </p:spPr>
        <p:txBody>
          <a:bodyPr/>
          <a:lstStyle/>
          <a:p>
            <a:pPr marL="271463" indent="-271463">
              <a:buClr>
                <a:srgbClr val="31B6FD"/>
              </a:buClr>
              <a:buFont typeface="Symbol" panose="05050102010706020507" pitchFamily="18" charset="2"/>
              <a:buChar char="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cs-CZ" dirty="0"/>
              <a:t>Платено търсене – посещения на сайта, благодарение на платени реклами</a:t>
            </a:r>
          </a:p>
          <a:p>
            <a:pPr marL="271463" indent="-271463">
              <a:buClr>
                <a:srgbClr val="31B6FD"/>
              </a:buClr>
              <a:buFont typeface="Symbol" panose="05050102010706020507" pitchFamily="18" charset="2"/>
              <a:buChar char="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cs-CZ" dirty="0"/>
              <a:t>Организирано търсене – търсене на определена дума или израз в търсачката, свързани със сайта</a:t>
            </a:r>
          </a:p>
          <a:p>
            <a:pPr marL="271463" indent="-271463">
              <a:buClr>
                <a:srgbClr val="31B6FD"/>
              </a:buClr>
              <a:buFont typeface="Symbol" panose="05050102010706020507" pitchFamily="18" charset="2"/>
              <a:buChar char="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cs-CZ" dirty="0"/>
              <a:t>Директно търсене – достъп  до сайта чрез директно въвеждане на името му</a:t>
            </a:r>
          </a:p>
          <a:p>
            <a:pPr marL="271463" indent="-271463">
              <a:buClr>
                <a:srgbClr val="31B6FD"/>
              </a:buClr>
              <a:buFont typeface="Symbol" panose="05050102010706020507" pitchFamily="18" charset="2"/>
              <a:buChar char="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cs-CZ" dirty="0"/>
              <a:t>Чрез този доклад можем да направим сравнение кой начин носи най-много посещения за сайта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8138"/>
            <a:ext cx="8229600" cy="1252537"/>
          </a:xfrm>
          <a:ln/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cs-CZ" sz="4000">
                <a:solidFill>
                  <a:srgbClr val="002060"/>
                </a:solidFill>
              </a:rPr>
              <a:t>Доклад за всички видове трафик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27075" y="5040313"/>
            <a:ext cx="8128000" cy="1295400"/>
          </a:xfrm>
          <a:ln/>
        </p:spPr>
        <p:txBody>
          <a:bodyPr/>
          <a:lstStyle/>
          <a:p>
            <a:pPr marL="271463" indent="-271463">
              <a:buClr>
                <a:srgbClr val="31B6FD"/>
              </a:buClr>
              <a:buFont typeface="Symbol" panose="05050102010706020507" pitchFamily="18" charset="2"/>
              <a:buChar char="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cs-CZ"/>
              <a:t>Чрез този доклад получаваме информация ред по ред кои източници са довели до посещения на сайта и какъв вид са те 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2376488"/>
            <a:ext cx="6438900" cy="228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8138"/>
            <a:ext cx="8229600" cy="125253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bg-BG" altLang="cs-CZ"/>
              <a:t>Доклад за партньорства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71538" y="4967288"/>
            <a:ext cx="7408862" cy="1463675"/>
          </a:xfrm>
          <a:ln/>
        </p:spPr>
        <p:txBody>
          <a:bodyPr lIns="0" tIns="0" rIns="0" bIns="0" anchor="ctr"/>
          <a:lstStyle/>
          <a:p>
            <a:pPr marL="0" indent="0">
              <a:buClr>
                <a:srgbClr val="31B6FD"/>
              </a:buClr>
              <a:buSzPct val="81000"/>
              <a:buFont typeface="Times New Roman" panose="02020603050405020304" pitchFamily="18" charset="0"/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bg-BG" altLang="cs-CZ"/>
              <a:t>Този доклад показва посещението на кои сайтове води до посещението на нашия сайт; ако в списъка има непознати сайтове, можем да подпишем договор за партньорство с тях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511300"/>
            <a:ext cx="7158037" cy="314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47650"/>
            <a:ext cx="8229600" cy="1435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bg-BG" altLang="cs-CZ"/>
              <a:t>Доклад за общ преглед на поведението на потребителя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03913" y="3168650"/>
            <a:ext cx="3016250" cy="2303463"/>
          </a:xfrm>
          <a:ln/>
        </p:spPr>
        <p:txBody>
          <a:bodyPr/>
          <a:lstStyle/>
          <a:p>
            <a:pPr marL="271463" indent="-271463">
              <a:buClr>
                <a:srgbClr val="31B6FD"/>
              </a:buClr>
              <a:buFont typeface="Symbol" panose="05050102010706020507" pitchFamily="18" charset="2"/>
              <a:buChar char="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cs-CZ"/>
              <a:t>Дава обща информация за поведението на потребителя в нашия сайт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519363"/>
            <a:ext cx="5256213" cy="3941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82600" y="287338"/>
            <a:ext cx="8229600" cy="2105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bg-BG" altLang="cs-CZ"/>
              <a:t>Доклад за преглед на страници, водещи най-често до излизане от сайта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2882900"/>
            <a:ext cx="5032375" cy="3236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08738" y="3311525"/>
            <a:ext cx="2376487" cy="2303463"/>
          </a:xfrm>
          <a:ln/>
        </p:spPr>
        <p:txBody>
          <a:bodyPr/>
          <a:lstStyle/>
          <a:p>
            <a:pPr marL="271463" indent="-271463">
              <a:buClr>
                <a:srgbClr val="31B6FD"/>
              </a:buClr>
              <a:buFont typeface="Symbol" panose="05050102010706020507" pitchFamily="18" charset="2"/>
              <a:buChar char="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cs-CZ" dirty="0"/>
              <a:t>Страници от сайта, които най-често водят до затварянето му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потребителския интерфейс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4438"/>
            <a:ext cx="4114800" cy="3883723"/>
          </a:xfrm>
          <a:prstGeom prst="rect">
            <a:avLst/>
          </a:prstGeom>
          <a:noFill/>
          <a:ln>
            <a:noFill/>
          </a:ln>
          <a:effectLst>
            <a:outerShdw blurRad="762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5614" y="2895600"/>
            <a:ext cx="457878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Clr>
                <a:srgbClr val="31B6FD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Връзки за</a:t>
            </a:r>
            <a:r>
              <a:rPr lang="en-US" sz="2000" dirty="0"/>
              <a:t> </a:t>
            </a:r>
            <a:r>
              <a:rPr lang="bg-BG" sz="2000" dirty="0"/>
              <a:t>навигация</a:t>
            </a:r>
            <a:r>
              <a:rPr lang="en-US" sz="2000" dirty="0"/>
              <a:t>:</a:t>
            </a:r>
          </a:p>
          <a:p>
            <a:pPr lvl="0"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Начална страница</a:t>
            </a:r>
            <a:endParaRPr lang="en-US" sz="2000" dirty="0"/>
          </a:p>
          <a:p>
            <a:pPr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Отчитане</a:t>
            </a:r>
            <a:endParaRPr lang="en-US" sz="2000" dirty="0"/>
          </a:p>
          <a:p>
            <a:pPr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Персонализиране</a:t>
            </a:r>
            <a:endParaRPr lang="en-US" sz="2000" dirty="0"/>
          </a:p>
          <a:p>
            <a:pPr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Администриране </a:t>
            </a:r>
            <a:endParaRPr lang="en-US" sz="2000" dirty="0"/>
          </a:p>
          <a:p>
            <a:pPr mar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 </a:t>
            </a:r>
          </a:p>
          <a:p>
            <a:pPr mar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bg-BG" altLang="cs-CZ" dirty="0"/>
          </a:p>
        </p:txBody>
      </p:sp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287" y="3324225"/>
            <a:ext cx="1724025" cy="1362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265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4438"/>
            <a:ext cx="4114800" cy="3883723"/>
          </a:xfrm>
          <a:prstGeom prst="rect">
            <a:avLst/>
          </a:prstGeom>
          <a:noFill/>
          <a:ln>
            <a:noFill/>
          </a:ln>
          <a:effectLst>
            <a:outerShdw blurRad="762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5614" y="2895600"/>
            <a:ext cx="457878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2.    </a:t>
            </a:r>
            <a:r>
              <a:rPr lang="bg-BG" sz="2000" dirty="0"/>
              <a:t>Профили, настройки и диагностика</a:t>
            </a:r>
            <a:r>
              <a:rPr lang="en-US" sz="2000" dirty="0"/>
              <a:t>:</a:t>
            </a:r>
          </a:p>
          <a:p>
            <a:pPr>
              <a:buClr>
                <a:srgbClr val="31B6FD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 </a:t>
            </a:r>
            <a:r>
              <a:rPr lang="bg-BG" sz="2000" dirty="0"/>
              <a:t>достъп до личния си профил в Google и до този в Google Анализ</a:t>
            </a:r>
            <a:endParaRPr lang="en-US" sz="2000" dirty="0"/>
          </a:p>
          <a:p>
            <a:pPr>
              <a:buClr>
                <a:srgbClr val="31B6FD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Настройки </a:t>
            </a:r>
            <a:r>
              <a:rPr lang="en-US" sz="2000" dirty="0"/>
              <a:t>- </a:t>
            </a:r>
            <a:r>
              <a:rPr lang="bg-BG" sz="2000" dirty="0"/>
              <a:t> за да промените настройките на потребителя </a:t>
            </a:r>
          </a:p>
          <a:p>
            <a:pPr>
              <a:buClr>
                <a:srgbClr val="31B6FD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Известия - за да видите съобщения, генерирани от автоматизираната диагностика на </a:t>
            </a:r>
            <a:r>
              <a:rPr lang="en-US" sz="2000" dirty="0"/>
              <a:t>Google Analyze</a:t>
            </a:r>
          </a:p>
          <a:p>
            <a:pPr mar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 </a:t>
            </a:r>
          </a:p>
          <a:p>
            <a:pPr mar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bg-BG" altLang="cs-CZ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8013" cy="1250950"/>
          </a:xfrm>
        </p:spPr>
        <p:txBody>
          <a:bodyPr/>
          <a:lstStyle/>
          <a:p>
            <a:r>
              <a:rPr lang="bg-BG" dirty="0"/>
              <a:t>Работа с потребителския интерфейс</a:t>
            </a:r>
          </a:p>
        </p:txBody>
      </p:sp>
      <p:pic>
        <p:nvPicPr>
          <p:cNvPr id="8" name="Picture 7" descr="drop down menu ico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2" y="3351367"/>
            <a:ext cx="224155" cy="22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ettings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3" y="4006760"/>
            <a:ext cx="224155" cy="22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https://lh4.ggpht.com/d5pfRdcY4G5FndD8JzzgNhtmKKX94uiLQHEMiVcRDU9FNgvmp3yAScsEtTB8e2mg5vQRUyY9=w2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2" y="4724400"/>
            <a:ext cx="224155" cy="22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5" y="5668010"/>
            <a:ext cx="1253490" cy="1189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225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4438"/>
            <a:ext cx="4114800" cy="3883723"/>
          </a:xfrm>
          <a:prstGeom prst="rect">
            <a:avLst/>
          </a:prstGeom>
          <a:noFill/>
          <a:ln>
            <a:noFill/>
          </a:ln>
          <a:effectLst>
            <a:outerShdw blurRad="762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8013" cy="1250950"/>
          </a:xfrm>
        </p:spPr>
        <p:txBody>
          <a:bodyPr/>
          <a:lstStyle/>
          <a:p>
            <a:r>
              <a:rPr lang="bg-BG" dirty="0"/>
              <a:t>Работа с потребителския интерфейс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43200"/>
            <a:ext cx="1373688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lose panel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4" y="5334000"/>
            <a:ext cx="146685" cy="189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45614" y="2895600"/>
            <a:ext cx="4578786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3. Навигация в отчетите</a:t>
            </a:r>
          </a:p>
          <a:p>
            <a:pPr lvl="0"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bg-BG" sz="1800" dirty="0"/>
          </a:p>
          <a:p>
            <a:pPr lvl="0"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bg-BG" sz="1800" dirty="0"/>
          </a:p>
          <a:p>
            <a:pPr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1800" dirty="0"/>
              <a:t>Това е мястото, откъдето получавате достъп до всичките си отчети</a:t>
            </a:r>
            <a:endParaRPr lang="en-US" sz="1800" dirty="0"/>
          </a:p>
          <a:p>
            <a:pPr lvl="0"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1800" dirty="0"/>
              <a:t>Чрез отваряне на отчетна категория, може  да видите отчетите в нея</a:t>
            </a:r>
          </a:p>
          <a:p>
            <a:pPr lvl="0"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1800" dirty="0"/>
              <a:t>Използвайте полето за търсене, за да намерите бързо конкретен отчет</a:t>
            </a:r>
          </a:p>
          <a:p>
            <a:pPr lvl="0"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1800" dirty="0"/>
              <a:t>За да скриете екрана за навигация в отчетите</a:t>
            </a:r>
            <a:endParaRPr lang="en-US" sz="1800" dirty="0"/>
          </a:p>
          <a:p>
            <a:pPr mar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bg-BG" altLang="cs-CZ" dirty="0"/>
          </a:p>
        </p:txBody>
      </p:sp>
    </p:spTree>
    <p:extLst>
      <p:ext uri="{BB962C8B-B14F-4D97-AF65-F5344CB8AC3E}">
        <p14:creationId xmlns:p14="http://schemas.microsoft.com/office/powerpoint/2010/main" val="30962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4438"/>
            <a:ext cx="4114800" cy="3883723"/>
          </a:xfrm>
          <a:prstGeom prst="rect">
            <a:avLst/>
          </a:prstGeom>
          <a:noFill/>
          <a:ln>
            <a:noFill/>
          </a:ln>
          <a:effectLst>
            <a:outerShdw blurRad="762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5614" y="2895600"/>
            <a:ext cx="4578786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4. Заглавка на отчета</a:t>
            </a:r>
          </a:p>
          <a:p>
            <a:pPr marL="0" lv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bg-BG" sz="2000" dirty="0"/>
          </a:p>
          <a:p>
            <a:pPr lvl="0"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1600" b="1" dirty="0"/>
              <a:t>Персонализиране</a:t>
            </a:r>
            <a:r>
              <a:rPr lang="bg-BG" sz="1600" dirty="0"/>
              <a:t>, за да приспособите стандартен отчет спрямо конкретните си нужди</a:t>
            </a:r>
          </a:p>
          <a:p>
            <a:pPr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1600" dirty="0"/>
              <a:t>Опцията </a:t>
            </a:r>
            <a:r>
              <a:rPr lang="bg-BG" sz="1600" b="1" dirty="0"/>
              <a:t>Имейл</a:t>
            </a:r>
            <a:r>
              <a:rPr lang="bg-BG" sz="1600" dirty="0"/>
              <a:t> Ви позволява да споделите отчет с хора дори ако нямат профил в Google Анализ.</a:t>
            </a:r>
          </a:p>
          <a:p>
            <a:pPr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1600" dirty="0"/>
              <a:t>Чрез </a:t>
            </a:r>
            <a:r>
              <a:rPr lang="bg-BG" sz="1600" b="1" dirty="0"/>
              <a:t>Експортиране</a:t>
            </a:r>
            <a:r>
              <a:rPr lang="bg-BG" sz="1600" dirty="0"/>
              <a:t> на отчета си, можете да го използвате в други приложения, например в Excel</a:t>
            </a:r>
            <a:endParaRPr lang="bg-BG" dirty="0"/>
          </a:p>
          <a:p>
            <a:pPr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1600" b="1" dirty="0"/>
              <a:t>Добавяне към таблото за управление</a:t>
            </a:r>
          </a:p>
          <a:p>
            <a:pPr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1600" b="1" dirty="0"/>
              <a:t>Инструментът за избор на дата</a:t>
            </a:r>
            <a:r>
              <a:rPr lang="bg-BG" sz="1600" dirty="0"/>
              <a:t> 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8013" cy="1250950"/>
          </a:xfrm>
        </p:spPr>
        <p:txBody>
          <a:bodyPr/>
          <a:lstStyle/>
          <a:p>
            <a:r>
              <a:rPr lang="bg-BG" dirty="0"/>
              <a:t>Работа с потребителския интерфейс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43200"/>
            <a:ext cx="1402080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08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23850" y="2674938"/>
            <a:ext cx="8640763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581025"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bg-BG" altLang="cs-CZ" sz="3200" dirty="0">
                <a:solidFill>
                  <a:srgbClr val="073E87"/>
                </a:solidFill>
                <a:ea typeface="Microsoft YaHei" panose="020B0503020204020204" pitchFamily="34" charset="-122"/>
              </a:rPr>
              <a:t>Какво представлява </a:t>
            </a:r>
            <a:r>
              <a:rPr lang="bg-BG" altLang="cs-CZ" sz="3200" dirty="0" err="1">
                <a:solidFill>
                  <a:srgbClr val="073E87"/>
                </a:solidFill>
                <a:ea typeface="Microsoft YaHei" panose="020B0503020204020204" pitchFamily="34" charset="-122"/>
              </a:rPr>
              <a:t>Google</a:t>
            </a:r>
            <a:r>
              <a:rPr lang="bg-BG" altLang="cs-CZ" sz="3200" dirty="0">
                <a:solidFill>
                  <a:srgbClr val="073E87"/>
                </a:solidFill>
                <a:ea typeface="Microsoft YaHei" panose="020B0503020204020204" pitchFamily="34" charset="-122"/>
              </a:rPr>
              <a:t> </a:t>
            </a:r>
            <a:r>
              <a:rPr lang="bg-BG" altLang="cs-CZ" sz="3200" dirty="0" err="1">
                <a:solidFill>
                  <a:srgbClr val="073E87"/>
                </a:solidFill>
                <a:ea typeface="Microsoft YaHei" panose="020B0503020204020204" pitchFamily="34" charset="-122"/>
              </a:rPr>
              <a:t>Analytics</a:t>
            </a:r>
            <a:r>
              <a:rPr lang="bg-BG" altLang="cs-CZ" sz="3200" dirty="0">
                <a:solidFill>
                  <a:srgbClr val="073E87"/>
                </a:solidFill>
                <a:ea typeface="Microsoft YaHei" panose="020B0503020204020204" pitchFamily="34" charset="-122"/>
              </a:rPr>
              <a:t>:</a:t>
            </a:r>
          </a:p>
          <a:p>
            <a:pPr lvl="2" indent="0">
              <a:spcBef>
                <a:spcPts val="575"/>
              </a:spcBef>
              <a:buClrTx/>
              <a:buFontTx/>
              <a:buNone/>
            </a:pPr>
            <a:r>
              <a:rPr lang="bg-BG" altLang="cs-CZ" sz="2300" dirty="0" err="1">
                <a:solidFill>
                  <a:srgbClr val="073E87"/>
                </a:solidFill>
                <a:ea typeface="Microsoft YaHei" panose="020B0503020204020204" pitchFamily="34" charset="-122"/>
              </a:rPr>
              <a:t>Google</a:t>
            </a:r>
            <a:r>
              <a:rPr lang="bg-BG" altLang="cs-CZ" sz="2300" dirty="0">
                <a:solidFill>
                  <a:srgbClr val="073E87"/>
                </a:solidFill>
                <a:ea typeface="Microsoft YaHei" panose="020B0503020204020204" pitchFamily="34" charset="-122"/>
              </a:rPr>
              <a:t> </a:t>
            </a:r>
            <a:r>
              <a:rPr lang="bg-BG" altLang="cs-CZ" sz="2300" dirty="0" err="1">
                <a:solidFill>
                  <a:srgbClr val="073E87"/>
                </a:solidFill>
                <a:ea typeface="Microsoft YaHei" panose="020B0503020204020204" pitchFamily="34" charset="-122"/>
              </a:rPr>
              <a:t>Analitycs</a:t>
            </a:r>
            <a:r>
              <a:rPr lang="bg-BG" altLang="cs-CZ" sz="2300" dirty="0">
                <a:solidFill>
                  <a:srgbClr val="073E87"/>
                </a:solidFill>
                <a:ea typeface="Microsoft YaHei" panose="020B0503020204020204" pitchFamily="34" charset="-122"/>
              </a:rPr>
              <a:t> 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предоставя на фирмите подробна информация за техните сайтове и техните потребители. Мощен, гъвкав и удобен за употреба. </a:t>
            </a:r>
            <a:r>
              <a:rPr lang="bg-BG" altLang="cs-CZ" sz="2300" dirty="0" err="1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Analytics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помага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на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търговците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да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открият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съобщенията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и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каналите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,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които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им носят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най-добри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резултати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.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Отличните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тестови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приложения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помагат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на малки и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големи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фирми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да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създадат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по-добра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среда за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потребителите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си и да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постигнат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максимални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 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резултати</a:t>
            </a: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.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None/>
            </a:pPr>
            <a:endParaRPr lang="en-US" altLang="cs-CZ" sz="2400" dirty="0">
              <a:solidFill>
                <a:srgbClr val="073E87"/>
              </a:solidFill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None/>
            </a:pPr>
            <a:endParaRPr lang="en-US" altLang="cs-CZ" sz="2400" dirty="0">
              <a:solidFill>
                <a:srgbClr val="073E87"/>
              </a:solidFill>
              <a:ea typeface="Microsoft YaHei" panose="020B0503020204020204" pitchFamily="34" charset="-122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338138"/>
            <a:ext cx="8435975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cs-CZ" sz="4000">
                <a:solidFill>
                  <a:srgbClr val="002060"/>
                </a:solidFill>
                <a:ea typeface="Microsoft YaHei" panose="020B0503020204020204" pitchFamily="34" charset="-122"/>
              </a:rPr>
              <a:t>Опознаване на системата за следене на трафика на сайтовете Google Analytics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4438"/>
            <a:ext cx="4114800" cy="3883723"/>
          </a:xfrm>
          <a:prstGeom prst="rect">
            <a:avLst/>
          </a:prstGeom>
          <a:noFill/>
          <a:ln>
            <a:noFill/>
          </a:ln>
          <a:effectLst>
            <a:outerShdw blurRad="762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5614" y="2895600"/>
            <a:ext cx="457878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5.</a:t>
            </a:r>
            <a:r>
              <a:rPr lang="bg-BG" dirty="0"/>
              <a:t> </a:t>
            </a:r>
            <a:r>
              <a:rPr lang="bg-BG" sz="2000" dirty="0"/>
              <a:t>Добавяне на сегменти</a:t>
            </a:r>
            <a:endParaRPr lang="bg-BG" sz="1800" dirty="0"/>
          </a:p>
          <a:p>
            <a:pPr marL="285750" lvl="0" indent="-285750"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1800" dirty="0"/>
              <a:t>Добавяне на сегмент</a:t>
            </a:r>
          </a:p>
          <a:p>
            <a:pPr marL="285750" lvl="0" indent="-285750"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1800" dirty="0"/>
              <a:t>Редактирайте, копирайте или премахнете съществуващ сегмент, като кликнете върху него</a:t>
            </a:r>
            <a:endParaRPr lang="bg-BG" altLang="cs-CZ" sz="1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8013" cy="1250950"/>
          </a:xfrm>
        </p:spPr>
        <p:txBody>
          <a:bodyPr/>
          <a:lstStyle/>
          <a:p>
            <a:r>
              <a:rPr lang="bg-BG" dirty="0"/>
              <a:t>Работа с потребителския интерфейс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04914"/>
            <a:ext cx="1440815" cy="1345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457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4438"/>
            <a:ext cx="4114800" cy="3883723"/>
          </a:xfrm>
          <a:prstGeom prst="rect">
            <a:avLst/>
          </a:prstGeom>
          <a:noFill/>
          <a:ln>
            <a:noFill/>
          </a:ln>
          <a:effectLst>
            <a:outerShdw blurRad="762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3084534"/>
            <a:ext cx="4402157" cy="377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bg-BG" sz="2000" dirty="0"/>
              <a:t>6. Отчетни раздели</a:t>
            </a:r>
          </a:p>
          <a:p>
            <a:pPr lvl="0"/>
            <a:endParaRPr lang="bg-BG" sz="2000" dirty="0"/>
          </a:p>
          <a:p>
            <a:r>
              <a:rPr lang="bg-BG" sz="1800" dirty="0"/>
              <a:t>Можете да добавяте и редактирате раздели с помощта на връзката </a:t>
            </a:r>
            <a:r>
              <a:rPr lang="bg-BG" sz="1800" b="1" dirty="0"/>
              <a:t>Персонализиране</a:t>
            </a:r>
            <a:r>
              <a:rPr lang="bg-BG" sz="1800" dirty="0"/>
              <a:t> в заглавката на отчета.</a:t>
            </a:r>
          </a:p>
          <a:p>
            <a:pPr lvl="0"/>
            <a:endParaRPr lang="bg-BG" sz="2000" dirty="0"/>
          </a:p>
          <a:p>
            <a:pPr mar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bg-BG" altLang="cs-CZ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805" y="2743200"/>
            <a:ext cx="1347152" cy="1139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61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4438"/>
            <a:ext cx="4114800" cy="3883723"/>
          </a:xfrm>
          <a:prstGeom prst="rect">
            <a:avLst/>
          </a:prstGeom>
          <a:noFill/>
          <a:ln>
            <a:noFill/>
          </a:ln>
          <a:effectLst>
            <a:outerShdw blurRad="762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5614" y="3200400"/>
            <a:ext cx="457878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7 Графичен изглед</a:t>
            </a:r>
          </a:p>
          <a:p>
            <a:pPr marL="0" lv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bg-BG" sz="2000" dirty="0"/>
          </a:p>
          <a:p>
            <a:pPr marL="285750" lvl="0" indent="-285750"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1800" dirty="0"/>
              <a:t>избор на </a:t>
            </a:r>
            <a:r>
              <a:rPr lang="bg-BG" sz="1800" b="1" dirty="0"/>
              <a:t>показатели в графиката</a:t>
            </a:r>
            <a:r>
              <a:rPr lang="bg-BG" sz="1800" dirty="0"/>
              <a:t> </a:t>
            </a:r>
          </a:p>
          <a:p>
            <a:pPr marL="285750" lvl="0" indent="-285750"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1800" dirty="0"/>
              <a:t>Бутони за </a:t>
            </a:r>
            <a:r>
              <a:rPr lang="bg-BG" sz="1800" b="1" dirty="0"/>
              <a:t>времева скала на графиката</a:t>
            </a:r>
            <a:r>
              <a:rPr lang="bg-BG" sz="1800" dirty="0"/>
              <a:t> може да промените времевата скала на графиката. Можете да избирате между ден, седмица или месец</a:t>
            </a:r>
          </a:p>
          <a:p>
            <a:pPr marL="400050" lvl="1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1600" dirty="0"/>
              <a:t> Бутони за </a:t>
            </a:r>
            <a:r>
              <a:rPr lang="bg-BG" sz="1600" b="1" dirty="0"/>
              <a:t>тип на графиката: </a:t>
            </a:r>
            <a:r>
              <a:rPr lang="bg-BG" sz="1600" dirty="0"/>
              <a:t>Можете да изберете линейна диаграма или диаграма на движението</a:t>
            </a:r>
          </a:p>
          <a:p>
            <a:pPr marL="285750" lvl="0" indent="-285750">
              <a:buClr>
                <a:srgbClr val="31B6FD"/>
              </a:buClr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bg-BG" sz="1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8013" cy="1250950"/>
          </a:xfrm>
        </p:spPr>
        <p:txBody>
          <a:bodyPr/>
          <a:lstStyle/>
          <a:p>
            <a:r>
              <a:rPr lang="bg-BG" dirty="0"/>
              <a:t>Работа с потребителския интерфейс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64" y="2743200"/>
            <a:ext cx="139763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s://lh4.ggpht.com/y_A8UUULty-hDEo4o_7NoKjsbCyaVGIi6KOBXjpf8XFSLElyrBoTeYLEgqbga_NBjw=w5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4" y="5521040"/>
            <a:ext cx="551815" cy="276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039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29230"/>
            <a:ext cx="3886200" cy="3883723"/>
          </a:xfrm>
          <a:prstGeom prst="rect">
            <a:avLst/>
          </a:prstGeom>
          <a:noFill/>
          <a:ln>
            <a:noFill/>
          </a:ln>
          <a:effectLst>
            <a:outerShdw blurRad="762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2895600"/>
            <a:ext cx="5105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8. Изглед на таблица с данни</a:t>
            </a:r>
          </a:p>
          <a:p>
            <a:pPr marL="0" lv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- Основна величина</a:t>
            </a:r>
          </a:p>
          <a:p>
            <a:pPr marL="0" lv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- Бутон Изчертаване на редовете</a:t>
            </a:r>
          </a:p>
          <a:p>
            <a:pPr marL="0" lvl="0" indent="0"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- Търсене </a:t>
            </a:r>
            <a:endParaRPr lang="bg-BG" dirty="0"/>
          </a:p>
          <a:p>
            <a:pPr marL="0" lvl="0" indent="0">
              <a:spcBef>
                <a:spcPts val="1200"/>
              </a:spcBef>
              <a:buClr>
                <a:srgbClr val="31B6FD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2000" dirty="0"/>
              <a:t>- Бутони за показване на таблицата</a:t>
            </a:r>
            <a:br>
              <a:rPr lang="bg-BG" sz="2000" dirty="0"/>
            </a:br>
            <a:r>
              <a:rPr lang="bg-BG" sz="2000" dirty="0"/>
              <a:t>       </a:t>
            </a:r>
            <a:r>
              <a:rPr lang="bg-BG" sz="1700" dirty="0"/>
              <a:t>Данни:</a:t>
            </a:r>
            <a:r>
              <a:rPr lang="bg-BG" sz="1800" dirty="0"/>
              <a:t> данните се показват в табличен изглед</a:t>
            </a:r>
            <a:br>
              <a:rPr lang="bg-BG" sz="1800" b="1" dirty="0"/>
            </a:br>
            <a:r>
              <a:rPr lang="bg-BG" sz="1800" b="1" dirty="0"/>
              <a:t>       </a:t>
            </a:r>
            <a:r>
              <a:rPr lang="bg-BG" sz="1800" dirty="0"/>
              <a:t>Проценти: показва се кръгова диаграма</a:t>
            </a:r>
            <a:br>
              <a:rPr lang="bg-BG" sz="1800" b="1" dirty="0"/>
            </a:br>
            <a:r>
              <a:rPr lang="bg-BG" sz="1800" b="1" dirty="0"/>
              <a:t>    </a:t>
            </a:r>
            <a:r>
              <a:rPr lang="bg-BG" sz="1800" dirty="0"/>
              <a:t>Ефективност:</a:t>
            </a:r>
            <a:r>
              <a:rPr lang="bg-BG" sz="1600" dirty="0"/>
              <a:t>хоризонтална стълбовидна диаграма с относителната ефективност на избрания показател.</a:t>
            </a:r>
            <a:br>
              <a:rPr lang="bg-BG" sz="1600" dirty="0"/>
            </a:br>
            <a:r>
              <a:rPr lang="bg-BG" sz="1600" dirty="0"/>
              <a:t>           Сравнения: показва се стълбовидна диаграма </a:t>
            </a:r>
            <a:br>
              <a:rPr lang="bg-BG" sz="1600" dirty="0"/>
            </a:br>
            <a:r>
              <a:rPr lang="bg-BG" sz="1600" dirty="0"/>
              <a:t>            Осево представяне  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8013" cy="1250950"/>
          </a:xfrm>
        </p:spPr>
        <p:txBody>
          <a:bodyPr/>
          <a:lstStyle/>
          <a:p>
            <a:r>
              <a:rPr lang="bg-BG" dirty="0"/>
              <a:t>Работа с потребителския интерфейс</a:t>
            </a:r>
          </a:p>
        </p:txBody>
      </p:sp>
      <p:pic>
        <p:nvPicPr>
          <p:cNvPr id="11" name="Picture 10" descr="Data graph button ico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5" y="4876800"/>
            <a:ext cx="276225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Percentage graph button ico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6" y="5461000"/>
            <a:ext cx="276225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Performance graph button icon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53100"/>
            <a:ext cx="276225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omparison graph button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6254750"/>
            <a:ext cx="276225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Pivot graph button icon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4" y="6534150"/>
            <a:ext cx="276225" cy="24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757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6448425" cy="37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8013" cy="1250950"/>
          </a:xfrm>
        </p:spPr>
        <p:txBody>
          <a:bodyPr/>
          <a:lstStyle/>
          <a:p>
            <a:r>
              <a:rPr lang="bg-BG" dirty="0"/>
              <a:t>Работа с потребителския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294910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None/>
            </a:pPr>
            <a:endParaRPr lang="bg-BG" altLang="cs-CZ" sz="2400" dirty="0">
              <a:solidFill>
                <a:srgbClr val="073E87"/>
              </a:solidFill>
              <a:ea typeface="Microsoft YaHei" panose="020B0503020204020204" pitchFamily="34" charset="-122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 </a:t>
            </a:r>
            <a:r>
              <a:rPr lang="en-US" dirty="0"/>
              <a:t>Google Analytics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>
          <a:xfrm>
            <a:off x="533400" y="2674938"/>
            <a:ext cx="3505200" cy="3449637"/>
          </a:xfrm>
        </p:spPr>
        <p:txBody>
          <a:bodyPr/>
          <a:lstStyle/>
          <a:p>
            <a:r>
              <a:rPr lang="bg-BG" dirty="0"/>
              <a:t>4 основни компонента:</a:t>
            </a:r>
          </a:p>
          <a:p>
            <a:pPr marL="457200" indent="-457200">
              <a:buClr>
                <a:srgbClr val="00B0F0"/>
              </a:buClr>
              <a:buFont typeface="Arial" pitchFamily="34" charset="0"/>
              <a:buChar char="•"/>
            </a:pPr>
            <a:r>
              <a:rPr lang="bg-BG" dirty="0"/>
              <a:t>Събиране на данни</a:t>
            </a:r>
          </a:p>
          <a:p>
            <a:pPr marL="457200" indent="-457200">
              <a:buClr>
                <a:srgbClr val="00B0F0"/>
              </a:buClr>
              <a:buFont typeface="Arial" pitchFamily="34" charset="0"/>
              <a:buChar char="•"/>
            </a:pPr>
            <a:r>
              <a:rPr lang="bg-BG" dirty="0"/>
              <a:t>Конфигуриране</a:t>
            </a:r>
          </a:p>
          <a:p>
            <a:pPr marL="457200" indent="-457200">
              <a:buClr>
                <a:srgbClr val="00B0F0"/>
              </a:buClr>
              <a:buFont typeface="Arial" pitchFamily="34" charset="0"/>
              <a:buChar char="•"/>
            </a:pPr>
            <a:r>
              <a:rPr lang="bg-BG" dirty="0"/>
              <a:t>Обработване</a:t>
            </a:r>
          </a:p>
          <a:p>
            <a:pPr marL="457200" indent="-457200">
              <a:buClr>
                <a:srgbClr val="00B0F0"/>
              </a:buClr>
              <a:buFont typeface="Arial" pitchFamily="34" charset="0"/>
              <a:buChar char="•"/>
            </a:pPr>
            <a:r>
              <a:rPr lang="bg-BG" dirty="0"/>
              <a:t>Създаване на доклад</a:t>
            </a:r>
          </a:p>
        </p:txBody>
      </p:sp>
      <p:pic>
        <p:nvPicPr>
          <p:cNvPr id="7" name="Картина 6" descr="C:\Users\Ratzy\Desktop\birov_proekt\4fazi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743200"/>
            <a:ext cx="4845350" cy="367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на данни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81000" y="2743200"/>
            <a:ext cx="3657600" cy="3449637"/>
          </a:xfrm>
        </p:spPr>
        <p:txBody>
          <a:bodyPr/>
          <a:lstStyle/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en-US" sz="2000" dirty="0"/>
              <a:t>GA </a:t>
            </a:r>
            <a:r>
              <a:rPr lang="bg-BG" sz="2000" dirty="0"/>
              <a:t>може да събира информация от всякакви дигитални среди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bg-BG" sz="2000" dirty="0"/>
              <a:t>Интегрираме готов код в приложението/сайта ни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bg-BG" sz="2000" dirty="0"/>
              <a:t>Кодът обработва всяко действие на потребителя</a:t>
            </a:r>
          </a:p>
        </p:txBody>
      </p:sp>
      <p:pic>
        <p:nvPicPr>
          <p:cNvPr id="5" name="Картина 4" descr="C:\Users\Ratzy\Desktop\birov_proekt\collection_website_user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590800"/>
            <a:ext cx="4763135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5800" y="1752600"/>
            <a:ext cx="3810001" cy="4448175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en-US" dirty="0"/>
              <a:t>GA </a:t>
            </a:r>
            <a:r>
              <a:rPr lang="bg-BG" dirty="0"/>
              <a:t>събира информация от: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bg-BG" dirty="0"/>
              <a:t>Самия сайт/приложение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bg-BG" dirty="0"/>
              <a:t>От браузъра на потребителя (език, устройство, операционна система)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bg-BG" dirty="0"/>
              <a:t>От източника, който е довел потребителя при нас</a:t>
            </a:r>
          </a:p>
        </p:txBody>
      </p:sp>
      <p:pic>
        <p:nvPicPr>
          <p:cNvPr id="5" name="Картина 4" descr="C:\Users\Ratzy\Desktop\birov_proekt\collection_data_browser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600200"/>
            <a:ext cx="3657600" cy="215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Картина 5" descr="C:\Users\Ratzy\Desktop\birov_proekt\collection_data_refSource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962400"/>
            <a:ext cx="3886200" cy="2505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5800" y="2286000"/>
            <a:ext cx="3352800" cy="3838575"/>
          </a:xfrm>
        </p:spPr>
        <p:txBody>
          <a:bodyPr/>
          <a:lstStyle/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bg-BG" dirty="0"/>
              <a:t>Информацията се опакова и изпраща на сървъра на </a:t>
            </a:r>
            <a:r>
              <a:rPr lang="en-US" dirty="0"/>
              <a:t>Google (hits)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en-US" dirty="0"/>
              <a:t>Hit </a:t>
            </a:r>
            <a:r>
              <a:rPr lang="bg-BG" dirty="0"/>
              <a:t>при смяна на страницата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en-US" dirty="0"/>
              <a:t>Hit </a:t>
            </a:r>
            <a:r>
              <a:rPr lang="bg-BG" dirty="0"/>
              <a:t>при смяна на </a:t>
            </a:r>
            <a:r>
              <a:rPr lang="en-US" dirty="0"/>
              <a:t>Activity</a:t>
            </a:r>
            <a:endParaRPr lang="bg-BG" dirty="0"/>
          </a:p>
        </p:txBody>
      </p:sp>
      <p:pic>
        <p:nvPicPr>
          <p:cNvPr id="4" name="Картина 3" descr="C:\Users\Ratzy\Desktop\birov_proekt\collection_server_hi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971800"/>
            <a:ext cx="4610735" cy="253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Конфигуриране и обработване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33400" y="2674938"/>
            <a:ext cx="3886199" cy="3449637"/>
          </a:xfrm>
        </p:spPr>
        <p:txBody>
          <a:bodyPr/>
          <a:lstStyle/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bg-BG" dirty="0"/>
              <a:t>Прилагане на потребителските конфигурации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bg-BG" dirty="0"/>
              <a:t>Обработване на данните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bg-BG" dirty="0"/>
              <a:t>Запазване на данните в база данни</a:t>
            </a:r>
          </a:p>
        </p:txBody>
      </p:sp>
      <p:pic>
        <p:nvPicPr>
          <p:cNvPr id="4" name="Картина 3" descr="C:\Users\Ratzy\Desktop\birov_proekt\configuratio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743200"/>
            <a:ext cx="4534535" cy="370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226995" y="2687945"/>
            <a:ext cx="8713788" cy="57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bg-BG" altLang="cs-CZ" sz="3200">
                <a:solidFill>
                  <a:srgbClr val="073E87"/>
                </a:solidFill>
                <a:ea typeface="Microsoft YaHei" panose="020B0503020204020204" pitchFamily="34" charset="-122"/>
              </a:rPr>
              <a:t>Начини на употреба:</a:t>
            </a:r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bg-BG" altLang="cs-CZ" sz="3200">
                <a:solidFill>
                  <a:srgbClr val="073E87"/>
                </a:solidFill>
                <a:ea typeface="Microsoft YaHei" panose="020B0503020204020204" pitchFamily="34" charset="-122"/>
              </a:rPr>
              <a:t>	</a:t>
            </a:r>
            <a:r>
              <a:rPr lang="bg-BG" altLang="cs-CZ" sz="2300">
                <a:solidFill>
                  <a:srgbClr val="073E87"/>
                </a:solidFill>
                <a:ea typeface="Microsoft YaHei" panose="020B0503020204020204" pitchFamily="34" charset="-122"/>
              </a:rPr>
              <a:t>Таблата в </a:t>
            </a:r>
            <a:r>
              <a:rPr lang="en-US" altLang="cs-CZ" sz="2300">
                <a:solidFill>
                  <a:srgbClr val="073E87"/>
                </a:solidFill>
                <a:ea typeface="Microsoft YaHei" panose="020B0503020204020204" pitchFamily="34" charset="-122"/>
              </a:rPr>
              <a:t>Google Analytics </a:t>
            </a:r>
            <a:r>
              <a:rPr lang="bg-BG" altLang="cs-CZ" sz="2300">
                <a:solidFill>
                  <a:srgbClr val="073E87"/>
                </a:solidFill>
                <a:ea typeface="Microsoft YaHei" panose="020B0503020204020204" pitchFamily="34" charset="-122"/>
              </a:rPr>
              <a:t>са съставени от 	приспособления 	</a:t>
            </a:r>
            <a:r>
              <a:rPr lang="en-US" altLang="cs-CZ" sz="2300">
                <a:solidFill>
                  <a:srgbClr val="073E87"/>
                </a:solidFill>
                <a:ea typeface="Microsoft YaHei" panose="020B0503020204020204" pitchFamily="34" charset="-122"/>
              </a:rPr>
              <a:t>(widgets) – </a:t>
            </a:r>
            <a:r>
              <a:rPr lang="bg-BG" altLang="cs-CZ" sz="2300">
                <a:solidFill>
                  <a:srgbClr val="073E87"/>
                </a:solidFill>
                <a:ea typeface="Microsoft YaHei" panose="020B0503020204020204" pitchFamily="34" charset="-122"/>
              </a:rPr>
              <a:t>компоненти на интерфейса, които позволяват 	преглеждането на специфична диаграма: </a:t>
            </a:r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bg-BG" altLang="cs-CZ" sz="2300">
                <a:solidFill>
                  <a:srgbClr val="073E87"/>
                </a:solidFill>
                <a:ea typeface="Microsoft YaHei" panose="020B0503020204020204" pitchFamily="34" charset="-122"/>
              </a:rPr>
              <a:t>		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bg-BG" altLang="cs-CZ" sz="3200">
                <a:solidFill>
                  <a:srgbClr val="073E87"/>
                </a:solidFill>
                <a:ea typeface="Microsoft YaHei" panose="020B0503020204020204" pitchFamily="34" charset="-122"/>
              </a:rPr>
              <a:t>	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229600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cs-CZ" sz="4000">
                <a:solidFill>
                  <a:srgbClr val="002060"/>
                </a:solidFill>
                <a:ea typeface="Microsoft YaHei" panose="020B0503020204020204" pitchFamily="34" charset="-122"/>
              </a:rPr>
              <a:t>Опознаване на системата за следене на трафика на сайтовете Google Analytics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доклад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762001" y="2674938"/>
            <a:ext cx="2590800" cy="3449637"/>
          </a:xfrm>
        </p:spPr>
        <p:txBody>
          <a:bodyPr/>
          <a:lstStyle/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bg-BG" dirty="0"/>
              <a:t>Краен резултат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endParaRPr lang="bg-BG" dirty="0"/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bg-BG" dirty="0"/>
              <a:t>Достъп – през уеб страницата на </a:t>
            </a:r>
            <a:r>
              <a:rPr lang="en-US" dirty="0"/>
              <a:t>Google Analytics</a:t>
            </a:r>
            <a:endParaRPr lang="bg-BG" dirty="0"/>
          </a:p>
        </p:txBody>
      </p:sp>
      <p:pic>
        <p:nvPicPr>
          <p:cNvPr id="4" name="Картина 3" descr="C:\Users\Ratzy\Desktop\birov_proekt\reportin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124200"/>
            <a:ext cx="5753735" cy="313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APIs </a:t>
            </a:r>
            <a:r>
              <a:rPr lang="bg-BG" dirty="0"/>
              <a:t>в </a:t>
            </a:r>
            <a:r>
              <a:rPr lang="en-US" dirty="0"/>
              <a:t>Java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bg-BG" sz="2800" dirty="0"/>
              <a:t>Предлага няколко вида отчети, които дават  на потребителското приложение достъп до профила в </a:t>
            </a:r>
            <a:r>
              <a:rPr lang="en-US" sz="2800" dirty="0"/>
              <a:t>Google Analytics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dirty="0"/>
              <a:t>конфигурационните данни</a:t>
            </a:r>
            <a:endParaRPr lang="en-US" sz="2800" dirty="0"/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bg-BG" sz="2800" dirty="0"/>
              <a:t>Ако приложението има нужда от списък с изгледи, то може да поиска отчет за профила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APIs </a:t>
            </a:r>
            <a:r>
              <a:rPr lang="bg-BG" dirty="0"/>
              <a:t>в </a:t>
            </a:r>
            <a:r>
              <a:rPr lang="en-US" dirty="0"/>
              <a:t>Java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2674938"/>
            <a:ext cx="8228013" cy="3449637"/>
          </a:xfrm>
        </p:spPr>
        <p:txBody>
          <a:bodyPr/>
          <a:lstStyle/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bg-BG" dirty="0"/>
              <a:t>Всеки потребител може да има редица профили, уеб свойства, изгледи ,</a:t>
            </a:r>
            <a:r>
              <a:rPr lang="en-US" dirty="0"/>
              <a:t> </a:t>
            </a:r>
            <a:r>
              <a:rPr lang="bg-BG" dirty="0"/>
              <a:t>цели и сегменти</a:t>
            </a:r>
          </a:p>
          <a:p>
            <a:pPr>
              <a:buClr>
                <a:srgbClr val="00B0F0"/>
              </a:buClr>
            </a:pPr>
            <a:r>
              <a:rPr lang="en-US" dirty="0"/>
              <a:t>	</a:t>
            </a:r>
            <a:r>
              <a:rPr lang="bg-BG" dirty="0"/>
              <a:t>Отделен отчет за всеки един тип данни</a:t>
            </a:r>
          </a:p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bg-BG"/>
              <a:t>Стъпки </a:t>
            </a:r>
            <a:r>
              <a:rPr lang="bg-BG" dirty="0"/>
              <a:t>за получаване на информация:</a:t>
            </a:r>
          </a:p>
          <a:p>
            <a:pPr marL="1257300" lvl="2" indent="-457200">
              <a:buClr>
                <a:srgbClr val="00B0F0"/>
              </a:buClr>
              <a:buFont typeface="+mj-lt"/>
              <a:buAutoNum type="arabicPeriod"/>
            </a:pPr>
            <a:r>
              <a:rPr lang="bg-BG" sz="2400" dirty="0"/>
              <a:t>Създаване на заявка за дефиниране на данни</a:t>
            </a:r>
          </a:p>
          <a:p>
            <a:pPr marL="1257300" lvl="2" indent="-457200">
              <a:buClr>
                <a:srgbClr val="00B0F0"/>
              </a:buClr>
              <a:buFont typeface="+mj-lt"/>
              <a:buAutoNum type="arabicPeriod"/>
            </a:pPr>
            <a:r>
              <a:rPr lang="bg-BG" sz="2400" dirty="0"/>
              <a:t>Извикване на метода </a:t>
            </a:r>
            <a:r>
              <a:rPr lang="en-US" sz="2400" dirty="0" err="1"/>
              <a:t>getFeed</a:t>
            </a:r>
            <a:r>
              <a:rPr lang="en-US" sz="2400" dirty="0"/>
              <a:t> </a:t>
            </a:r>
            <a:r>
              <a:rPr lang="bg-BG" sz="2400" dirty="0"/>
              <a:t>на оторизиран </a:t>
            </a:r>
            <a:r>
              <a:rPr lang="en-US" sz="2400" dirty="0" err="1"/>
              <a:t>AnalyticsService</a:t>
            </a:r>
            <a:r>
              <a:rPr lang="en-US" sz="2400" dirty="0"/>
              <a:t> </a:t>
            </a:r>
            <a:r>
              <a:rPr lang="bg-BG" sz="2400" dirty="0"/>
              <a:t>обект</a:t>
            </a:r>
          </a:p>
          <a:p>
            <a:pPr marL="1257300" lvl="2" indent="-457200">
              <a:buClr>
                <a:srgbClr val="00B0F0"/>
              </a:buClr>
              <a:buFont typeface="+mj-lt"/>
              <a:buAutoNum type="arabicPeriod"/>
            </a:pPr>
            <a:r>
              <a:rPr lang="bg-BG" sz="2400" dirty="0"/>
              <a:t>Използване на помощните класове от клиентската библиотека за работа с върнатите данни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APIs </a:t>
            </a:r>
            <a:r>
              <a:rPr lang="bg-BG" dirty="0"/>
              <a:t>в </a:t>
            </a:r>
            <a:r>
              <a:rPr lang="en-US" dirty="0"/>
              <a:t>Java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41351" y="2667000"/>
            <a:ext cx="8043862" cy="3449637"/>
          </a:xfrm>
        </p:spPr>
        <p:txBody>
          <a:bodyPr/>
          <a:lstStyle/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/>
              <a:t>	Java </a:t>
            </a:r>
            <a:r>
              <a:rPr lang="bg-BG" dirty="0"/>
              <a:t>приложението трябва да предостави на потребителя достъп до </a:t>
            </a:r>
            <a:r>
              <a:rPr lang="en-US" dirty="0"/>
              <a:t>Analytics</a:t>
            </a:r>
            <a:r>
              <a:rPr lang="bg-BG" dirty="0"/>
              <a:t> – извикване на метода </a:t>
            </a:r>
            <a:r>
              <a:rPr lang="en-US" dirty="0" err="1"/>
              <a:t>setUserCredentials</a:t>
            </a:r>
            <a:r>
              <a:rPr lang="en-US" dirty="0"/>
              <a:t> </a:t>
            </a:r>
            <a:r>
              <a:rPr lang="bg-BG" dirty="0"/>
              <a:t>върху обекта </a:t>
            </a:r>
            <a:r>
              <a:rPr lang="en-US" dirty="0" err="1"/>
              <a:t>AnalyticsService</a:t>
            </a:r>
            <a:endParaRPr lang="bg-BG" dirty="0"/>
          </a:p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bg-BG" dirty="0"/>
              <a:t>Оторизиране с</a:t>
            </a:r>
            <a:r>
              <a:rPr lang="en-US" dirty="0"/>
              <a:t> </a:t>
            </a:r>
            <a:r>
              <a:rPr lang="en-US" dirty="0" err="1"/>
              <a:t>OAuth</a:t>
            </a:r>
            <a:r>
              <a:rPr lang="en-US" dirty="0"/>
              <a:t> 2.0</a:t>
            </a:r>
          </a:p>
          <a:p>
            <a:pPr marL="1371600" lvl="2" indent="-514350">
              <a:buClr>
                <a:srgbClr val="00B0F0"/>
              </a:buClr>
              <a:buFont typeface="+mj-lt"/>
              <a:buAutoNum type="arabicPeriod"/>
            </a:pPr>
            <a:r>
              <a:rPr lang="bg-BG" sz="2400" dirty="0"/>
              <a:t>Регистриране на приложението</a:t>
            </a:r>
          </a:p>
          <a:p>
            <a:pPr marL="1371600" lvl="2" indent="-514350">
              <a:buClr>
                <a:srgbClr val="00B0F0"/>
              </a:buClr>
              <a:buFont typeface="+mj-lt"/>
              <a:buAutoNum type="arabicPeriod"/>
            </a:pPr>
            <a:r>
              <a:rPr lang="bg-BG" sz="2400" dirty="0"/>
              <a:t>Допитване до верифициран потребител и получаване на код за достъп</a:t>
            </a:r>
          </a:p>
          <a:p>
            <a:pPr marL="1371600" lvl="2" indent="-514350">
              <a:buClr>
                <a:srgbClr val="00B0F0"/>
              </a:buClr>
              <a:buFont typeface="+mj-lt"/>
              <a:buAutoNum type="arabicPeriod"/>
            </a:pPr>
            <a:r>
              <a:rPr lang="bg-BG" sz="2400" dirty="0"/>
              <a:t>Получаване на исканите данни при валиден код</a:t>
            </a:r>
            <a:endParaRPr lang="en-US" sz="2400" dirty="0"/>
          </a:p>
          <a:p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0" y="2674938"/>
            <a:ext cx="370840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 dirty="0">
                <a:solidFill>
                  <a:srgbClr val="073E87"/>
                </a:solidFill>
                <a:ea typeface="Microsoft YaHei" panose="020B0503020204020204" pitchFamily="34" charset="-122"/>
              </a:rPr>
              <a:t>Показва само една метрика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 dirty="0">
                <a:solidFill>
                  <a:srgbClr val="073E87"/>
                </a:solidFill>
                <a:ea typeface="Microsoft YaHei" panose="020B0503020204020204" pitchFamily="34" charset="-122"/>
              </a:rPr>
              <a:t>Показва само желаната информация на фона на цялата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 dirty="0">
                <a:solidFill>
                  <a:srgbClr val="073E87"/>
                </a:solidFill>
                <a:ea typeface="Microsoft YaHei" panose="020B0503020204020204" pitchFamily="34" charset="-122"/>
              </a:rPr>
              <a:t>Има версия в реално време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4400">
                <a:solidFill>
                  <a:srgbClr val="FFFFFF"/>
                </a:solidFill>
                <a:ea typeface="Microsoft YaHei" panose="020B0503020204020204" pitchFamily="34" charset="-122"/>
              </a:rPr>
              <a:t>Приспособление за метрики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006725"/>
            <a:ext cx="38989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1963" y="4519613"/>
            <a:ext cx="37861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1400" b="1"/>
              <a:t>Фигура 1:</a:t>
            </a:r>
            <a:r>
              <a:rPr lang="bg-BG" altLang="cs-CZ" sz="1400"/>
              <a:t> Приходите от САЩ за определен период от време като процент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429125" y="2674938"/>
            <a:ext cx="3851275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Показва какво се е случило през последните х дни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Графика на избрана от нас метрика, с възможност за сравнение с друга такава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Има вариант в реално време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4400">
                <a:solidFill>
                  <a:srgbClr val="FFFFFF"/>
                </a:solidFill>
                <a:ea typeface="Microsoft YaHei" panose="020B0503020204020204" pitchFamily="34" charset="-122"/>
              </a:rPr>
              <a:t>Времево приспособление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716255"/>
            <a:ext cx="3830637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00063" y="5715000"/>
            <a:ext cx="37861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1400" b="1"/>
              <a:t>Фигура 2:</a:t>
            </a:r>
            <a:r>
              <a:rPr lang="bg-BG" altLang="cs-CZ" sz="1400"/>
              <a:t> съотношението между посещенията и приходите за определен период от време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95" y="1413539"/>
            <a:ext cx="6286500" cy="247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42022" y="4846071"/>
            <a:ext cx="68516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Показва колко допринася даден регион към нашия сайт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Преглед в различни диапазони от време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Вариант за работа в реално време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None/>
            </a:pPr>
            <a:endParaRPr lang="bg-BG" altLang="cs-CZ" sz="2400">
              <a:solidFill>
                <a:srgbClr val="073E87"/>
              </a:solidFill>
              <a:ea typeface="Microsoft YaHei" panose="020B0503020204020204" pitchFamily="34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4400">
                <a:solidFill>
                  <a:srgbClr val="FFFFFF"/>
                </a:solidFill>
                <a:ea typeface="Microsoft YaHei" panose="020B0503020204020204" pitchFamily="34" charset="-122"/>
              </a:rPr>
              <a:t>Приспособление за карти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468128" y="4024675"/>
            <a:ext cx="62150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1400" b="1"/>
              <a:t>Фигура 3:</a:t>
            </a:r>
            <a:r>
              <a:rPr lang="bg-BG" altLang="cs-CZ" sz="1400"/>
              <a:t> Коефициент на електронната търговия в Европа за два различни периода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0" y="3311525"/>
            <a:ext cx="37084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Две метрики, описващи едно измерение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Вариант за работа в реално време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4400">
                <a:solidFill>
                  <a:srgbClr val="FFFFFF"/>
                </a:solidFill>
                <a:ea typeface="Microsoft YaHei" panose="020B0503020204020204" pitchFamily="34" charset="-122"/>
              </a:rPr>
              <a:t>Приспособление за таблици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2843213"/>
            <a:ext cx="32131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17563" y="5530850"/>
            <a:ext cx="32146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1400" b="1"/>
              <a:t>Фигура 4:</a:t>
            </a:r>
            <a:r>
              <a:rPr lang="bg-BG" altLang="cs-CZ" sz="1400"/>
              <a:t> Източник, посещения от него и коефициент на електронна търговия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751388" y="2908300"/>
            <a:ext cx="3708400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Само едно измерение и една метрика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Може да се представи като поничка с точна стойност в средата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4400">
                <a:solidFill>
                  <a:srgbClr val="FFFFFF"/>
                </a:solidFill>
                <a:ea typeface="Microsoft YaHei" panose="020B0503020204020204" pitchFamily="34" charset="-122"/>
              </a:rPr>
              <a:t>Приспособление за кръгови диаграми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25"/>
            <a:ext cx="3603625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42938" y="5857875"/>
            <a:ext cx="35718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1400" b="1"/>
              <a:t>Фигура 5: </a:t>
            </a:r>
            <a:r>
              <a:rPr lang="bg-BG" altLang="cs-CZ" sz="1400"/>
              <a:t>Процентът на прихода от всеки източник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824413" y="3378200"/>
            <a:ext cx="3708400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Диаграма за една метрика по едно или две измерения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Хоризонтална версия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4400">
                <a:solidFill>
                  <a:srgbClr val="FFFFFF"/>
                </a:solidFill>
                <a:ea typeface="Microsoft YaHei" panose="020B0503020204020204" pitchFamily="34" charset="-122"/>
              </a:rPr>
              <a:t>Приспособление за диаграми с колони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721416"/>
            <a:ext cx="4000500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28625" y="5786438"/>
            <a:ext cx="4000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1400" b="1"/>
              <a:t>Фигура 6:</a:t>
            </a:r>
            <a:r>
              <a:rPr lang="bg-BG" altLang="cs-CZ" sz="1400"/>
              <a:t> съотношение между приходи и източник, разделено по континенти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Office">
      <a:majorFont>
        <a:latin typeface="Candara"/>
        <a:ea typeface="Microsoft YaHei"/>
        <a:cs typeface=""/>
      </a:majorFont>
      <a:minorFont>
        <a:latin typeface="Candara"/>
        <a:ea typeface="Microsoft YaHei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Moti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Office">
      <a:majorFont>
        <a:latin typeface="Candara"/>
        <a:ea typeface="Microsoft YaHei"/>
        <a:cs typeface=""/>
      </a:majorFont>
      <a:minorFont>
        <a:latin typeface="Candara"/>
        <a:ea typeface="Microsoft YaHei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851</Words>
  <Application>Microsoft Office PowerPoint</Application>
  <PresentationFormat>On-screen Show (4:3)</PresentationFormat>
  <Paragraphs>145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Microsoft YaHei</vt:lpstr>
      <vt:lpstr>Arial</vt:lpstr>
      <vt:lpstr>Candara</vt:lpstr>
      <vt:lpstr>Segoe UI</vt:lpstr>
      <vt:lpstr>Symbol</vt:lpstr>
      <vt:lpstr>Times New Roman</vt:lpstr>
      <vt:lpstr>Motiv Office</vt:lpstr>
      <vt:lpstr>Motiv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Употреба на информацията, получена от Google Analytics чрез доклади</vt:lpstr>
      <vt:lpstr>Доклад за стандартно групиране на канали</vt:lpstr>
      <vt:lpstr>Доклад за всички видове трафик</vt:lpstr>
      <vt:lpstr>Доклад за партньорства</vt:lpstr>
      <vt:lpstr>Доклад за общ преглед на поведението на потребителя</vt:lpstr>
      <vt:lpstr>Доклад за преглед на страници, водещи най-често до излизане от сайта</vt:lpstr>
      <vt:lpstr>Работа с потребителския интерфейс</vt:lpstr>
      <vt:lpstr>Работа с потребителския интерфейс</vt:lpstr>
      <vt:lpstr>Работа с потребителския интерфейс</vt:lpstr>
      <vt:lpstr>Работа с потребителския интерфейс</vt:lpstr>
      <vt:lpstr>Работа с потребителския интерфейс</vt:lpstr>
      <vt:lpstr>PowerPoint Presentation</vt:lpstr>
      <vt:lpstr>Работа с потребителския интерфейс</vt:lpstr>
      <vt:lpstr>Работа с потребителския интерфейс</vt:lpstr>
      <vt:lpstr>Работа с потребителския интерфейс</vt:lpstr>
      <vt:lpstr>Как работи Google Analytics</vt:lpstr>
      <vt:lpstr>Събиране на данни</vt:lpstr>
      <vt:lpstr>PowerPoint Presentation</vt:lpstr>
      <vt:lpstr>PowerPoint Presentation</vt:lpstr>
      <vt:lpstr>Конфигуриране и обработване</vt:lpstr>
      <vt:lpstr>Създаване на доклад</vt:lpstr>
      <vt:lpstr>Google Analytics APIs в Java</vt:lpstr>
      <vt:lpstr>Google Analytics APIs в Java</vt:lpstr>
      <vt:lpstr>Google Analytics APIs в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Възможности за визуализация на софтуерни артефакти с Google Analytics</dc:title>
  <dc:subject/>
  <dc:creator>Plamen Karashtranov</dc:creator>
  <cp:keywords/>
  <dc:description/>
  <cp:lastModifiedBy>Lubo Kanev</cp:lastModifiedBy>
  <cp:revision>32</cp:revision>
  <cp:lastPrinted>1601-01-01T00:00:00Z</cp:lastPrinted>
  <dcterms:created xsi:type="dcterms:W3CDTF">2016-05-14T13:07:46Z</dcterms:created>
  <dcterms:modified xsi:type="dcterms:W3CDTF">2016-06-29T12:29:30Z</dcterms:modified>
</cp:coreProperties>
</file>