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26"/>
  </p:notesMasterIdLst>
  <p:sldIdLst>
    <p:sldId id="273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ndara" panose="020E0502030303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25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70ED7A-8EA4-4363-A40C-CD63E8694C6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47326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72135F-4374-468E-83B5-186A1B2C92EB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3144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137208F-3553-46DB-BABD-86B26151893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50130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164138" y="6249988"/>
            <a:ext cx="3784600" cy="363537"/>
          </a:xfrm>
        </p:spPr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3990975" y="6249988"/>
            <a:ext cx="1160463" cy="363537"/>
          </a:xfrm>
        </p:spPr>
        <p:txBody>
          <a:bodyPr/>
          <a:lstStyle>
            <a:lvl1pPr>
              <a:defRPr/>
            </a:lvl1pPr>
          </a:lstStyle>
          <a:p>
            <a:fld id="{204FD80E-7FBF-47CC-97EC-397C1987410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80211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8013" cy="1250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1538" y="2674938"/>
            <a:ext cx="3627437" cy="1647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71538" y="4475163"/>
            <a:ext cx="3627437" cy="1649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5164138" y="6249988"/>
            <a:ext cx="3784600" cy="363537"/>
          </a:xfrm>
        </p:spPr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3990975" y="6249988"/>
            <a:ext cx="1160463" cy="363537"/>
          </a:xfrm>
        </p:spPr>
        <p:txBody>
          <a:bodyPr/>
          <a:lstStyle>
            <a:lvl1pPr>
              <a:defRPr/>
            </a:lvl1pPr>
          </a:lstStyle>
          <a:p>
            <a:fld id="{6F03F046-E19C-4CD2-B863-C2E3DEAD8E4A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34530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6FB681B-AECF-40F7-B835-22249D95662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12830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D4546FB-6A1F-4E84-BF32-09B9102529DD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78433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9087A0-6DF2-4F2C-A53A-BF7D5BFB209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48811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9BAE09-95D7-44C9-B3C1-F12517DFB47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7962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98ED596-DC65-46AA-81EA-6B6175113CE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94942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ACC3D9-A950-45D3-8E04-ED2759E651D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8670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917C42-7534-4C6A-B509-6E7CE26E89C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368103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08A2AF-D6F9-4F27-B4DD-DDF47F3BE75B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248821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21B01E-61C2-48BC-AB45-E5504C73814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969540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1EE1C2-6FD6-43CE-A9DF-ADAD015022C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855736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4D588E-7D15-4BD1-AC17-F8258643FC9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562158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1BAB0E-DA27-45BA-A41F-6B592DF29AE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263415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4027E97-B337-4880-94D7-E9D14E798F26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106530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3E12AF-766F-4782-B9D3-C4463EB99CE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789720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4BB047-3958-44AE-8D93-7B54055F1AC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10644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5B4B3F-BE65-4035-80F7-31D015F6C96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69839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E7528C-B886-428D-9C53-68E7F7A3251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42870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94558D-7411-4E7E-BEE3-F58B9BC2143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69378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63BF38-A857-4D53-A0A6-FBF2D065814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283903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B5B17D-9E4D-4911-A9DA-99D30983E63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708217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DCA64B5-7E5F-4BAB-B142-6798051EBF5D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769479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94F179-06B3-451F-8343-07A3EB4CCC6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407708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C5F9F4-B667-4398-B00E-42B801F448A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364240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6A8115-93CB-4C76-ABBE-18B1CBC8A56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4097556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58ADD7-A917-457E-A067-52212DB90B2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021031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D12FD81-1F2D-4A24-A4D9-9A30E8AAEB0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0858996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EB40A68-12E9-43E6-AD20-556ECE2A7ED1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6234338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0F2FB3-41A7-4E41-8561-3F2CC8F0835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30378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29AAC2-5CEA-44A0-9B73-BD7DBF7082AA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029219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65A246-A0BF-4A2F-81C5-D4A980DF62B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806510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5D8A42-8982-45D4-BC5C-D5AB2126083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934241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3F5F19-814E-433D-B59A-1923CAA9DBE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3812296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299917B-3E40-430D-B5E0-48A33F5B8D0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849485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F78AC4-88B2-4DA4-B366-92CD9FBAC89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6808636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DE3E0E-8F11-4DAC-BE70-DDD71EA8DB1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8994212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BAB654-E1BE-4AE8-B205-6C30BDDCCED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8825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E2D6C9-DE4D-4470-A696-B500DC9BA02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2125711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C2074FD-C36F-4EEA-B359-1476F574730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6229618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7B16176-B94D-47E3-9E09-F8C45FFEFD0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29172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F5C071B-3F4A-4EB0-837E-7CD4989B65E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141855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E29E1E9-A0D9-4AF0-AC22-7875EDC21CF9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824025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94DDB2-B8A8-422C-A5BB-930928380B7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194631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E1036C4-EE6D-46BE-AAF9-149240B8BF9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40901264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713A6E-FBBA-46FD-B64E-5FE7DC10C626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6605941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738E59-A603-4012-BF1A-CC115CCEA886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274421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F3B3F84-B52A-4383-8196-73CA4098AF92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8571338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A8D425-80F1-44EA-BC8B-727A00E9DCC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2597120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BD228A-63B6-45BF-ACC2-FFDCA9B83CF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9261048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1DBFDC-200B-4413-A821-4CE899709B5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0664956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BACCE9-839E-493B-8FF2-CDDCEAD7C0F4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902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D0D305-F829-4046-BEEA-1BAC2240DC1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755391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6A50240-33E1-48ED-B673-2EFE1F93EEF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6238070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F238F58-0B14-4A74-AB01-8C880536B9D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322459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0CDE89B-AD6A-4F30-B494-B18C9ACBDEE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8738115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3C5681-8969-4472-A3A1-3C8818960281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506350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9EA955-A740-4162-B48E-88C64DF1A3A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1999120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DF9AD35-0BE0-4B9B-B8CF-EBC5FA0961D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0981033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691658D-99C0-4BD6-A3FD-5F326DA91E40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0654951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CB9556-63B5-4DAE-B935-AF3C3F0C644B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9810560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76E6A7-4216-4986-8980-B42C445866A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834109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20D566-35E6-488D-9F4D-15078218F96D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61756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466DEA-91A4-4656-B581-94981D523BC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003705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FA5CDE-92A9-4E20-B7D6-42D580267193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40811695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9687C6-287E-4B48-A8E8-0F270E951F46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4087872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1D915C5-A905-4F39-AA8D-DC36CABCA28F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0677850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9B826F-4F70-4F7B-84F3-88578F9F6302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33412351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F90DAC-440C-4E0F-94DD-FBC249A93785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850218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F33D83-0733-45CB-A42A-7700002FBC3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9671785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AA044C-BC29-4730-8353-B4C77D50B348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18108886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95D724-7320-4456-AAEB-67B41CCF2E1A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3904665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F021F4F-5862-442F-9DC5-B783430034FE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6129699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7F6C71-129A-4B7E-81EF-79DE227C972D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89527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61D920-E569-44A0-AC9F-E9DC977B4977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1595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51A56A-B9CE-4768-89CD-8C3175480A8C}" type="slidenum">
              <a:rPr lang="bg-BG" altLang="cs-CZ"/>
              <a:pPr/>
              <a:t>‹#›</a:t>
            </a:fld>
            <a:endParaRPr lang="bg-BG" altLang="cs-CZ"/>
          </a:p>
        </p:txBody>
      </p:sp>
    </p:spTree>
    <p:extLst>
      <p:ext uri="{BB962C8B-B14F-4D97-AF65-F5344CB8AC3E}">
        <p14:creationId xmlns:p14="http://schemas.microsoft.com/office/powerpoint/2010/main" val="27989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2468563"/>
          </a:xfrm>
          <a:prstGeom prst="roundRect">
            <a:avLst>
              <a:gd name="adj" fmla="val 3361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138" y="1679575"/>
            <a:ext cx="8721725" cy="1328738"/>
            <a:chOff x="133" y="1058"/>
            <a:chExt cx="5494" cy="837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3809" y="1149"/>
              <a:ext cx="1811" cy="44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1650" y="1068"/>
              <a:ext cx="3492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1782" y="1076"/>
              <a:ext cx="3443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3533" y="1068"/>
              <a:ext cx="2083" cy="410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bg-BG" altLang="cs-CZ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9BBD6E4E-75A1-469E-8BF2-37B0C5C9479D}" type="slidenum">
              <a:rPr lang="bg-BG" altLang="cs-CZ"/>
              <a:pPr/>
              <a:t>‹#›</a:t>
            </a:fld>
            <a:endParaRPr lang="bg-BG" altLang="cs-CZ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732" r:id="rId12"/>
    <p:sldLayoutId id="2147483733" r:id="rId13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6035675"/>
          </a:xfrm>
          <a:prstGeom prst="roundRect">
            <a:avLst>
              <a:gd name="adj" fmla="val 1273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11138" y="5354638"/>
            <a:ext cx="8721725" cy="1328737"/>
            <a:chOff x="133" y="3373"/>
            <a:chExt cx="5494" cy="837"/>
          </a:xfrm>
        </p:grpSpPr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3814" y="3464"/>
              <a:ext cx="1813" cy="44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1651" y="3383"/>
              <a:ext cx="3496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053" name="Freeform 5"/>
            <p:cNvSpPr>
              <a:spLocks noChangeArrowheads="1"/>
            </p:cNvSpPr>
            <p:nvPr/>
          </p:nvSpPr>
          <p:spPr bwMode="auto">
            <a:xfrm>
              <a:off x="1784" y="3391"/>
              <a:ext cx="3448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054" name="Freeform 6"/>
            <p:cNvSpPr>
              <a:spLocks noChangeArrowheads="1"/>
            </p:cNvSpPr>
            <p:nvPr/>
          </p:nvSpPr>
          <p:spPr bwMode="auto">
            <a:xfrm>
              <a:off x="3538" y="3383"/>
              <a:ext cx="2086" cy="409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2FC8A1B6-FC05-435B-89C5-F116F319DF5E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4737100"/>
          </a:xfrm>
          <a:prstGeom prst="roundRect">
            <a:avLst>
              <a:gd name="adj" fmla="val 1273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4" name="Freeform 2"/>
          <p:cNvSpPr>
            <a:spLocks noChangeArrowheads="1"/>
          </p:cNvSpPr>
          <p:nvPr/>
        </p:nvSpPr>
        <p:spPr bwMode="auto">
          <a:xfrm>
            <a:off x="6046788" y="4203700"/>
            <a:ext cx="2876550" cy="7143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T0" fmla="*/ 572 256 1"/>
              <a:gd name="T1" fmla="*/ 0 256 1"/>
              <a:gd name="G9" fmla="+- 0 T0 T1"/>
              <a:gd name="G10" fmla="sin 55292 G9"/>
              <a:gd name="T2" fmla="*/ 572 256 1"/>
              <a:gd name="T3" fmla="*/ 0 256 1"/>
              <a:gd name="G11" fmla="+- 0 T2 T3"/>
              <a:gd name="G12" fmla="cos 54990 G11"/>
              <a:gd name="G13" fmla="+- G10 0 G12"/>
              <a:gd name="G14" fmla="*/ G13 65535 1"/>
              <a:gd name="G15" fmla="+- G14 10800 0"/>
              <a:gd name="G16" fmla="+- 1 0 0"/>
              <a:gd name="G17" fmla="+- 1 0 0"/>
              <a:gd name="G18" fmla="+- 1 0 0"/>
              <a:gd name="G19" fmla="+- 636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*/ 1 16385 2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*/ 1 26145 61568"/>
              <a:gd name="G47" fmla="*/ 1 48365 11520"/>
              <a:gd name="G48" fmla="*/ G47 1 180"/>
              <a:gd name="G49" fmla="*/ G46 1 G48"/>
              <a:gd name="G50" fmla="+- 52167 0 0"/>
              <a:gd name="G51" fmla="+- 41960 0 0"/>
              <a:gd name="G52" fmla="+- 27396 0 0"/>
              <a:gd name="G53" fmla="+- 8472 0 0"/>
              <a:gd name="G54" fmla="*/ 1 44321 61568"/>
              <a:gd name="G55" fmla="*/ 1 28567 53392"/>
              <a:gd name="G56" fmla="*/ 1 23275 30784"/>
              <a:gd name="G57" fmla="+- 64747 0 0"/>
              <a:gd name="G58" fmla="+- 59059 0 0"/>
              <a:gd name="G59" fmla="+- 12981 0 0"/>
              <a:gd name="T4" fmla="*/ 2870172 w 2706"/>
              <a:gd name="T5" fmla="*/ 0 h 640"/>
              <a:gd name="T6" fmla="*/ 2870172 w 2706"/>
              <a:gd name="T7" fmla="*/ 0 h 640"/>
              <a:gd name="T8" fmla="*/ 2748987 w 2706"/>
              <a:gd name="T9" fmla="*/ 20092 h 640"/>
              <a:gd name="T10" fmla="*/ 2625676 w 2706"/>
              <a:gd name="T11" fmla="*/ 42416 h 640"/>
              <a:gd name="T12" fmla="*/ 2500239 w 2706"/>
              <a:gd name="T13" fmla="*/ 66973 h 640"/>
              <a:gd name="T14" fmla="*/ 2370550 w 2706"/>
              <a:gd name="T15" fmla="*/ 91529 h 640"/>
              <a:gd name="T16" fmla="*/ 2238734 w 2706"/>
              <a:gd name="T17" fmla="*/ 120551 h 640"/>
              <a:gd name="T18" fmla="*/ 2102666 w 2706"/>
              <a:gd name="T19" fmla="*/ 149572 h 640"/>
              <a:gd name="T20" fmla="*/ 1964473 w 2706"/>
              <a:gd name="T21" fmla="*/ 183059 h 640"/>
              <a:gd name="T22" fmla="*/ 1822027 w 2706"/>
              <a:gd name="T23" fmla="*/ 216545 h 640"/>
              <a:gd name="T24" fmla="*/ 1822027 w 2706"/>
              <a:gd name="T25" fmla="*/ 216545 h 640"/>
              <a:gd name="T26" fmla="*/ 1564775 w 2706"/>
              <a:gd name="T27" fmla="*/ 281285 h 640"/>
              <a:gd name="T28" fmla="*/ 1313901 w 2706"/>
              <a:gd name="T29" fmla="*/ 339328 h 640"/>
              <a:gd name="T30" fmla="*/ 1073657 w 2706"/>
              <a:gd name="T31" fmla="*/ 392906 h 640"/>
              <a:gd name="T32" fmla="*/ 841917 w 2706"/>
              <a:gd name="T33" fmla="*/ 444252 h 640"/>
              <a:gd name="T34" fmla="*/ 620808 w 2706"/>
              <a:gd name="T35" fmla="*/ 488900 h 640"/>
              <a:gd name="T36" fmla="*/ 406076 w 2706"/>
              <a:gd name="T37" fmla="*/ 529084 h 640"/>
              <a:gd name="T38" fmla="*/ 199849 w 2706"/>
              <a:gd name="T39" fmla="*/ 567035 h 640"/>
              <a:gd name="T40" fmla="*/ 0 w 2706"/>
              <a:gd name="T41" fmla="*/ 600522 h 640"/>
              <a:gd name="T42" fmla="*/ 0 w 2706"/>
              <a:gd name="T43" fmla="*/ 600522 h 640"/>
              <a:gd name="T44" fmla="*/ 138193 w 2706"/>
              <a:gd name="T45" fmla="*/ 620613 h 640"/>
              <a:gd name="T46" fmla="*/ 270009 w 2706"/>
              <a:gd name="T47" fmla="*/ 638473 h 640"/>
              <a:gd name="T48" fmla="*/ 397572 w 2706"/>
              <a:gd name="T49" fmla="*/ 654100 h 640"/>
              <a:gd name="T50" fmla="*/ 523009 w 2706"/>
              <a:gd name="T51" fmla="*/ 667494 h 640"/>
              <a:gd name="T52" fmla="*/ 644194 w 2706"/>
              <a:gd name="T53" fmla="*/ 680889 h 640"/>
              <a:gd name="T54" fmla="*/ 761127 w 2706"/>
              <a:gd name="T55" fmla="*/ 689818 h 640"/>
              <a:gd name="T56" fmla="*/ 873808 w 2706"/>
              <a:gd name="T57" fmla="*/ 698748 h 640"/>
              <a:gd name="T58" fmla="*/ 984363 w 2706"/>
              <a:gd name="T59" fmla="*/ 705445 h 640"/>
              <a:gd name="T60" fmla="*/ 1092791 w 2706"/>
              <a:gd name="T61" fmla="*/ 709910 h 640"/>
              <a:gd name="T62" fmla="*/ 1196968 w 2706"/>
              <a:gd name="T63" fmla="*/ 712143 h 640"/>
              <a:gd name="T64" fmla="*/ 1296893 w 2706"/>
              <a:gd name="T65" fmla="*/ 714375 h 640"/>
              <a:gd name="T66" fmla="*/ 1394691 w 2706"/>
              <a:gd name="T67" fmla="*/ 714375 h 640"/>
              <a:gd name="T68" fmla="*/ 1490363 w 2706"/>
              <a:gd name="T69" fmla="*/ 712143 h 640"/>
              <a:gd name="T70" fmla="*/ 1583910 w 2706"/>
              <a:gd name="T71" fmla="*/ 709910 h 640"/>
              <a:gd name="T72" fmla="*/ 1673204 w 2706"/>
              <a:gd name="T73" fmla="*/ 705445 h 640"/>
              <a:gd name="T74" fmla="*/ 1760372 w 2706"/>
              <a:gd name="T75" fmla="*/ 698748 h 640"/>
              <a:gd name="T76" fmla="*/ 1843288 w 2706"/>
              <a:gd name="T77" fmla="*/ 692051 h 640"/>
              <a:gd name="T78" fmla="*/ 1926204 w 2706"/>
              <a:gd name="T79" fmla="*/ 683121 h 640"/>
              <a:gd name="T80" fmla="*/ 2004868 w 2706"/>
              <a:gd name="T81" fmla="*/ 671959 h 640"/>
              <a:gd name="T82" fmla="*/ 2083532 w 2706"/>
              <a:gd name="T83" fmla="*/ 660797 h 640"/>
              <a:gd name="T84" fmla="*/ 2157944 w 2706"/>
              <a:gd name="T85" fmla="*/ 647402 h 640"/>
              <a:gd name="T86" fmla="*/ 2232356 w 2706"/>
              <a:gd name="T87" fmla="*/ 634008 h 640"/>
              <a:gd name="T88" fmla="*/ 2302516 w 2706"/>
              <a:gd name="T89" fmla="*/ 618381 h 640"/>
              <a:gd name="T90" fmla="*/ 2372676 w 2706"/>
              <a:gd name="T91" fmla="*/ 602754 h 640"/>
              <a:gd name="T92" fmla="*/ 2440709 w 2706"/>
              <a:gd name="T93" fmla="*/ 584895 h 640"/>
              <a:gd name="T94" fmla="*/ 2506617 w 2706"/>
              <a:gd name="T95" fmla="*/ 567035 h 640"/>
              <a:gd name="T96" fmla="*/ 2570398 w 2706"/>
              <a:gd name="T97" fmla="*/ 546943 h 640"/>
              <a:gd name="T98" fmla="*/ 2634180 w 2706"/>
              <a:gd name="T99" fmla="*/ 526851 h 640"/>
              <a:gd name="T100" fmla="*/ 2755365 w 2706"/>
              <a:gd name="T101" fmla="*/ 482203 h 640"/>
              <a:gd name="T102" fmla="*/ 2872298 w 2706"/>
              <a:gd name="T103" fmla="*/ 435322 h 640"/>
              <a:gd name="T104" fmla="*/ 2872298 w 2706"/>
              <a:gd name="T105" fmla="*/ 435322 h 640"/>
              <a:gd name="T106" fmla="*/ 2876550 w 2706"/>
              <a:gd name="T107" fmla="*/ 433090 h 640"/>
              <a:gd name="T108" fmla="*/ 2876550 w 2706"/>
              <a:gd name="T109" fmla="*/ 433090 h 640"/>
              <a:gd name="T110" fmla="*/ 2876550 w 2706"/>
              <a:gd name="T111" fmla="*/ 0 h 640"/>
              <a:gd name="T112" fmla="*/ 2876550 w 2706"/>
              <a:gd name="T113" fmla="*/ 0 h 640"/>
              <a:gd name="T114" fmla="*/ 2870172 w 2706"/>
              <a:gd name="T115" fmla="*/ 0 h 640"/>
              <a:gd name="T116" fmla="*/ 2870172 w 2706"/>
              <a:gd name="T117" fmla="*/ 0 h 640"/>
              <a:gd name="T118" fmla="*/ 0 w 2706"/>
              <a:gd name="T119" fmla="*/ 0 h 640"/>
              <a:gd name="T120" fmla="*/ 2706 w 2706"/>
              <a:gd name="T121" fmla="*/ 640 h 64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T118" t="T119" r="T120" b="T121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C6E7FC">
              <a:alpha val="2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2619375" y="4075113"/>
            <a:ext cx="5545138" cy="850900"/>
          </a:xfrm>
          <a:custGeom>
            <a:avLst/>
            <a:gdLst>
              <a:gd name="G0" fmla="+- 1 0 0"/>
              <a:gd name="G1" fmla="+- 1 0 0"/>
              <a:gd name="T0" fmla="*/ 610 256 1"/>
              <a:gd name="T1" fmla="*/ 0 256 1"/>
              <a:gd name="G2" fmla="+- 0 T0 T1"/>
              <a:gd name="G3" fmla="sin 55388 G2"/>
              <a:gd name="T2" fmla="*/ 610 256 1"/>
              <a:gd name="T3" fmla="*/ 0 256 1"/>
              <a:gd name="G4" fmla="+- 0 T2 T3"/>
              <a:gd name="G5" fmla="cos 59214 G4"/>
              <a:gd name="G6" fmla="+- G3 0 G5"/>
              <a:gd name="G7" fmla="*/ G6 65535 1"/>
              <a:gd name="G8" fmla="+- G7 10800 0"/>
              <a:gd name="G9" fmla="+- 1 0 0"/>
              <a:gd name="G10" fmla="+- 1 0 0"/>
              <a:gd name="T4" fmla="*/ 266 256 1"/>
              <a:gd name="T5" fmla="*/ 0 256 1"/>
              <a:gd name="G11" fmla="+- 0 T4 T5"/>
              <a:gd name="G12" fmla="sin 55032 G11"/>
              <a:gd name="T6" fmla="*/ 266 256 1"/>
              <a:gd name="T7" fmla="*/ 0 256 1"/>
              <a:gd name="G13" fmla="+- 0 T6 T7"/>
              <a:gd name="G14" fmla="cos 57548 G13"/>
              <a:gd name="G15" fmla="+- G12 0 G14"/>
              <a:gd name="G16" fmla="*/ G15 65535 1"/>
              <a:gd name="G17" fmla="+- G16 1080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*/ 1 16385 2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*/ 1 29003 51712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0 0 0"/>
              <a:gd name="T8" fmla="*/ 0 256 1"/>
              <a:gd name="T9" fmla="*/ 0 256 1"/>
              <a:gd name="G79" fmla="+- 0 T8 T9"/>
              <a:gd name="G80" fmla="cos 0 G79"/>
              <a:gd name="G81" fmla="+- 11167 0 0"/>
              <a:gd name="T10" fmla="*/ 5545138 w 5216"/>
              <a:gd name="T11" fmla="*/ 797300 h 762"/>
              <a:gd name="T12" fmla="*/ 5298499 w 5216"/>
              <a:gd name="T13" fmla="*/ 766033 h 762"/>
              <a:gd name="T14" fmla="*/ 4760569 w 5216"/>
              <a:gd name="T15" fmla="*/ 681167 h 762"/>
              <a:gd name="T16" fmla="*/ 4160979 w 5216"/>
              <a:gd name="T17" fmla="*/ 567267 h 762"/>
              <a:gd name="T18" fmla="*/ 3493352 w 5216"/>
              <a:gd name="T19" fmla="*/ 417633 h 762"/>
              <a:gd name="T20" fmla="*/ 3131897 w 5216"/>
              <a:gd name="T21" fmla="*/ 330533 h 762"/>
              <a:gd name="T22" fmla="*/ 2851238 w 5216"/>
              <a:gd name="T23" fmla="*/ 263533 h 762"/>
              <a:gd name="T24" fmla="*/ 2583337 w 5216"/>
              <a:gd name="T25" fmla="*/ 205467 h 762"/>
              <a:gd name="T26" fmla="*/ 2328193 w 5216"/>
              <a:gd name="T27" fmla="*/ 156333 h 762"/>
              <a:gd name="T28" fmla="*/ 2083679 w 5216"/>
              <a:gd name="T29" fmla="*/ 113900 h 762"/>
              <a:gd name="T30" fmla="*/ 1849797 w 5216"/>
              <a:gd name="T31" fmla="*/ 80400 h 762"/>
              <a:gd name="T32" fmla="*/ 1418178 w 5216"/>
              <a:gd name="T33" fmla="*/ 31267 h 762"/>
              <a:gd name="T34" fmla="*/ 1031208 w 5216"/>
              <a:gd name="T35" fmla="*/ 4467 h 762"/>
              <a:gd name="T36" fmla="*/ 684637 w 5216"/>
              <a:gd name="T37" fmla="*/ 0 h 762"/>
              <a:gd name="T38" fmla="*/ 380590 w 5216"/>
              <a:gd name="T39" fmla="*/ 11167 h 762"/>
              <a:gd name="T40" fmla="*/ 116941 w 5216"/>
              <a:gd name="T41" fmla="*/ 35733 h 762"/>
              <a:gd name="T42" fmla="*/ 0 w 5216"/>
              <a:gd name="T43" fmla="*/ 53600 h 762"/>
              <a:gd name="T44" fmla="*/ 333814 w 5216"/>
              <a:gd name="T45" fmla="*/ 96033 h 762"/>
              <a:gd name="T46" fmla="*/ 693142 w 5216"/>
              <a:gd name="T47" fmla="*/ 156333 h 762"/>
              <a:gd name="T48" fmla="*/ 1077985 w 5216"/>
              <a:gd name="T49" fmla="*/ 234500 h 762"/>
              <a:gd name="T50" fmla="*/ 1490468 w 5216"/>
              <a:gd name="T51" fmla="*/ 330533 h 762"/>
              <a:gd name="T52" fmla="*/ 1866806 w 5216"/>
              <a:gd name="T53" fmla="*/ 422100 h 762"/>
              <a:gd name="T54" fmla="*/ 2559949 w 5216"/>
              <a:gd name="T55" fmla="*/ 576200 h 762"/>
              <a:gd name="T56" fmla="*/ 2878879 w 5216"/>
              <a:gd name="T57" fmla="*/ 638733 h 762"/>
              <a:gd name="T58" fmla="*/ 3180800 w 5216"/>
              <a:gd name="T59" fmla="*/ 692333 h 762"/>
              <a:gd name="T60" fmla="*/ 3465711 w 5216"/>
              <a:gd name="T61" fmla="*/ 739233 h 762"/>
              <a:gd name="T62" fmla="*/ 3733612 w 5216"/>
              <a:gd name="T63" fmla="*/ 774967 h 762"/>
              <a:gd name="T64" fmla="*/ 3986631 w 5216"/>
              <a:gd name="T65" fmla="*/ 806233 h 762"/>
              <a:gd name="T66" fmla="*/ 4224765 w 5216"/>
              <a:gd name="T67" fmla="*/ 826333 h 762"/>
              <a:gd name="T68" fmla="*/ 4448018 w 5216"/>
              <a:gd name="T69" fmla="*/ 841967 h 762"/>
              <a:gd name="T70" fmla="*/ 4660638 w 5216"/>
              <a:gd name="T71" fmla="*/ 850900 h 762"/>
              <a:gd name="T72" fmla="*/ 4858375 w 5216"/>
              <a:gd name="T73" fmla="*/ 850900 h 762"/>
              <a:gd name="T74" fmla="*/ 5045480 w 5216"/>
              <a:gd name="T75" fmla="*/ 846433 h 762"/>
              <a:gd name="T76" fmla="*/ 5221955 w 5216"/>
              <a:gd name="T77" fmla="*/ 835267 h 762"/>
              <a:gd name="T78" fmla="*/ 5387799 w 5216"/>
              <a:gd name="T79" fmla="*/ 817400 h 762"/>
              <a:gd name="T80" fmla="*/ 5545138 w 5216"/>
              <a:gd name="T81" fmla="*/ 797300 h 762"/>
              <a:gd name="T82" fmla="*/ 0 w 5216"/>
              <a:gd name="T83" fmla="*/ 0 h 762"/>
              <a:gd name="T84" fmla="*/ 5216 w 5216"/>
              <a:gd name="T85" fmla="*/ 762 h 762"/>
            </a:gdLst>
            <a:ahLst/>
            <a:cxnLst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T82" t="T83" r="T84" b="T85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rgbClr val="C6E7F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6" name="Freeform 4"/>
          <p:cNvSpPr>
            <a:spLocks noChangeArrowheads="1"/>
          </p:cNvSpPr>
          <p:nvPr/>
        </p:nvSpPr>
        <p:spPr bwMode="auto">
          <a:xfrm>
            <a:off x="2828925" y="4087813"/>
            <a:ext cx="5467350" cy="774700"/>
          </a:xfrm>
          <a:custGeom>
            <a:avLst/>
            <a:gdLst>
              <a:gd name="G0" fmla="+- 0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*/ 1 62497 48160"/>
              <a:gd name="G9" fmla="*/ 1 48365 11520"/>
              <a:gd name="G10" fmla="*/ G9 1 180"/>
              <a:gd name="G11" fmla="*/ G8 1 G10"/>
              <a:gd name="G12" fmla="*/ 1 58637 9632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*/ 1 16385 2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2603 0 0"/>
              <a:gd name="G29" fmla="+- 12603 0 0"/>
              <a:gd name="G30" fmla="+- 1 0 0"/>
              <a:gd name="G31" fmla="+- 1 0 0"/>
              <a:gd name="G32" fmla="+- 1 0 0"/>
              <a:gd name="G33" fmla="+- 1 0 0"/>
              <a:gd name="T0" fmla="*/ 0 w 5144"/>
              <a:gd name="T1" fmla="*/ 78140 h 694"/>
              <a:gd name="T2" fmla="*/ 0 w 5144"/>
              <a:gd name="T3" fmla="*/ 78140 h 694"/>
              <a:gd name="T4" fmla="*/ 19131 w 5144"/>
              <a:gd name="T5" fmla="*/ 73675 h 694"/>
              <a:gd name="T6" fmla="*/ 76526 w 5144"/>
              <a:gd name="T7" fmla="*/ 62512 h 694"/>
              <a:gd name="T8" fmla="*/ 174309 w 5144"/>
              <a:gd name="T9" fmla="*/ 46884 h 694"/>
              <a:gd name="T10" fmla="*/ 238081 w 5144"/>
              <a:gd name="T11" fmla="*/ 37954 h 694"/>
              <a:gd name="T12" fmla="*/ 312481 w 5144"/>
              <a:gd name="T13" fmla="*/ 29023 h 694"/>
              <a:gd name="T14" fmla="*/ 395384 w 5144"/>
              <a:gd name="T15" fmla="*/ 22326 h 694"/>
              <a:gd name="T16" fmla="*/ 491041 w 5144"/>
              <a:gd name="T17" fmla="*/ 15628 h 694"/>
              <a:gd name="T18" fmla="*/ 595201 w 5144"/>
              <a:gd name="T19" fmla="*/ 8930 h 694"/>
              <a:gd name="T20" fmla="*/ 712116 w 5144"/>
              <a:gd name="T21" fmla="*/ 4465 h 694"/>
              <a:gd name="T22" fmla="*/ 839659 w 5144"/>
              <a:gd name="T23" fmla="*/ 2233 h 694"/>
              <a:gd name="T24" fmla="*/ 977831 w 5144"/>
              <a:gd name="T25" fmla="*/ 0 h 694"/>
              <a:gd name="T26" fmla="*/ 1126631 w 5144"/>
              <a:gd name="T27" fmla="*/ 2233 h 694"/>
              <a:gd name="T28" fmla="*/ 1286060 w 5144"/>
              <a:gd name="T29" fmla="*/ 6698 h 694"/>
              <a:gd name="T30" fmla="*/ 1458243 w 5144"/>
              <a:gd name="T31" fmla="*/ 15628 h 694"/>
              <a:gd name="T32" fmla="*/ 1641055 w 5144"/>
              <a:gd name="T33" fmla="*/ 26791 h 694"/>
              <a:gd name="T34" fmla="*/ 1834496 w 5144"/>
              <a:gd name="T35" fmla="*/ 44651 h 694"/>
              <a:gd name="T36" fmla="*/ 2040690 w 5144"/>
              <a:gd name="T37" fmla="*/ 64744 h 694"/>
              <a:gd name="T38" fmla="*/ 2259640 w 5144"/>
              <a:gd name="T39" fmla="*/ 89303 h 694"/>
              <a:gd name="T40" fmla="*/ 2489217 w 5144"/>
              <a:gd name="T41" fmla="*/ 118326 h 694"/>
              <a:gd name="T42" fmla="*/ 2731549 w 5144"/>
              <a:gd name="T43" fmla="*/ 154047 h 694"/>
              <a:gd name="T44" fmla="*/ 2984510 w 5144"/>
              <a:gd name="T45" fmla="*/ 194233 h 694"/>
              <a:gd name="T46" fmla="*/ 3250225 w 5144"/>
              <a:gd name="T47" fmla="*/ 241117 h 694"/>
              <a:gd name="T48" fmla="*/ 3528694 w 5144"/>
              <a:gd name="T49" fmla="*/ 296931 h 694"/>
              <a:gd name="T50" fmla="*/ 3819917 w 5144"/>
              <a:gd name="T51" fmla="*/ 357210 h 694"/>
              <a:gd name="T52" fmla="*/ 4123895 w 5144"/>
              <a:gd name="T53" fmla="*/ 424187 h 694"/>
              <a:gd name="T54" fmla="*/ 4440628 w 5144"/>
              <a:gd name="T55" fmla="*/ 500094 h 694"/>
              <a:gd name="T56" fmla="*/ 4770114 w 5144"/>
              <a:gd name="T57" fmla="*/ 582699 h 694"/>
              <a:gd name="T58" fmla="*/ 5112355 w 5144"/>
              <a:gd name="T59" fmla="*/ 674235 h 694"/>
              <a:gd name="T60" fmla="*/ 5467350 w 5144"/>
              <a:gd name="T61" fmla="*/ 774700 h 694"/>
              <a:gd name="T62" fmla="*/ 0 w 5144"/>
              <a:gd name="T63" fmla="*/ 0 h 694"/>
              <a:gd name="T64" fmla="*/ 5144 w 5144"/>
              <a:gd name="T65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T62" t="T63" r="T64" b="T65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7" name="Freeform 5"/>
          <p:cNvSpPr>
            <a:spLocks noChangeArrowheads="1"/>
          </p:cNvSpPr>
          <p:nvPr/>
        </p:nvSpPr>
        <p:spPr bwMode="auto">
          <a:xfrm>
            <a:off x="5610225" y="4073525"/>
            <a:ext cx="3306763" cy="652463"/>
          </a:xfrm>
          <a:custGeom>
            <a:avLst/>
            <a:gdLst>
              <a:gd name="G0" fmla="+- 0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*/ 1 35019 51712"/>
              <a:gd name="G16" fmla="+- 1 0 0"/>
              <a:gd name="G17" fmla="+- 62648 0 0"/>
              <a:gd name="G18" fmla="+- 32551 0 0"/>
              <a:gd name="G19" fmla="*/ 1 40305 61568"/>
              <a:gd name="T0" fmla="*/ 0 w 3112"/>
              <a:gd name="T1" fmla="*/ 652463 h 584"/>
              <a:gd name="T2" fmla="*/ 0 w 3112"/>
              <a:gd name="T3" fmla="*/ 652463 h 584"/>
              <a:gd name="T4" fmla="*/ 95633 w 3112"/>
              <a:gd name="T5" fmla="*/ 625649 h 584"/>
              <a:gd name="T6" fmla="*/ 357028 w 3112"/>
              <a:gd name="T7" fmla="*/ 556381 h 584"/>
              <a:gd name="T8" fmla="*/ 537668 w 3112"/>
              <a:gd name="T9" fmla="*/ 509457 h 584"/>
              <a:gd name="T10" fmla="*/ 745934 w 3112"/>
              <a:gd name="T11" fmla="*/ 458065 h 584"/>
              <a:gd name="T12" fmla="*/ 977578 w 3112"/>
              <a:gd name="T13" fmla="*/ 402203 h 584"/>
              <a:gd name="T14" fmla="*/ 1226223 w 3112"/>
              <a:gd name="T15" fmla="*/ 341873 h 584"/>
              <a:gd name="T16" fmla="*/ 1489744 w 3112"/>
              <a:gd name="T17" fmla="*/ 283777 h 584"/>
              <a:gd name="T18" fmla="*/ 1759640 w 3112"/>
              <a:gd name="T19" fmla="*/ 225681 h 584"/>
              <a:gd name="T20" fmla="*/ 2035912 w 3112"/>
              <a:gd name="T21" fmla="*/ 172054 h 584"/>
              <a:gd name="T22" fmla="*/ 2310059 w 3112"/>
              <a:gd name="T23" fmla="*/ 120661 h 584"/>
              <a:gd name="T24" fmla="*/ 2446070 w 3112"/>
              <a:gd name="T25" fmla="*/ 98316 h 584"/>
              <a:gd name="T26" fmla="*/ 2577830 w 3112"/>
              <a:gd name="T27" fmla="*/ 75972 h 584"/>
              <a:gd name="T28" fmla="*/ 2709591 w 3112"/>
              <a:gd name="T29" fmla="*/ 58096 h 584"/>
              <a:gd name="T30" fmla="*/ 2837101 w 3112"/>
              <a:gd name="T31" fmla="*/ 40220 h 584"/>
              <a:gd name="T32" fmla="*/ 2962486 w 3112"/>
              <a:gd name="T33" fmla="*/ 26814 h 584"/>
              <a:gd name="T34" fmla="*/ 3081495 w 3112"/>
              <a:gd name="T35" fmla="*/ 15641 h 584"/>
              <a:gd name="T36" fmla="*/ 3196254 w 3112"/>
              <a:gd name="T37" fmla="*/ 6703 h 584"/>
              <a:gd name="T38" fmla="*/ 3306763 w 3112"/>
              <a:gd name="T39" fmla="*/ 0 h 584"/>
              <a:gd name="T40" fmla="*/ 0 w 3112"/>
              <a:gd name="T41" fmla="*/ 0 h 584"/>
              <a:gd name="T42" fmla="*/ 3112 w 3112"/>
              <a:gd name="T4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T40" t="T41" r="T42" b="T43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C083D09E-09F2-4595-AB03-19649D9D9443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1427163"/>
          </a:xfrm>
          <a:prstGeom prst="roundRect">
            <a:avLst>
              <a:gd name="adj" fmla="val 7134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11138" y="714375"/>
            <a:ext cx="8721725" cy="1328738"/>
            <a:chOff x="133" y="450"/>
            <a:chExt cx="5494" cy="837"/>
          </a:xfrm>
        </p:grpSpPr>
        <p:sp>
          <p:nvSpPr>
            <p:cNvPr id="4099" name="Freeform 3"/>
            <p:cNvSpPr>
              <a:spLocks noChangeArrowheads="1"/>
            </p:cNvSpPr>
            <p:nvPr/>
          </p:nvSpPr>
          <p:spPr bwMode="auto">
            <a:xfrm>
              <a:off x="3809" y="541"/>
              <a:ext cx="1811" cy="44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0" name="Freeform 4"/>
            <p:cNvSpPr>
              <a:spLocks noChangeArrowheads="1"/>
            </p:cNvSpPr>
            <p:nvPr/>
          </p:nvSpPr>
          <p:spPr bwMode="auto">
            <a:xfrm>
              <a:off x="1650" y="460"/>
              <a:ext cx="3492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1" name="Freeform 5"/>
            <p:cNvSpPr>
              <a:spLocks noChangeArrowheads="1"/>
            </p:cNvSpPr>
            <p:nvPr/>
          </p:nvSpPr>
          <p:spPr bwMode="auto">
            <a:xfrm>
              <a:off x="1782" y="468"/>
              <a:ext cx="3443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02" name="Freeform 6"/>
            <p:cNvSpPr>
              <a:spLocks noChangeArrowheads="1"/>
            </p:cNvSpPr>
            <p:nvPr/>
          </p:nvSpPr>
          <p:spPr bwMode="auto">
            <a:xfrm>
              <a:off x="3533" y="460"/>
              <a:ext cx="2083" cy="410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D8B5410A-162B-436B-B2D9-D5491D826652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1427163"/>
          </a:xfrm>
          <a:prstGeom prst="roundRect">
            <a:avLst>
              <a:gd name="adj" fmla="val 7134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11138" y="714375"/>
            <a:ext cx="8721725" cy="1330325"/>
            <a:chOff x="133" y="450"/>
            <a:chExt cx="5494" cy="838"/>
          </a:xfrm>
        </p:grpSpPr>
        <p:sp>
          <p:nvSpPr>
            <p:cNvPr id="5123" name="Freeform 3"/>
            <p:cNvSpPr>
              <a:spLocks noChangeArrowheads="1"/>
            </p:cNvSpPr>
            <p:nvPr/>
          </p:nvSpPr>
          <p:spPr bwMode="auto">
            <a:xfrm>
              <a:off x="3814" y="541"/>
              <a:ext cx="1813" cy="4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4" name="Freeform 4"/>
            <p:cNvSpPr>
              <a:spLocks noChangeArrowheads="1"/>
            </p:cNvSpPr>
            <p:nvPr/>
          </p:nvSpPr>
          <p:spPr bwMode="auto">
            <a:xfrm>
              <a:off x="1651" y="460"/>
              <a:ext cx="3496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5" name="Freeform 5"/>
            <p:cNvSpPr>
              <a:spLocks noChangeArrowheads="1"/>
            </p:cNvSpPr>
            <p:nvPr/>
          </p:nvSpPr>
          <p:spPr bwMode="auto">
            <a:xfrm>
              <a:off x="1784" y="468"/>
              <a:ext cx="3448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6" name="Freeform 6"/>
            <p:cNvSpPr>
              <a:spLocks noChangeArrowheads="1"/>
            </p:cNvSpPr>
            <p:nvPr/>
          </p:nvSpPr>
          <p:spPr bwMode="auto">
            <a:xfrm>
              <a:off x="3538" y="460"/>
              <a:ext cx="2086" cy="410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567BDF1E-2BF5-4C64-B9B7-2D8861849185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6035675"/>
          </a:xfrm>
          <a:prstGeom prst="roundRect">
            <a:avLst>
              <a:gd name="adj" fmla="val 1273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211138" y="5354638"/>
            <a:ext cx="8721725" cy="1328737"/>
            <a:chOff x="133" y="3373"/>
            <a:chExt cx="5494" cy="837"/>
          </a:xfrm>
        </p:grpSpPr>
        <p:sp>
          <p:nvSpPr>
            <p:cNvPr id="6147" name="Freeform 3"/>
            <p:cNvSpPr>
              <a:spLocks noChangeArrowheads="1"/>
            </p:cNvSpPr>
            <p:nvPr/>
          </p:nvSpPr>
          <p:spPr bwMode="auto">
            <a:xfrm>
              <a:off x="3814" y="3464"/>
              <a:ext cx="1813" cy="44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148" name="Freeform 4"/>
            <p:cNvSpPr>
              <a:spLocks noChangeArrowheads="1"/>
            </p:cNvSpPr>
            <p:nvPr/>
          </p:nvSpPr>
          <p:spPr bwMode="auto">
            <a:xfrm>
              <a:off x="1651" y="3383"/>
              <a:ext cx="3496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149" name="Freeform 5"/>
            <p:cNvSpPr>
              <a:spLocks noChangeArrowheads="1"/>
            </p:cNvSpPr>
            <p:nvPr/>
          </p:nvSpPr>
          <p:spPr bwMode="auto">
            <a:xfrm>
              <a:off x="1784" y="3391"/>
              <a:ext cx="3448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150" name="Freeform 6"/>
            <p:cNvSpPr>
              <a:spLocks noChangeArrowheads="1"/>
            </p:cNvSpPr>
            <p:nvPr/>
          </p:nvSpPr>
          <p:spPr bwMode="auto">
            <a:xfrm>
              <a:off x="3538" y="3383"/>
              <a:ext cx="2086" cy="409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7D5C6AFF-2959-4F61-B9EE-6CA0EB6E4910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1427163"/>
          </a:xfrm>
          <a:prstGeom prst="roundRect">
            <a:avLst>
              <a:gd name="adj" fmla="val 7134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11138" y="714375"/>
            <a:ext cx="8721725" cy="1330325"/>
            <a:chOff x="133" y="450"/>
            <a:chExt cx="5494" cy="838"/>
          </a:xfrm>
        </p:grpSpPr>
        <p:sp>
          <p:nvSpPr>
            <p:cNvPr id="7171" name="Freeform 3"/>
            <p:cNvSpPr>
              <a:spLocks noChangeArrowheads="1"/>
            </p:cNvSpPr>
            <p:nvPr/>
          </p:nvSpPr>
          <p:spPr bwMode="auto">
            <a:xfrm>
              <a:off x="3814" y="541"/>
              <a:ext cx="1813" cy="4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T0" fmla="*/ 572 256 1"/>
                <a:gd name="T1" fmla="*/ 0 256 1"/>
                <a:gd name="G9" fmla="+- 0 T0 T1"/>
                <a:gd name="G10" fmla="sin 55292 G9"/>
                <a:gd name="T2" fmla="*/ 572 256 1"/>
                <a:gd name="T3" fmla="*/ 0 256 1"/>
                <a:gd name="G11" fmla="+- 0 T2 T3"/>
                <a:gd name="G12" fmla="cos 54990 G11"/>
                <a:gd name="G13" fmla="+- G10 0 G12"/>
                <a:gd name="G14" fmla="*/ G13 65535 1"/>
                <a:gd name="G15" fmla="+- G14 10800 0"/>
                <a:gd name="G16" fmla="+- 1 0 0"/>
                <a:gd name="G17" fmla="+- 1 0 0"/>
                <a:gd name="G18" fmla="+- 1 0 0"/>
                <a:gd name="G19" fmla="+- 636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*/ 1 16385 2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*/ 1 36351 51712"/>
                <a:gd name="G47" fmla="*/ 1 48365 11520"/>
                <a:gd name="G48" fmla="*/ G47 1 180"/>
                <a:gd name="G49" fmla="*/ G46 1 G48"/>
                <a:gd name="G50" fmla="+- 26475 0 0"/>
                <a:gd name="G51" fmla="+- 13530 0 0"/>
                <a:gd name="G52" fmla="+- 59771 0 0"/>
                <a:gd name="G53" fmla="+- 34126 0 0"/>
                <a:gd name="G54" fmla="*/ 1 30165 38528"/>
                <a:gd name="G55" fmla="*/ 1 40009 45696"/>
                <a:gd name="G56" fmla="+- 62733 0 0"/>
                <a:gd name="G57" fmla="+- 15420 0 0"/>
                <a:gd name="G58" fmla="+- 31537 0 0"/>
                <a:gd name="G59" fmla="+- 33999 0 0"/>
                <a:gd name="T4" fmla="*/ 4286250 w 2706"/>
                <a:gd name="T5" fmla="*/ 0 h 640"/>
                <a:gd name="T6" fmla="*/ 4286250 w 2706"/>
                <a:gd name="T7" fmla="*/ 0 h 640"/>
                <a:gd name="T8" fmla="*/ 4105275 w 2706"/>
                <a:gd name="T9" fmla="*/ 28575 h 640"/>
                <a:gd name="T10" fmla="*/ 3921125 w 2706"/>
                <a:gd name="T11" fmla="*/ 60325 h 640"/>
                <a:gd name="T12" fmla="*/ 3733800 w 2706"/>
                <a:gd name="T13" fmla="*/ 95250 h 640"/>
                <a:gd name="T14" fmla="*/ 3540125 w 2706"/>
                <a:gd name="T15" fmla="*/ 130175 h 640"/>
                <a:gd name="T16" fmla="*/ 3343275 w 2706"/>
                <a:gd name="T17" fmla="*/ 171450 h 640"/>
                <a:gd name="T18" fmla="*/ 3140075 w 2706"/>
                <a:gd name="T19" fmla="*/ 212725 h 640"/>
                <a:gd name="T20" fmla="*/ 2933700 w 2706"/>
                <a:gd name="T21" fmla="*/ 260350 h 640"/>
                <a:gd name="T22" fmla="*/ 2720975 w 2706"/>
                <a:gd name="T23" fmla="*/ 307975 h 640"/>
                <a:gd name="T24" fmla="*/ 2720975 w 2706"/>
                <a:gd name="T25" fmla="*/ 307975 h 640"/>
                <a:gd name="T26" fmla="*/ 2336800 w 2706"/>
                <a:gd name="T27" fmla="*/ 400050 h 640"/>
                <a:gd name="T28" fmla="*/ 1962150 w 2706"/>
                <a:gd name="T29" fmla="*/ 482600 h 640"/>
                <a:gd name="T30" fmla="*/ 1603375 w 2706"/>
                <a:gd name="T31" fmla="*/ 558800 h 640"/>
                <a:gd name="T32" fmla="*/ 1257300 w 2706"/>
                <a:gd name="T33" fmla="*/ 631825 h 640"/>
                <a:gd name="T34" fmla="*/ 927100 w 2706"/>
                <a:gd name="T35" fmla="*/ 695325 h 640"/>
                <a:gd name="T36" fmla="*/ 606425 w 2706"/>
                <a:gd name="T37" fmla="*/ 752475 h 640"/>
                <a:gd name="T38" fmla="*/ 298450 w 2706"/>
                <a:gd name="T39" fmla="*/ 806450 h 640"/>
                <a:gd name="T40" fmla="*/ 0 w 2706"/>
                <a:gd name="T41" fmla="*/ 854075 h 640"/>
                <a:gd name="T42" fmla="*/ 0 w 2706"/>
                <a:gd name="T43" fmla="*/ 854075 h 640"/>
                <a:gd name="T44" fmla="*/ 206375 w 2706"/>
                <a:gd name="T45" fmla="*/ 882650 h 640"/>
                <a:gd name="T46" fmla="*/ 403225 w 2706"/>
                <a:gd name="T47" fmla="*/ 908050 h 640"/>
                <a:gd name="T48" fmla="*/ 593725 w 2706"/>
                <a:gd name="T49" fmla="*/ 930275 h 640"/>
                <a:gd name="T50" fmla="*/ 781050 w 2706"/>
                <a:gd name="T51" fmla="*/ 949325 h 640"/>
                <a:gd name="T52" fmla="*/ 962025 w 2706"/>
                <a:gd name="T53" fmla="*/ 968375 h 640"/>
                <a:gd name="T54" fmla="*/ 1136650 w 2706"/>
                <a:gd name="T55" fmla="*/ 981075 h 640"/>
                <a:gd name="T56" fmla="*/ 1304925 w 2706"/>
                <a:gd name="T57" fmla="*/ 993775 h 640"/>
                <a:gd name="T58" fmla="*/ 1470025 w 2706"/>
                <a:gd name="T59" fmla="*/ 1003300 h 640"/>
                <a:gd name="T60" fmla="*/ 1631950 w 2706"/>
                <a:gd name="T61" fmla="*/ 1009650 h 640"/>
                <a:gd name="T62" fmla="*/ 1787525 w 2706"/>
                <a:gd name="T63" fmla="*/ 1012825 h 640"/>
                <a:gd name="T64" fmla="*/ 1936750 w 2706"/>
                <a:gd name="T65" fmla="*/ 1016000 h 640"/>
                <a:gd name="T66" fmla="*/ 2082800 w 2706"/>
                <a:gd name="T67" fmla="*/ 1016000 h 640"/>
                <a:gd name="T68" fmla="*/ 2225675 w 2706"/>
                <a:gd name="T69" fmla="*/ 1012825 h 640"/>
                <a:gd name="T70" fmla="*/ 2365375 w 2706"/>
                <a:gd name="T71" fmla="*/ 1009650 h 640"/>
                <a:gd name="T72" fmla="*/ 2498725 w 2706"/>
                <a:gd name="T73" fmla="*/ 1003300 h 640"/>
                <a:gd name="T74" fmla="*/ 2628900 w 2706"/>
                <a:gd name="T75" fmla="*/ 993775 h 640"/>
                <a:gd name="T76" fmla="*/ 2752725 w 2706"/>
                <a:gd name="T77" fmla="*/ 984250 h 640"/>
                <a:gd name="T78" fmla="*/ 2876550 w 2706"/>
                <a:gd name="T79" fmla="*/ 971550 h 640"/>
                <a:gd name="T80" fmla="*/ 2994025 w 2706"/>
                <a:gd name="T81" fmla="*/ 955675 h 640"/>
                <a:gd name="T82" fmla="*/ 3111500 w 2706"/>
                <a:gd name="T83" fmla="*/ 939800 h 640"/>
                <a:gd name="T84" fmla="*/ 3222625 w 2706"/>
                <a:gd name="T85" fmla="*/ 920750 h 640"/>
                <a:gd name="T86" fmla="*/ 3333750 w 2706"/>
                <a:gd name="T87" fmla="*/ 901700 h 640"/>
                <a:gd name="T88" fmla="*/ 3438525 w 2706"/>
                <a:gd name="T89" fmla="*/ 879475 h 640"/>
                <a:gd name="T90" fmla="*/ 3543300 w 2706"/>
                <a:gd name="T91" fmla="*/ 857250 h 640"/>
                <a:gd name="T92" fmla="*/ 3644900 w 2706"/>
                <a:gd name="T93" fmla="*/ 831850 h 640"/>
                <a:gd name="T94" fmla="*/ 3743325 w 2706"/>
                <a:gd name="T95" fmla="*/ 806450 h 640"/>
                <a:gd name="T96" fmla="*/ 3838575 w 2706"/>
                <a:gd name="T97" fmla="*/ 777875 h 640"/>
                <a:gd name="T98" fmla="*/ 3933825 w 2706"/>
                <a:gd name="T99" fmla="*/ 749300 h 640"/>
                <a:gd name="T100" fmla="*/ 4114800 w 2706"/>
                <a:gd name="T101" fmla="*/ 685800 h 640"/>
                <a:gd name="T102" fmla="*/ 4289425 w 2706"/>
                <a:gd name="T103" fmla="*/ 619125 h 640"/>
                <a:gd name="T104" fmla="*/ 4289425 w 2706"/>
                <a:gd name="T105" fmla="*/ 619125 h 640"/>
                <a:gd name="T106" fmla="*/ 4295775 w 2706"/>
                <a:gd name="T107" fmla="*/ 615950 h 640"/>
                <a:gd name="T108" fmla="*/ 4295775 w 2706"/>
                <a:gd name="T109" fmla="*/ 615950 h 640"/>
                <a:gd name="T110" fmla="*/ 4295775 w 2706"/>
                <a:gd name="T111" fmla="*/ 0 h 640"/>
                <a:gd name="T112" fmla="*/ 4295775 w 2706"/>
                <a:gd name="T113" fmla="*/ 0 h 640"/>
                <a:gd name="T114" fmla="*/ 4286250 w 2706"/>
                <a:gd name="T115" fmla="*/ 0 h 640"/>
                <a:gd name="T116" fmla="*/ 4286250 w 2706"/>
                <a:gd name="T117" fmla="*/ 0 h 640"/>
                <a:gd name="T118" fmla="*/ 0 w 2706"/>
                <a:gd name="T119" fmla="*/ 0 h 640"/>
                <a:gd name="T120" fmla="*/ 2706 w 2706"/>
                <a:gd name="T121" fmla="*/ 640 h 64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T118" t="T119" r="T120" b="T121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7172" name="Freeform 4"/>
            <p:cNvSpPr>
              <a:spLocks noChangeArrowheads="1"/>
            </p:cNvSpPr>
            <p:nvPr/>
          </p:nvSpPr>
          <p:spPr bwMode="auto">
            <a:xfrm>
              <a:off x="1651" y="460"/>
              <a:ext cx="3496" cy="535"/>
            </a:xfrm>
            <a:custGeom>
              <a:avLst/>
              <a:gdLst>
                <a:gd name="G0" fmla="+- 1 0 0"/>
                <a:gd name="G1" fmla="+- 1 0 0"/>
                <a:gd name="T0" fmla="*/ 610 256 1"/>
                <a:gd name="T1" fmla="*/ 0 256 1"/>
                <a:gd name="G2" fmla="+- 0 T0 T1"/>
                <a:gd name="G3" fmla="sin 55388 G2"/>
                <a:gd name="T2" fmla="*/ 610 256 1"/>
                <a:gd name="T3" fmla="*/ 0 256 1"/>
                <a:gd name="G4" fmla="+- 0 T2 T3"/>
                <a:gd name="G5" fmla="cos 59214 G4"/>
                <a:gd name="G6" fmla="+- G3 0 G5"/>
                <a:gd name="G7" fmla="*/ G6 65535 1"/>
                <a:gd name="G8" fmla="+- G7 10800 0"/>
                <a:gd name="G9" fmla="+- 1 0 0"/>
                <a:gd name="G10" fmla="+- 1 0 0"/>
                <a:gd name="T4" fmla="*/ 266 256 1"/>
                <a:gd name="T5" fmla="*/ 0 256 1"/>
                <a:gd name="G11" fmla="+- 0 T4 T5"/>
                <a:gd name="G12" fmla="sin 55032 G11"/>
                <a:gd name="T6" fmla="*/ 266 256 1"/>
                <a:gd name="T7" fmla="*/ 0 256 1"/>
                <a:gd name="G13" fmla="+- 0 T6 T7"/>
                <a:gd name="G14" fmla="cos 57548 G13"/>
                <a:gd name="G15" fmla="+- G12 0 G14"/>
                <a:gd name="G16" fmla="*/ G15 65535 1"/>
                <a:gd name="G17" fmla="+- G16 1080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*/ 1 16385 2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*/ 1 29003 51712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0 0 0"/>
                <a:gd name="G80" fmla="*/ 1 48365 11520"/>
                <a:gd name="G81" fmla="*/ G80 1 180"/>
                <a:gd name="G82" fmla="*/ 0 1 G81"/>
                <a:gd name="T8" fmla="*/ 8280401 w 5216"/>
                <a:gd name="T9" fmla="*/ 1133475 h 762"/>
                <a:gd name="T10" fmla="*/ 7912101 w 5216"/>
                <a:gd name="T11" fmla="*/ 1089025 h 762"/>
                <a:gd name="T12" fmla="*/ 7108826 w 5216"/>
                <a:gd name="T13" fmla="*/ 968375 h 762"/>
                <a:gd name="T14" fmla="*/ 6213475 w 5216"/>
                <a:gd name="T15" fmla="*/ 806450 h 762"/>
                <a:gd name="T16" fmla="*/ 5216525 w 5216"/>
                <a:gd name="T17" fmla="*/ 593725 h 762"/>
                <a:gd name="T18" fmla="*/ 4676775 w 5216"/>
                <a:gd name="T19" fmla="*/ 469900 h 762"/>
                <a:gd name="T20" fmla="*/ 4257675 w 5216"/>
                <a:gd name="T21" fmla="*/ 374650 h 762"/>
                <a:gd name="T22" fmla="*/ 3857626 w 5216"/>
                <a:gd name="T23" fmla="*/ 292100 h 762"/>
                <a:gd name="T24" fmla="*/ 3476626 w 5216"/>
                <a:gd name="T25" fmla="*/ 222250 h 762"/>
                <a:gd name="T26" fmla="*/ 3111500 w 5216"/>
                <a:gd name="T27" fmla="*/ 161925 h 762"/>
                <a:gd name="T28" fmla="*/ 2762250 w 5216"/>
                <a:gd name="T29" fmla="*/ 114300 h 762"/>
                <a:gd name="T30" fmla="*/ 2117725 w 5216"/>
                <a:gd name="T31" fmla="*/ 44450 h 762"/>
                <a:gd name="T32" fmla="*/ 1539875 w 5216"/>
                <a:gd name="T33" fmla="*/ 6350 h 762"/>
                <a:gd name="T34" fmla="*/ 1022350 w 5216"/>
                <a:gd name="T35" fmla="*/ 0 h 762"/>
                <a:gd name="T36" fmla="*/ 568325 w 5216"/>
                <a:gd name="T37" fmla="*/ 15875 h 762"/>
                <a:gd name="T38" fmla="*/ 174625 w 5216"/>
                <a:gd name="T39" fmla="*/ 50800 h 762"/>
                <a:gd name="T40" fmla="*/ 0 w 5216"/>
                <a:gd name="T41" fmla="*/ 76200 h 762"/>
                <a:gd name="T42" fmla="*/ 498475 w 5216"/>
                <a:gd name="T43" fmla="*/ 136525 h 762"/>
                <a:gd name="T44" fmla="*/ 1035050 w 5216"/>
                <a:gd name="T45" fmla="*/ 222250 h 762"/>
                <a:gd name="T46" fmla="*/ 1609725 w 5216"/>
                <a:gd name="T47" fmla="*/ 333375 h 762"/>
                <a:gd name="T48" fmla="*/ 2225675 w 5216"/>
                <a:gd name="T49" fmla="*/ 469900 h 762"/>
                <a:gd name="T50" fmla="*/ 2787650 w 5216"/>
                <a:gd name="T51" fmla="*/ 600075 h 762"/>
                <a:gd name="T52" fmla="*/ 3822701 w 5216"/>
                <a:gd name="T53" fmla="*/ 819150 h 762"/>
                <a:gd name="T54" fmla="*/ 4298950 w 5216"/>
                <a:gd name="T55" fmla="*/ 908050 h 762"/>
                <a:gd name="T56" fmla="*/ 4749800 w 5216"/>
                <a:gd name="T57" fmla="*/ 984250 h 762"/>
                <a:gd name="T58" fmla="*/ 5175250 w 5216"/>
                <a:gd name="T59" fmla="*/ 1050925 h 762"/>
                <a:gd name="T60" fmla="*/ 5575300 w 5216"/>
                <a:gd name="T61" fmla="*/ 1101725 h 762"/>
                <a:gd name="T62" fmla="*/ 5953125 w 5216"/>
                <a:gd name="T63" fmla="*/ 1146175 h 762"/>
                <a:gd name="T64" fmla="*/ 6308725 w 5216"/>
                <a:gd name="T65" fmla="*/ 1174750 h 762"/>
                <a:gd name="T66" fmla="*/ 6642101 w 5216"/>
                <a:gd name="T67" fmla="*/ 1196975 h 762"/>
                <a:gd name="T68" fmla="*/ 6959601 w 5216"/>
                <a:gd name="T69" fmla="*/ 1209675 h 762"/>
                <a:gd name="T70" fmla="*/ 7254876 w 5216"/>
                <a:gd name="T71" fmla="*/ 1209675 h 762"/>
                <a:gd name="T72" fmla="*/ 7534276 w 5216"/>
                <a:gd name="T73" fmla="*/ 1203325 h 762"/>
                <a:gd name="T74" fmla="*/ 7797801 w 5216"/>
                <a:gd name="T75" fmla="*/ 1187450 h 762"/>
                <a:gd name="T76" fmla="*/ 8045451 w 5216"/>
                <a:gd name="T77" fmla="*/ 1162050 h 762"/>
                <a:gd name="T78" fmla="*/ 8280401 w 5216"/>
                <a:gd name="T79" fmla="*/ 1133475 h 762"/>
                <a:gd name="T80" fmla="*/ 0 w 5216"/>
                <a:gd name="T81" fmla="*/ 0 h 762"/>
                <a:gd name="T82" fmla="*/ 5216 w 5216"/>
                <a:gd name="T83" fmla="*/ 762 h 762"/>
              </a:gdLst>
              <a:ahLst/>
              <a:cxnLst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7173" name="Freeform 5"/>
            <p:cNvSpPr>
              <a:spLocks noChangeArrowheads="1"/>
            </p:cNvSpPr>
            <p:nvPr/>
          </p:nvSpPr>
          <p:spPr bwMode="auto">
            <a:xfrm>
              <a:off x="1784" y="468"/>
              <a:ext cx="3448" cy="487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62497 48160"/>
                <a:gd name="G9" fmla="*/ 1 48365 11520"/>
                <a:gd name="G10" fmla="*/ G9 1 180"/>
                <a:gd name="G11" fmla="*/ G8 1 G10"/>
                <a:gd name="G12" fmla="*/ 1 58637 9632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*/ 1 16385 2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45588 0 0"/>
                <a:gd name="G29" fmla="+- 45588 0 0"/>
                <a:gd name="G30" fmla="+- 1 0 0"/>
                <a:gd name="G31" fmla="+- 1 0 0"/>
                <a:gd name="G32" fmla="+- 1 0 0"/>
                <a:gd name="G33" fmla="+- 1 0 0"/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4 w 5144"/>
                <a:gd name="T51" fmla="*/ 508000 h 694"/>
                <a:gd name="T52" fmla="*/ 6159499 w 5144"/>
                <a:gd name="T53" fmla="*/ 603250 h 694"/>
                <a:gd name="T54" fmla="*/ 6632576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w 5144"/>
                <a:gd name="T63" fmla="*/ 0 h 694"/>
                <a:gd name="T64" fmla="*/ 5144 w 5144"/>
                <a:gd name="T65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7174" name="Freeform 6"/>
            <p:cNvSpPr>
              <a:spLocks noChangeArrowheads="1"/>
            </p:cNvSpPr>
            <p:nvPr/>
          </p:nvSpPr>
          <p:spPr bwMode="auto">
            <a:xfrm>
              <a:off x="3538" y="460"/>
              <a:ext cx="2086" cy="410"/>
            </a:xfrm>
            <a:custGeom>
              <a:avLst/>
              <a:gdLst>
                <a:gd name="G0" fmla="+- 0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*/ 1 35019 51712"/>
                <a:gd name="G16" fmla="+- 1 0 0"/>
                <a:gd name="G17" fmla="+- 9610 0 0"/>
                <a:gd name="G18" fmla="+- 63343 0 0"/>
                <a:gd name="G19" fmla="*/ 1 37045 2"/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w 3112"/>
                <a:gd name="T41" fmla="*/ 0 h 584"/>
                <a:gd name="T42" fmla="*/ 3112 w 3112"/>
                <a:gd name="T43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T40" t="T41" r="T42" b="T43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title text format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Click to edit the outline text format</a:t>
            </a:r>
          </a:p>
          <a:p>
            <a:pPr lvl="1"/>
            <a:r>
              <a:rPr lang="en-GB" altLang="cs-CZ"/>
              <a:t>Second Outline Level</a:t>
            </a:r>
          </a:p>
          <a:p>
            <a:pPr lvl="2"/>
            <a:r>
              <a:rPr lang="en-GB" altLang="cs-CZ"/>
              <a:t>Third Outline Level</a:t>
            </a:r>
          </a:p>
          <a:p>
            <a:pPr lvl="3"/>
            <a:r>
              <a:rPr lang="en-GB" altLang="cs-CZ"/>
              <a:t>Fourth Outline Level</a:t>
            </a:r>
          </a:p>
          <a:p>
            <a:pPr lvl="4"/>
            <a:r>
              <a:rPr lang="en-GB" altLang="cs-CZ"/>
              <a:t>Fifth Outline Level</a:t>
            </a:r>
          </a:p>
          <a:p>
            <a:pPr lvl="4"/>
            <a:r>
              <a:rPr lang="en-GB" altLang="cs-CZ"/>
              <a:t>Sixth Outline Level</a:t>
            </a:r>
          </a:p>
          <a:p>
            <a:pPr lvl="4"/>
            <a:r>
              <a:rPr lang="en-GB" altLang="cs-CZ"/>
              <a:t>Seventh Outline Level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bg-BG" altLang="cs-CZ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B71FA142-7BC7-4C56-A679-D5C5282B9DA0}" type="slidenum">
              <a:rPr lang="bg-BG" altLang="cs-CZ"/>
              <a:pPr/>
              <a:t>‹#›</a:t>
            </a:fld>
            <a:endParaRPr lang="bg-BG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anose="020E0502030303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73E87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73E87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73E87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73E87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73E8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1600200"/>
            <a:ext cx="77724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Възможности за визуализация на софтуерни артефакти с 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945401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751388" y="2908300"/>
            <a:ext cx="37084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Само едно измерение и една метрика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Може да се представи като поничка с точна стойност в средата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кръгови диаграми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25"/>
            <a:ext cx="3603625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42938" y="5857875"/>
            <a:ext cx="35718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5: </a:t>
            </a:r>
            <a:r>
              <a:rPr lang="bg-BG" altLang="cs-CZ" sz="1400"/>
              <a:t>Процентът на прихода от всеки източник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824413" y="3378200"/>
            <a:ext cx="37084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Диаграма за една метрика по едно или две измерения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Хоризонтална версия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диаграми с колони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721416"/>
            <a:ext cx="400050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25" y="5786438"/>
            <a:ext cx="4000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6:</a:t>
            </a:r>
            <a:r>
              <a:rPr lang="bg-BG" altLang="cs-CZ" sz="1400"/>
              <a:t> съотношение между приходи и източник, разделено по континенти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54038" y="647700"/>
            <a:ext cx="8229600" cy="1252538"/>
          </a:xfrm>
          <a:ln/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cs-CZ" sz="4000">
                <a:solidFill>
                  <a:srgbClr val="002060"/>
                </a:solidFill>
              </a:rPr>
              <a:t>Употреба на информацията, получена от Google Analytics чрез доклади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27075" y="3455988"/>
            <a:ext cx="7408863" cy="3306762"/>
          </a:xfrm>
          <a:ln/>
        </p:spPr>
        <p:txBody>
          <a:bodyPr lIns="0" tIns="0" rIns="0" bIns="0"/>
          <a:lstStyle/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стандартно групиране на канали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всички видове трафик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на партньорствата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общ преглед на поведението на потребителя</a:t>
            </a:r>
          </a:p>
          <a:p>
            <a:pPr marL="215900" indent="-215900"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bg-BG" altLang="cs-CZ"/>
              <a:t>Доклад за преглед на страници, водещи най-често до излизане от сайта</a:t>
            </a:r>
          </a:p>
          <a:p>
            <a:pPr marL="215900" indent="-215900">
              <a:buClrTx/>
              <a:buSzTx/>
              <a:buFontTx/>
              <a:buNone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endParaRPr lang="bg-BG" altLang="cs-CZ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7650"/>
            <a:ext cx="8229600" cy="1435100"/>
          </a:xfrm>
          <a:ln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 dirty="0"/>
              <a:t>Доклад за стандартно групиране на канали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443"/>
            <a:ext cx="5256213" cy="225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087" y="3525688"/>
            <a:ext cx="8856663" cy="2678112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Платено търсене – посещения на сайта, благодарение на платени реклами</a:t>
            </a:r>
          </a:p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Организирано търсене – търсене на определена дума или израз в търсачката, свързани със сайта</a:t>
            </a:r>
          </a:p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Директно търсене – достъп  до сайта чрез директно въвеждане на името му</a:t>
            </a:r>
          </a:p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 dirty="0"/>
              <a:t>Чрез този доклад можем да направим сравнение кой начин носи най-много посещения за сайта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8138"/>
            <a:ext cx="8229600" cy="1252537"/>
          </a:xfrm>
          <a:ln/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cs-CZ" sz="4000">
                <a:solidFill>
                  <a:srgbClr val="002060"/>
                </a:solidFill>
              </a:rPr>
              <a:t>Доклад за всички видове трафик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7075" y="5040313"/>
            <a:ext cx="8128000" cy="1295400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/>
              <a:t>Чрез този доклад получаваме информация ред по ред кои източници са довели до посещения на сайта и какъв вид са те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376488"/>
            <a:ext cx="6438900" cy="228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8138"/>
            <a:ext cx="8229600" cy="125253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Доклад за партньорства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71538" y="4967288"/>
            <a:ext cx="7408862" cy="1463675"/>
          </a:xfrm>
          <a:ln/>
        </p:spPr>
        <p:txBody>
          <a:bodyPr lIns="0" tIns="0" rIns="0" bIns="0" anchor="ctr"/>
          <a:lstStyle/>
          <a:p>
            <a:pPr marL="0" indent="0">
              <a:buClr>
                <a:srgbClr val="31B6FD"/>
              </a:buClr>
              <a:buSzPct val="81000"/>
              <a:buFont typeface="Times New Roman" panose="02020603050405020304" pitchFamily="18" charset="0"/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Този доклад показва посещението на кои сайтове води до посещението на нашия сайт; ако в списъка има непознати сайтове, можем да подпишем договор за партньорство с тях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511300"/>
            <a:ext cx="7158037" cy="314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7650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Доклад за общ преглед на поведението на потребителя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03913" y="3168650"/>
            <a:ext cx="3016250" cy="2303463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/>
              <a:t>Дава обща информация за поведението на потребителя в нашия сайт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19363"/>
            <a:ext cx="5256213" cy="394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287338"/>
            <a:ext cx="8229600" cy="2105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altLang="cs-CZ"/>
              <a:t>Доклад за преглед на страници, водещи най-често до излизане от сайта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882900"/>
            <a:ext cx="5032375" cy="3236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08738" y="3311525"/>
            <a:ext cx="2376487" cy="2303463"/>
          </a:xfrm>
          <a:ln/>
        </p:spPr>
        <p:txBody>
          <a:bodyPr/>
          <a:lstStyle/>
          <a:p>
            <a:pPr marL="271463" indent="-271463">
              <a:buClr>
                <a:srgbClr val="31B6FD"/>
              </a:buClr>
              <a:buFont typeface="Symbol" panose="05050102010706020507" pitchFamily="18" charset="2"/>
              <a:buChar char="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altLang="cs-CZ"/>
              <a:t>Страници от сайта, които най-често водят до затварянето му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871538" y="2792280"/>
            <a:ext cx="7408862" cy="333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31B6FD"/>
              </a:buClr>
              <a:buFont typeface="Arial" panose="020B0604020202020204" pitchFamily="34" charset="0"/>
              <a:buChar char="•"/>
            </a:pPr>
            <a:r>
              <a:rPr lang="bg-BG" altLang="CS-CZ" sz="24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Интегриране с Java</a:t>
            </a:r>
          </a:p>
          <a:p>
            <a:pPr marL="342900" indent="-342900">
              <a:spcBef>
                <a:spcPts val="600"/>
              </a:spcBef>
              <a:buClr>
                <a:srgbClr val="31B6FD"/>
              </a:buClr>
              <a:buFont typeface="Arial" panose="020B0604020202020204" pitchFamily="34" charset="0"/>
              <a:buChar char="•"/>
            </a:pPr>
            <a:r>
              <a:rPr lang="bg-BG" altLang="CS-CZ" sz="24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Работа с графичния потребителски интерфейс</a:t>
            </a:r>
          </a:p>
          <a:p>
            <a:pPr marL="342900" indent="-342900">
              <a:spcBef>
                <a:spcPts val="600"/>
              </a:spcBef>
              <a:buClr>
                <a:srgbClr val="31B6FD"/>
              </a:buClr>
              <a:buFont typeface="Arial" panose="020B0604020202020204" pitchFamily="34" charset="0"/>
              <a:buChar char="•"/>
            </a:pPr>
            <a:r>
              <a:rPr lang="bg-BG" altLang="CS-CZ" sz="24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Начин на работа на </a:t>
            </a:r>
            <a:r>
              <a:rPr lang="bg-BG" altLang="CS-CZ" sz="24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Google</a:t>
            </a:r>
            <a:r>
              <a:rPr lang="bg-BG" altLang="CS-CZ" sz="24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bg-BG" altLang="CS-CZ" sz="24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Analytics</a:t>
            </a:r>
            <a:endParaRPr lang="bg-BG" altLang="CS-CZ" sz="2400" dirty="0">
              <a:solidFill>
                <a:srgbClr val="073E87"/>
              </a:solidFill>
              <a:latin typeface="Microsoft YaHei"/>
              <a:ea typeface="Microsoft YaHei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31B6FD"/>
              </a:buClr>
              <a:buFont typeface="Arial" panose="020B0604020202020204" pitchFamily="34" charset="0"/>
              <a:buChar char="•"/>
            </a:pPr>
            <a:endParaRPr lang="bg-BG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  <a:p>
            <a:pPr marL="0" indent="0">
              <a:spcBef>
                <a:spcPts val="600"/>
              </a:spcBef>
              <a:buClr>
                <a:srgbClr val="31B6FD"/>
              </a:buClr>
            </a:pPr>
            <a:endParaRPr lang="bg-BG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5" y="768350"/>
            <a:ext cx="8229600" cy="159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bg-BG" sz="4000" dirty="0">
                <a:solidFill>
                  <a:srgbClr val="073E87"/>
                </a:solidFill>
                <a:latin typeface="Microsoft YaHei"/>
              </a:rPr>
              <a:t>Бъдещи </a:t>
            </a:r>
            <a:r>
              <a:rPr lang="bg-BG" sz="4000" dirty="0">
                <a:solidFill>
                  <a:srgbClr val="073E87"/>
                </a:solidFill>
                <a:latin typeface="Arial" charset="0"/>
              </a:rPr>
              <a:t>задачи</a:t>
            </a:r>
            <a:endParaRPr lang="en-US" sz="4000" dirty="0">
              <a:solidFill>
                <a:srgbClr val="073E87"/>
              </a:solidFill>
              <a:latin typeface="Arial" charset="0"/>
            </a:endParaRPr>
          </a:p>
          <a:p>
            <a:pPr algn="ctr"/>
            <a:endParaRPr lang="cs-CZ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20675" y="382473"/>
            <a:ext cx="8407400" cy="584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Изготвили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:</a:t>
            </a:r>
            <a:endParaRPr lang="en-US" altLang="CS-CZ" sz="2800" b="1" dirty="0">
              <a:solidFill>
                <a:srgbClr val="002060"/>
              </a:solidFill>
              <a:latin typeface="Microsoft YaHei"/>
              <a:ea typeface="Microsoft YaHei" panose="020B0503020204020204" pitchFamily="34" charset="-122"/>
            </a:endParaRP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Любослав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Красимиров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Кънев</a:t>
            </a:r>
            <a:endParaRPr lang="ru-RU" altLang="CS-CZ" sz="2800" b="1" dirty="0">
              <a:solidFill>
                <a:srgbClr val="002060"/>
              </a:solidFill>
              <a:latin typeface="Microsoft YaHei"/>
              <a:ea typeface="Microsoft YaHei" panose="020B0503020204020204" pitchFamily="34" charset="-122"/>
            </a:endParaRP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ф.н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. 81064,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група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6</a:t>
            </a: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Пламен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Малинов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Каращранов</a:t>
            </a:r>
            <a:endParaRPr lang="ru-RU" altLang="CS-CZ" sz="2800" b="1" dirty="0">
              <a:solidFill>
                <a:srgbClr val="002060"/>
              </a:solidFill>
              <a:latin typeface="Microsoft YaHei"/>
              <a:ea typeface="Microsoft YaHei" panose="020B0503020204020204" pitchFamily="34" charset="-122"/>
            </a:endParaRP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ф.н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. 81040,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група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6</a:t>
            </a:r>
          </a:p>
          <a:p>
            <a:pPr algn="ctr">
              <a:buClrTx/>
              <a:buFontTx/>
              <a:buNone/>
            </a:pP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Николай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Здравков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Бързанов</a:t>
            </a:r>
            <a:endParaRPr lang="ru-RU" altLang="CS-CZ" sz="2800" b="1" dirty="0">
              <a:solidFill>
                <a:srgbClr val="002060"/>
              </a:solidFill>
              <a:latin typeface="Microsoft YaHei"/>
              <a:ea typeface="Microsoft YaHei" panose="020B0503020204020204" pitchFamily="34" charset="-122"/>
            </a:endParaRP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ф.н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. 80997,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група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5</a:t>
            </a:r>
          </a:p>
          <a:p>
            <a:pPr algn="ctr">
              <a:buClrTx/>
              <a:buFontTx/>
              <a:buNone/>
            </a:pP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Виктория Георгиева </a:t>
            </a: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Терзиева</a:t>
            </a:r>
            <a:endParaRPr lang="ru-RU" altLang="CS-CZ" sz="2800" b="1" dirty="0">
              <a:solidFill>
                <a:srgbClr val="002060"/>
              </a:solidFill>
              <a:latin typeface="Microsoft YaHei"/>
              <a:ea typeface="Microsoft YaHei" panose="020B0503020204020204" pitchFamily="34" charset="-122"/>
            </a:endParaRP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ф.н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. 8100</a:t>
            </a:r>
          </a:p>
          <a:p>
            <a:pPr algn="ctr">
              <a:buClrTx/>
              <a:buFontTx/>
              <a:buNone/>
            </a:pPr>
            <a:endParaRPr lang="ru-RU" altLang="CS-CZ" sz="2800" dirty="0">
              <a:solidFill>
                <a:srgbClr val="002060"/>
              </a:solidFill>
              <a:latin typeface="Microsoft YaHei"/>
              <a:ea typeface="Microsoft YaHei" panose="020B0503020204020204" pitchFamily="34" charset="-122"/>
            </a:endParaRPr>
          </a:p>
          <a:p>
            <a:pPr algn="ctr">
              <a:buClrTx/>
              <a:buFontTx/>
              <a:buNone/>
            </a:pPr>
            <a:r>
              <a:rPr lang="ru-RU" altLang="CS-CZ" sz="2800" b="1" dirty="0" err="1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Специалност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 КН, III</a:t>
            </a:r>
            <a:r>
              <a:rPr lang="ru-RU" altLang="CS-CZ" sz="2800" b="1" dirty="0">
                <a:solidFill>
                  <a:srgbClr val="002060"/>
                </a:solidFill>
                <a:latin typeface="Microsoft YaHei" charset="0"/>
                <a:ea typeface="Microsoft YaHei" panose="020B0503020204020204" pitchFamily="34" charset="-122"/>
              </a:rPr>
              <a:t> курс, </a:t>
            </a:r>
            <a:r>
              <a:rPr lang="en-US" altLang="CS-CZ" sz="2800" b="1" dirty="0">
                <a:solidFill>
                  <a:srgbClr val="002060"/>
                </a:solidFill>
                <a:latin typeface="Microsoft YaHei" charset="0"/>
                <a:ea typeface="Microsoft YaHei" panose="020B0503020204020204" pitchFamily="34" charset="-122"/>
              </a:rPr>
              <a:t>II</a:t>
            </a:r>
            <a:r>
              <a:rPr lang="ru-RU" altLang="CS-CZ" sz="2800" b="1" dirty="0">
                <a:solidFill>
                  <a:srgbClr val="002060"/>
                </a:solidFill>
                <a:latin typeface="Microsoft YaHei" charset="0"/>
                <a:ea typeface="Microsoft YaHei" panose="020B0503020204020204" pitchFamily="34" charset="-122"/>
              </a:rPr>
              <a:t> </a:t>
            </a:r>
            <a:r>
              <a:rPr lang="ru-RU" altLang="CS-CZ" sz="2800" b="1" dirty="0">
                <a:solidFill>
                  <a:srgbClr val="002060"/>
                </a:solidFill>
                <a:latin typeface="Microsoft YaHei"/>
                <a:ea typeface="Microsoft YaHei" panose="020B0503020204020204" pitchFamily="34" charset="-122"/>
              </a:rPr>
              <a:t>поток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23850" y="2674938"/>
            <a:ext cx="8640763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581025"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bg-BG" altLang="CS-CZ" sz="3200" dirty="0">
                <a:solidFill>
                  <a:srgbClr val="073E87"/>
                </a:solidFill>
                <a:latin typeface="microsoft y"/>
                <a:ea typeface="Microsoft YaHei" panose="020B0503020204020204" pitchFamily="34" charset="-122"/>
              </a:rPr>
              <a:t>Какво представлява </a:t>
            </a:r>
            <a:r>
              <a:rPr lang="bg-BG" altLang="CS-CZ" sz="32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Google</a:t>
            </a:r>
            <a:r>
              <a:rPr lang="bg-BG" altLang="CS-CZ" sz="32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bg-BG" altLang="CS-CZ" sz="32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Analytics</a:t>
            </a:r>
            <a:r>
              <a:rPr lang="bg-BG" altLang="CS-CZ" sz="32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:</a:t>
            </a:r>
          </a:p>
          <a:p>
            <a:pPr lvl="2" indent="0">
              <a:spcBef>
                <a:spcPts val="575"/>
              </a:spcBef>
              <a:buClrTx/>
              <a:buFontTx/>
              <a:buNone/>
            </a:pPr>
            <a:r>
              <a:rPr lang="bg-BG" altLang="CS-CZ" sz="23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Google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 </a:t>
            </a:r>
            <a:r>
              <a:rPr lang="bg-BG" altLang="CS-CZ" sz="23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Analitycs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 предоставя на фирмите подробна информация за техните сайтове и техните потребители. Мощен, гъвкав и удобен за употреба. </a:t>
            </a:r>
            <a:r>
              <a:rPr lang="bg-BG" altLang="CS-CZ" sz="2300" dirty="0" err="1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Analytics</a:t>
            </a:r>
            <a:r>
              <a:rPr lang="bg-BG" altLang="CS-CZ" sz="2300" dirty="0">
                <a:solidFill>
                  <a:srgbClr val="073E87"/>
                </a:solidFill>
                <a:latin typeface="Microsoft YaHei"/>
                <a:ea typeface="Microsoft YaHei" panose="020B0503020204020204" pitchFamily="34" charset="-122"/>
              </a:rPr>
              <a:t> помага на търговците да открият съобщенията и каналите, които им носят най-добри резултати. Отличните тестови приложения помагат на малки и големи фирми да създадат по-добра среда за потребителите си и да постигнат максимални резултати.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en-US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en-US" altLang="cs-CZ" sz="2400" dirty="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435975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Опознаване на системата за следене на трафика на сайтовете Google Analytics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23850" y="2674938"/>
            <a:ext cx="864076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301625"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bg-BG" altLang="cs-CZ" sz="3200" dirty="0">
                <a:solidFill>
                  <a:srgbClr val="073E87"/>
                </a:solidFill>
                <a:ea typeface="Microsoft YaHei" panose="020B0503020204020204" pitchFamily="34" charset="-122"/>
              </a:rPr>
              <a:t>Кой използва </a:t>
            </a:r>
            <a:r>
              <a:rPr lang="en-US" altLang="cs-CZ" sz="3200" dirty="0">
                <a:solidFill>
                  <a:srgbClr val="073E87"/>
                </a:solidFill>
                <a:ea typeface="Microsoft YaHei" panose="020B0503020204020204" pitchFamily="34" charset="-122"/>
              </a:rPr>
              <a:t>Google Analytics:</a:t>
            </a:r>
          </a:p>
          <a:p>
            <a:pPr eaLnBrk="0" hangingPunct="0">
              <a:spcBef>
                <a:spcPts val="550"/>
              </a:spcBef>
            </a:pPr>
            <a:r>
              <a:rPr lang="bg-BG" altLang="cs-CZ" sz="2300" dirty="0">
                <a:solidFill>
                  <a:srgbClr val="073E87"/>
                </a:solidFill>
                <a:ea typeface="Microsoft YaHei" panose="020B0503020204020204" pitchFamily="34" charset="-122"/>
              </a:rPr>
              <a:t>Употребата на </a:t>
            </a:r>
            <a:r>
              <a:rPr lang="en-US" altLang="cs-CZ" sz="2300" dirty="0">
                <a:solidFill>
                  <a:srgbClr val="073E87"/>
                </a:solidFill>
                <a:ea typeface="Microsoft YaHei" panose="020B0503020204020204" pitchFamily="34" charset="-122"/>
              </a:rPr>
              <a:t>Google Analytics</a:t>
            </a:r>
            <a:r>
              <a:rPr lang="bg-BG" altLang="cs-CZ" sz="2300" dirty="0">
                <a:solidFill>
                  <a:srgbClr val="073E87"/>
                </a:solidFill>
                <a:ea typeface="Microsoft YaHei" panose="020B0503020204020204" pitchFamily="34" charset="-122"/>
              </a:rPr>
              <a:t> се среща при голям, 	среден и дори малък бизнес като:</a:t>
            </a:r>
          </a:p>
          <a:p>
            <a:pPr marL="644525" lvl="1" indent="-342900">
              <a:lnSpc>
                <a:spcPct val="90000"/>
              </a:lnSpc>
              <a:spcBef>
                <a:spcPts val="575"/>
              </a:spcBef>
              <a:buClrTx/>
              <a:buFont typeface="Arial" panose="020B0604020202020204" pitchFamily="34" charset="0"/>
              <a:buChar char="•"/>
            </a:pP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Следене на приходи на магазин в определен  период от време; </a:t>
            </a:r>
          </a:p>
          <a:p>
            <a:pPr marL="644525" lvl="1" indent="-342900">
              <a:lnSpc>
                <a:spcPct val="90000"/>
              </a:lnSpc>
              <a:spcBef>
                <a:spcPts val="575"/>
              </a:spcBef>
              <a:buClrTx/>
              <a:buFont typeface="Arial" panose="020B0604020202020204" pitchFamily="34" charset="0"/>
              <a:buChar char="•"/>
            </a:pP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Съставяне на съотношение между посещения и приход; </a:t>
            </a:r>
          </a:p>
          <a:p>
            <a:pPr marL="644525" lvl="1" indent="-342900">
              <a:lnSpc>
                <a:spcPct val="90000"/>
              </a:lnSpc>
              <a:spcBef>
                <a:spcPts val="575"/>
              </a:spcBef>
              <a:buClrTx/>
              <a:buFont typeface="Arial" panose="020B0604020202020204" pitchFamily="34" charset="0"/>
              <a:buChar char="•"/>
            </a:pPr>
            <a:r>
              <a:rPr lang="bg-BG" altLang="cs-CZ" sz="2300" dirty="0">
                <a:solidFill>
                  <a:srgbClr val="073E87"/>
                </a:solidFill>
                <a:latin typeface="Candara"/>
                <a:ea typeface="Microsoft YaHei" panose="020B0503020204020204" pitchFamily="34" charset="-122"/>
              </a:rPr>
              <a:t>Изготвянето на коефициент на електронната 			търговия в държава или регион и др.</a:t>
            </a:r>
          </a:p>
          <a:p>
            <a:pPr lvl="1" indent="0">
              <a:lnSpc>
                <a:spcPct val="90000"/>
              </a:lnSpc>
              <a:spcBef>
                <a:spcPts val="575"/>
              </a:spcBef>
              <a:buClrTx/>
              <a:buFontTx/>
              <a:buNone/>
            </a:pPr>
            <a:endParaRPr lang="bg-BG" altLang="cs-CZ" sz="2300" dirty="0">
              <a:solidFill>
                <a:srgbClr val="073E87"/>
              </a:solidFill>
              <a:ea typeface="Microsoft YaHei" panose="020B0503020204020204" pitchFamily="34" charset="-122"/>
            </a:endParaRPr>
          </a:p>
          <a:p>
            <a:pPr lvl="1" indent="0">
              <a:lnSpc>
                <a:spcPct val="90000"/>
              </a:lnSpc>
              <a:spcBef>
                <a:spcPts val="575"/>
              </a:spcBef>
              <a:buClrTx/>
              <a:buFontTx/>
              <a:buNone/>
            </a:pPr>
            <a:endParaRPr lang="bg-BG" altLang="cs-CZ" sz="2300" dirty="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Опознаване на системата за следене на трафика на сайтовете Google Analytics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26995" y="2687945"/>
            <a:ext cx="8713788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39763" algn="l"/>
                <a:tab pos="1554163" algn="l"/>
                <a:tab pos="2468563" algn="l"/>
                <a:tab pos="3382963" algn="l"/>
                <a:tab pos="4297363" algn="l"/>
                <a:tab pos="5211763" algn="l"/>
                <a:tab pos="6126163" algn="l"/>
                <a:tab pos="7040563" algn="l"/>
                <a:tab pos="7954963" algn="l"/>
                <a:tab pos="8869363" algn="l"/>
                <a:tab pos="9783763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bg-BG" altLang="cs-CZ" sz="3200">
                <a:solidFill>
                  <a:srgbClr val="073E87"/>
                </a:solidFill>
                <a:ea typeface="Microsoft YaHei" panose="020B0503020204020204" pitchFamily="34" charset="-122"/>
              </a:rPr>
              <a:t>Начини на употреба: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bg-BG" altLang="cs-CZ" sz="3200">
                <a:solidFill>
                  <a:srgbClr val="073E87"/>
                </a:solidFill>
                <a:ea typeface="Microsoft YaHei" panose="020B0503020204020204" pitchFamily="34" charset="-122"/>
              </a:rPr>
              <a:t>	</a:t>
            </a: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Таблата в </a:t>
            </a:r>
            <a:r>
              <a:rPr lang="en-US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Google Analytics </a:t>
            </a: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са съставени от 	приспособления 	</a:t>
            </a:r>
            <a:r>
              <a:rPr lang="en-US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(widgets) – </a:t>
            </a: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компоненти на интерфейса, които позволяват 	преглеждането на специфична диаграма: 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bg-BG" altLang="cs-CZ" sz="2300">
                <a:solidFill>
                  <a:srgbClr val="073E87"/>
                </a:solidFill>
                <a:ea typeface="Microsoft YaHei" panose="020B0503020204020204" pitchFamily="34" charset="-122"/>
              </a:rPr>
              <a:t>		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bg-BG" altLang="cs-CZ" sz="3200">
                <a:solidFill>
                  <a:srgbClr val="073E87"/>
                </a:solidFill>
                <a:ea typeface="Microsoft YaHei" panose="020B0503020204020204" pitchFamily="34" charset="-122"/>
              </a:rPr>
              <a:t>	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2296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cs-CZ" sz="4000">
                <a:solidFill>
                  <a:srgbClr val="002060"/>
                </a:solidFill>
                <a:ea typeface="Microsoft YaHei" panose="020B0503020204020204" pitchFamily="34" charset="-122"/>
              </a:rPr>
              <a:t>Опознаване на системата за следене на трафика на сайтовете Google Analytics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0" y="2674938"/>
            <a:ext cx="37084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 dirty="0">
                <a:solidFill>
                  <a:srgbClr val="073E87"/>
                </a:solidFill>
                <a:ea typeface="Microsoft YaHei" panose="020B0503020204020204" pitchFamily="34" charset="-122"/>
              </a:rPr>
              <a:t>Показва само една метрика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 dirty="0">
                <a:solidFill>
                  <a:srgbClr val="073E87"/>
                </a:solidFill>
                <a:ea typeface="Microsoft YaHei" panose="020B0503020204020204" pitchFamily="34" charset="-122"/>
              </a:rPr>
              <a:t>Показва само желаната информация на фона на цялата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 dirty="0">
                <a:solidFill>
                  <a:srgbClr val="073E87"/>
                </a:solidFill>
                <a:ea typeface="Microsoft YaHei" panose="020B0503020204020204" pitchFamily="34" charset="-122"/>
              </a:rPr>
              <a:t>Има версия в реално време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метрики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006725"/>
            <a:ext cx="38989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1963" y="4519613"/>
            <a:ext cx="37861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1:</a:t>
            </a:r>
            <a:r>
              <a:rPr lang="bg-BG" altLang="cs-CZ" sz="1400"/>
              <a:t> Приходите от САЩ за определен период от време като процент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29125" y="2674938"/>
            <a:ext cx="385127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Показва какво се е случило през последните х дни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Графика на избрана от нас метрика, с възможност за сравнение с друга такава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Има вариант в реално време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Времево приспособление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16255"/>
            <a:ext cx="383063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0063" y="5715000"/>
            <a:ext cx="37861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2:</a:t>
            </a:r>
            <a:r>
              <a:rPr lang="bg-BG" altLang="cs-CZ" sz="1400"/>
              <a:t> съотношението между посещенията и приходите за определен период от време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95" y="1413539"/>
            <a:ext cx="6286500" cy="247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42022" y="4846071"/>
            <a:ext cx="68516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Показва колко допринася даден регион към нашия сайт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Преглед в различни диапазони от време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Вариант за работа в реално време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None/>
            </a:pPr>
            <a:endParaRPr lang="bg-BG" altLang="cs-CZ" sz="2400">
              <a:solidFill>
                <a:srgbClr val="073E87"/>
              </a:solidFill>
              <a:ea typeface="Microsoft YaHei" panose="020B0503020204020204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карти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68128" y="4024675"/>
            <a:ext cx="62150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3:</a:t>
            </a:r>
            <a:r>
              <a:rPr lang="bg-BG" altLang="cs-CZ" sz="1400"/>
              <a:t> Коефициент на електронната търговия в Европа за два различни периода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0" y="3311525"/>
            <a:ext cx="37084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Две метрики, описващи едно измерение</a:t>
            </a:r>
          </a:p>
          <a:p>
            <a:pPr>
              <a:spcBef>
                <a:spcPts val="600"/>
              </a:spcBef>
              <a:buClr>
                <a:srgbClr val="31B6FD"/>
              </a:buClr>
              <a:buFont typeface="Symbol" panose="05050102010706020507" pitchFamily="18" charset="2"/>
              <a:buChar char=""/>
            </a:pPr>
            <a:r>
              <a:rPr lang="bg-BG" altLang="cs-CZ" sz="2400">
                <a:solidFill>
                  <a:srgbClr val="073E87"/>
                </a:solidFill>
                <a:ea typeface="Microsoft YaHei" panose="020B0503020204020204" pitchFamily="34" charset="-122"/>
              </a:rPr>
              <a:t>Вариант за работа в реално време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4400">
                <a:solidFill>
                  <a:srgbClr val="FFFFFF"/>
                </a:solidFill>
                <a:ea typeface="Microsoft YaHei" panose="020B0503020204020204" pitchFamily="34" charset="-122"/>
              </a:rPr>
              <a:t>Приспособление за таблици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843213"/>
            <a:ext cx="3213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17563" y="5530850"/>
            <a:ext cx="32146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bg-BG" altLang="cs-CZ" sz="1400" b="1"/>
              <a:t>Фигура 4:</a:t>
            </a:r>
            <a:r>
              <a:rPr lang="bg-BG" altLang="cs-CZ" sz="1400"/>
              <a:t> Източник, посещения от него и коефициент на електронна търговия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Candara"/>
        <a:ea typeface="Microsoft YaHei"/>
        <a:cs typeface=""/>
      </a:majorFont>
      <a:minorFont>
        <a:latin typeface="Candara"/>
        <a:ea typeface="Microsoft YaHei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ndara" panose="020E0502030303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Microsoft Office PowerPoint</Application>
  <PresentationFormat>On-screen Show (4:3)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Motiv Office</vt:lpstr>
      <vt:lpstr>Motiv Office</vt:lpstr>
      <vt:lpstr>Motiv Office</vt:lpstr>
      <vt:lpstr>Motiv Office</vt:lpstr>
      <vt:lpstr>Motiv Office</vt:lpstr>
      <vt:lpstr>Motiv Office</vt:lpstr>
      <vt:lpstr>Motiv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Употреба на информацията, получена от Google Analytics чрез доклади</vt:lpstr>
      <vt:lpstr>Доклад за стандартно групиране на канали</vt:lpstr>
      <vt:lpstr>Доклад за всички видове трафик</vt:lpstr>
      <vt:lpstr>Доклад за партньорства</vt:lpstr>
      <vt:lpstr>Доклад за общ преглед на поведението на потребителя</vt:lpstr>
      <vt:lpstr>Доклад за преглед на страници, водещи най-често до излизане от сайта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Възможности за визуализация на софтуерни артефакти с Google Analytics</dc:title>
  <dc:subject/>
  <dc:creator>Plamen Karashtranov</dc:creator>
  <cp:keywords/>
  <dc:description/>
  <cp:lastModifiedBy/>
  <cp:revision>23</cp:revision>
  <cp:lastPrinted>1601-01-01T00:00:00Z</cp:lastPrinted>
  <dcterms:created xsi:type="dcterms:W3CDTF">2016-05-14T13:07:46Z</dcterms:created>
  <dcterms:modified xsi:type="dcterms:W3CDTF">2016-05-15T14:14:30Z</dcterms:modified>
</cp:coreProperties>
</file>