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2"/>
    <p:sldMasterId id="2147483682" r:id="rId3"/>
    <p:sldMasterId id="2147483689" r:id="rId4"/>
    <p:sldMasterId id="2147483696" r:id="rId5"/>
    <p:sldMasterId id="2147483703" r:id="rId6"/>
  </p:sldMasterIdLst>
  <p:notesMasterIdLst>
    <p:notesMasterId r:id="rId40"/>
  </p:notesMasterIdLst>
  <p:handoutMasterIdLst>
    <p:handoutMasterId r:id="rId41"/>
  </p:handoutMasterIdLst>
  <p:sldIdLst>
    <p:sldId id="484" r:id="rId7"/>
    <p:sldId id="485" r:id="rId8"/>
    <p:sldId id="460" r:id="rId9"/>
    <p:sldId id="412" r:id="rId10"/>
    <p:sldId id="488" r:id="rId11"/>
    <p:sldId id="496" r:id="rId12"/>
    <p:sldId id="494" r:id="rId13"/>
    <p:sldId id="495" r:id="rId14"/>
    <p:sldId id="473" r:id="rId15"/>
    <p:sldId id="475" r:id="rId16"/>
    <p:sldId id="477" r:id="rId17"/>
    <p:sldId id="476" r:id="rId18"/>
    <p:sldId id="506" r:id="rId19"/>
    <p:sldId id="490" r:id="rId20"/>
    <p:sldId id="491" r:id="rId21"/>
    <p:sldId id="492" r:id="rId22"/>
    <p:sldId id="468" r:id="rId23"/>
    <p:sldId id="469" r:id="rId24"/>
    <p:sldId id="493" r:id="rId25"/>
    <p:sldId id="470" r:id="rId26"/>
    <p:sldId id="471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483" r:id="rId36"/>
    <p:sldId id="497" r:id="rId37"/>
    <p:sldId id="486" r:id="rId38"/>
    <p:sldId id="482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84"/>
            <p14:sldId id="485"/>
            <p14:sldId id="460"/>
          </p14:sldIdLst>
        </p14:section>
        <p14:section name="Why Angular?" id="{4C6CD7CE-4C5C-4256-BE95-6EC46516E444}">
          <p14:sldIdLst>
            <p14:sldId id="412"/>
            <p14:sldId id="488"/>
            <p14:sldId id="496"/>
            <p14:sldId id="494"/>
            <p14:sldId id="495"/>
          </p14:sldIdLst>
        </p14:section>
        <p14:section name="Introduction to TypeScript" id="{2A66BF89-E444-4ACD-B9D1-FE1B5069345D}">
          <p14:sldIdLst>
            <p14:sldId id="473"/>
            <p14:sldId id="475"/>
            <p14:sldId id="477"/>
            <p14:sldId id="476"/>
            <p14:sldId id="506"/>
            <p14:sldId id="490"/>
            <p14:sldId id="491"/>
            <p14:sldId id="492"/>
          </p14:sldIdLst>
        </p14:section>
        <p14:section name="Installation" id="{67B5A701-8FDE-4946-8EE6-6400DC3376B7}">
          <p14:sldIdLst>
            <p14:sldId id="468"/>
            <p14:sldId id="469"/>
            <p14:sldId id="493"/>
            <p14:sldId id="470"/>
          </p14:sldIdLst>
        </p14:section>
        <p14:section name="Hello World Application" id="{6734BDA6-F475-4D60-A1DB-0971C84637D7}">
          <p14:sldIdLst>
            <p14:sldId id="471"/>
          </p14:sldIdLst>
        </p14:section>
        <p14:section name="Web Basic" id="{377216C2-97D7-488B-8345-991B5D3A2718}">
          <p14:sldIdLst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Summary" id="{1888D697-2B49-43A6-BDC2-719250E583B8}">
          <p14:sldIdLst>
            <p14:sldId id="483"/>
            <p14:sldId id="497"/>
            <p14:sldId id="486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0" autoAdjust="0"/>
    <p:restoredTop sz="95400" autoAdjust="0"/>
  </p:normalViewPr>
  <p:slideViewPr>
    <p:cSldViewPr>
      <p:cViewPr varScale="1">
        <p:scale>
          <a:sx n="62" d="100"/>
          <a:sy n="62" d="100"/>
        </p:scale>
        <p:origin x="64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4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8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581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5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124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84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8194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765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1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799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9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54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2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8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72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5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74876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9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9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29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0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8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818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7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017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16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100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71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75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7/14/2018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578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bed.plnkr.co/?show=preview&amp;show=app/app.component.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4.png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6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Angular Overview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 Syntax. Web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9910" y="3806198"/>
            <a:ext cx="122822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Angular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14" y="3766004"/>
            <a:ext cx="4220310" cy="25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9000"/>
              </a:spcBef>
            </a:pPr>
            <a:r>
              <a:rPr lang="en-US" dirty="0"/>
              <a:t>TypeScript uses the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.ts</a:t>
            </a:r>
            <a:r>
              <a:rPr lang="en-US" dirty="0"/>
              <a:t> file extension (supported by VS Code)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compile</a:t>
            </a:r>
            <a:r>
              <a:rPr lang="en-US" dirty="0"/>
              <a:t> your code</a:t>
            </a:r>
          </a:p>
          <a:p>
            <a:pPr>
              <a:spcBef>
                <a:spcPts val="9000"/>
              </a:spcBef>
            </a:pPr>
            <a:r>
              <a:rPr lang="en-US" dirty="0"/>
              <a:t>Compilation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plain</a:t>
            </a:r>
            <a:r>
              <a:rPr lang="en-US" dirty="0"/>
              <a:t> JavaScript</a:t>
            </a:r>
          </a:p>
          <a:p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2057400"/>
            <a:ext cx="9599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1" y="4495800"/>
            <a:ext cx="9599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tsc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26490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303193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69912" y="2057496"/>
            <a:ext cx="1104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9912" y="3919794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69912" y="5043429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number[]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Array&lt;number&gt;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412" y="6106180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info at </a:t>
            </a:r>
            <a:r>
              <a:rPr lang="en-US" sz="2800" dirty="0">
                <a:hlinkClick r:id="rId2"/>
              </a:rPr>
              <a:t>typescriptlang.org/docs/handbook/basic-types.html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4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815" y="1043026"/>
            <a:ext cx="110490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console.log(greeter.greet());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616126" y="1219200"/>
            <a:ext cx="4431286" cy="1154546"/>
          </a:xfrm>
          <a:prstGeom prst="wedgeRoundRectCallout">
            <a:avLst>
              <a:gd name="adj1" fmla="val -173481"/>
              <a:gd name="adj2" fmla="val 4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modifier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public/private/protected.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75412" y="2743200"/>
            <a:ext cx="4431286" cy="1154546"/>
          </a:xfrm>
          <a:prstGeom prst="wedgeRoundRectCallout">
            <a:avLst>
              <a:gd name="adj1" fmla="val -122705"/>
              <a:gd name="adj2" fmla="val 29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could also have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3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3212" y="914400"/>
            <a:ext cx="11049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move(distanceInMeters: number =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: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bark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: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dog.bark();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267438"/>
            <a:ext cx="11049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018212" y="283965"/>
            <a:ext cx="3505200" cy="677820"/>
          </a:xfrm>
          <a:prstGeom prst="wedgeRoundRectCallout">
            <a:avLst>
              <a:gd name="adj1" fmla="val -18132"/>
              <a:gd name="adj2" fmla="val 99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assertion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9912" y="3810000"/>
            <a:ext cx="110490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4947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066800"/>
            <a:ext cx="11049000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551612" y="3124200"/>
            <a:ext cx="3505200" cy="677820"/>
          </a:xfrm>
          <a:prstGeom prst="wedgeRoundRectCallout">
            <a:avLst>
              <a:gd name="adj1" fmla="val -88443"/>
              <a:gd name="adj2" fmla="val -5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9912" y="4267200"/>
            <a:ext cx="1104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4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219200"/>
            <a:ext cx="1104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9912" y="2861965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9912" y="4135398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69912" y="5943600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9912" y="5039499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as validator from "./ZipCodeValidator";</a:t>
            </a:r>
          </a:p>
        </p:txBody>
      </p:sp>
    </p:spTree>
    <p:extLst>
      <p:ext uri="{BB962C8B-B14F-4D97-AF65-F5344CB8AC3E}">
        <p14:creationId xmlns:p14="http://schemas.microsoft.com/office/powerpoint/2010/main" val="7313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6600"/>
              </a:spcBef>
            </a:pP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</a:pPr>
            <a:r>
              <a:rPr lang="en-US" dirty="0">
                <a:solidFill>
                  <a:schemeClr val="accent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New App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8012" y="1938970"/>
            <a:ext cx="959961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6705" y="3356937"/>
            <a:ext cx="959961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cd 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6705" y="5641033"/>
            <a:ext cx="959961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ng serve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47" y="3862187"/>
            <a:ext cx="2796564" cy="26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05210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69322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562600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embed.plnkr.co/?show=preview&amp;show=app%2Fapp.component.ts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Intro to </a:t>
            </a:r>
            <a:r>
              <a:rPr lang="en-US" dirty="0" err="1" smtClean="0"/>
              <a:t>TypeScript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</a:t>
            </a:r>
            <a:r>
              <a:rPr lang="en-US" dirty="0" smtClean="0"/>
              <a:t>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Hello World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Web Basics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Authentication &amp; JWT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05874" y="1787063"/>
            <a:ext cx="2889359" cy="35469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3811" y="1586788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58" y="3815377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dirty="0">
                <a:solidFill>
                  <a:schemeClr val="accent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dirty="0">
                <a:solidFill>
                  <a:schemeClr val="accent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dirty="0">
                <a:solidFill>
                  <a:schemeClr val="accent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dirty="0">
                <a:solidFill>
                  <a:schemeClr val="accent1"/>
                </a:solidFill>
              </a:rPr>
              <a:t>plugin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3" y="5244397"/>
            <a:ext cx="1398406" cy="1398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66" y="5334000"/>
            <a:ext cx="1210596" cy="1210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19" y="5240601"/>
            <a:ext cx="45723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Hack Some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simple Hello World!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22" y="1264920"/>
            <a:ext cx="2923581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Basics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HTTP. Server – Client. JWT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2124613"/>
            <a:ext cx="412196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38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dirty="0">
                <a:solidFill>
                  <a:schemeClr val="accent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dirty="0">
                <a:solidFill>
                  <a:schemeClr val="accent1"/>
                </a:solidFill>
              </a:rPr>
              <a:t>resources</a:t>
            </a:r>
            <a:r>
              <a:rPr lang="en-US" dirty="0"/>
              <a:t> (HTML files, images, styles, etc.)</a:t>
            </a:r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141999" cy="5570355"/>
          </a:xfrm>
        </p:spPr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1392" y="115112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program</a:t>
            </a:r>
          </a:p>
          <a:p>
            <a:pPr lvl="1"/>
            <a:r>
              <a:rPr lang="en-US" dirty="0"/>
              <a:t>Running at the server</a:t>
            </a:r>
          </a:p>
          <a:p>
            <a:pPr lvl="1"/>
            <a:r>
              <a:rPr lang="en-US" dirty="0"/>
              <a:t>E.g. Web server</a:t>
            </a:r>
          </a:p>
          <a:p>
            <a:pPr lvl="1"/>
            <a:r>
              <a:rPr lang="en-US" dirty="0"/>
              <a:t>Provides resources</a:t>
            </a:r>
          </a:p>
        </p:txBody>
      </p:sp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4059239"/>
            <a:ext cx="1868488" cy="1773237"/>
          </a:xfrm>
          <a:prstGeom prst="rect">
            <a:avLst/>
          </a:prstGeom>
          <a:noFill/>
        </p:spPr>
      </p:pic>
      <p:pic>
        <p:nvPicPr>
          <p:cNvPr id="7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9026" y="4191000"/>
            <a:ext cx="2497137" cy="1535112"/>
          </a:xfrm>
          <a:prstGeom prst="rect">
            <a:avLst/>
          </a:prstGeom>
          <a:noFill/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4311670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4311668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90651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69485" y="51054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</p:spTree>
    <p:extLst>
      <p:ext uri="{BB962C8B-B14F-4D97-AF65-F5344CB8AC3E}">
        <p14:creationId xmlns:p14="http://schemas.microsoft.com/office/powerpoint/2010/main" val="414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request:</a:t>
            </a:r>
          </a:p>
          <a:p>
            <a:pPr>
              <a:spcBef>
                <a:spcPts val="12600"/>
              </a:spcBef>
            </a:pPr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531812" y="1872390"/>
            <a:ext cx="952341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531812" y="4093930"/>
            <a:ext cx="952341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18012" y="2596396"/>
            <a:ext cx="3790212" cy="527804"/>
          </a:xfrm>
          <a:prstGeom prst="wedgeRoundRectCallout">
            <a:avLst>
              <a:gd name="adj1" fmla="val -121797"/>
              <a:gd name="adj2" fmla="val 560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End of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1246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is one of those things like death and taxes</a:t>
            </a:r>
          </a:p>
          <a:p>
            <a:pPr lvl="1"/>
            <a:r>
              <a:rPr lang="en-US" dirty="0" smtClean="0"/>
              <a:t>At some point we all have to write an app that has it</a:t>
            </a:r>
          </a:p>
          <a:p>
            <a:r>
              <a:rPr lang="en-US" dirty="0" smtClean="0"/>
              <a:t>Angular makes it </a:t>
            </a:r>
            <a:r>
              <a:rPr lang="en-US" dirty="0" smtClean="0">
                <a:solidFill>
                  <a:schemeClr val="accent1"/>
                </a:solidFill>
              </a:rPr>
              <a:t>simple</a:t>
            </a:r>
            <a:r>
              <a:rPr lang="en-US" dirty="0" smtClean="0"/>
              <a:t> and we wire up authentication through mechanisms like:</a:t>
            </a:r>
          </a:p>
          <a:p>
            <a:pPr lvl="1"/>
            <a:r>
              <a:rPr lang="en-US" dirty="0" smtClean="0"/>
              <a:t>Route Guards – </a:t>
            </a:r>
            <a:r>
              <a:rPr lang="en-US" dirty="0" smtClean="0">
                <a:solidFill>
                  <a:schemeClr val="accent1"/>
                </a:solidFill>
              </a:rPr>
              <a:t>control access </a:t>
            </a:r>
            <a:r>
              <a:rPr lang="en-US" dirty="0" smtClean="0"/>
              <a:t>to particular route</a:t>
            </a:r>
          </a:p>
          <a:p>
            <a:pPr lvl="1"/>
            <a:r>
              <a:rPr lang="en-US" dirty="0" smtClean="0"/>
              <a:t>Request Handlers – </a:t>
            </a:r>
            <a:r>
              <a:rPr lang="en-US" dirty="0" smtClean="0">
                <a:solidFill>
                  <a:schemeClr val="accent1"/>
                </a:solidFill>
              </a:rPr>
              <a:t>manually</a:t>
            </a:r>
            <a:r>
              <a:rPr lang="en-US" dirty="0" smtClean="0"/>
              <a:t> attach </a:t>
            </a:r>
            <a:r>
              <a:rPr lang="en-US" dirty="0" smtClean="0">
                <a:solidFill>
                  <a:schemeClr val="accent1"/>
                </a:solidFill>
              </a:rPr>
              <a:t>tokens</a:t>
            </a:r>
            <a:r>
              <a:rPr lang="en-US" dirty="0" smtClean="0"/>
              <a:t> to header</a:t>
            </a:r>
          </a:p>
          <a:p>
            <a:pPr lvl="1"/>
            <a:r>
              <a:rPr lang="en-US" dirty="0" smtClean="0"/>
              <a:t>Error Handler – handle </a:t>
            </a:r>
            <a:r>
              <a:rPr lang="en-US" dirty="0" smtClean="0">
                <a:solidFill>
                  <a:schemeClr val="accent1"/>
                </a:solidFill>
              </a:rPr>
              <a:t>global</a:t>
            </a:r>
            <a:r>
              <a:rPr lang="en-US" dirty="0" smtClean="0"/>
              <a:t> errors</a:t>
            </a:r>
          </a:p>
          <a:p>
            <a:r>
              <a:rPr lang="en-US" dirty="0" smtClean="0"/>
              <a:t>Throughout this course we will implement these mechanics.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Angular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489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JWTs are </a:t>
            </a:r>
            <a:r>
              <a:rPr lang="en-US" dirty="0" smtClean="0">
                <a:solidFill>
                  <a:schemeClr val="accent1"/>
                </a:solidFill>
              </a:rPr>
              <a:t>digitally signed </a:t>
            </a:r>
            <a:r>
              <a:rPr lang="en-US" dirty="0" smtClean="0"/>
              <a:t>JSON payloads, </a:t>
            </a:r>
            <a:r>
              <a:rPr lang="en-US" dirty="0" smtClean="0">
                <a:solidFill>
                  <a:schemeClr val="accent1"/>
                </a:solidFill>
              </a:rPr>
              <a:t>encoded</a:t>
            </a:r>
            <a:r>
              <a:rPr lang="en-US" dirty="0" smtClean="0"/>
              <a:t> in a URL-friendly format.</a:t>
            </a:r>
          </a:p>
          <a:p>
            <a:r>
              <a:rPr lang="en-US" dirty="0" smtClean="0"/>
              <a:t>The payload of a JWT is just a plain JavaScript object.</a:t>
            </a:r>
          </a:p>
          <a:p>
            <a:pPr>
              <a:spcBef>
                <a:spcPts val="15000"/>
              </a:spcBef>
            </a:pPr>
            <a:r>
              <a:rPr lang="en-US" dirty="0" smtClean="0"/>
              <a:t>JWT is </a:t>
            </a:r>
            <a:r>
              <a:rPr lang="en-US" dirty="0" smtClean="0">
                <a:solidFill>
                  <a:schemeClr val="accent1"/>
                </a:solidFill>
              </a:rPr>
              <a:t>not encrypted</a:t>
            </a:r>
            <a:r>
              <a:rPr lang="en-US" dirty="0" smtClean="0"/>
              <a:t>. Any information that we put in the token is still </a:t>
            </a:r>
            <a:r>
              <a:rPr lang="en-US" dirty="0" smtClean="0">
                <a:solidFill>
                  <a:schemeClr val="accent1"/>
                </a:solidFill>
              </a:rPr>
              <a:t>readable</a:t>
            </a:r>
            <a:r>
              <a:rPr lang="en-US" dirty="0" smtClean="0"/>
              <a:t> to anyone who </a:t>
            </a:r>
            <a:r>
              <a:rPr lang="en-US" dirty="0" smtClean="0">
                <a:solidFill>
                  <a:schemeClr val="accent1"/>
                </a:solidFill>
              </a:rPr>
              <a:t>intercepts</a:t>
            </a:r>
            <a:r>
              <a:rPr lang="en-US" dirty="0" smtClean="0"/>
              <a:t> the token.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– JSON Web Token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2" y="3124200"/>
            <a:ext cx="774223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 Doe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john@johndoe.com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admin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 of the payload is </a:t>
            </a:r>
            <a:r>
              <a:rPr lang="en-US" dirty="0" smtClean="0">
                <a:solidFill>
                  <a:schemeClr val="accent1"/>
                </a:solidFill>
              </a:rPr>
              <a:t>validated</a:t>
            </a:r>
            <a:r>
              <a:rPr lang="en-US" dirty="0" smtClean="0"/>
              <a:t> by the receiver by inspecting the </a:t>
            </a:r>
            <a:r>
              <a:rPr lang="en-US" dirty="0" smtClean="0">
                <a:solidFill>
                  <a:schemeClr val="accent1"/>
                </a:solidFill>
              </a:rPr>
              <a:t>signature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type of metadata about the token is placed in a </a:t>
            </a:r>
            <a:r>
              <a:rPr lang="en-US" dirty="0" smtClean="0">
                <a:solidFill>
                  <a:schemeClr val="accent1"/>
                </a:solidFill>
              </a:rPr>
              <a:t>separate</a:t>
            </a:r>
            <a:r>
              <a:rPr lang="en-US" dirty="0" smtClean="0"/>
              <a:t> JavaScript object and sent </a:t>
            </a:r>
            <a:r>
              <a:rPr lang="en-US" dirty="0" smtClean="0">
                <a:solidFill>
                  <a:schemeClr val="accent1"/>
                </a:solidFill>
              </a:rPr>
              <a:t>together</a:t>
            </a:r>
            <a:r>
              <a:rPr lang="en-US" dirty="0" smtClean="0"/>
              <a:t> with the payload</a:t>
            </a:r>
          </a:p>
          <a:p>
            <a:r>
              <a:rPr lang="en-US" dirty="0" smtClean="0"/>
              <a:t>This separate JSON object is called a </a:t>
            </a:r>
            <a:r>
              <a:rPr lang="en-US" dirty="0" smtClean="0">
                <a:solidFill>
                  <a:schemeClr val="accent1"/>
                </a:solidFill>
              </a:rPr>
              <a:t>JWT Header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Headers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4419600"/>
            <a:ext cx="7742237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alg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RS256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JWT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4724401"/>
            <a:ext cx="3790212" cy="838200"/>
          </a:xfrm>
          <a:prstGeom prst="wedgeRoundRectCallout">
            <a:avLst>
              <a:gd name="adj1" fmla="val -126756"/>
              <a:gd name="adj2" fmla="val -32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SHA-256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asymmetric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algorithm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last part of a JWT is the </a:t>
            </a:r>
            <a:r>
              <a:rPr lang="en-US" dirty="0" smtClean="0">
                <a:solidFill>
                  <a:schemeClr val="accent1"/>
                </a:solidFill>
              </a:rPr>
              <a:t>signature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essage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uthentication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ode (MAC)</a:t>
            </a:r>
          </a:p>
          <a:p>
            <a:r>
              <a:rPr lang="en-US" dirty="0" smtClean="0"/>
              <a:t>The </a:t>
            </a:r>
            <a:r>
              <a:rPr lang="en-US" dirty="0"/>
              <a:t>signature of a JWT can only be produced by someone in possession of </a:t>
            </a:r>
            <a:r>
              <a:rPr lang="en-US" dirty="0">
                <a:solidFill>
                  <a:schemeClr val="accent1"/>
                </a:solidFill>
              </a:rPr>
              <a:t>both</a:t>
            </a:r>
            <a:r>
              <a:rPr lang="en-US" dirty="0"/>
              <a:t> the payload (plus the header) and a given </a:t>
            </a:r>
            <a:r>
              <a:rPr lang="en-US" dirty="0">
                <a:solidFill>
                  <a:schemeClr val="accent1"/>
                </a:solidFill>
              </a:rPr>
              <a:t>secret </a:t>
            </a:r>
            <a:r>
              <a:rPr lang="en-US" dirty="0" smtClean="0">
                <a:solidFill>
                  <a:schemeClr val="accent1"/>
                </a:solidFill>
              </a:rPr>
              <a:t>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more detailed example</a:t>
            </a:r>
            <a:r>
              <a:rPr lang="en-US" dirty="0"/>
              <a:t>, check out </a:t>
            </a:r>
            <a:r>
              <a:rPr lang="en-US" dirty="0">
                <a:hlinkClick r:id="rId2"/>
              </a:rPr>
              <a:t>https://jwt.io/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Signatures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2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2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Angular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accent1"/>
                </a:solidFill>
              </a:rPr>
              <a:t>framework</a:t>
            </a:r>
            <a:r>
              <a:rPr lang="en-US" sz="3200" dirty="0"/>
              <a:t> for front-end apps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TypeScript</a:t>
            </a:r>
            <a:r>
              <a:rPr lang="en-US" sz="3200" dirty="0"/>
              <a:t> is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17400"/>
              </a:spcBef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accent1"/>
                </a:solidFill>
              </a:rPr>
              <a:t>Angular CLI </a:t>
            </a:r>
            <a:r>
              <a:rPr lang="en-US" sz="3200" dirty="0"/>
              <a:t>is a complete </a:t>
            </a:r>
            <a:r>
              <a:rPr lang="en-US" sz="3200" dirty="0">
                <a:solidFill>
                  <a:schemeClr val="accent1"/>
                </a:solidFill>
              </a:rPr>
              <a:t>toolkit</a:t>
            </a:r>
            <a:r>
              <a:rPr lang="en-US" sz="3200" dirty="0"/>
              <a:t> for working with Angular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99" y="3429000"/>
            <a:ext cx="3372694" cy="2885609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9912" y="2743200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1826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71792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39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The Fuzz Is All About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02870">
            <a:off x="6306543" y="2504899"/>
            <a:ext cx="1111410" cy="1089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91" y="1395696"/>
            <a:ext cx="3084843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5072E-6 4.07407E-6 L 0.06824 4.07407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for building complex front-end apps</a:t>
            </a:r>
          </a:p>
          <a:p>
            <a:r>
              <a:rPr lang="en-US" dirty="0"/>
              <a:t>Focused on end-to-end </a:t>
            </a:r>
            <a:r>
              <a:rPr lang="en-US" dirty="0">
                <a:solidFill>
                  <a:schemeClr val="accent1"/>
                </a:solidFill>
              </a:rPr>
              <a:t>tooling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best practices</a:t>
            </a:r>
          </a:p>
          <a:p>
            <a:r>
              <a:rPr lang="en-US" dirty="0">
                <a:solidFill>
                  <a:schemeClr val="accent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6788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'Angular';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8224" y="125667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6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1055737" y="2361922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5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1065212" y="3467174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4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065212" y="449580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2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6475412" y="144780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1</a:t>
            </a:r>
            <a:endParaRPr lang="bg-BG" sz="2800" dirty="0"/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3212" y="1828800"/>
            <a:ext cx="2362200" cy="304800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5812" y="268377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Complete Re-Write</a:t>
            </a:r>
            <a:endParaRPr lang="bg-BG" sz="28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784" y="555448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Just "Angular"</a:t>
            </a:r>
            <a:endParaRPr lang="bg-BG" sz="2800" dirty="0"/>
          </a:p>
        </p:txBody>
      </p:sp>
      <p:sp>
        <p:nvSpPr>
          <p:cNvPr id="19" name="Rectangle 18"/>
          <p:cNvSpPr/>
          <p:nvPr/>
        </p:nvSpPr>
        <p:spPr>
          <a:xfrm>
            <a:off x="6475412" y="381073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"AngularJS"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754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smtClean="0">
                <a:solidFill>
                  <a:schemeClr val="accent1"/>
                </a:solidFill>
              </a:rPr>
              <a:t>Angular 6</a:t>
            </a:r>
          </a:p>
          <a:p>
            <a:pPr lvl="1"/>
            <a:r>
              <a:rPr lang="en-US" dirty="0"/>
              <a:t>New features like </a:t>
            </a:r>
            <a:r>
              <a:rPr lang="en-US" dirty="0">
                <a:solidFill>
                  <a:schemeClr val="accent1"/>
                </a:solidFill>
              </a:rPr>
              <a:t>enhanced RXJS</a:t>
            </a:r>
            <a:r>
              <a:rPr lang="en-US" dirty="0"/>
              <a:t>, faster compilation (in under </a:t>
            </a:r>
            <a:r>
              <a:rPr lang="en-US" dirty="0">
                <a:solidFill>
                  <a:schemeClr val="accent1"/>
                </a:solidFill>
              </a:rPr>
              <a:t>3 seconds</a:t>
            </a:r>
            <a:r>
              <a:rPr lang="en-US" dirty="0"/>
              <a:t>), new </a:t>
            </a:r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smtClean="0"/>
              <a:t>launch</a:t>
            </a:r>
          </a:p>
          <a:p>
            <a:pPr lvl="1"/>
            <a:r>
              <a:rPr lang="en-US" dirty="0"/>
              <a:t>Detailed </a:t>
            </a:r>
            <a:r>
              <a:rPr lang="en-US" dirty="0">
                <a:solidFill>
                  <a:schemeClr val="accent1"/>
                </a:solidFill>
              </a:rPr>
              <a:t>documentation </a:t>
            </a:r>
            <a:r>
              <a:rPr lang="en-US" dirty="0"/>
              <a:t>that allows getting all necessary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Two-way</a:t>
            </a:r>
            <a:r>
              <a:rPr lang="en-US" dirty="0" smtClean="0"/>
              <a:t> data binding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MVVM</a:t>
            </a:r>
            <a:r>
              <a:rPr lang="en-US" dirty="0" smtClean="0"/>
              <a:t>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Dependency injection and </a:t>
            </a:r>
            <a:r>
              <a:rPr lang="en-US" dirty="0" smtClean="0">
                <a:solidFill>
                  <a:schemeClr val="accent1"/>
                </a:solidFill>
              </a:rPr>
              <a:t>modularity</a:t>
            </a:r>
            <a:r>
              <a:rPr lang="en-US" dirty="0" smtClean="0"/>
              <a:t>.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pros and cons in 2018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846580"/>
            <a:ext cx="2667000" cy="23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smtClean="0">
                <a:solidFill>
                  <a:schemeClr val="accent1"/>
                </a:solidFill>
              </a:rPr>
              <a:t>Angular 6</a:t>
            </a:r>
          </a:p>
          <a:p>
            <a:pPr lvl="1"/>
            <a:r>
              <a:rPr lang="en-US" dirty="0"/>
              <a:t>The complex syntax that comes from the </a:t>
            </a:r>
            <a:r>
              <a:rPr lang="en-US" dirty="0">
                <a:solidFill>
                  <a:schemeClr val="accent1"/>
                </a:solidFill>
              </a:rPr>
              <a:t>first version </a:t>
            </a:r>
            <a:r>
              <a:rPr lang="en-US" dirty="0"/>
              <a:t>of Angular</a:t>
            </a:r>
            <a:r>
              <a:rPr lang="en-US" dirty="0" smtClean="0"/>
              <a:t>. (AngularJS) 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>
                <a:solidFill>
                  <a:schemeClr val="accent1"/>
                </a:solidFill>
              </a:rPr>
              <a:t>issues</a:t>
            </a:r>
            <a:r>
              <a:rPr lang="en-US" dirty="0"/>
              <a:t> which can appear while </a:t>
            </a:r>
            <a:r>
              <a:rPr lang="en-US" dirty="0">
                <a:solidFill>
                  <a:schemeClr val="accent1"/>
                </a:solidFill>
              </a:rPr>
              <a:t>moving</a:t>
            </a:r>
            <a:r>
              <a:rPr lang="en-US" dirty="0"/>
              <a:t> from the older version to the latest ones.</a:t>
            </a:r>
          </a:p>
          <a:p>
            <a:pPr marL="377887" lvl="1" indent="0">
              <a:buNone/>
            </a:pP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pros and cons in 2018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664">
            <a:off x="8990012" y="3910502"/>
            <a:ext cx="2614500" cy="26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JavaScript Superset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1481</Words>
  <Application>Microsoft Office PowerPoint</Application>
  <PresentationFormat>Custom</PresentationFormat>
  <Paragraphs>307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3_SoftUni 16x9</vt:lpstr>
      <vt:lpstr>4_SoftUni 16x9</vt:lpstr>
      <vt:lpstr>Intro to Angular</vt:lpstr>
      <vt:lpstr>Table of Contents</vt:lpstr>
      <vt:lpstr>Have a Question?</vt:lpstr>
      <vt:lpstr>Angular Overview</vt:lpstr>
      <vt:lpstr>What is Angular?</vt:lpstr>
      <vt:lpstr>Angular Versions</vt:lpstr>
      <vt:lpstr>Angular pros and cons in 2018</vt:lpstr>
      <vt:lpstr>Angular pros and cons in 2018 (2)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Let's Hack Some Code</vt:lpstr>
      <vt:lpstr>Web Basics</vt:lpstr>
      <vt:lpstr>HTTP</vt:lpstr>
      <vt:lpstr>HTTP: Request-Response Protocol</vt:lpstr>
      <vt:lpstr>Example: Hyper Text Transfer Protocol</vt:lpstr>
      <vt:lpstr>Authentication in Angular</vt:lpstr>
      <vt:lpstr>JWT – JSON Web Token</vt:lpstr>
      <vt:lpstr>JWT Headers</vt:lpstr>
      <vt:lpstr>JWT Signatures</vt:lpstr>
      <vt:lpstr>Summary</vt:lpstr>
      <vt:lpstr>Course Introduction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TypesScript and Angular</dc:title>
  <dc:subject>Software Development Course</dc:subject>
  <dc:creator/>
  <cp:keywords>SoftUni, Software University, programming, software development, software engineering, course, javascript, andular, web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2018-07-14T12:55:38Z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