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  <p:sldMasterId id="2147483676" r:id="rId3"/>
    <p:sldMasterId id="2147483683" r:id="rId4"/>
    <p:sldMasterId id="2147483690" r:id="rId5"/>
  </p:sldMasterIdLst>
  <p:notesMasterIdLst>
    <p:notesMasterId r:id="rId41"/>
  </p:notesMasterIdLst>
  <p:handoutMasterIdLst>
    <p:handoutMasterId r:id="rId42"/>
  </p:handoutMasterIdLst>
  <p:sldIdLst>
    <p:sldId id="528" r:id="rId6"/>
    <p:sldId id="529" r:id="rId7"/>
    <p:sldId id="460" r:id="rId8"/>
    <p:sldId id="534" r:id="rId9"/>
    <p:sldId id="535" r:id="rId10"/>
    <p:sldId id="536" r:id="rId11"/>
    <p:sldId id="537" r:id="rId12"/>
    <p:sldId id="539" r:id="rId13"/>
    <p:sldId id="541" r:id="rId14"/>
    <p:sldId id="542" r:id="rId15"/>
    <p:sldId id="543" r:id="rId16"/>
    <p:sldId id="544" r:id="rId17"/>
    <p:sldId id="553" r:id="rId18"/>
    <p:sldId id="554" r:id="rId19"/>
    <p:sldId id="555" r:id="rId20"/>
    <p:sldId id="557" r:id="rId21"/>
    <p:sldId id="556" r:id="rId22"/>
    <p:sldId id="558" r:id="rId23"/>
    <p:sldId id="559" r:id="rId24"/>
    <p:sldId id="560" r:id="rId25"/>
    <p:sldId id="561" r:id="rId26"/>
    <p:sldId id="562" r:id="rId27"/>
    <p:sldId id="563" r:id="rId28"/>
    <p:sldId id="564" r:id="rId29"/>
    <p:sldId id="565" r:id="rId30"/>
    <p:sldId id="566" r:id="rId31"/>
    <p:sldId id="568" r:id="rId32"/>
    <p:sldId id="567" r:id="rId33"/>
    <p:sldId id="569" r:id="rId34"/>
    <p:sldId id="571" r:id="rId35"/>
    <p:sldId id="572" r:id="rId36"/>
    <p:sldId id="530" r:id="rId37"/>
    <p:sldId id="573" r:id="rId38"/>
    <p:sldId id="574" r:id="rId39"/>
    <p:sldId id="575" r:id="rId4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528"/>
            <p14:sldId id="529"/>
            <p14:sldId id="460"/>
          </p14:sldIdLst>
        </p14:section>
        <p14:section name="Dependency Injection Overview" id="{8B39057F-167B-4F4E-935D-9EE023D37242}">
          <p14:sldIdLst>
            <p14:sldId id="534"/>
            <p14:sldId id="535"/>
            <p14:sldId id="536"/>
            <p14:sldId id="537"/>
            <p14:sldId id="539"/>
            <p14:sldId id="541"/>
            <p14:sldId id="542"/>
            <p14:sldId id="543"/>
            <p14:sldId id="544"/>
          </p14:sldIdLst>
        </p14:section>
        <p14:section name="Observables and RxJS Library" id="{765101EB-9CB3-4809-9AA2-F966A2E2999C}">
          <p14:sldIdLst>
            <p14:sldId id="553"/>
            <p14:sldId id="554"/>
            <p14:sldId id="555"/>
            <p14:sldId id="557"/>
            <p14:sldId id="556"/>
            <p14:sldId id="558"/>
            <p14:sldId id="559"/>
            <p14:sldId id="560"/>
            <p14:sldId id="561"/>
            <p14:sldId id="562"/>
          </p14:sldIdLst>
        </p14:section>
        <p14:section name="HTTP Service" id="{D0DF0D93-3619-4B0C-9ADC-A5B82B5C426D}">
          <p14:sldIdLst>
            <p14:sldId id="563"/>
            <p14:sldId id="564"/>
            <p14:sldId id="565"/>
            <p14:sldId id="566"/>
            <p14:sldId id="568"/>
            <p14:sldId id="567"/>
            <p14:sldId id="569"/>
            <p14:sldId id="571"/>
            <p14:sldId id="572"/>
          </p14:sldIdLst>
        </p14:section>
        <p14:section name="Summary" id="{1888D697-2B49-43A6-BDC2-719250E583B8}">
          <p14:sldIdLst>
            <p14:sldId id="530"/>
            <p14:sldId id="573"/>
            <p14:sldId id="574"/>
            <p14:sldId id="5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5400" autoAdjust="0"/>
  </p:normalViewPr>
  <p:slideViewPr>
    <p:cSldViewPr>
      <p:cViewPr varScale="1">
        <p:scale>
          <a:sx n="66" d="100"/>
          <a:sy n="66" d="100"/>
        </p:scale>
        <p:origin x="464" y="4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3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163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563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295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230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618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130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73587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63256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9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49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49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7557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5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252159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60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629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5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62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308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61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9486229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5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596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61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4764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xmlns="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1305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4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099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4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3942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61" r:id="rId7"/>
    <p:sldLayoutId id="2147483662" r:id="rId8"/>
    <p:sldLayoutId id="2147483668" r:id="rId9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5236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9431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4578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angular.io/guide/dependency-injection-patter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jsbin.com/laxogo/edit?html,js,consol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angular-university.io/functional-reactive-programming-for-angular-2-developers-rxjs-and-observables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htt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perhosting.bg/" TargetMode="External"/><Relationship Id="rId13" Type="http://schemas.openxmlformats.org/officeDocument/2006/relationships/image" Target="../media/image31.png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" Type="http://schemas.openxmlformats.org/officeDocument/2006/relationships/hyperlink" Target="https://softuni.bg/courses/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image" Target="../media/image28.png"/><Relationship Id="rId12" Type="http://schemas.openxmlformats.org/officeDocument/2006/relationships/hyperlink" Target="http://xs-software.com/" TargetMode="External"/><Relationship Id="rId17" Type="http://schemas.openxmlformats.org/officeDocument/2006/relationships/image" Target="../media/image33.png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aeternity.com/" TargetMode="External"/><Relationship Id="rId20" Type="http://schemas.openxmlformats.org/officeDocument/2006/relationships/image" Target="../media/image35.jpeg"/><Relationship Id="rId1" Type="http://schemas.openxmlformats.org/officeDocument/2006/relationships/slideLayout" Target="../slideLayouts/slideLayout27.xml"/><Relationship Id="rId6" Type="http://schemas.openxmlformats.org/officeDocument/2006/relationships/hyperlink" Target="http://www.softwaregroup-bg.com/" TargetMode="External"/><Relationship Id="rId11" Type="http://schemas.openxmlformats.org/officeDocument/2006/relationships/image" Target="../media/image30.png"/><Relationship Id="rId24" Type="http://schemas.openxmlformats.org/officeDocument/2006/relationships/image" Target="../media/image37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23" Type="http://schemas.openxmlformats.org/officeDocument/2006/relationships/hyperlink" Target="https://www.sbtech.com/" TargetMode="External"/><Relationship Id="rId10" Type="http://schemas.openxmlformats.org/officeDocument/2006/relationships/hyperlink" Target="https://netpeak.net/" TargetMode="External"/><Relationship Id="rId19" Type="http://schemas.openxmlformats.org/officeDocument/2006/relationships/hyperlink" Target="https://www.liebherr.com/en/deu/start/start-page.html" TargetMode="External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://www.indeavr.com/" TargetMode="External"/><Relationship Id="rId22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.png"/><Relationship Id="rId5" Type="http://schemas.openxmlformats.org/officeDocument/2006/relationships/hyperlink" Target="http://creativecommons.org/licenses/by-nc-sa/3.0/deed.en_US" TargetMode="External"/><Relationship Id="rId4" Type="http://schemas.openxmlformats.org/officeDocument/2006/relationships/hyperlink" Target="http://telerikacademy.com/Courses/Courses/Details/305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84412" y="459473"/>
            <a:ext cx="9214271" cy="1476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Dependency Injection. Services. Observables(</a:t>
            </a:r>
            <a:r>
              <a:rPr lang="en-US" dirty="0" err="1" smtClean="0"/>
              <a:t>RxJS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A great pattern to follow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181117" y="3528301"/>
            <a:ext cx="1277402" cy="103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DI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and</a:t>
            </a: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/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Services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3BE60">
                    <a:alpha val="40000"/>
                  </a:srgbClr>
                </a:glow>
              </a:effectLst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702" y="3306800"/>
            <a:ext cx="7326410" cy="27576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283" y="356818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8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smtClean="0">
                <a:solidFill>
                  <a:schemeClr val="accent1"/>
                </a:solidFill>
              </a:rPr>
              <a:t>new</a:t>
            </a:r>
            <a:r>
              <a:rPr lang="en-US" dirty="0" smtClean="0"/>
              <a:t> keyword</a:t>
            </a:r>
          </a:p>
          <a:p>
            <a:r>
              <a:rPr lang="en-US" dirty="0" smtClean="0"/>
              <a:t>Using </a:t>
            </a:r>
            <a:r>
              <a:rPr lang="en-US" dirty="0" smtClean="0">
                <a:solidFill>
                  <a:schemeClr val="accent1"/>
                </a:solidFill>
              </a:rPr>
              <a:t>static</a:t>
            </a:r>
            <a:r>
              <a:rPr lang="en-US" dirty="0" smtClean="0"/>
              <a:t> methods/properties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Violations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743200"/>
            <a:ext cx="10210800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ublic class Laptop {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public battery: Battery;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public videoCard: VideoCard;</a:t>
            </a:r>
          </a:p>
          <a:p>
            <a:pPr>
              <a:lnSpc>
                <a:spcPct val="105000"/>
              </a:lnSpc>
            </a:pP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constructor() {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this.battery =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Battery('Acer battery');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this.videoCard =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VideoCard('Nvidia 960 GTX');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}}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7313612" y="2224299"/>
            <a:ext cx="2955812" cy="2107999"/>
          </a:xfrm>
          <a:prstGeom prst="wedgeRoundRectCallout">
            <a:avLst>
              <a:gd name="adj1" fmla="val -145746"/>
              <a:gd name="adj2" fmla="val -130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class is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brittle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inflexible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hard to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56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0"/>
              </a:spcAft>
            </a:pPr>
            <a:r>
              <a:rPr lang="en-US" dirty="0" smtClean="0"/>
              <a:t>Add the dependencies </a:t>
            </a:r>
            <a:r>
              <a:rPr lang="en-US" dirty="0" smtClean="0">
                <a:solidFill>
                  <a:schemeClr val="accent1"/>
                </a:solidFill>
              </a:rPr>
              <a:t>through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chemeClr val="accent1"/>
                </a:solidFill>
              </a:rPr>
              <a:t>constructor</a:t>
            </a:r>
          </a:p>
          <a:p>
            <a:pPr>
              <a:spcAft>
                <a:spcPts val="10000"/>
              </a:spcAft>
            </a:pPr>
            <a:r>
              <a:rPr lang="en-US" dirty="0" smtClean="0"/>
              <a:t>Create whatever </a:t>
            </a:r>
            <a:r>
              <a:rPr lang="en-US" dirty="0" smtClean="0">
                <a:solidFill>
                  <a:schemeClr val="accent1"/>
                </a:solidFill>
              </a:rPr>
              <a:t>model</a:t>
            </a:r>
            <a:r>
              <a:rPr lang="en-US" dirty="0" smtClean="0"/>
              <a:t> you like</a:t>
            </a:r>
          </a:p>
          <a:p>
            <a:pPr>
              <a:spcAft>
                <a:spcPts val="10000"/>
              </a:spcAft>
            </a:pP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fix ?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81200"/>
            <a:ext cx="96012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constructor(public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videoCard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: VideoCard, public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battery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: Battery)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1344" y="3810000"/>
            <a:ext cx="96012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et firstLaptop = new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Laptop(new VideoCard('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Nvidia 940m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'), new Battery('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Acer Battery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'));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5074044"/>
            <a:ext cx="96012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let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secondLaptop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= new Laptop(new VideoCard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('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Radeon 280x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'),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new Battery(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Toshiba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Battery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'));</a:t>
            </a:r>
          </a:p>
        </p:txBody>
      </p:sp>
    </p:spTree>
    <p:extLst>
      <p:ext uri="{BB962C8B-B14F-4D97-AF65-F5344CB8AC3E}">
        <p14:creationId xmlns:p14="http://schemas.microsoft.com/office/powerpoint/2010/main" val="179838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should </a:t>
            </a:r>
            <a:r>
              <a:rPr lang="en-US" dirty="0" smtClean="0">
                <a:solidFill>
                  <a:schemeClr val="accent1"/>
                </a:solidFill>
              </a:rPr>
              <a:t>receive</a:t>
            </a:r>
            <a:r>
              <a:rPr lang="en-US" dirty="0" smtClean="0"/>
              <a:t> it's dependencies from </a:t>
            </a:r>
            <a:r>
              <a:rPr lang="en-US" dirty="0" smtClean="0">
                <a:solidFill>
                  <a:schemeClr val="accent1"/>
                </a:solidFill>
              </a:rPr>
              <a:t>external</a:t>
            </a:r>
            <a:r>
              <a:rPr lang="en-US" dirty="0" smtClean="0"/>
              <a:t> sources rather than </a:t>
            </a:r>
            <a:r>
              <a:rPr lang="en-US" dirty="0" smtClean="0">
                <a:solidFill>
                  <a:schemeClr val="accent1"/>
                </a:solidFill>
              </a:rPr>
              <a:t>creating</a:t>
            </a:r>
            <a:r>
              <a:rPr lang="en-US" dirty="0" smtClean="0"/>
              <a:t> them </a:t>
            </a:r>
            <a:r>
              <a:rPr lang="en-US" dirty="0" smtClean="0">
                <a:solidFill>
                  <a:schemeClr val="accent1"/>
                </a:solidFill>
              </a:rPr>
              <a:t>itself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Decouple</a:t>
            </a:r>
            <a:r>
              <a:rPr lang="en-US" dirty="0" smtClean="0"/>
              <a:t> dependencies through </a:t>
            </a:r>
            <a:r>
              <a:rPr lang="en-US" dirty="0" smtClean="0">
                <a:solidFill>
                  <a:schemeClr val="accent1"/>
                </a:solidFill>
              </a:rPr>
              <a:t>constructor injection</a:t>
            </a:r>
          </a:p>
          <a:p>
            <a:r>
              <a:rPr lang="en-US" dirty="0" smtClean="0"/>
              <a:t>Your </a:t>
            </a:r>
            <a:r>
              <a:rPr lang="en-US" dirty="0" smtClean="0">
                <a:solidFill>
                  <a:schemeClr val="accent1"/>
                </a:solidFill>
              </a:rPr>
              <a:t>code</a:t>
            </a:r>
            <a:r>
              <a:rPr lang="en-US" dirty="0" smtClean="0"/>
              <a:t> should be </a:t>
            </a:r>
            <a:r>
              <a:rPr lang="en-US" dirty="0" smtClean="0">
                <a:solidFill>
                  <a:schemeClr val="accent1"/>
                </a:solidFill>
              </a:rPr>
              <a:t>easier</a:t>
            </a:r>
            <a:r>
              <a:rPr lang="en-US" dirty="0" smtClean="0"/>
              <a:t> to test</a:t>
            </a:r>
          </a:p>
          <a:p>
            <a:r>
              <a:rPr lang="en-US" dirty="0"/>
              <a:t>Additional information: </a:t>
            </a:r>
            <a:r>
              <a:rPr lang="en-US" dirty="0">
                <a:solidFill>
                  <a:schemeClr val="accent1"/>
                </a:solidFill>
                <a:hlinkClick r:id="rId2"/>
              </a:rPr>
              <a:t>https://angular.io/guide/dependency-injection-pattern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Requirements</a:t>
            </a:r>
            <a:endParaRPr lang="bg-BG" dirty="0"/>
          </a:p>
        </p:txBody>
      </p:sp>
      <p:pic>
        <p:nvPicPr>
          <p:cNvPr id="5" name="Picture 2" descr="https://www.gladstonebrookes.co.uk/wp-content/uploads/2013/10/credit-score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4612" y="4648200"/>
            <a:ext cx="32131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8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Observables and </a:t>
            </a:r>
            <a:r>
              <a:rPr lang="en-US" dirty="0" err="1" smtClean="0"/>
              <a:t>RxJS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 to FRP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1143000"/>
            <a:ext cx="3464560" cy="346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3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Programming is introduced in JS since </a:t>
            </a:r>
            <a:r>
              <a:rPr lang="en-US" dirty="0" smtClean="0">
                <a:solidFill>
                  <a:schemeClr val="accent1"/>
                </a:solidFill>
              </a:rPr>
              <a:t>ES6</a:t>
            </a:r>
          </a:p>
          <a:p>
            <a:pPr lvl="1"/>
            <a:r>
              <a:rPr lang="en-US" dirty="0" smtClean="0"/>
              <a:t>Easier </a:t>
            </a:r>
            <a:r>
              <a:rPr lang="en-US" dirty="0" smtClean="0">
                <a:solidFill>
                  <a:schemeClr val="accent1"/>
                </a:solidFill>
              </a:rPr>
              <a:t>array</a:t>
            </a:r>
            <a:r>
              <a:rPr lang="en-US" dirty="0" smtClean="0"/>
              <a:t> manipulation using (</a:t>
            </a:r>
            <a:r>
              <a:rPr lang="en-US" dirty="0" smtClean="0">
                <a:solidFill>
                  <a:schemeClr val="accent1"/>
                </a:solidFill>
              </a:rPr>
              <a:t>map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filter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reduce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Front-end programming is </a:t>
            </a:r>
            <a:r>
              <a:rPr lang="en-US" dirty="0" smtClean="0">
                <a:solidFill>
                  <a:schemeClr val="accent1"/>
                </a:solidFill>
              </a:rPr>
              <a:t>asynchronous</a:t>
            </a:r>
          </a:p>
          <a:p>
            <a:r>
              <a:rPr lang="en-US" dirty="0" smtClean="0"/>
              <a:t>Using a </a:t>
            </a:r>
            <a:r>
              <a:rPr lang="en-US" dirty="0" smtClean="0">
                <a:solidFill>
                  <a:schemeClr val="accent1"/>
                </a:solidFill>
              </a:rPr>
              <a:t>stream</a:t>
            </a:r>
            <a:r>
              <a:rPr lang="en-US" dirty="0" smtClean="0"/>
              <a:t> to handle </a:t>
            </a:r>
            <a:r>
              <a:rPr lang="en-US" dirty="0" smtClean="0">
                <a:solidFill>
                  <a:schemeClr val="accent1"/>
                </a:solidFill>
              </a:rPr>
              <a:t>asynchronous</a:t>
            </a:r>
            <a:r>
              <a:rPr lang="en-US" dirty="0" smtClean="0"/>
              <a:t> operations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4114800"/>
            <a:ext cx="96012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0, 1, 2, 3, 4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570412" y="5349041"/>
            <a:ext cx="5867400" cy="677820"/>
          </a:xfrm>
          <a:prstGeom prst="wedgeRoundRectCallout">
            <a:avLst>
              <a:gd name="adj1" fmla="val -48831"/>
              <a:gd name="adj2" fmla="val -1534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numeric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values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069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Angular we </a:t>
            </a:r>
            <a:r>
              <a:rPr lang="en-US" dirty="0" smtClean="0">
                <a:solidFill>
                  <a:schemeClr val="accent1"/>
                </a:solidFill>
              </a:rPr>
              <a:t>handle</a:t>
            </a:r>
            <a:r>
              <a:rPr lang="en-US" dirty="0" smtClean="0"/>
              <a:t> streams using </a:t>
            </a:r>
            <a:r>
              <a:rPr lang="en-US" dirty="0" smtClean="0">
                <a:solidFill>
                  <a:schemeClr val="accent1"/>
                </a:solidFill>
              </a:rPr>
              <a:t>Observables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Create</a:t>
            </a:r>
            <a:r>
              <a:rPr lang="en-US" dirty="0" smtClean="0"/>
              <a:t> Streams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Subscribe</a:t>
            </a:r>
            <a:r>
              <a:rPr lang="en-US" dirty="0" smtClean="0"/>
              <a:t> to Streams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React</a:t>
            </a:r>
            <a:r>
              <a:rPr lang="en-US" dirty="0" smtClean="0"/>
              <a:t> to new values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Combine</a:t>
            </a:r>
            <a:r>
              <a:rPr lang="en-US" dirty="0" smtClean="0"/>
              <a:t> streams to build new ones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Observable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4724400"/>
            <a:ext cx="96012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0, 1, 2, 3, 4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494212" y="5847182"/>
            <a:ext cx="5867400" cy="677820"/>
          </a:xfrm>
          <a:prstGeom prst="wedgeRoundRectCallout">
            <a:avLst>
              <a:gd name="adj1" fmla="val -48485"/>
              <a:gd name="adj2" fmla="val -1324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 a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an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341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FRP is a </a:t>
            </a:r>
            <a:r>
              <a:rPr lang="en-US" dirty="0" smtClean="0">
                <a:solidFill>
                  <a:schemeClr val="accent1"/>
                </a:solidFill>
              </a:rPr>
              <a:t>paradigm</a:t>
            </a:r>
            <a:r>
              <a:rPr lang="en-US" dirty="0" smtClean="0"/>
              <a:t> for software development</a:t>
            </a:r>
          </a:p>
          <a:p>
            <a:pPr lvl="1"/>
            <a:r>
              <a:rPr lang="en-US" dirty="0" smtClean="0"/>
              <a:t>Entire </a:t>
            </a:r>
            <a:r>
              <a:rPr lang="en-US" dirty="0" smtClean="0">
                <a:solidFill>
                  <a:schemeClr val="accent1"/>
                </a:solidFill>
              </a:rPr>
              <a:t>programs</a:t>
            </a:r>
            <a:r>
              <a:rPr lang="en-US" dirty="0" smtClean="0"/>
              <a:t> can be build </a:t>
            </a:r>
            <a:r>
              <a:rPr lang="en-US" dirty="0" smtClean="0">
                <a:solidFill>
                  <a:schemeClr val="accent1"/>
                </a:solidFill>
              </a:rPr>
              <a:t>uniquely</a:t>
            </a:r>
            <a:r>
              <a:rPr lang="en-US" dirty="0" smtClean="0"/>
              <a:t> around the notion of </a:t>
            </a:r>
            <a:r>
              <a:rPr lang="en-US" dirty="0" smtClean="0">
                <a:solidFill>
                  <a:schemeClr val="accent1"/>
                </a:solidFill>
              </a:rPr>
              <a:t>streams</a:t>
            </a:r>
          </a:p>
          <a:p>
            <a:pPr lvl="1"/>
            <a:r>
              <a:rPr lang="en-US" dirty="0" smtClean="0"/>
              <a:t>Create, combine and subscribe to streams</a:t>
            </a:r>
          </a:p>
          <a:p>
            <a:r>
              <a:rPr lang="en-US" dirty="0" smtClean="0"/>
              <a:t>The core </a:t>
            </a:r>
            <a:r>
              <a:rPr lang="en-US" dirty="0" smtClean="0">
                <a:solidFill>
                  <a:schemeClr val="accent1"/>
                </a:solidFill>
              </a:rPr>
              <a:t>goal</a:t>
            </a:r>
            <a:r>
              <a:rPr lang="en-US" dirty="0" smtClean="0"/>
              <a:t> of FRP</a:t>
            </a:r>
          </a:p>
          <a:p>
            <a:pPr lvl="1"/>
            <a:r>
              <a:rPr lang="en-US" dirty="0" smtClean="0"/>
              <a:t>Build programs in a </a:t>
            </a:r>
            <a:r>
              <a:rPr lang="en-US" dirty="0" smtClean="0">
                <a:solidFill>
                  <a:schemeClr val="accent1"/>
                </a:solidFill>
              </a:rPr>
              <a:t>declarative</a:t>
            </a:r>
            <a:r>
              <a:rPr lang="en-US" dirty="0" smtClean="0"/>
              <a:t> way</a:t>
            </a:r>
          </a:p>
          <a:p>
            <a:pPr lvl="1"/>
            <a:r>
              <a:rPr lang="en-US" dirty="0" smtClean="0"/>
              <a:t>Lack of application </a:t>
            </a:r>
            <a:r>
              <a:rPr lang="en-US" dirty="0" smtClean="0">
                <a:solidFill>
                  <a:schemeClr val="accent1"/>
                </a:solidFill>
              </a:rPr>
              <a:t>state</a:t>
            </a:r>
            <a:r>
              <a:rPr lang="en-US" dirty="0" smtClean="0"/>
              <a:t> variables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Reactive Programming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3505200"/>
            <a:ext cx="2334970" cy="26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2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Stands for </a:t>
            </a:r>
            <a:r>
              <a:rPr lang="en-US" dirty="0" smtClean="0">
                <a:solidFill>
                  <a:schemeClr val="accent1"/>
                </a:solidFill>
              </a:rPr>
              <a:t>R</a:t>
            </a:r>
            <a:r>
              <a:rPr lang="en-US" dirty="0" smtClean="0"/>
              <a:t>eactive E</a:t>
            </a:r>
            <a:r>
              <a:rPr lang="en-US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tensions for </a:t>
            </a:r>
            <a:r>
              <a:rPr lang="en-US" dirty="0" smtClean="0">
                <a:solidFill>
                  <a:schemeClr val="accent1"/>
                </a:solidFill>
              </a:rPr>
              <a:t>J</a:t>
            </a:r>
            <a:r>
              <a:rPr lang="en-US" dirty="0" smtClean="0"/>
              <a:t>ava</a:t>
            </a:r>
            <a:r>
              <a:rPr lang="en-US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cript</a:t>
            </a:r>
          </a:p>
          <a:p>
            <a:pPr lvl="1">
              <a:spcAft>
                <a:spcPts val="6000"/>
              </a:spcAft>
            </a:pPr>
            <a:r>
              <a:rPr lang="en-US" dirty="0" smtClean="0"/>
              <a:t>Implementation </a:t>
            </a:r>
            <a:r>
              <a:rPr lang="en-US" dirty="0" smtClean="0">
                <a:solidFill>
                  <a:schemeClr val="accent1"/>
                </a:solidFill>
              </a:rPr>
              <a:t>Library</a:t>
            </a:r>
            <a:r>
              <a:rPr lang="en-US" dirty="0" smtClean="0"/>
              <a:t> for Observables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To see in action use </a:t>
            </a:r>
            <a:r>
              <a:rPr lang="en-US" dirty="0" err="1" smtClean="0">
                <a:solidFill>
                  <a:schemeClr val="accent1"/>
                </a:solidFill>
              </a:rPr>
              <a:t>JsBin</a:t>
            </a:r>
            <a:r>
              <a:rPr lang="en-US" dirty="0"/>
              <a:t>: </a:t>
            </a:r>
            <a:r>
              <a:rPr lang="en-US" dirty="0">
                <a:solidFill>
                  <a:schemeClr val="accent1"/>
                </a:solidFill>
                <a:hlinkClick r:id="rId2"/>
              </a:rPr>
              <a:t>https://jsbin.com/laxogo/edit?html,js,console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RxJS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514600"/>
            <a:ext cx="96012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et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obs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Rx.Observable.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interval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(1000).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take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(5);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4573079"/>
            <a:ext cx="4229012" cy="205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2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9000"/>
              </a:spcAft>
            </a:pPr>
            <a:r>
              <a:rPr lang="en-US" dirty="0" smtClean="0"/>
              <a:t>Using the </a:t>
            </a:r>
            <a:r>
              <a:rPr lang="en-US" dirty="0" smtClean="0">
                <a:solidFill>
                  <a:schemeClr val="accent1"/>
                </a:solidFill>
              </a:rPr>
              <a:t>do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Observables are either </a:t>
            </a:r>
            <a:r>
              <a:rPr lang="en-US" dirty="0" smtClean="0">
                <a:solidFill>
                  <a:schemeClr val="accent1"/>
                </a:solidFill>
              </a:rPr>
              <a:t>hot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1"/>
                </a:solidFill>
              </a:rPr>
              <a:t>cold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We need to </a:t>
            </a:r>
            <a:r>
              <a:rPr lang="en-US" dirty="0" smtClean="0">
                <a:solidFill>
                  <a:schemeClr val="accent1"/>
                </a:solidFill>
              </a:rPr>
              <a:t>subscribe</a:t>
            </a:r>
            <a:r>
              <a:rPr lang="en-US" dirty="0" smtClean="0"/>
              <a:t> to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Observables Side Effect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05000"/>
            <a:ext cx="96012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obs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Rx.Observable.interval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(1000).take(5).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(I =&gt; console.log(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));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4495800"/>
            <a:ext cx="96012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obs.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subscribe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(i =&gt; console.log(i));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141486" y="3526809"/>
            <a:ext cx="5867400" cy="677820"/>
          </a:xfrm>
          <a:prstGeom prst="wedgeRoundRectCallout">
            <a:avLst>
              <a:gd name="adj1" fmla="val -38615"/>
              <a:gd name="adj2" fmla="val -1459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subscribers (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cold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51012" y="5704748"/>
            <a:ext cx="5867400" cy="677820"/>
          </a:xfrm>
          <a:prstGeom prst="wedgeRoundRectCallout">
            <a:avLst>
              <a:gd name="adj1" fmla="val -38615"/>
              <a:gd name="adj2" fmla="val -1459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 (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51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Observables are </a:t>
            </a:r>
            <a:r>
              <a:rPr lang="en-US" dirty="0" smtClean="0">
                <a:solidFill>
                  <a:schemeClr val="accent1"/>
                </a:solidFill>
              </a:rPr>
              <a:t>not shared </a:t>
            </a:r>
            <a:r>
              <a:rPr lang="en-US" dirty="0" smtClean="0"/>
              <a:t>by </a:t>
            </a:r>
            <a:r>
              <a:rPr lang="en-US" dirty="0" smtClean="0">
                <a:solidFill>
                  <a:schemeClr val="accent1"/>
                </a:solidFill>
              </a:rPr>
              <a:t>default</a:t>
            </a:r>
          </a:p>
          <a:p>
            <a:pPr lvl="1">
              <a:spcAft>
                <a:spcPts val="10000"/>
              </a:spcAft>
            </a:pPr>
            <a:r>
              <a:rPr lang="en-US" dirty="0" smtClean="0"/>
              <a:t>Creating a </a:t>
            </a:r>
            <a:r>
              <a:rPr lang="en-US" dirty="0" smtClean="0">
                <a:solidFill>
                  <a:schemeClr val="accent1"/>
                </a:solidFill>
              </a:rPr>
              <a:t>subscriber</a:t>
            </a:r>
            <a:r>
              <a:rPr lang="en-US" dirty="0" smtClean="0"/>
              <a:t> sets up a whole </a:t>
            </a:r>
            <a:r>
              <a:rPr lang="en-US" dirty="0" smtClean="0">
                <a:solidFill>
                  <a:schemeClr val="accent1"/>
                </a:solidFill>
              </a:rPr>
              <a:t>new</a:t>
            </a:r>
            <a:r>
              <a:rPr lang="en-US" dirty="0" smtClean="0"/>
              <a:t> separate processing </a:t>
            </a:r>
            <a:r>
              <a:rPr lang="en-US" dirty="0" smtClean="0">
                <a:solidFill>
                  <a:schemeClr val="accent1"/>
                </a:solidFill>
              </a:rPr>
              <a:t>chain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Two</a:t>
            </a:r>
            <a:r>
              <a:rPr lang="en-US" dirty="0" smtClean="0"/>
              <a:t> things to </a:t>
            </a:r>
            <a:r>
              <a:rPr lang="en-US" dirty="0" smtClean="0">
                <a:solidFill>
                  <a:schemeClr val="accent1"/>
                </a:solidFill>
              </a:rPr>
              <a:t>keep</a:t>
            </a:r>
            <a:r>
              <a:rPr lang="en-US" dirty="0" smtClean="0"/>
              <a:t> in mind:</a:t>
            </a:r>
          </a:p>
          <a:p>
            <a:pPr lvl="1"/>
            <a:r>
              <a:rPr lang="en-US" dirty="0" smtClean="0"/>
              <a:t>Is the observable </a:t>
            </a:r>
            <a:r>
              <a:rPr lang="en-US" dirty="0" smtClean="0">
                <a:solidFill>
                  <a:schemeClr val="accent1"/>
                </a:solidFill>
              </a:rPr>
              <a:t>hot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1"/>
                </a:solidFill>
              </a:rPr>
              <a:t>cold</a:t>
            </a:r>
            <a:r>
              <a:rPr lang="en-US" dirty="0" smtClean="0"/>
              <a:t> ?</a:t>
            </a:r>
          </a:p>
          <a:p>
            <a:pPr lvl="1"/>
            <a:r>
              <a:rPr lang="en-US" dirty="0" smtClean="0"/>
              <a:t>Is the observable </a:t>
            </a:r>
            <a:r>
              <a:rPr lang="en-US" dirty="0" smtClean="0">
                <a:solidFill>
                  <a:schemeClr val="accent1"/>
                </a:solidFill>
              </a:rPr>
              <a:t>shared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1"/>
                </a:solidFill>
              </a:rPr>
              <a:t>not</a:t>
            </a:r>
            <a:r>
              <a:rPr lang="en-US" dirty="0" smtClean="0"/>
              <a:t> ?</a:t>
            </a:r>
          </a:p>
          <a:p>
            <a:pPr lvl="1"/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Observables Side Effect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068368"/>
            <a:ext cx="103632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obs.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subscribe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(i =&gt; console.log(`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first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sub ${i}`));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obs.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subscribe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(i =&gt; console.log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(`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second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sub ${i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}`));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75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Dependency Injection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Observables </a:t>
            </a:r>
            <a:r>
              <a:rPr lang="en-US" dirty="0" smtClean="0"/>
              <a:t>and </a:t>
            </a:r>
            <a:r>
              <a:rPr lang="en-US" dirty="0" err="1" smtClean="0"/>
              <a:t>RxJS</a:t>
            </a:r>
            <a:endParaRPr lang="en-US" dirty="0" smtClean="0"/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Functional Reactive Programming (FRP)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HTTP Service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9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0"/>
              </a:spcAft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map</a:t>
            </a:r>
            <a:r>
              <a:rPr lang="en-US" dirty="0" smtClean="0"/>
              <a:t> operator</a:t>
            </a:r>
          </a:p>
          <a:p>
            <a:pPr>
              <a:spcAft>
                <a:spcPts val="8000"/>
              </a:spcAft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filter</a:t>
            </a:r>
            <a:r>
              <a:rPr lang="en-US" dirty="0" smtClean="0"/>
              <a:t> operator</a:t>
            </a:r>
          </a:p>
          <a:p>
            <a:pPr>
              <a:spcAft>
                <a:spcPts val="8000"/>
              </a:spcAft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reduce</a:t>
            </a:r>
            <a:r>
              <a:rPr lang="en-US" dirty="0" smtClean="0"/>
              <a:t> operator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</a:t>
            </a:r>
            <a:r>
              <a:rPr lang="en-US" dirty="0" err="1" smtClean="0"/>
              <a:t>RxJS</a:t>
            </a:r>
            <a:r>
              <a:rPr lang="en-US" dirty="0" smtClean="0"/>
              <a:t> Operators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2021835"/>
            <a:ext cx="107442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obs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Rx.Observable.interval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(1000).take(5).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map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=&gt; 2 *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812" y="3467639"/>
            <a:ext cx="107442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obs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Rx.Observable.interval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(1000).take(5).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filter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=&gt;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% 2 == 0)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5624" y="5297028"/>
            <a:ext cx="107442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obs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Rx.Observable.interval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(1000).take(5).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reduce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((state, value) =&gt; state + value, 0)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408612" y="4477388"/>
            <a:ext cx="5867400" cy="677820"/>
          </a:xfrm>
          <a:prstGeom prst="wedgeRoundRectCallout">
            <a:avLst>
              <a:gd name="adj1" fmla="val 9350"/>
              <a:gd name="adj2" fmla="val 818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heart of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Redux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700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0"/>
              </a:spcAft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scan</a:t>
            </a:r>
            <a:r>
              <a:rPr lang="en-US" dirty="0" smtClean="0"/>
              <a:t> operator</a:t>
            </a:r>
          </a:p>
          <a:p>
            <a:pPr>
              <a:spcAft>
                <a:spcPts val="10000"/>
              </a:spcAft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share</a:t>
            </a:r>
            <a:r>
              <a:rPr lang="en-US" dirty="0" smtClean="0"/>
              <a:t> operator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</a:t>
            </a:r>
            <a:r>
              <a:rPr lang="en-US" dirty="0" err="1" smtClean="0"/>
              <a:t>RxJS</a:t>
            </a:r>
            <a:r>
              <a:rPr lang="en-US" dirty="0" smtClean="0"/>
              <a:t> Operators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1827936"/>
            <a:ext cx="107442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obs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Rx.Observable.interval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(1000).take(5).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scan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((state, value) =&gt; state + value, 0)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99744" y="3936298"/>
            <a:ext cx="107442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obs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Rx.Observable.interval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(1000).take(5).do(I =&gt; console.log(`value: ${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}`)).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share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();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597480" y="5576098"/>
            <a:ext cx="7968932" cy="677820"/>
          </a:xfrm>
          <a:prstGeom prst="wedgeRoundRectCallout">
            <a:avLst>
              <a:gd name="adj1" fmla="val -26125"/>
              <a:gd name="adj2" fmla="val -1504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 a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subscription of a processing chain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326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1151124"/>
            <a:ext cx="11804822" cy="5570355"/>
          </a:xfrm>
        </p:spPr>
        <p:txBody>
          <a:bodyPr/>
          <a:lstStyle/>
          <a:p>
            <a:r>
              <a:rPr lang="en-US" dirty="0" err="1" smtClean="0"/>
              <a:t>RxJS</a:t>
            </a:r>
            <a:r>
              <a:rPr lang="en-US" dirty="0" smtClean="0"/>
              <a:t> and FRP are really </a:t>
            </a:r>
            <a:r>
              <a:rPr lang="en-US" dirty="0" smtClean="0">
                <a:solidFill>
                  <a:schemeClr val="accent1"/>
                </a:solidFill>
              </a:rPr>
              <a:t>powerful</a:t>
            </a:r>
            <a:r>
              <a:rPr lang="en-US" dirty="0" smtClean="0"/>
              <a:t> concepts</a:t>
            </a:r>
          </a:p>
          <a:p>
            <a:r>
              <a:rPr lang="en-US" dirty="0" smtClean="0"/>
              <a:t>Multiple choice to </a:t>
            </a:r>
            <a:r>
              <a:rPr lang="en-US" dirty="0" smtClean="0">
                <a:solidFill>
                  <a:schemeClr val="accent1"/>
                </a:solidFill>
              </a:rPr>
              <a:t>structure</a:t>
            </a:r>
            <a:r>
              <a:rPr lang="en-US" dirty="0" smtClean="0"/>
              <a:t> an </a:t>
            </a:r>
            <a:r>
              <a:rPr lang="en-US" dirty="0" smtClean="0">
                <a:solidFill>
                  <a:schemeClr val="accent1"/>
                </a:solidFill>
              </a:rPr>
              <a:t>Angular</a:t>
            </a:r>
            <a:r>
              <a:rPr lang="en-US" dirty="0" smtClean="0"/>
              <a:t> app</a:t>
            </a:r>
          </a:p>
          <a:p>
            <a:pPr lvl="1"/>
            <a:r>
              <a:rPr lang="en-US" dirty="0" smtClean="0"/>
              <a:t>Go </a:t>
            </a:r>
            <a:r>
              <a:rPr lang="en-US" dirty="0" smtClean="0">
                <a:solidFill>
                  <a:schemeClr val="accent1"/>
                </a:solidFill>
              </a:rPr>
              <a:t>full</a:t>
            </a:r>
            <a:r>
              <a:rPr lang="en-US" dirty="0" smtClean="0"/>
              <a:t> reactive (extensive use of </a:t>
            </a:r>
            <a:r>
              <a:rPr lang="en-US" dirty="0" err="1" smtClean="0"/>
              <a:t>RxJS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Via </a:t>
            </a:r>
            <a:r>
              <a:rPr lang="en-US" dirty="0" smtClean="0">
                <a:solidFill>
                  <a:schemeClr val="accent1"/>
                </a:solidFill>
              </a:rPr>
              <a:t>parts</a:t>
            </a:r>
            <a:r>
              <a:rPr lang="en-US" dirty="0" smtClean="0"/>
              <a:t> (Forms or Http)</a:t>
            </a:r>
          </a:p>
          <a:p>
            <a:r>
              <a:rPr lang="en-US" dirty="0" smtClean="0"/>
              <a:t>More </a:t>
            </a:r>
            <a:r>
              <a:rPr lang="en-US" dirty="0"/>
              <a:t>on observables here: </a:t>
            </a:r>
            <a:r>
              <a:rPr lang="en-US" dirty="0">
                <a:hlinkClick r:id="rId2"/>
              </a:rPr>
              <a:t>https://blog.angular-university.io/functional-reactive-programming-for-angular-2-developers-rxjs-and-observables/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RxJS</a:t>
            </a:r>
            <a:r>
              <a:rPr lang="en-US" dirty="0" smtClean="0"/>
              <a:t> and FRP Overview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7252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Service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Fetching data from a</a:t>
            </a:r>
            <a:r>
              <a:rPr lang="bg-BG" dirty="0" smtClean="0"/>
              <a:t> </a:t>
            </a:r>
            <a:r>
              <a:rPr lang="en-US" smtClean="0"/>
              <a:t>remote </a:t>
            </a:r>
            <a:r>
              <a:rPr lang="en-US" dirty="0" smtClean="0"/>
              <a:t>API</a:t>
            </a:r>
            <a:endParaRPr lang="bg-BG" dirty="0"/>
          </a:p>
        </p:txBody>
      </p:sp>
      <p:pic>
        <p:nvPicPr>
          <p:cNvPr id="5" name="Picture 6" descr="https://spinspire.com/sites/spinspire.com/files/field/image/rest_api_256x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2" y="2209800"/>
            <a:ext cx="2153584" cy="215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modshare.futuresight.org/data/icons/project/39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2" y="2514600"/>
            <a:ext cx="2438400" cy="1338731"/>
          </a:xfrm>
          <a:prstGeom prst="roundRect">
            <a:avLst>
              <a:gd name="adj" fmla="val 207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66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 smtClean="0"/>
              <a:t>Before we can use the </a:t>
            </a:r>
            <a:r>
              <a:rPr lang="en-US" dirty="0" err="1" smtClean="0">
                <a:solidFill>
                  <a:schemeClr val="accent1"/>
                </a:solidFill>
              </a:rPr>
              <a:t>HttpClient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chemeClr val="accent1"/>
                </a:solidFill>
              </a:rPr>
              <a:t>fetch</a:t>
            </a:r>
            <a:r>
              <a:rPr lang="en-US" dirty="0" smtClean="0"/>
              <a:t> data, import the </a:t>
            </a:r>
            <a:r>
              <a:rPr lang="en-US" dirty="0" err="1" smtClean="0">
                <a:solidFill>
                  <a:schemeClr val="accent1"/>
                </a:solidFill>
              </a:rPr>
              <a:t>HttpClientModule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in "</a:t>
            </a:r>
            <a:r>
              <a:rPr lang="en-US" dirty="0" err="1" smtClean="0"/>
              <a:t>app.module</a:t>
            </a:r>
            <a:r>
              <a:rPr lang="en-US" dirty="0" smtClean="0"/>
              <a:t>".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Add the module in </a:t>
            </a:r>
            <a:r>
              <a:rPr lang="en-US" dirty="0" smtClean="0">
                <a:solidFill>
                  <a:schemeClr val="accent1"/>
                </a:solidFill>
              </a:rPr>
              <a:t>imports</a:t>
            </a:r>
            <a:r>
              <a:rPr lang="en-US" dirty="0" smtClean="0"/>
              <a:t> array</a:t>
            </a:r>
          </a:p>
          <a:p>
            <a:endParaRPr lang="en-US" dirty="0" smtClean="0"/>
          </a:p>
          <a:p>
            <a:pPr>
              <a:spcAft>
                <a:spcPts val="6000"/>
              </a:spcAft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HTTP Client Module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1812" y="2438400"/>
            <a:ext cx="107442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HttpClientModule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'@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angular/common/http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9744" y="4011551"/>
            <a:ext cx="10744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NgModule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declarations: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 // App Components ],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 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BrowserModule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HttpClientModule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],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5871844" y="4989659"/>
            <a:ext cx="4539932" cy="1154546"/>
          </a:xfrm>
          <a:prstGeom prst="wedgeRoundRectCallout">
            <a:avLst>
              <a:gd name="adj1" fmla="val -91573"/>
              <a:gd name="adj2" fmla="val 118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now on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HttpClient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can be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injected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Services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88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</a:t>
            </a:r>
            <a:r>
              <a:rPr lang="en-US" dirty="0" smtClean="0">
                <a:solidFill>
                  <a:schemeClr val="accent1"/>
                </a:solidFill>
              </a:rPr>
              <a:t>profile</a:t>
            </a:r>
            <a:r>
              <a:rPr lang="en-US" dirty="0" smtClean="0"/>
              <a:t> info from </a:t>
            </a:r>
            <a:r>
              <a:rPr lang="en-US" dirty="0" smtClean="0">
                <a:solidFill>
                  <a:schemeClr val="accent1"/>
                </a:solidFill>
              </a:rPr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Inject</a:t>
            </a:r>
            <a:r>
              <a:rPr lang="en-US" dirty="0" smtClean="0"/>
              <a:t> the </a:t>
            </a:r>
            <a:r>
              <a:rPr lang="en-US" dirty="0" err="1" smtClean="0">
                <a:solidFill>
                  <a:schemeClr val="accent1"/>
                </a:solidFill>
              </a:rPr>
              <a:t>HttpClient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into a Service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Handle the </a:t>
            </a:r>
            <a:r>
              <a:rPr lang="en-US" dirty="0" smtClean="0">
                <a:solidFill>
                  <a:schemeClr val="accent1"/>
                </a:solidFill>
              </a:rPr>
              <a:t>Observable</a:t>
            </a:r>
            <a:r>
              <a:rPr lang="en-US" dirty="0" smtClean="0"/>
              <a:t>.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Fetch Data from GitHub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3581400"/>
            <a:ext cx="7847012" cy="277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5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624" y="108420"/>
            <a:ext cx="9577597" cy="1110780"/>
          </a:xfrm>
        </p:spPr>
        <p:txBody>
          <a:bodyPr/>
          <a:lstStyle/>
          <a:p>
            <a:r>
              <a:rPr lang="en-US" dirty="0" smtClean="0"/>
              <a:t>Injecting the </a:t>
            </a:r>
            <a:r>
              <a:rPr lang="en-US" dirty="0" err="1" smtClean="0"/>
              <a:t>HttpClient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1624" y="1600200"/>
            <a:ext cx="107442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Injectable } from '@angular/core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HttpClient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'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@angular/common/http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Observable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 from '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rxjs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/Observable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@Injectable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GitService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constructor( private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HttpClient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  <a:p>
            <a:pPr lvl="1"/>
            <a:endParaRPr lang="en-US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/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getProfileInfo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: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Observable&lt;Object&gt;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'https://api.github.com/users/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nakov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</a:p>
          <a:p>
            <a:pPr lvl="2"/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this.http.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&lt;Object&gt;(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932612" y="2819400"/>
            <a:ext cx="4539932" cy="1154546"/>
          </a:xfrm>
          <a:prstGeom prst="wedgeRoundRectCallout">
            <a:avLst>
              <a:gd name="adj1" fmla="val -49500"/>
              <a:gd name="adj2" fmla="val 1059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HttpClient retrieves an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Observable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not a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Promise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282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Inject</a:t>
            </a:r>
            <a:r>
              <a:rPr lang="en-US" dirty="0" smtClean="0"/>
              <a:t> a service and </a:t>
            </a:r>
            <a:r>
              <a:rPr lang="en-US" dirty="0" smtClean="0">
                <a:solidFill>
                  <a:schemeClr val="accent1"/>
                </a:solidFill>
              </a:rPr>
              <a:t>subscribe</a:t>
            </a:r>
            <a:r>
              <a:rPr lang="en-US" dirty="0" smtClean="0"/>
              <a:t> to observables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 to the Observable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65127"/>
            <a:ext cx="9699407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GitComponent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implements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OnInit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profileData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Object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constructor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private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gitService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GitService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)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}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ngOnInit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(): void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this.gitService.getProfileInfo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subscribe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(data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=&gt;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profileData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});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 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3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3936298"/>
            <a:ext cx="969940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nterface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GitProfile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login : string;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avatar_url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string;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location : string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3000"/>
              </a:spcAft>
            </a:pPr>
            <a:r>
              <a:rPr lang="en-US" dirty="0" smtClean="0"/>
              <a:t>It is recommended to </a:t>
            </a:r>
            <a:r>
              <a:rPr lang="en-US" dirty="0" smtClean="0">
                <a:solidFill>
                  <a:schemeClr val="accent1"/>
                </a:solidFill>
              </a:rPr>
              <a:t>cast</a:t>
            </a:r>
            <a:r>
              <a:rPr lang="en-US" dirty="0" smtClean="0"/>
              <a:t> the response</a:t>
            </a:r>
            <a:endParaRPr lang="en-US" dirty="0"/>
          </a:p>
          <a:p>
            <a:pPr>
              <a:spcAft>
                <a:spcPts val="13000"/>
              </a:spcAft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Typechecking</a:t>
            </a:r>
            <a:r>
              <a:rPr lang="en-US" dirty="0" smtClean="0"/>
              <a:t> the response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828800"/>
            <a:ext cx="969940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getProfileInfo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: Observable&lt;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GitProfile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'https://api.github.com/users/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nakov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return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this.http.get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GitProfile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&gt;(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780212" y="3968170"/>
            <a:ext cx="4539932" cy="677820"/>
          </a:xfrm>
          <a:prstGeom prst="wedgeRoundRectCallout">
            <a:avLst>
              <a:gd name="adj1" fmla="val -78816"/>
              <a:gd name="adj2" fmla="val -1810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 be a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061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handle </a:t>
            </a:r>
            <a:r>
              <a:rPr lang="en-US" dirty="0" smtClean="0">
                <a:solidFill>
                  <a:schemeClr val="accent1"/>
                </a:solidFill>
              </a:rPr>
              <a:t>errors</a:t>
            </a:r>
            <a:r>
              <a:rPr lang="en-US" dirty="0" smtClean="0"/>
              <a:t> add an error </a:t>
            </a:r>
            <a:r>
              <a:rPr lang="en-US" dirty="0" smtClean="0">
                <a:solidFill>
                  <a:schemeClr val="accent1"/>
                </a:solidFill>
              </a:rPr>
              <a:t>handler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1"/>
                </a:solidFill>
              </a:rPr>
              <a:t>subscribe</a:t>
            </a:r>
            <a:r>
              <a:rPr lang="en-US" dirty="0" smtClean="0"/>
              <a:t> call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Errors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002386"/>
            <a:ext cx="93726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ngOnInit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(): void {</a:t>
            </a:r>
          </a:p>
          <a:p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this.gitService.getProfileInfo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subscribe(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data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=&gt;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// Attach data to prop},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err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=&gt;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console.log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(`Something went wrong: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${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JSON.stringify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(err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)}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`) 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)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420168" y="4888649"/>
            <a:ext cx="3636644" cy="1631273"/>
          </a:xfrm>
          <a:prstGeom prst="wedgeRoundRectCallout">
            <a:avLst>
              <a:gd name="adj1" fmla="val -109548"/>
              <a:gd name="adj2" fmla="val -658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error can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depending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the API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693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post request we need </a:t>
            </a:r>
            <a:r>
              <a:rPr lang="en-US" dirty="0" smtClean="0">
                <a:solidFill>
                  <a:schemeClr val="accent1"/>
                </a:solidFill>
              </a:rPr>
              <a:t>body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headers</a:t>
            </a:r>
            <a:r>
              <a:rPr lang="en-US" dirty="0" smtClean="0"/>
              <a:t>, etc..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POST request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1981200"/>
            <a:ext cx="101465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onst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body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{ username: '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Pesho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 password: 'pass1234'}</a:t>
            </a:r>
          </a:p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api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/users',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body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headers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new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HttpHeaders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().set('Authorization', '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authtoken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')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})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.subscribe(…)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256212" y="4237953"/>
            <a:ext cx="4398644" cy="1631273"/>
          </a:xfrm>
          <a:prstGeom prst="wedgeRoundRectCallout">
            <a:avLst>
              <a:gd name="adj1" fmla="val -97170"/>
              <a:gd name="adj2" fmla="val -160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observables,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nothing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will happen otherwise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872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0000"/>
              </a:spcAft>
            </a:pPr>
            <a:r>
              <a:rPr lang="en-US" dirty="0" smtClean="0"/>
              <a:t>Casting an </a:t>
            </a:r>
            <a:r>
              <a:rPr lang="en-US" dirty="0" smtClean="0">
                <a:solidFill>
                  <a:schemeClr val="accent1"/>
                </a:solidFill>
              </a:rPr>
              <a:t>Observable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1"/>
                </a:solidFill>
              </a:rPr>
              <a:t>Promise</a:t>
            </a:r>
          </a:p>
          <a:p>
            <a:pPr>
              <a:spcAft>
                <a:spcPts val="30000"/>
              </a:spcAft>
            </a:pPr>
            <a:r>
              <a:rPr lang="en-US" dirty="0" smtClean="0"/>
              <a:t>More info at: 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https://angular.io/guide/http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Promises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4154" y="1905000"/>
            <a:ext cx="11430001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'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rxjs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/add/operator/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toPromise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</a:p>
          <a:p>
            <a:endParaRPr lang="en-US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getProfileInfo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: Promise&lt;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GitProfile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'https://api.github.com/users/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nakov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return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this.http.get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GitProfile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&gt;(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.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toPromise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then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(data =&gt;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this.profileData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data)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catch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(err =&gt;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console.warn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(`ERR: ${err}`));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665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DI is a popular </a:t>
            </a:r>
            <a:r>
              <a:rPr lang="en-US" sz="3200" dirty="0" smtClean="0">
                <a:solidFill>
                  <a:schemeClr val="accent1"/>
                </a:solidFill>
              </a:rPr>
              <a:t>design</a:t>
            </a:r>
            <a:r>
              <a:rPr lang="en-US" sz="3200" dirty="0" smtClean="0"/>
              <a:t> pattern</a:t>
            </a:r>
            <a:endParaRPr lang="en-US" sz="3200" dirty="0"/>
          </a:p>
          <a:p>
            <a:pPr>
              <a:lnSpc>
                <a:spcPct val="100000"/>
              </a:lnSpc>
              <a:spcAft>
                <a:spcPts val="12000"/>
              </a:spcAft>
            </a:pPr>
            <a:r>
              <a:rPr lang="en-US" sz="3200" dirty="0" smtClean="0">
                <a:solidFill>
                  <a:schemeClr val="accent1"/>
                </a:solidFill>
              </a:rPr>
              <a:t>Injecting</a:t>
            </a:r>
            <a:r>
              <a:rPr lang="en-US" sz="3200" dirty="0" smtClean="0"/>
              <a:t> services in </a:t>
            </a:r>
            <a:r>
              <a:rPr lang="en-US" sz="3200" dirty="0" smtClean="0">
                <a:solidFill>
                  <a:schemeClr val="accent1"/>
                </a:solidFill>
              </a:rPr>
              <a:t>Angular</a:t>
            </a:r>
            <a:r>
              <a:rPr lang="en-US" sz="3200" dirty="0" smtClean="0"/>
              <a:t> is easy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err="1"/>
              <a:t>RxJS</a:t>
            </a:r>
            <a:r>
              <a:rPr lang="en-US" sz="3200" dirty="0"/>
              <a:t> and FRP are really </a:t>
            </a:r>
            <a:r>
              <a:rPr lang="en-US" sz="3200" dirty="0">
                <a:solidFill>
                  <a:schemeClr val="accent1"/>
                </a:solidFill>
              </a:rPr>
              <a:t>powerful</a:t>
            </a:r>
            <a:r>
              <a:rPr lang="en-US" sz="3200" dirty="0"/>
              <a:t> </a:t>
            </a:r>
            <a:r>
              <a:rPr lang="en-US" sz="3200" dirty="0" smtClean="0"/>
              <a:t>concepts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Use the </a:t>
            </a:r>
            <a:r>
              <a:rPr lang="en-US" sz="3000" dirty="0" err="1" smtClean="0">
                <a:solidFill>
                  <a:schemeClr val="accent1"/>
                </a:solidFill>
              </a:rPr>
              <a:t>HttpClient</a:t>
            </a:r>
            <a:r>
              <a:rPr lang="en-US" sz="3000" dirty="0" smtClean="0">
                <a:solidFill>
                  <a:schemeClr val="accent1"/>
                </a:solidFill>
              </a:rPr>
              <a:t> </a:t>
            </a:r>
            <a:r>
              <a:rPr lang="en-US" sz="3000" dirty="0" smtClean="0"/>
              <a:t>to </a:t>
            </a:r>
            <a:r>
              <a:rPr lang="en-US" sz="3000" dirty="0" smtClean="0">
                <a:solidFill>
                  <a:schemeClr val="accent1"/>
                </a:solidFill>
              </a:rPr>
              <a:t>fetch</a:t>
            </a:r>
            <a:r>
              <a:rPr lang="en-US" sz="3000" dirty="0" smtClean="0"/>
              <a:t> data from an </a:t>
            </a:r>
            <a:r>
              <a:rPr lang="en-US" sz="3000" dirty="0" smtClean="0">
                <a:solidFill>
                  <a:schemeClr val="accent1"/>
                </a:solidFill>
              </a:rPr>
              <a:t>API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718" y="1371600"/>
            <a:ext cx="3372694" cy="2885609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4820" y="2438400"/>
            <a:ext cx="5788192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@Component({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providers: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[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UsersService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]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63712" y="5181600"/>
            <a:ext cx="80453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his.http.get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url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retry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pipe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subscribe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23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08812" y="1295400"/>
            <a:ext cx="5003176" cy="4767176"/>
            <a:chOff x="7274741" y="1783165"/>
            <a:chExt cx="4634157" cy="4415564"/>
          </a:xfrm>
        </p:grpSpPr>
        <p:pic>
          <p:nvPicPr>
            <p:cNvPr id="13" name="Picture 12">
              <a:hlinkClick r:id="rId4"/>
              <a:extLst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39815" y="1783165"/>
              <a:ext cx="2467918" cy="536932"/>
            </a:xfrm>
            <a:prstGeom prst="roundRect">
              <a:avLst>
                <a:gd name="adj" fmla="val 325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0"/>
            </a:effectLst>
          </p:spPr>
        </p:pic>
        <p:pic>
          <p:nvPicPr>
            <p:cNvPr id="14" name="Picture 13">
              <a:hlinkClick r:id="rId6"/>
              <a:extLst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4741" y="2448642"/>
              <a:ext cx="2801416" cy="653664"/>
            </a:xfrm>
            <a:prstGeom prst="roundRect">
              <a:avLst>
                <a:gd name="adj" fmla="val 4155"/>
              </a:avLst>
            </a:prstGeom>
          </p:spPr>
        </p:pic>
        <p:pic>
          <p:nvPicPr>
            <p:cNvPr id="15" name="Picture 14">
              <a:hlinkClick r:id="rId8"/>
              <a:extLst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6210" y="3230850"/>
              <a:ext cx="1721523" cy="722243"/>
            </a:xfrm>
            <a:prstGeom prst="roundRect">
              <a:avLst>
                <a:gd name="adj" fmla="val 2634"/>
              </a:avLst>
            </a:prstGeom>
          </p:spPr>
        </p:pic>
        <p:pic>
          <p:nvPicPr>
            <p:cNvPr id="16" name="Picture 15">
              <a:hlinkClick r:id="rId10"/>
              <a:extLst/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3230849"/>
              <a:ext cx="2801416" cy="722243"/>
            </a:xfrm>
            <a:prstGeom prst="roundRect">
              <a:avLst>
                <a:gd name="adj" fmla="val 5533"/>
              </a:avLst>
            </a:prstGeom>
          </p:spPr>
        </p:pic>
        <p:pic>
          <p:nvPicPr>
            <p:cNvPr id="17" name="Picture 16">
              <a:hlinkClick r:id="rId12"/>
              <a:extLst/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8024" y="2448641"/>
              <a:ext cx="1720874" cy="653664"/>
            </a:xfrm>
            <a:prstGeom prst="roundRect">
              <a:avLst>
                <a:gd name="adj" fmla="val 3568"/>
              </a:avLst>
            </a:prstGeom>
          </p:spPr>
        </p:pic>
        <p:pic>
          <p:nvPicPr>
            <p:cNvPr id="18" name="Picture 17">
              <a:hlinkClick r:id="rId14"/>
              <a:extLst/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1783165"/>
              <a:ext cx="2070634" cy="536932"/>
            </a:xfrm>
            <a:prstGeom prst="roundRect">
              <a:avLst>
                <a:gd name="adj" fmla="val 3378"/>
              </a:avLst>
            </a:prstGeom>
          </p:spPr>
        </p:pic>
        <p:pic>
          <p:nvPicPr>
            <p:cNvPr id="20" name="Picture 19">
              <a:hlinkClick r:id="rId16"/>
              <a:extLst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6685" y="4851971"/>
              <a:ext cx="1792213" cy="1346758"/>
            </a:xfrm>
            <a:prstGeom prst="roundRect">
              <a:avLst>
                <a:gd name="adj" fmla="val 3461"/>
              </a:avLst>
            </a:prstGeom>
          </p:spPr>
        </p:pic>
        <p:pic>
          <p:nvPicPr>
            <p:cNvPr id="21" name="Picture 20">
              <a:extLst/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439" y="4083176"/>
              <a:ext cx="1483459" cy="638712"/>
            </a:xfrm>
            <a:prstGeom prst="roundRect">
              <a:avLst>
                <a:gd name="adj" fmla="val 3586"/>
              </a:avLst>
            </a:prstGeom>
          </p:spPr>
        </p:pic>
        <p:pic>
          <p:nvPicPr>
            <p:cNvPr id="22" name="Picture 21">
              <a:hlinkClick r:id="rId19"/>
              <a:extLst/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156" y="5604719"/>
              <a:ext cx="2705848" cy="594010"/>
            </a:xfrm>
            <a:prstGeom prst="roundRect">
              <a:avLst>
                <a:gd name="adj" fmla="val 5492"/>
              </a:avLst>
            </a:prstGeom>
          </p:spPr>
        </p:pic>
        <p:pic>
          <p:nvPicPr>
            <p:cNvPr id="24" name="Picture 23">
              <a:hlinkClick r:id="rId21"/>
              <a:extLst/>
            </p:cNvPr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64468" y="4074432"/>
              <a:ext cx="1433578" cy="647455"/>
            </a:xfrm>
            <a:prstGeom prst="roundRect">
              <a:avLst>
                <a:gd name="adj" fmla="val 4755"/>
              </a:avLst>
            </a:prstGeom>
          </p:spPr>
        </p:pic>
        <p:pic>
          <p:nvPicPr>
            <p:cNvPr id="25" name="Picture 24">
              <a:hlinkClick r:id="rId23"/>
              <a:extLst/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4065688"/>
              <a:ext cx="1462334" cy="656199"/>
            </a:xfrm>
            <a:prstGeom prst="roundRect">
              <a:avLst>
                <a:gd name="adj" fmla="val 6970"/>
              </a:avLst>
            </a:prstGeom>
          </p:spPr>
        </p:pic>
        <p:pic>
          <p:nvPicPr>
            <p:cNvPr id="27" name="Picture 26">
              <a:hlinkClick r:id="rId25"/>
              <a:extLst/>
            </p:cNvPr>
            <p:cNvPicPr>
              <a:picLocks noChangeAspect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6156" y="4866298"/>
              <a:ext cx="2705848" cy="594010"/>
            </a:xfrm>
            <a:prstGeom prst="roundRect">
              <a:avLst>
                <a:gd name="adj" fmla="val 6594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38600199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0" y="4724400"/>
            <a:ext cx="11804650" cy="199707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End-to-end JavaScript Applications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5"/>
              </a:rPr>
              <a:t>CC-BY-NC-SA</a:t>
            </a:r>
            <a:r>
              <a:rPr lang="en-US" sz="2000" dirty="0"/>
              <a:t> license</a:t>
            </a: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371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=""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0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Overview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design pattern in programming</a:t>
            </a:r>
            <a:endParaRPr lang="bg-BG" dirty="0"/>
          </a:p>
        </p:txBody>
      </p:sp>
      <p:pic>
        <p:nvPicPr>
          <p:cNvPr id="4" name="Picture 2" descr="Резултат с изображение за modu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2" y="1676400"/>
            <a:ext cx="3733800" cy="303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9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Dependency ?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</a:t>
            </a:r>
            <a:r>
              <a:rPr lang="en-US" dirty="0" smtClean="0">
                <a:solidFill>
                  <a:schemeClr val="accent1"/>
                </a:solidFill>
              </a:rPr>
              <a:t>object</a:t>
            </a:r>
            <a:r>
              <a:rPr lang="en-US" dirty="0" smtClean="0"/>
              <a:t> that your class </a:t>
            </a:r>
            <a:r>
              <a:rPr lang="en-US" dirty="0" smtClean="0">
                <a:solidFill>
                  <a:schemeClr val="accent1"/>
                </a:solidFill>
              </a:rPr>
              <a:t>needs</a:t>
            </a:r>
          </a:p>
          <a:p>
            <a:pPr lvl="1"/>
            <a:r>
              <a:rPr lang="en-US" dirty="0" smtClean="0"/>
              <a:t>Other Examples (</a:t>
            </a:r>
            <a:r>
              <a:rPr lang="en-US" dirty="0" smtClean="0">
                <a:solidFill>
                  <a:schemeClr val="accent1"/>
                </a:solidFill>
              </a:rPr>
              <a:t>Framework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Database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File System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Providers</a:t>
            </a:r>
            <a:r>
              <a:rPr lang="en-US" dirty="0" smtClean="0"/>
              <a:t>)</a:t>
            </a:r>
          </a:p>
          <a:p>
            <a:r>
              <a:rPr lang="en-US" dirty="0"/>
              <a:t>C</a:t>
            </a:r>
            <a:r>
              <a:rPr lang="en-US" dirty="0" smtClean="0"/>
              <a:t>lasses </a:t>
            </a:r>
            <a:r>
              <a:rPr lang="en-US" dirty="0" smtClean="0">
                <a:solidFill>
                  <a:schemeClr val="accent1"/>
                </a:solidFill>
              </a:rPr>
              <a:t>dependent</a:t>
            </a:r>
            <a:r>
              <a:rPr lang="en-US" dirty="0" smtClean="0"/>
              <a:t> on each other are called </a:t>
            </a:r>
            <a:r>
              <a:rPr lang="en-US" dirty="0" smtClean="0">
                <a:solidFill>
                  <a:schemeClr val="accent1"/>
                </a:solidFill>
              </a:rPr>
              <a:t>coupled</a:t>
            </a:r>
          </a:p>
          <a:p>
            <a:r>
              <a:rPr lang="en-US" dirty="0" smtClean="0"/>
              <a:t>Dependencies are </a:t>
            </a:r>
            <a:r>
              <a:rPr lang="en-US" dirty="0" smtClean="0">
                <a:solidFill>
                  <a:schemeClr val="accent1"/>
                </a:solidFill>
              </a:rPr>
              <a:t>bad</a:t>
            </a:r>
            <a:r>
              <a:rPr lang="en-US" dirty="0" smtClean="0"/>
              <a:t> because they </a:t>
            </a:r>
            <a:r>
              <a:rPr lang="en-US" dirty="0" smtClean="0">
                <a:solidFill>
                  <a:schemeClr val="accent1"/>
                </a:solidFill>
              </a:rPr>
              <a:t>decrease</a:t>
            </a:r>
            <a:r>
              <a:rPr lang="en-US" dirty="0" smtClean="0"/>
              <a:t> reuse.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31812" y="4075786"/>
            <a:ext cx="1030573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ublic class Customer {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customerService =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CustomerService('Service');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1370012" y="5835377"/>
            <a:ext cx="7696200" cy="677820"/>
          </a:xfrm>
          <a:prstGeom prst="wedgeRoundRectCallout">
            <a:avLst>
              <a:gd name="adj1" fmla="val 252"/>
              <a:gd name="adj2" fmla="val -1725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class is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dependent 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concrete 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50364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Examples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723264" y="3124200"/>
            <a:ext cx="2971800" cy="990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31"/>
          <p:cNvSpPr/>
          <p:nvPr/>
        </p:nvSpPr>
        <p:spPr>
          <a:xfrm>
            <a:off x="6666864" y="3169844"/>
            <a:ext cx="3342370" cy="944956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Database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0412" y="1409950"/>
            <a:ext cx="2971800" cy="990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Straight Connector 12"/>
          <p:cNvCxnSpPr>
            <a:endCxn id="14" idx="1"/>
          </p:cNvCxnSpPr>
          <p:nvPr/>
        </p:nvCxnSpPr>
        <p:spPr>
          <a:xfrm>
            <a:off x="3732212" y="1859818"/>
            <a:ext cx="2938144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: Rounded Corners 31"/>
          <p:cNvSpPr/>
          <p:nvPr/>
        </p:nvSpPr>
        <p:spPr>
          <a:xfrm>
            <a:off x="6670356" y="1387340"/>
            <a:ext cx="3342370" cy="944956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Framework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695064" y="3663180"/>
            <a:ext cx="2938144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Rectangle 17"/>
          <p:cNvSpPr/>
          <p:nvPr/>
        </p:nvSpPr>
        <p:spPr>
          <a:xfrm>
            <a:off x="760412" y="5097279"/>
            <a:ext cx="2971800" cy="990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695064" y="5592579"/>
            <a:ext cx="2938144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tangle: Rounded Corners 31"/>
          <p:cNvSpPr/>
          <p:nvPr/>
        </p:nvSpPr>
        <p:spPr>
          <a:xfrm>
            <a:off x="6680516" y="5142923"/>
            <a:ext cx="3342370" cy="944956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Another Class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26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4" grpId="0" animBg="1"/>
      <p:bldP spid="18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Injection is a popular </a:t>
            </a:r>
            <a:r>
              <a:rPr lang="en-US" dirty="0" smtClean="0">
                <a:solidFill>
                  <a:schemeClr val="accent1"/>
                </a:solidFill>
              </a:rPr>
              <a:t>design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pattern</a:t>
            </a:r>
          </a:p>
          <a:p>
            <a:r>
              <a:rPr lang="en-US" dirty="0" smtClean="0"/>
              <a:t>Inversion of Control (</a:t>
            </a:r>
            <a:r>
              <a:rPr lang="en-US" dirty="0" err="1" smtClean="0">
                <a:solidFill>
                  <a:schemeClr val="accent1"/>
                </a:solidFill>
              </a:rPr>
              <a:t>IoC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Dependencies are </a:t>
            </a:r>
            <a:r>
              <a:rPr lang="en-US" dirty="0">
                <a:solidFill>
                  <a:schemeClr val="accent1"/>
                </a:solidFill>
              </a:rPr>
              <a:t>pushed</a:t>
            </a:r>
            <a:r>
              <a:rPr lang="en-US" dirty="0"/>
              <a:t> in the class from the </a:t>
            </a:r>
            <a:r>
              <a:rPr lang="en-US" dirty="0" smtClean="0">
                <a:solidFill>
                  <a:schemeClr val="accent1"/>
                </a:solidFill>
              </a:rPr>
              <a:t>outside</a:t>
            </a:r>
          </a:p>
          <a:p>
            <a:pPr lvl="1"/>
            <a:r>
              <a:rPr lang="en-US" dirty="0" smtClean="0"/>
              <a:t>The class does </a:t>
            </a:r>
            <a:r>
              <a:rPr lang="en-US" dirty="0">
                <a:solidFill>
                  <a:schemeClr val="accent1"/>
                </a:solidFill>
              </a:rPr>
              <a:t>not</a:t>
            </a:r>
            <a:r>
              <a:rPr lang="en-US" dirty="0"/>
              <a:t> </a:t>
            </a:r>
            <a:r>
              <a:rPr lang="en-US" dirty="0" smtClean="0"/>
              <a:t>instantiate it's dependencies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3190" y="3816318"/>
            <a:ext cx="10305732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ublic class Customer {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private customerService;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constructor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(CustomerService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cService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 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this.customerService =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cService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1598612" y="5847182"/>
            <a:ext cx="5334000" cy="677820"/>
          </a:xfrm>
          <a:prstGeom prst="wedgeRoundRectCallout">
            <a:avLst>
              <a:gd name="adj1" fmla="val 28118"/>
              <a:gd name="adj2" fmla="val -795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service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comes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outside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381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How it </a:t>
            </a:r>
            <a:r>
              <a:rPr lang="en-US" dirty="0">
                <a:solidFill>
                  <a:schemeClr val="accent1"/>
                </a:solidFill>
              </a:rPr>
              <a:t>should</a:t>
            </a:r>
            <a:r>
              <a:rPr lang="en-US" dirty="0"/>
              <a:t> be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Classes</a:t>
            </a:r>
            <a:r>
              <a:rPr lang="en-US" dirty="0"/>
              <a:t> should </a:t>
            </a:r>
            <a:r>
              <a:rPr lang="en-US" dirty="0">
                <a:solidFill>
                  <a:schemeClr val="accent1"/>
                </a:solidFill>
              </a:rPr>
              <a:t>declare</a:t>
            </a:r>
            <a:r>
              <a:rPr lang="en-US" dirty="0"/>
              <a:t> what they need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Constructors</a:t>
            </a:r>
            <a:r>
              <a:rPr lang="en-US" dirty="0"/>
              <a:t> should </a:t>
            </a:r>
            <a:r>
              <a:rPr lang="en-US" dirty="0">
                <a:solidFill>
                  <a:schemeClr val="accent1"/>
                </a:solidFill>
              </a:rPr>
              <a:t>require</a:t>
            </a:r>
            <a:r>
              <a:rPr lang="en-US" dirty="0"/>
              <a:t> dependencies</a:t>
            </a:r>
          </a:p>
          <a:p>
            <a:pPr lvl="1"/>
            <a:r>
              <a:rPr lang="en-US" dirty="0" smtClean="0"/>
              <a:t>Dependencies </a:t>
            </a:r>
            <a:r>
              <a:rPr lang="en-US" dirty="0"/>
              <a:t>should be </a:t>
            </a:r>
            <a:r>
              <a:rPr lang="en-US" dirty="0">
                <a:solidFill>
                  <a:schemeClr val="accent1"/>
                </a:solidFill>
              </a:rPr>
              <a:t>abstractions</a:t>
            </a:r>
          </a:p>
          <a:p>
            <a:pPr>
              <a:lnSpc>
                <a:spcPct val="100000"/>
              </a:lnSpc>
            </a:pPr>
            <a:r>
              <a:rPr lang="en-US" dirty="0"/>
              <a:t>How to </a:t>
            </a:r>
            <a:r>
              <a:rPr lang="en-US" dirty="0">
                <a:solidFill>
                  <a:schemeClr val="accent1"/>
                </a:solidFill>
              </a:rPr>
              <a:t>do</a:t>
            </a:r>
            <a:r>
              <a:rPr lang="en-US" dirty="0"/>
              <a:t> it</a:t>
            </a:r>
          </a:p>
          <a:p>
            <a:pPr lvl="1"/>
            <a:r>
              <a:rPr lang="en-US" dirty="0"/>
              <a:t>Dependency </a:t>
            </a:r>
            <a:r>
              <a:rPr lang="en-US" dirty="0" smtClean="0"/>
              <a:t>Injection (usually called DI)</a:t>
            </a:r>
            <a:endParaRPr lang="en-US" dirty="0"/>
          </a:p>
          <a:p>
            <a:pPr lvl="1"/>
            <a:r>
              <a:rPr lang="en-US" dirty="0"/>
              <a:t>The Hollywood principle </a:t>
            </a:r>
            <a:br>
              <a:rPr lang="en-US" dirty="0"/>
            </a:br>
            <a:r>
              <a:rPr lang="en-US" dirty="0"/>
              <a:t>"Don't call us, we'll call you</a:t>
            </a:r>
            <a:r>
              <a:rPr lang="en-US" dirty="0" smtClean="0"/>
              <a:t>!"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(2)</a:t>
            </a:r>
            <a:endParaRPr lang="bg-BG" dirty="0"/>
          </a:p>
        </p:txBody>
      </p:sp>
      <p:pic>
        <p:nvPicPr>
          <p:cNvPr id="11" name="Picture 2" descr="Резултат с изображение за nes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90864" y="14478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66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Dependencies – through </a:t>
            </a:r>
            <a:r>
              <a:rPr lang="en-US" dirty="0" smtClean="0">
                <a:solidFill>
                  <a:schemeClr val="accent1"/>
                </a:solidFill>
              </a:rPr>
              <a:t>constructors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Pros</a:t>
            </a:r>
          </a:p>
          <a:p>
            <a:pPr lvl="1"/>
            <a:r>
              <a:rPr lang="en-US" dirty="0" smtClean="0"/>
              <a:t>Classes </a:t>
            </a:r>
            <a:r>
              <a:rPr lang="en-US" dirty="0" smtClean="0">
                <a:solidFill>
                  <a:schemeClr val="accent1"/>
                </a:solidFill>
              </a:rPr>
              <a:t>self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document</a:t>
            </a:r>
            <a:r>
              <a:rPr lang="en-US" dirty="0" smtClean="0"/>
              <a:t> requirements</a:t>
            </a:r>
          </a:p>
          <a:p>
            <a:pPr lvl="1"/>
            <a:r>
              <a:rPr lang="en-US" dirty="0" smtClean="0"/>
              <a:t>Works well </a:t>
            </a:r>
            <a:r>
              <a:rPr lang="en-US" dirty="0" smtClean="0">
                <a:solidFill>
                  <a:schemeClr val="accent1"/>
                </a:solidFill>
              </a:rPr>
              <a:t>without</a:t>
            </a:r>
            <a:r>
              <a:rPr lang="en-US" dirty="0" smtClean="0"/>
              <a:t> container</a:t>
            </a:r>
          </a:p>
          <a:p>
            <a:pPr lvl="1"/>
            <a:r>
              <a:rPr lang="en-US" dirty="0" smtClean="0"/>
              <a:t>Always </a:t>
            </a:r>
            <a:r>
              <a:rPr lang="en-US" dirty="0" smtClean="0">
                <a:solidFill>
                  <a:schemeClr val="accent1"/>
                </a:solidFill>
              </a:rPr>
              <a:t>valid</a:t>
            </a:r>
            <a:r>
              <a:rPr lang="en-US" dirty="0" smtClean="0"/>
              <a:t> State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Cons</a:t>
            </a:r>
          </a:p>
          <a:p>
            <a:pPr lvl="1"/>
            <a:r>
              <a:rPr lang="en-US" dirty="0" smtClean="0"/>
              <a:t>Many </a:t>
            </a:r>
            <a:r>
              <a:rPr lang="en-US" dirty="0" smtClean="0">
                <a:solidFill>
                  <a:schemeClr val="accent1"/>
                </a:solidFill>
              </a:rPr>
              <a:t>parameters</a:t>
            </a:r>
          </a:p>
          <a:p>
            <a:pPr lvl="1"/>
            <a:r>
              <a:rPr lang="en-US" dirty="0" smtClean="0"/>
              <a:t>Some methods may </a:t>
            </a:r>
            <a:r>
              <a:rPr lang="en-US" dirty="0" smtClean="0">
                <a:solidFill>
                  <a:schemeClr val="accent1"/>
                </a:solidFill>
              </a:rPr>
              <a:t>not</a:t>
            </a:r>
            <a:r>
              <a:rPr lang="en-US" dirty="0" smtClean="0"/>
              <a:t> need </a:t>
            </a:r>
            <a:r>
              <a:rPr lang="en-US" dirty="0" smtClean="0">
                <a:solidFill>
                  <a:schemeClr val="accent1"/>
                </a:solidFill>
              </a:rPr>
              <a:t>everything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Injection</a:t>
            </a:r>
            <a:endParaRPr lang="bg-BG" dirty="0"/>
          </a:p>
        </p:txBody>
      </p:sp>
      <p:pic>
        <p:nvPicPr>
          <p:cNvPr id="5" name="Picture 6" descr="Резултат с изображение за che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12" y="2362200"/>
            <a:ext cx="1242318" cy="124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ross, dialog, erro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336662" y="4820677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13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3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1504</Words>
  <Application>Microsoft Office PowerPoint</Application>
  <PresentationFormat>Custom</PresentationFormat>
  <Paragraphs>310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1_SoftUni 16x9</vt:lpstr>
      <vt:lpstr>SoftUni 16x9</vt:lpstr>
      <vt:lpstr>2_SoftUni 16x9</vt:lpstr>
      <vt:lpstr>3_SoftUni 16x9</vt:lpstr>
      <vt:lpstr>Dependency Injection. Services. Observables(RxJS)</vt:lpstr>
      <vt:lpstr>Table of Contents</vt:lpstr>
      <vt:lpstr>Have a Question?</vt:lpstr>
      <vt:lpstr>Dependency Injection Overview</vt:lpstr>
      <vt:lpstr>What is a Dependency ?</vt:lpstr>
      <vt:lpstr>Dependency Examples</vt:lpstr>
      <vt:lpstr>Dependency Injection</vt:lpstr>
      <vt:lpstr>Dependency Injection (2)</vt:lpstr>
      <vt:lpstr>Constructor Injection</vt:lpstr>
      <vt:lpstr>Classic Violations</vt:lpstr>
      <vt:lpstr>How to fix ?</vt:lpstr>
      <vt:lpstr>General Requirements</vt:lpstr>
      <vt:lpstr>Observables and RxJS</vt:lpstr>
      <vt:lpstr>Functional Programming</vt:lpstr>
      <vt:lpstr>The Observable</vt:lpstr>
      <vt:lpstr>Function Reactive Programming</vt:lpstr>
      <vt:lpstr>Introducing RxJS</vt:lpstr>
      <vt:lpstr>Observables Side Effect</vt:lpstr>
      <vt:lpstr>Observables Side Effect (2)</vt:lpstr>
      <vt:lpstr>Commonly Used RxJS Operators</vt:lpstr>
      <vt:lpstr>Commonly used RxJS Operators (2)</vt:lpstr>
      <vt:lpstr>RxJS and FRP Overview</vt:lpstr>
      <vt:lpstr>HTTP Service</vt:lpstr>
      <vt:lpstr>The HTTP Client Module</vt:lpstr>
      <vt:lpstr>Problem: Fetch Data from GitHub</vt:lpstr>
      <vt:lpstr>Injecting the HttpClient</vt:lpstr>
      <vt:lpstr>Subscribe to the Observable</vt:lpstr>
      <vt:lpstr>Typechecking the response</vt:lpstr>
      <vt:lpstr>Catching Errors</vt:lpstr>
      <vt:lpstr>Making a POST request</vt:lpstr>
      <vt:lpstr>Using Promises</vt:lpstr>
      <vt:lpstr>Summary</vt:lpstr>
      <vt:lpstr>Course Introduction</vt:lpstr>
      <vt:lpstr>License</vt:lpstr>
      <vt:lpstr>Trainings @ Software University (SoftUni)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Dependency-Injection-and-Services</dc:title>
  <dc:subject>Software Development Course</dc:subject>
  <dc:creator/>
  <cp:keywords>SoftUni, Angular,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2018-07-17T22:46:42Z</dcterms:modified>
  <cp:category>programming;computer programming;software development, javascript, web, angular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