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  <p:sldMasterId id="2147483697" r:id="rId6"/>
    <p:sldMasterId id="2147483704" r:id="rId7"/>
  </p:sldMasterIdLst>
  <p:notesMasterIdLst>
    <p:notesMasterId r:id="rId36"/>
  </p:notesMasterIdLst>
  <p:handoutMasterIdLst>
    <p:handoutMasterId r:id="rId37"/>
  </p:handoutMasterIdLst>
  <p:sldIdLst>
    <p:sldId id="524" r:id="rId8"/>
    <p:sldId id="525" r:id="rId9"/>
    <p:sldId id="460" r:id="rId10"/>
    <p:sldId id="535" r:id="rId11"/>
    <p:sldId id="536" r:id="rId12"/>
    <p:sldId id="537" r:id="rId13"/>
    <p:sldId id="538" r:id="rId14"/>
    <p:sldId id="539" r:id="rId15"/>
    <p:sldId id="540" r:id="rId16"/>
    <p:sldId id="541" r:id="rId17"/>
    <p:sldId id="542" r:id="rId18"/>
    <p:sldId id="543" r:id="rId19"/>
    <p:sldId id="544" r:id="rId20"/>
    <p:sldId id="545" r:id="rId21"/>
    <p:sldId id="546" r:id="rId22"/>
    <p:sldId id="547" r:id="rId23"/>
    <p:sldId id="548" r:id="rId24"/>
    <p:sldId id="549" r:id="rId25"/>
    <p:sldId id="550" r:id="rId26"/>
    <p:sldId id="552" r:id="rId27"/>
    <p:sldId id="553" r:id="rId28"/>
    <p:sldId id="554" r:id="rId29"/>
    <p:sldId id="555" r:id="rId30"/>
    <p:sldId id="551" r:id="rId31"/>
    <p:sldId id="526" r:id="rId32"/>
    <p:sldId id="556" r:id="rId33"/>
    <p:sldId id="528" r:id="rId34"/>
    <p:sldId id="527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24"/>
            <p14:sldId id="525"/>
            <p14:sldId id="460"/>
          </p14:sldIdLst>
        </p14:section>
        <p14:section name="The NgModule" id="{B3AC8697-1CE3-43D5-8824-BDA46052D165}">
          <p14:sldIdLst>
            <p14:sldId id="535"/>
            <p14:sldId id="536"/>
            <p14:sldId id="537"/>
            <p14:sldId id="538"/>
            <p14:sldId id="539"/>
          </p14:sldIdLst>
        </p14:section>
        <p14:section name="Routing Overview" id="{AB2A7444-39CB-4EE9-86F1-0C5F1A941F03}">
          <p14:sldIdLst>
            <p14:sldId id="540"/>
            <p14:sldId id="541"/>
            <p14:sldId id="542"/>
          </p14:sldIdLst>
        </p14:section>
        <p14:section name="Routing &amp; Navigation" id="{56370D16-44AC-4B7D-8C8A-6200CB7A47AE}">
          <p14:sldIdLst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Guards" id="{A583CE8B-BD0F-4B9A-AD22-85E925216DE3}">
          <p14:sldIdLst>
            <p14:sldId id="552"/>
            <p14:sldId id="553"/>
            <p14:sldId id="554"/>
            <p14:sldId id="555"/>
            <p14:sldId id="551"/>
          </p14:sldIdLst>
        </p14:section>
        <p14:section name="Summary" id="{1888D697-2B49-43A6-BDC2-719250E583B8}">
          <p14:sldIdLst>
            <p14:sldId id="526"/>
            <p14:sldId id="556"/>
            <p14:sldId id="528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5400" autoAdjust="0"/>
  </p:normalViewPr>
  <p:slideViewPr>
    <p:cSldViewPr>
      <p:cViewPr varScale="1">
        <p:scale>
          <a:sx n="66" d="100"/>
          <a:sy n="66" d="100"/>
        </p:scale>
        <p:origin x="328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2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7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0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17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35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8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9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8482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96410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69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01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9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94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30918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58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01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9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42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040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03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110963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1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73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377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698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90190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006337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6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678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9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05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341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634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7689352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381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03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5016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1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3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5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326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569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612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42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71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428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7/18/2018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977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rout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30.png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7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32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4.jpeg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9.png"/><Relationship Id="rId24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" TargetMode="External"/><Relationship Id="rId2" Type="http://schemas.openxmlformats.org/officeDocument/2006/relationships/hyperlink" Target="https://material.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gular/angularfire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ngmodu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Modules and Routing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SPA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89797" y="3650611"/>
            <a:ext cx="1348447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Modules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and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/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Routing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3307" y="3351101"/>
            <a:ext cx="2400247" cy="25924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941" y="4583300"/>
            <a:ext cx="1770170" cy="177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US" dirty="0"/>
              <a:t> allows navigation,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without reloading </a:t>
            </a:r>
            <a:r>
              <a:rPr lang="en-US" dirty="0"/>
              <a:t>the page</a:t>
            </a:r>
          </a:p>
          <a:p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Single Page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098183" y="2745841"/>
            <a:ext cx="3474132" cy="3180945"/>
            <a:chOff x="989013" y="2895600"/>
            <a:chExt cx="3474132" cy="318094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013" y="2895600"/>
              <a:ext cx="914400" cy="112354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013" y="4953000"/>
              <a:ext cx="914400" cy="112354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012" y="2895600"/>
              <a:ext cx="914400" cy="112354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012" y="4953000"/>
              <a:ext cx="914400" cy="1123545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14" idx="2"/>
              <a:endCxn id="15" idx="0"/>
            </p:cNvCxnSpPr>
            <p:nvPr/>
          </p:nvCxnSpPr>
          <p:spPr>
            <a:xfrm>
              <a:off x="1446213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1903413" y="4019145"/>
              <a:ext cx="1142201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16" idx="1"/>
            </p:cNvCxnSpPr>
            <p:nvPr/>
          </p:nvCxnSpPr>
          <p:spPr>
            <a:xfrm>
              <a:off x="1903413" y="3457373"/>
              <a:ext cx="1371599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0"/>
              <a:endCxn id="16" idx="2"/>
            </p:cNvCxnSpPr>
            <p:nvPr/>
          </p:nvCxnSpPr>
          <p:spPr>
            <a:xfrm flipV="1">
              <a:off x="3732212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46901" y="3057260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Link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32811" y="4022516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Link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66091" y="4303218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Link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09146" y="4286017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Link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670183" y="2745841"/>
            <a:ext cx="2474064" cy="3180945"/>
            <a:chOff x="5561013" y="2895600"/>
            <a:chExt cx="2474064" cy="3180945"/>
          </a:xfrm>
        </p:grpSpPr>
        <p:sp>
          <p:nvSpPr>
            <p:cNvPr id="35" name="Rectangle: Folded Corner 34"/>
            <p:cNvSpPr/>
            <p:nvPr/>
          </p:nvSpPr>
          <p:spPr>
            <a:xfrm rot="10800000">
              <a:off x="5561013" y="2895600"/>
              <a:ext cx="2474064" cy="3180945"/>
            </a:xfrm>
            <a:prstGeom prst="foldedCorner">
              <a:avLst>
                <a:gd name="adj" fmla="val 23538"/>
              </a:avLst>
            </a:prstGeom>
            <a:solidFill>
              <a:schemeClr val="tx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57599" y="3057260"/>
              <a:ext cx="1680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</a:t>
              </a:r>
              <a:endParaRPr lang="en-US" sz="20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09693" y="3657600"/>
              <a:ext cx="1981200" cy="765026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Router</a:t>
              </a: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99" y="2743200"/>
            <a:ext cx="1207113" cy="14082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79" y="4518488"/>
            <a:ext cx="1207113" cy="140829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99" y="4518488"/>
            <a:ext cx="1207113" cy="140829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57" y="4395300"/>
            <a:ext cx="1207113" cy="14082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79" y="2743200"/>
            <a:ext cx="1207113" cy="140829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76496" y="6106180"/>
            <a:ext cx="351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Standard Navigation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99212" y="6106180"/>
            <a:ext cx="409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Navigation using Routing</a:t>
            </a:r>
          </a:p>
        </p:txBody>
      </p:sp>
    </p:spTree>
    <p:extLst>
      <p:ext uri="{BB962C8B-B14F-4D97-AF65-F5344CB8AC3E}">
        <p14:creationId xmlns:p14="http://schemas.microsoft.com/office/powerpoint/2010/main" val="319923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323E-6 1.48148E-6 L 0.18625 -0.2409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2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0323E-6 1.48148E-6 L 0.18547 -0.2405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3" y="-120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7.60615E-7 -2.59259E-6 L -0.18573 -0.01805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6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clicks on a link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Load all scripts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once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react quickly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581400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Module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Routing in Angular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1555793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dirty="0" smtClean="0"/>
              <a:t>First add the </a:t>
            </a:r>
            <a:r>
              <a:rPr lang="en-US" dirty="0" smtClean="0">
                <a:solidFill>
                  <a:schemeClr val="accent1"/>
                </a:solidFill>
              </a:rPr>
              <a:t>base</a:t>
            </a:r>
            <a:r>
              <a:rPr lang="en-US" dirty="0" smtClean="0"/>
              <a:t> meta tag into </a:t>
            </a:r>
            <a:r>
              <a:rPr lang="en-US" dirty="0" smtClean="0">
                <a:solidFill>
                  <a:schemeClr val="accent1"/>
                </a:solidFill>
              </a:rPr>
              <a:t>the index.html </a:t>
            </a:r>
            <a:r>
              <a:rPr lang="en-US" dirty="0" smtClean="0"/>
              <a:t>file</a:t>
            </a:r>
          </a:p>
          <a:p>
            <a:pPr>
              <a:spcAft>
                <a:spcPts val="14000"/>
              </a:spcAft>
            </a:pPr>
            <a:r>
              <a:rPr lang="en-US" dirty="0" smtClean="0"/>
              <a:t>Add a </a:t>
            </a:r>
            <a:r>
              <a:rPr lang="en-US" dirty="0" err="1" smtClean="0">
                <a:solidFill>
                  <a:schemeClr val="accent1"/>
                </a:solidFill>
              </a:rPr>
              <a:t>nav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tag so the </a:t>
            </a:r>
            <a:r>
              <a:rPr lang="en-US" dirty="0" smtClean="0">
                <a:solidFill>
                  <a:schemeClr val="accent1"/>
                </a:solidFill>
              </a:rPr>
              <a:t>user</a:t>
            </a:r>
            <a:r>
              <a:rPr lang="en-US" dirty="0" smtClean="0"/>
              <a:t> can navigate through the app</a:t>
            </a:r>
          </a:p>
          <a:p>
            <a:r>
              <a:rPr lang="en-US" dirty="0" smtClean="0"/>
              <a:t>Define the </a:t>
            </a:r>
            <a:r>
              <a:rPr lang="en-US" dirty="0" smtClean="0">
                <a:solidFill>
                  <a:schemeClr val="accent1"/>
                </a:solidFill>
              </a:rPr>
              <a:t>router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outlet</a:t>
            </a:r>
            <a:r>
              <a:rPr lang="en-US" dirty="0" smtClean="0"/>
              <a:t> where the </a:t>
            </a:r>
            <a:r>
              <a:rPr lang="en-US" dirty="0" smtClean="0">
                <a:solidFill>
                  <a:schemeClr val="accent1"/>
                </a:solidFill>
              </a:rPr>
              <a:t>content</a:t>
            </a:r>
            <a:r>
              <a:rPr lang="en-US" dirty="0" smtClean="0"/>
              <a:t> will be </a:t>
            </a:r>
            <a:r>
              <a:rPr lang="en-US" dirty="0" smtClean="0">
                <a:solidFill>
                  <a:schemeClr val="accent1"/>
                </a:solidFill>
              </a:rPr>
              <a:t>rendered</a:t>
            </a:r>
          </a:p>
          <a:p>
            <a:pPr>
              <a:spcAft>
                <a:spcPts val="10000"/>
              </a:spcAft>
            </a:pPr>
            <a:endParaRPr lang="en-US" dirty="0" smtClean="0"/>
          </a:p>
          <a:p>
            <a:pPr>
              <a:spcAft>
                <a:spcPts val="6000"/>
              </a:spcAft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861791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&lt;base href="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865812" y="1861791"/>
            <a:ext cx="4822825" cy="677820"/>
          </a:xfrm>
          <a:prstGeom prst="wedgeRoundRectCallout">
            <a:avLst>
              <a:gd name="adj1" fmla="val -88025"/>
              <a:gd name="adj2" fmla="val -173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CLI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3151468"/>
            <a:ext cx="7086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routerLink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="/home"&gt;Home&lt;/a&gt;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routerLink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="/about"&gt;About&lt;/a&gt;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5715000"/>
            <a:ext cx="5947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router-outlet&gt;&lt;/router-outlet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 smtClean="0"/>
              <a:t>Import </a:t>
            </a:r>
            <a:r>
              <a:rPr lang="en-US" dirty="0" err="1" smtClean="0">
                <a:solidFill>
                  <a:schemeClr val="accent1"/>
                </a:solidFill>
              </a:rPr>
              <a:t>NgModule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RouterModule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Routes</a:t>
            </a:r>
          </a:p>
          <a:p>
            <a:pPr>
              <a:spcAft>
                <a:spcPts val="10000"/>
              </a:spcAft>
            </a:pPr>
            <a:r>
              <a:rPr lang="en-US" dirty="0" smtClean="0"/>
              <a:t>Define the needed </a:t>
            </a:r>
            <a:r>
              <a:rPr lang="en-US" dirty="0" smtClean="0">
                <a:solidFill>
                  <a:schemeClr val="accent1"/>
                </a:solidFill>
              </a:rPr>
              <a:t>routes</a:t>
            </a:r>
            <a:r>
              <a:rPr lang="en-US" dirty="0" smtClean="0"/>
              <a:t> as an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accent1"/>
                </a:solidFill>
              </a:rPr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Routes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1277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'@angular/core'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'@angular/router';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897739"/>
            <a:ext cx="9601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routes: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path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'home',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HomeComponent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path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'about',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AboutComponent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]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48994" y="5643546"/>
            <a:ext cx="4822825" cy="677820"/>
          </a:xfrm>
          <a:prstGeom prst="wedgeRoundRectCallout">
            <a:avLst>
              <a:gd name="adj1" fmla="val -108127"/>
              <a:gd name="adj2" fmla="val -1050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'/'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needed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infront!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662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App Routes Module using the </a:t>
            </a:r>
            <a:r>
              <a:rPr lang="en-US" dirty="0" smtClean="0">
                <a:solidFill>
                  <a:schemeClr val="accent1"/>
                </a:solidFill>
              </a:rPr>
              <a:t>decorator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Routes Module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9601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declarations: 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HomeComponent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AboutComponent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RouterModule.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forRoot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(routes)],</a:t>
            </a:r>
          </a:p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AppRoutesModule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799012" y="2023538"/>
            <a:ext cx="4822825" cy="1154546"/>
          </a:xfrm>
          <a:prstGeom prst="wedgeRoundRectCallout">
            <a:avLst>
              <a:gd name="adj1" fmla="val -28633"/>
              <a:gd name="adj2" fmla="val 1206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app routes (done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once)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1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 </a:t>
            </a:r>
            <a:r>
              <a:rPr lang="en-US" dirty="0" smtClean="0">
                <a:solidFill>
                  <a:schemeClr val="accent1"/>
                </a:solidFill>
              </a:rPr>
              <a:t>import</a:t>
            </a:r>
            <a:r>
              <a:rPr lang="en-US" dirty="0" smtClean="0"/>
              <a:t> the routes module in </a:t>
            </a:r>
            <a:r>
              <a:rPr lang="en-US" dirty="0" smtClean="0">
                <a:solidFill>
                  <a:schemeClr val="accent1"/>
                </a:solidFill>
              </a:rPr>
              <a:t>app</a:t>
            </a:r>
            <a:r>
              <a:rPr lang="en-US" dirty="0" smtClean="0"/>
              <a:t> module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Routes Module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10210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mport {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AppRoutesModule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'./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routes.module.ts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Other imports for core module</a:t>
            </a:r>
          </a:p>
          <a:p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imports: 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AppRoutesModule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7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is useful to </a:t>
            </a:r>
            <a:r>
              <a:rPr lang="en-US" dirty="0" smtClean="0">
                <a:solidFill>
                  <a:schemeClr val="accent1"/>
                </a:solidFill>
              </a:rPr>
              <a:t>redirect</a:t>
            </a:r>
            <a:r>
              <a:rPr lang="en-US" dirty="0" smtClean="0"/>
              <a:t> to a </a:t>
            </a:r>
            <a:r>
              <a:rPr lang="en-US" dirty="0" smtClean="0">
                <a:solidFill>
                  <a:schemeClr val="accent1"/>
                </a:solidFill>
              </a:rPr>
              <a:t>specific</a:t>
            </a:r>
            <a:r>
              <a:rPr lang="en-US" dirty="0" smtClean="0"/>
              <a:t> path</a:t>
            </a:r>
          </a:p>
          <a:p>
            <a:pPr lvl="1"/>
            <a:r>
              <a:rPr lang="en-US" dirty="0" smtClean="0"/>
              <a:t>For example the </a:t>
            </a:r>
            <a:r>
              <a:rPr lang="en-US" dirty="0" smtClean="0">
                <a:solidFill>
                  <a:schemeClr val="accent1"/>
                </a:solidFill>
              </a:rPr>
              <a:t>default</a:t>
            </a:r>
            <a:r>
              <a:rPr lang="en-US" dirty="0" smtClean="0"/>
              <a:t> route should </a:t>
            </a:r>
            <a:r>
              <a:rPr lang="en-US" dirty="0" smtClean="0">
                <a:solidFill>
                  <a:schemeClr val="accent1"/>
                </a:solidFill>
              </a:rPr>
              <a:t>redirect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home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From a Path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667000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routes: Routes = [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path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'home', component: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HomeComponent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path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'',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redirectTo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home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pathMatch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full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path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'about', component: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AboutComponent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]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970212" y="4844215"/>
            <a:ext cx="4822825" cy="1154546"/>
          </a:xfrm>
          <a:prstGeom prst="wedgeRoundRectCallout">
            <a:avLst>
              <a:gd name="adj1" fmla="val -78660"/>
              <a:gd name="adj2" fmla="val -83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placement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order of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matters!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37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requested </a:t>
            </a:r>
            <a:r>
              <a:rPr lang="en-US" dirty="0" smtClean="0">
                <a:solidFill>
                  <a:schemeClr val="accent1"/>
                </a:solidFill>
              </a:rPr>
              <a:t>URL</a:t>
            </a:r>
            <a:r>
              <a:rPr lang="en-US" dirty="0" smtClean="0"/>
              <a:t> doesn't </a:t>
            </a:r>
            <a:r>
              <a:rPr lang="en-US" dirty="0" smtClean="0">
                <a:solidFill>
                  <a:schemeClr val="accent1"/>
                </a:solidFill>
              </a:rPr>
              <a:t>match</a:t>
            </a:r>
            <a:r>
              <a:rPr lang="en-US" dirty="0" smtClean="0"/>
              <a:t> any paths for routes, </a:t>
            </a:r>
            <a:r>
              <a:rPr lang="en-US" dirty="0" smtClean="0">
                <a:solidFill>
                  <a:schemeClr val="accent1"/>
                </a:solidFill>
              </a:rPr>
              <a:t>show</a:t>
            </a:r>
            <a:r>
              <a:rPr lang="en-US" dirty="0" smtClean="0"/>
              <a:t> a </a:t>
            </a:r>
            <a:r>
              <a:rPr lang="en-US" dirty="0" smtClean="0">
                <a:solidFill>
                  <a:schemeClr val="accent1"/>
                </a:solidFill>
              </a:rPr>
              <a:t>404</a:t>
            </a:r>
            <a:r>
              <a:rPr lang="en-US" dirty="0" smtClean="0"/>
              <a:t> Not Found Page</a:t>
            </a:r>
          </a:p>
          <a:p>
            <a:pPr lvl="1"/>
            <a:r>
              <a:rPr lang="en-US" dirty="0" smtClean="0"/>
              <a:t>This is done by using a </a:t>
            </a:r>
            <a:r>
              <a:rPr lang="en-US" dirty="0" smtClean="0">
                <a:solidFill>
                  <a:schemeClr val="accent1"/>
                </a:solidFill>
              </a:rPr>
              <a:t>wildcard</a:t>
            </a:r>
            <a:r>
              <a:rPr lang="en-US" dirty="0" smtClean="0"/>
              <a:t> '</a:t>
            </a:r>
            <a:r>
              <a:rPr lang="en-US" dirty="0" smtClean="0">
                <a:solidFill>
                  <a:schemeClr val="accent1"/>
                </a:solidFill>
              </a:rPr>
              <a:t>**</a:t>
            </a:r>
            <a:r>
              <a:rPr lang="en-US" dirty="0" smtClean="0"/>
              <a:t>'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Wildcards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52800"/>
            <a:ext cx="10363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path: '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**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component: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PageNotFoundComponent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6" name="Picture 6" descr="error, war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93812" y="4615149"/>
            <a:ext cx="1993187" cy="199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ross, dialog, err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456612" y="4803829"/>
            <a:ext cx="1476301" cy="14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Резултат с изображение за miss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136" y="4541270"/>
            <a:ext cx="1963534" cy="196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43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To take a </a:t>
            </a:r>
            <a:r>
              <a:rPr lang="en-US" dirty="0" smtClean="0">
                <a:solidFill>
                  <a:schemeClr val="accent1"/>
                </a:solidFill>
              </a:rPr>
              <a:t>parameter</a:t>
            </a:r>
            <a:r>
              <a:rPr lang="en-US" dirty="0" smtClean="0"/>
              <a:t> from the </a:t>
            </a:r>
            <a:r>
              <a:rPr lang="en-US" dirty="0" smtClean="0">
                <a:solidFill>
                  <a:schemeClr val="accent1"/>
                </a:solidFill>
              </a:rPr>
              <a:t>url</a:t>
            </a:r>
            <a:r>
              <a:rPr lang="en-US" dirty="0" smtClean="0"/>
              <a:t>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After that </a:t>
            </a:r>
            <a:r>
              <a:rPr lang="en-US" dirty="0" smtClean="0">
                <a:solidFill>
                  <a:schemeClr val="accent1"/>
                </a:solidFill>
              </a:rPr>
              <a:t>inject</a:t>
            </a:r>
            <a:r>
              <a:rPr lang="en-US" dirty="0" smtClean="0"/>
              <a:t> Activated Route in the Component and </a:t>
            </a:r>
            <a:r>
              <a:rPr lang="en-US" dirty="0" smtClean="0">
                <a:solidFill>
                  <a:schemeClr val="accent1"/>
                </a:solidFill>
              </a:rPr>
              <a:t>extract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1"/>
                </a:solidFill>
              </a:rPr>
              <a:t>id</a:t>
            </a:r>
          </a:p>
          <a:p>
            <a:pPr>
              <a:spcAft>
                <a:spcPts val="6000"/>
              </a:spcAft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Parameters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6125" y="1828800"/>
            <a:ext cx="11377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path: '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courses/: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',component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CourseDetailsComponent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125" y="3810000"/>
            <a:ext cx="1122088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CoursesComponent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paramsId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constructor(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private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 :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ActivatedRoute</a:t>
            </a:r>
            <a:endParaRPr 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paramsId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this.route.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snapshot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params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['id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']; } 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5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NgModule</a:t>
            </a:r>
            <a:endParaRPr lang="en-US" dirty="0" smtClean="0"/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Creating your own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Router </a:t>
            </a:r>
            <a:r>
              <a:rPr lang="en-US" dirty="0" smtClean="0"/>
              <a:t>Module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Router Guards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5090945"/>
            <a:ext cx="9832319" cy="640231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Guards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Creating Simple Guards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828800"/>
            <a:ext cx="1757030" cy="28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2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Limiting access to a route is </a:t>
            </a:r>
            <a:r>
              <a:rPr lang="en-US" dirty="0" smtClean="0">
                <a:solidFill>
                  <a:schemeClr val="accent1"/>
                </a:solidFill>
              </a:rPr>
              <a:t>needed</a:t>
            </a:r>
            <a:r>
              <a:rPr lang="en-US" dirty="0" smtClean="0"/>
              <a:t> in most applications (limit anonymous users for example). </a:t>
            </a:r>
          </a:p>
          <a:p>
            <a:r>
              <a:rPr lang="en-US" dirty="0" smtClean="0"/>
              <a:t>In Angular there are route </a:t>
            </a:r>
            <a:r>
              <a:rPr lang="en-US" dirty="0" smtClean="0">
                <a:solidFill>
                  <a:schemeClr val="accent1"/>
                </a:solidFill>
              </a:rPr>
              <a:t>guards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Build a guard </a:t>
            </a:r>
            <a:r>
              <a:rPr lang="en-US" dirty="0" smtClean="0">
                <a:solidFill>
                  <a:schemeClr val="accent1"/>
                </a:solidFill>
              </a:rPr>
              <a:t>service</a:t>
            </a:r>
          </a:p>
          <a:p>
            <a:pPr lvl="1"/>
            <a:r>
              <a:rPr lang="en-US" dirty="0" smtClean="0"/>
              <a:t>Register the </a:t>
            </a:r>
            <a:r>
              <a:rPr lang="en-US" dirty="0" smtClean="0">
                <a:solidFill>
                  <a:schemeClr val="accent1"/>
                </a:solidFill>
              </a:rPr>
              <a:t>service</a:t>
            </a:r>
            <a:r>
              <a:rPr lang="en-US" dirty="0" smtClean="0"/>
              <a:t> in an Angular </a:t>
            </a:r>
            <a:r>
              <a:rPr lang="en-US" dirty="0" smtClean="0">
                <a:solidFill>
                  <a:schemeClr val="accent1"/>
                </a:solidFill>
              </a:rPr>
              <a:t>module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Add</a:t>
            </a:r>
            <a:r>
              <a:rPr lang="en-US" dirty="0" smtClean="0"/>
              <a:t> the guard to a desired </a:t>
            </a:r>
            <a:r>
              <a:rPr lang="en-US" dirty="0" smtClean="0">
                <a:solidFill>
                  <a:schemeClr val="accent1"/>
                </a:solidFill>
              </a:rPr>
              <a:t>route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Guards 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055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 activate guard </a:t>
            </a:r>
            <a:r>
              <a:rPr lang="en-US" dirty="0" smtClean="0">
                <a:solidFill>
                  <a:schemeClr val="accent1"/>
                </a:solidFill>
              </a:rPr>
              <a:t>checks</a:t>
            </a:r>
            <a:r>
              <a:rPr lang="en-US" dirty="0" smtClean="0"/>
              <a:t> criteria before </a:t>
            </a:r>
            <a:r>
              <a:rPr lang="en-US" dirty="0" smtClean="0">
                <a:solidFill>
                  <a:schemeClr val="accent1"/>
                </a:solidFill>
              </a:rPr>
              <a:t>activating</a:t>
            </a:r>
            <a:r>
              <a:rPr lang="en-US" dirty="0" smtClean="0"/>
              <a:t> a route</a:t>
            </a:r>
          </a:p>
          <a:p>
            <a:r>
              <a:rPr lang="en-US" dirty="0" smtClean="0"/>
              <a:t>It </a:t>
            </a:r>
            <a:r>
              <a:rPr lang="en-US" dirty="0" smtClean="0">
                <a:solidFill>
                  <a:schemeClr val="accent1"/>
                </a:solidFill>
              </a:rPr>
              <a:t>limits</a:t>
            </a:r>
            <a:r>
              <a:rPr lang="en-US" dirty="0" smtClean="0"/>
              <a:t> route access to </a:t>
            </a:r>
            <a:r>
              <a:rPr lang="en-US" dirty="0" smtClean="0">
                <a:solidFill>
                  <a:schemeClr val="accent1"/>
                </a:solidFill>
              </a:rPr>
              <a:t>specific</a:t>
            </a:r>
            <a:r>
              <a:rPr lang="en-US" dirty="0" smtClean="0"/>
              <a:t> users (register users, admins..)</a:t>
            </a:r>
          </a:p>
          <a:p>
            <a:r>
              <a:rPr lang="en-US" dirty="0"/>
              <a:t>Ensure </a:t>
            </a:r>
            <a:r>
              <a:rPr lang="en-US" dirty="0">
                <a:solidFill>
                  <a:schemeClr val="accent1"/>
                </a:solidFill>
              </a:rPr>
              <a:t>prerequisites</a:t>
            </a:r>
            <a:r>
              <a:rPr lang="en-US" dirty="0"/>
              <a:t> are met </a:t>
            </a:r>
            <a:r>
              <a:rPr lang="en-US" dirty="0" smtClean="0"/>
              <a:t>(the user is logged)</a:t>
            </a:r>
          </a:p>
          <a:p>
            <a:r>
              <a:rPr lang="en-US" dirty="0" smtClean="0"/>
              <a:t>Called when the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changes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CanActivate</a:t>
            </a:r>
            <a:r>
              <a:rPr lang="en-US" dirty="0" smtClean="0"/>
              <a:t> Guard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4090901"/>
            <a:ext cx="103632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Injectable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"@angular/core";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Router,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CanActivate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ActivatedRouteSnapshot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RouterStateSnapshot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"@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angular/router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1"/>
                </a:solidFill>
              </a:rPr>
              <a:t>guard</a:t>
            </a:r>
            <a:r>
              <a:rPr lang="en-US" dirty="0" smtClean="0"/>
              <a:t> that limits </a:t>
            </a:r>
            <a:r>
              <a:rPr lang="en-US" dirty="0" smtClean="0">
                <a:solidFill>
                  <a:schemeClr val="accent1"/>
                </a:solidFill>
              </a:rPr>
              <a:t>non-authenticated</a:t>
            </a:r>
            <a:r>
              <a:rPr lang="en-US" dirty="0" smtClean="0"/>
              <a:t> users: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200"/>
            <a:ext cx="103632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Injectable()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AuthGuard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CanActivate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canActivate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(route: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ActivatedRouteSnapshot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state: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RouterStateSnapshot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: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return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checkIfLogged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(state.url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lvl="1"/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checkIfLogged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string) :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Use the authentication service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9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Children routes</a:t>
            </a:r>
          </a:p>
          <a:p>
            <a:r>
              <a:rPr lang="en-US" dirty="0" smtClean="0"/>
              <a:t>Secondary routes</a:t>
            </a:r>
          </a:p>
          <a:p>
            <a:r>
              <a:rPr lang="en-US" dirty="0" smtClean="0"/>
              <a:t>Lazy </a:t>
            </a:r>
            <a:r>
              <a:rPr lang="en-US" dirty="0" smtClean="0"/>
              <a:t>Loading </a:t>
            </a:r>
            <a:r>
              <a:rPr lang="en-US" dirty="0"/>
              <a:t>and more: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angular.io/guide/router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Additional </a:t>
            </a:r>
            <a:r>
              <a:rPr lang="en-US" dirty="0" smtClean="0"/>
              <a:t>Functionality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28800"/>
            <a:ext cx="1135169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children: [ { path: '/create', component: </a:t>
            </a:r>
            <a:r>
              <a:rPr lang="en-US" sz="26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CreateComponent</a:t>
            </a:r>
            <a:r>
              <a:rPr lang="en-US" sz="26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</a:t>
            </a:r>
            <a:r>
              <a:rPr 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endParaRPr lang="en-US" sz="2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6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spcAft>
                <a:spcPts val="6000"/>
              </a:spcAft>
            </a:pPr>
            <a:r>
              <a:rPr lang="en-US" sz="3200" dirty="0" err="1" smtClean="0"/>
              <a:t>NgModules</a:t>
            </a:r>
            <a:r>
              <a:rPr lang="en-US" sz="3200" dirty="0"/>
              <a:t> help </a:t>
            </a:r>
            <a:r>
              <a:rPr lang="en-US" sz="3200" dirty="0">
                <a:solidFill>
                  <a:schemeClr val="accent1"/>
                </a:solidFill>
              </a:rPr>
              <a:t>organize</a:t>
            </a:r>
            <a:r>
              <a:rPr lang="en-US" sz="3200" dirty="0"/>
              <a:t> an </a:t>
            </a:r>
            <a:r>
              <a:rPr lang="en-US" sz="3200" dirty="0" smtClean="0"/>
              <a:t>application</a:t>
            </a:r>
            <a:endParaRPr lang="en-US" sz="3200" dirty="0"/>
          </a:p>
          <a:p>
            <a:r>
              <a:rPr lang="en-US" sz="3200" dirty="0" smtClean="0"/>
              <a:t>Routing allows </a:t>
            </a:r>
            <a:r>
              <a:rPr lang="en-US" sz="3200" dirty="0" smtClean="0">
                <a:solidFill>
                  <a:schemeClr val="accent1"/>
                </a:solidFill>
              </a:rPr>
              <a:t>navigation</a:t>
            </a:r>
            <a:r>
              <a:rPr lang="en-US" sz="3200" dirty="0" smtClean="0"/>
              <a:t> without </a:t>
            </a:r>
            <a:r>
              <a:rPr lang="en-US" sz="3200" dirty="0" smtClean="0">
                <a:solidFill>
                  <a:schemeClr val="accent1"/>
                </a:solidFill>
              </a:rPr>
              <a:t>reloading</a:t>
            </a:r>
            <a:r>
              <a:rPr lang="en-US" sz="3200" dirty="0" smtClean="0"/>
              <a:t> the page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dirty="0" smtClean="0">
                <a:solidFill>
                  <a:schemeClr val="accent1"/>
                </a:solidFill>
              </a:rPr>
              <a:t>Router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Module</a:t>
            </a:r>
            <a:r>
              <a:rPr lang="en-US" sz="3200" dirty="0" smtClean="0"/>
              <a:t> in Angular is a </a:t>
            </a:r>
            <a:r>
              <a:rPr lang="en-US" sz="3200" dirty="0" smtClean="0">
                <a:solidFill>
                  <a:schemeClr val="accent1"/>
                </a:solidFill>
              </a:rPr>
              <a:t>powerful</a:t>
            </a:r>
            <a:r>
              <a:rPr lang="en-US" sz="3200" dirty="0" smtClean="0"/>
              <a:t> tool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It supports </a:t>
            </a:r>
            <a:r>
              <a:rPr lang="en-US" sz="3000" dirty="0">
                <a:solidFill>
                  <a:schemeClr val="accent1"/>
                </a:solidFill>
              </a:rPr>
              <a:t>b</a:t>
            </a:r>
            <a:r>
              <a:rPr lang="en-US" sz="3000" dirty="0" smtClean="0">
                <a:solidFill>
                  <a:schemeClr val="accent1"/>
                </a:solidFill>
              </a:rPr>
              <a:t>asic</a:t>
            </a:r>
            <a:r>
              <a:rPr lang="en-US" sz="3000" dirty="0" smtClean="0"/>
              <a:t> </a:t>
            </a:r>
            <a:r>
              <a:rPr lang="en-US" sz="3000" dirty="0"/>
              <a:t>r</a:t>
            </a:r>
            <a:r>
              <a:rPr lang="en-US" sz="3000" dirty="0" smtClean="0"/>
              <a:t>outing</a:t>
            </a:r>
            <a:r>
              <a:rPr lang="en-US" sz="3000" dirty="0" smtClean="0"/>
              <a:t>, </a:t>
            </a:r>
            <a:r>
              <a:rPr lang="en-US" sz="3000" dirty="0" smtClean="0"/>
              <a:t>ro</a:t>
            </a:r>
            <a:r>
              <a:rPr lang="en-US" sz="3000" dirty="0" smtClean="0"/>
              <a:t>uting </a:t>
            </a:r>
            <a:r>
              <a:rPr lang="en-US" sz="3000" dirty="0" smtClean="0"/>
              <a:t>with </a:t>
            </a:r>
            <a:r>
              <a:rPr lang="en-US" sz="3000" dirty="0" smtClean="0">
                <a:solidFill>
                  <a:schemeClr val="accent1"/>
                </a:solidFill>
              </a:rPr>
              <a:t>parameters</a:t>
            </a:r>
            <a:r>
              <a:rPr lang="en-US" sz="3000" dirty="0" smtClean="0"/>
              <a:t>, 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chemeClr val="accent1"/>
                </a:solidFill>
              </a:rPr>
              <a:t>hild</a:t>
            </a:r>
            <a:r>
              <a:rPr lang="en-US" sz="3000" dirty="0" smtClean="0"/>
              <a:t> </a:t>
            </a:r>
            <a:r>
              <a:rPr lang="en-US" sz="3000" dirty="0"/>
              <a:t>r</a:t>
            </a:r>
            <a:r>
              <a:rPr lang="en-US" sz="3000" dirty="0" smtClean="0"/>
              <a:t>outes</a:t>
            </a:r>
            <a:r>
              <a:rPr lang="en-US" sz="3000" dirty="0" smtClean="0"/>
              <a:t>, </a:t>
            </a:r>
            <a:r>
              <a:rPr lang="en-US" sz="3000" dirty="0" smtClean="0"/>
              <a:t>route </a:t>
            </a:r>
            <a:r>
              <a:rPr lang="en-US" sz="3000" dirty="0">
                <a:solidFill>
                  <a:schemeClr val="accent1"/>
                </a:solidFill>
              </a:rPr>
              <a:t>g</a:t>
            </a:r>
            <a:r>
              <a:rPr lang="en-US" sz="3000" dirty="0" smtClean="0">
                <a:solidFill>
                  <a:schemeClr val="accent1"/>
                </a:solidFill>
              </a:rPr>
              <a:t>uards</a:t>
            </a:r>
            <a:r>
              <a:rPr lang="en-US" sz="3000" dirty="0" smtClean="0"/>
              <a:t> </a:t>
            </a:r>
            <a:r>
              <a:rPr lang="en-US" sz="3000" dirty="0" smtClean="0"/>
              <a:t>and more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129" y="1151118"/>
            <a:ext cx="3372694" cy="2885609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0872" y="1901426"/>
            <a:ext cx="731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'@angular/core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0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886721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42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1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NgModule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bg-BG" dirty="0"/>
          </a:p>
        </p:txBody>
      </p:sp>
      <p:pic>
        <p:nvPicPr>
          <p:cNvPr id="4" name="Picture 4" descr="C:\Documents\Courses\OOP\OOP Images\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8012" y="1905000"/>
            <a:ext cx="3255681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0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NgModules</a:t>
            </a:r>
            <a:r>
              <a:rPr lang="en-US" dirty="0"/>
              <a:t> </a:t>
            </a:r>
            <a:r>
              <a:rPr lang="en-US" dirty="0" smtClean="0"/>
              <a:t>help </a:t>
            </a:r>
            <a:r>
              <a:rPr lang="en-US" dirty="0" smtClean="0">
                <a:solidFill>
                  <a:schemeClr val="accent1"/>
                </a:solidFill>
              </a:rPr>
              <a:t>organize</a:t>
            </a:r>
            <a:r>
              <a:rPr lang="en-US" dirty="0" smtClean="0"/>
              <a:t> an application into cohesive </a:t>
            </a:r>
            <a:r>
              <a:rPr lang="en-US" dirty="0" smtClean="0">
                <a:solidFill>
                  <a:schemeClr val="accent1"/>
                </a:solidFill>
              </a:rPr>
              <a:t>blocks of </a:t>
            </a:r>
            <a:r>
              <a:rPr lang="en-US" dirty="0" smtClean="0"/>
              <a:t>functionality.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An </a:t>
            </a:r>
            <a:r>
              <a:rPr lang="en-US" dirty="0" err="1" smtClean="0"/>
              <a:t>NgModule</a:t>
            </a:r>
            <a:r>
              <a:rPr lang="en-US" dirty="0" smtClean="0"/>
              <a:t> is a class </a:t>
            </a:r>
            <a:r>
              <a:rPr lang="en-US" dirty="0" smtClean="0">
                <a:solidFill>
                  <a:schemeClr val="accent1"/>
                </a:solidFill>
              </a:rPr>
              <a:t>decorated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1"/>
                </a:solidFill>
              </a:rPr>
              <a:t>@</a:t>
            </a:r>
            <a:r>
              <a:rPr lang="en-US" dirty="0" err="1" smtClean="0">
                <a:solidFill>
                  <a:schemeClr val="accent1"/>
                </a:solidFill>
              </a:rPr>
              <a:t>NgModule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Many Angular </a:t>
            </a:r>
            <a:r>
              <a:rPr lang="en-US" dirty="0" smtClean="0">
                <a:solidFill>
                  <a:schemeClr val="accent1"/>
                </a:solidFill>
              </a:rPr>
              <a:t>libraries </a:t>
            </a:r>
            <a:r>
              <a:rPr lang="en-US" dirty="0" smtClean="0"/>
              <a:t>are </a:t>
            </a:r>
            <a:r>
              <a:rPr lang="en-US" dirty="0" err="1" smtClean="0"/>
              <a:t>NgModules</a:t>
            </a:r>
            <a:endParaRPr lang="en-US" dirty="0" smtClean="0"/>
          </a:p>
          <a:p>
            <a:pPr lvl="1"/>
            <a:r>
              <a:rPr lang="en-US" dirty="0" err="1" smtClean="0"/>
              <a:t>FormsModule</a:t>
            </a:r>
            <a:r>
              <a:rPr lang="en-US" dirty="0" smtClean="0"/>
              <a:t>, </a:t>
            </a:r>
            <a:r>
              <a:rPr lang="en-US" dirty="0" err="1" smtClean="0"/>
              <a:t>HttpClientModule</a:t>
            </a:r>
            <a:r>
              <a:rPr lang="en-US" dirty="0" smtClean="0"/>
              <a:t>, </a:t>
            </a:r>
            <a:r>
              <a:rPr lang="en-US" dirty="0" err="1" smtClean="0"/>
              <a:t>RouterModule</a:t>
            </a:r>
            <a:endParaRPr lang="en-US" dirty="0"/>
          </a:p>
          <a:p>
            <a:r>
              <a:rPr lang="en-US" dirty="0" smtClean="0"/>
              <a:t>Many </a:t>
            </a:r>
            <a:r>
              <a:rPr lang="en-US" dirty="0" smtClean="0">
                <a:solidFill>
                  <a:schemeClr val="accent1"/>
                </a:solidFill>
              </a:rPr>
              <a:t>third-party</a:t>
            </a:r>
            <a:r>
              <a:rPr lang="en-US" dirty="0" smtClean="0"/>
              <a:t> libraries are available as </a:t>
            </a:r>
            <a:r>
              <a:rPr lang="en-US" dirty="0" err="1" smtClean="0"/>
              <a:t>NgModules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Material Design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Ionic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Angular Fire</a:t>
            </a:r>
            <a:endParaRPr lang="en-US" dirty="0" smtClean="0"/>
          </a:p>
          <a:p>
            <a:pPr>
              <a:spcAft>
                <a:spcPts val="6000"/>
              </a:spcAft>
            </a:pP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Modules Overview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119384"/>
            <a:ext cx="929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'@angular/core';</a:t>
            </a:r>
          </a:p>
        </p:txBody>
      </p:sp>
    </p:spTree>
    <p:extLst>
      <p:ext uri="{BB962C8B-B14F-4D97-AF65-F5344CB8AC3E}">
        <p14:creationId xmlns:p14="http://schemas.microsoft.com/office/powerpoint/2010/main" val="421323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you own </a:t>
            </a:r>
            <a:r>
              <a:rPr lang="en-US" dirty="0" smtClean="0">
                <a:solidFill>
                  <a:schemeClr val="accent1"/>
                </a:solidFill>
              </a:rPr>
              <a:t>modules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1"/>
                </a:solidFill>
              </a:rPr>
              <a:t>useful</a:t>
            </a:r>
            <a:r>
              <a:rPr lang="en-US" dirty="0" smtClean="0"/>
              <a:t> when the application </a:t>
            </a:r>
            <a:r>
              <a:rPr lang="en-US" dirty="0" smtClean="0">
                <a:solidFill>
                  <a:schemeClr val="accent1"/>
                </a:solidFill>
              </a:rPr>
              <a:t>grows</a:t>
            </a:r>
          </a:p>
          <a:p>
            <a:r>
              <a:rPr lang="en-US" dirty="0" smtClean="0"/>
              <a:t>Only the </a:t>
            </a:r>
            <a:r>
              <a:rPr lang="en-US" dirty="0" smtClean="0">
                <a:solidFill>
                  <a:schemeClr val="accent1"/>
                </a:solidFill>
              </a:rPr>
              <a:t>root</a:t>
            </a:r>
            <a:r>
              <a:rPr lang="en-US" dirty="0" smtClean="0"/>
              <a:t> module should contain </a:t>
            </a:r>
            <a:r>
              <a:rPr lang="en-US" dirty="0" err="1" smtClean="0">
                <a:solidFill>
                  <a:schemeClr val="accent1"/>
                </a:solidFill>
              </a:rPr>
              <a:t>BrowserModule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spcAft>
                <a:spcPts val="6000"/>
              </a:spcAft>
            </a:pPr>
            <a:r>
              <a:rPr lang="en-US" dirty="0" smtClean="0"/>
              <a:t>All custom made modules should import </a:t>
            </a:r>
            <a:r>
              <a:rPr lang="en-US" dirty="0" err="1" smtClean="0">
                <a:solidFill>
                  <a:schemeClr val="accent1"/>
                </a:solidFill>
              </a:rPr>
              <a:t>CommonModule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Custom made modules have </a:t>
            </a:r>
            <a:r>
              <a:rPr lang="en-US" dirty="0" smtClean="0">
                <a:solidFill>
                  <a:schemeClr val="accent1"/>
                </a:solidFill>
              </a:rPr>
              <a:t>exports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Components added in </a:t>
            </a:r>
            <a:r>
              <a:rPr lang="en-US" dirty="0" smtClean="0">
                <a:solidFill>
                  <a:schemeClr val="accent1"/>
                </a:solidFill>
              </a:rPr>
              <a:t>declarations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1"/>
                </a:solidFill>
              </a:rPr>
              <a:t>private</a:t>
            </a:r>
            <a:r>
              <a:rPr lang="en-US" dirty="0" smtClean="0"/>
              <a:t> by default</a:t>
            </a:r>
          </a:p>
          <a:p>
            <a:pPr lvl="1"/>
            <a:r>
              <a:rPr lang="en-US" dirty="0" smtClean="0"/>
              <a:t>This is done because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1"/>
                </a:solidFill>
              </a:rPr>
              <a:t>reusability</a:t>
            </a:r>
            <a:r>
              <a:rPr lang="en-US" dirty="0" smtClean="0"/>
              <a:t>.</a:t>
            </a:r>
          </a:p>
          <a:p>
            <a:pPr>
              <a:spcAft>
                <a:spcPts val="6000"/>
              </a:spcAft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Modules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276600"/>
            <a:ext cx="10134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CommonModule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'@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angular/common';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3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Cutom</a:t>
            </a:r>
            <a:r>
              <a:rPr lang="en-US" dirty="0" smtClean="0"/>
              <a:t> Modules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447800"/>
            <a:ext cx="11125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CommonModule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'@angular/common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imports: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CommonModule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CustomerCreateComponent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CustomerListComponent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CustomerDetailsComponent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CustomerListComponent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providers: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CustomersService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CustomersModule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957998" y="5191363"/>
            <a:ext cx="4822825" cy="1631273"/>
          </a:xfrm>
          <a:prstGeom prst="wedgeRoundRectCallout">
            <a:avLst>
              <a:gd name="adj1" fmla="val -51104"/>
              <a:gd name="adj2" fmla="val -689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component in order to render it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module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37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Shared Module </a:t>
            </a:r>
            <a:r>
              <a:rPr lang="en-US" dirty="0"/>
              <a:t>- to contain all </a:t>
            </a:r>
            <a:r>
              <a:rPr lang="en-US" dirty="0">
                <a:solidFill>
                  <a:schemeClr val="accent1"/>
                </a:solidFill>
              </a:rPr>
              <a:t>common</a:t>
            </a:r>
            <a:r>
              <a:rPr lang="en-US" dirty="0"/>
              <a:t> </a:t>
            </a:r>
            <a:r>
              <a:rPr lang="en-US" dirty="0" smtClean="0"/>
              <a:t>components, directives and pipes used by a </a:t>
            </a:r>
            <a:r>
              <a:rPr lang="en-US" dirty="0" smtClean="0">
                <a:solidFill>
                  <a:schemeClr val="accent1"/>
                </a:solidFill>
              </a:rPr>
              <a:t>lot</a:t>
            </a:r>
            <a:r>
              <a:rPr lang="en-US" dirty="0" smtClean="0"/>
              <a:t> of places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accent1"/>
                </a:solidFill>
              </a:rPr>
              <a:t>Core Module </a:t>
            </a:r>
            <a:r>
              <a:rPr lang="en-US" dirty="0" smtClean="0"/>
              <a:t>– </a:t>
            </a:r>
            <a:r>
              <a:rPr lang="en-US" dirty="0"/>
              <a:t>to contain </a:t>
            </a:r>
            <a:r>
              <a:rPr lang="en-US" dirty="0">
                <a:solidFill>
                  <a:schemeClr val="accent1"/>
                </a:solidFill>
              </a:rPr>
              <a:t>singleton</a:t>
            </a:r>
            <a:r>
              <a:rPr lang="en-US" dirty="0"/>
              <a:t> services and components needed only </a:t>
            </a:r>
            <a:r>
              <a:rPr lang="en-US" dirty="0">
                <a:solidFill>
                  <a:schemeClr val="accent1"/>
                </a:solidFill>
              </a:rPr>
              <a:t>once</a:t>
            </a:r>
            <a:r>
              <a:rPr lang="en-US" dirty="0"/>
              <a:t> in the </a:t>
            </a:r>
            <a:r>
              <a:rPr lang="en-US" dirty="0" smtClean="0"/>
              <a:t>application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Authentication Module (</a:t>
            </a:r>
            <a:r>
              <a:rPr lang="en-US" dirty="0" smtClean="0">
                <a:solidFill>
                  <a:schemeClr val="accent1"/>
                </a:solidFill>
              </a:rPr>
              <a:t>Register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Login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Logout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accent1"/>
                </a:solidFill>
              </a:rPr>
              <a:t>Feature Module </a:t>
            </a:r>
            <a:r>
              <a:rPr lang="en-US" dirty="0" smtClean="0"/>
              <a:t>– to contain </a:t>
            </a:r>
            <a:r>
              <a:rPr lang="en-US" dirty="0" smtClean="0">
                <a:solidFill>
                  <a:schemeClr val="accent1"/>
                </a:solidFill>
              </a:rPr>
              <a:t>feature</a:t>
            </a:r>
            <a:r>
              <a:rPr lang="en-US" dirty="0" smtClean="0"/>
              <a:t> specific components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More info: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https://angular.io/guide/ngmodule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Common Module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3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158" y="914400"/>
            <a:ext cx="3354508" cy="3810000"/>
          </a:xfrm>
          <a:prstGeom prst="rect">
            <a:avLst/>
          </a:prstGeom>
          <a:effectLst>
            <a:glow rad="7366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22300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4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6.xml><?xml version="1.0" encoding="utf-8"?>
<a:theme xmlns:a="http://schemas.openxmlformats.org/drawingml/2006/main" name="5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1133</Words>
  <Application>Microsoft Office PowerPoint</Application>
  <PresentationFormat>Custom</PresentationFormat>
  <Paragraphs>241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2_SoftUni 16x9</vt:lpstr>
      <vt:lpstr>3_SoftUni 16x9</vt:lpstr>
      <vt:lpstr>4_SoftUni 16x9</vt:lpstr>
      <vt:lpstr>5_SoftUni 16x9</vt:lpstr>
      <vt:lpstr>Modules and Routing</vt:lpstr>
      <vt:lpstr>Table of Contents</vt:lpstr>
      <vt:lpstr>Have a Question?</vt:lpstr>
      <vt:lpstr>The NgModule</vt:lpstr>
      <vt:lpstr>Angular Modules Overview</vt:lpstr>
      <vt:lpstr>Creating Custom Modules</vt:lpstr>
      <vt:lpstr>Creating Cutom Modules (2)</vt:lpstr>
      <vt:lpstr>Suggested Common Module</vt:lpstr>
      <vt:lpstr>Routing Overview</vt:lpstr>
      <vt:lpstr>What is Routing?</vt:lpstr>
      <vt:lpstr>Single Page Applications</vt:lpstr>
      <vt:lpstr>Router Module</vt:lpstr>
      <vt:lpstr>Define the Template</vt:lpstr>
      <vt:lpstr>Create Routes Module</vt:lpstr>
      <vt:lpstr>Create Routes Module (2)</vt:lpstr>
      <vt:lpstr>Create Routes Module (3)</vt:lpstr>
      <vt:lpstr>Redirecting From a Path</vt:lpstr>
      <vt:lpstr>Using Wildcards</vt:lpstr>
      <vt:lpstr>Route Parameters</vt:lpstr>
      <vt:lpstr>Guards</vt:lpstr>
      <vt:lpstr>Guards Overview</vt:lpstr>
      <vt:lpstr>CanActivate Guard</vt:lpstr>
      <vt:lpstr>Guard Example</vt:lpstr>
      <vt:lpstr>Router Additional Functionality</vt:lpstr>
      <vt:lpstr>Summary</vt:lpstr>
      <vt:lpstr>Course Introduction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and Routing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2018-07-17T22:54:04Z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