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76" r:id="rId3"/>
    <p:sldMasterId id="2147483683" r:id="rId4"/>
    <p:sldMasterId id="2147483690" r:id="rId5"/>
  </p:sldMasterIdLst>
  <p:notesMasterIdLst>
    <p:notesMasterId r:id="rId35"/>
  </p:notesMasterIdLst>
  <p:handoutMasterIdLst>
    <p:handoutMasterId r:id="rId36"/>
  </p:handoutMasterIdLst>
  <p:sldIdLst>
    <p:sldId id="576" r:id="rId6"/>
    <p:sldId id="529" r:id="rId7"/>
    <p:sldId id="460" r:id="rId8"/>
    <p:sldId id="586" r:id="rId9"/>
    <p:sldId id="587" r:id="rId10"/>
    <p:sldId id="588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596" r:id="rId19"/>
    <p:sldId id="597" r:id="rId20"/>
    <p:sldId id="598" r:id="rId21"/>
    <p:sldId id="599" r:id="rId22"/>
    <p:sldId id="577" r:id="rId23"/>
    <p:sldId id="579" r:id="rId24"/>
    <p:sldId id="580" r:id="rId25"/>
    <p:sldId id="581" r:id="rId26"/>
    <p:sldId id="582" r:id="rId27"/>
    <p:sldId id="583" r:id="rId28"/>
    <p:sldId id="584" r:id="rId29"/>
    <p:sldId id="585" r:id="rId30"/>
    <p:sldId id="530" r:id="rId31"/>
    <p:sldId id="573" r:id="rId32"/>
    <p:sldId id="574" r:id="rId33"/>
    <p:sldId id="575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576"/>
            <p14:sldId id="529"/>
            <p14:sldId id="460"/>
          </p14:sldIdLst>
        </p14:section>
        <p14:section name="Animations" id="{FAC3D436-2DB6-4163-882E-9BB54DF6D9D2}">
          <p14:sldIdLst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</p14:sldIdLst>
        </p14:section>
        <p14:section name="Interceptors" id="{98195A87-1D36-47E1-9A71-B42DDB878CFC}">
          <p14:sldIdLst>
            <p14:sldId id="577"/>
            <p14:sldId id="579"/>
            <p14:sldId id="580"/>
            <p14:sldId id="581"/>
            <p14:sldId id="582"/>
            <p14:sldId id="583"/>
            <p14:sldId id="584"/>
            <p14:sldId id="585"/>
          </p14:sldIdLst>
        </p14:section>
        <p14:section name="Summary" id="{1888D697-2B49-43A6-BDC2-719250E583B8}">
          <p14:sldIdLst>
            <p14:sldId id="530"/>
            <p14:sldId id="573"/>
            <p14:sldId id="574"/>
            <p14:sldId id="5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66" d="100"/>
          <a:sy n="66" d="100"/>
        </p:scale>
        <p:origin x="464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3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16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818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371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295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230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618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13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73587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63256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7/27/2018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9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7/27/2018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49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49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557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5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252159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7/27/2018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60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7/27/2018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62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5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7/27/2018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62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308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61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948622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7/27/2018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5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7/27/2018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59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61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764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=""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1305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7/27/2018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4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99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4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7/27/2018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3942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7/27/2018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5236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7/27/2018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9431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7/27/2018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4578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23.png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" Type="http://schemas.openxmlformats.org/officeDocument/2006/relationships/hyperlink" Target="https://softuni.bg/courses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20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25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27.jpeg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22.png"/><Relationship Id="rId24" Type="http://schemas.openxmlformats.org/officeDocument/2006/relationships/image" Target="../media/image29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png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hyperlink" Target="http://telerikacademy.com/Courses/Courses/Details/305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699" y="3643719"/>
            <a:ext cx="2359370" cy="254834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Animations and Interceptors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Creating Basic Animations.</a:t>
            </a:r>
          </a:p>
          <a:p>
            <a:r>
              <a:rPr lang="en-US" dirty="0" smtClean="0"/>
              <a:t>Using Http Interceptors. Tokens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898320" y="3618779"/>
            <a:ext cx="1815113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Animations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Interceptors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612" y="4039743"/>
            <a:ext cx="2514600" cy="274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trigger that will hold the same two states plus another: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Transitions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438400"/>
            <a:ext cx="103632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trigger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wildState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//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copy paste previous states with scale(1)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shrunken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style({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backgroundColor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'green',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transform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translateX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(0)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scale(0.5)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}))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6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Create a function to change the state to 'shrunken':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Add a transition to switch from one to </a:t>
            </a:r>
            <a:r>
              <a:rPr lang="en-US" dirty="0" smtClean="0">
                <a:solidFill>
                  <a:schemeClr val="accent1"/>
                </a:solidFill>
              </a:rPr>
              <a:t>all</a:t>
            </a:r>
            <a:r>
              <a:rPr lang="en-US" dirty="0" smtClean="0"/>
              <a:t> states: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Transition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05000"/>
            <a:ext cx="10363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onShrink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this.wildState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'shrunken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 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377518"/>
            <a:ext cx="10363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transition('normal =&gt; highlighted', animate(300)),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transition('highlighted =&gt; normal', animate(800)),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transition('shrunken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animate(500))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156566" y="4952030"/>
            <a:ext cx="6438738" cy="1154546"/>
          </a:xfrm>
          <a:prstGeom prst="wedgeRoundRectCallout">
            <a:avLst>
              <a:gd name="adj1" fmla="val -40084"/>
              <a:gd name="adj2" fmla="val -731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Wildcard – transitions from one state to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the opposite.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46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 smtClean="0"/>
              <a:t>Change the style </a:t>
            </a:r>
            <a:r>
              <a:rPr lang="en-US" dirty="0" smtClean="0">
                <a:solidFill>
                  <a:schemeClr val="accent1"/>
                </a:solidFill>
              </a:rPr>
              <a:t>while</a:t>
            </a:r>
            <a:r>
              <a:rPr lang="en-US" dirty="0" smtClean="0"/>
              <a:t> animating:</a:t>
            </a:r>
          </a:p>
          <a:p>
            <a:pPr>
              <a:spcAft>
                <a:spcPts val="13000"/>
              </a:spcAft>
            </a:pPr>
            <a:r>
              <a:rPr lang="en-US" dirty="0" smtClean="0"/>
              <a:t>Declare </a:t>
            </a:r>
            <a:r>
              <a:rPr lang="en-US" dirty="0" smtClean="0">
                <a:solidFill>
                  <a:schemeClr val="accent1"/>
                </a:solidFill>
              </a:rPr>
              <a:t>multiple phases </a:t>
            </a:r>
            <a:r>
              <a:rPr lang="en-US" dirty="0" smtClean="0"/>
              <a:t>inside the transition: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Phases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858806"/>
            <a:ext cx="10363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('shrunken &lt;=&gt; *',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animate(500,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style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borderRadius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'50px'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})))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4191000"/>
            <a:ext cx="10363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transition('shrunken &lt;=&gt; *',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style({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backgroundColor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'orange'}),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animate(1000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style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borderRadius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'50px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'})),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animate(500) </a:t>
            </a:r>
          </a:p>
          <a:p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00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animate </a:t>
            </a:r>
            <a:r>
              <a:rPr lang="en-US" dirty="0" smtClean="0">
                <a:solidFill>
                  <a:schemeClr val="accent1"/>
                </a:solidFill>
              </a:rPr>
              <a:t>adding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list items </a:t>
            </a:r>
            <a:r>
              <a:rPr lang="en-US" dirty="0" smtClean="0"/>
              <a:t>we transition between a </a:t>
            </a:r>
            <a:r>
              <a:rPr lang="en-US" dirty="0" smtClean="0">
                <a:solidFill>
                  <a:schemeClr val="accent1"/>
                </a:solidFill>
              </a:rPr>
              <a:t>beginning state </a:t>
            </a:r>
            <a:r>
              <a:rPr lang="en-US" dirty="0" smtClean="0"/>
              <a:t>(void) to any state: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"void" State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438400"/>
            <a:ext cx="103632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transition('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=&gt;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style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opacity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0,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transform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translateX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-100px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)'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}),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animate(300) 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532474" y="4843723"/>
            <a:ext cx="6438738" cy="677820"/>
          </a:xfrm>
          <a:prstGeom prst="wedgeRoundRectCallout">
            <a:avLst>
              <a:gd name="adj1" fmla="val -47973"/>
              <a:gd name="adj2" fmla="val -1420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need a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beginning phase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543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animate </a:t>
            </a:r>
            <a:r>
              <a:rPr lang="en-US" dirty="0" smtClean="0">
                <a:solidFill>
                  <a:schemeClr val="accent1"/>
                </a:solidFill>
              </a:rPr>
              <a:t>deleting list items </a:t>
            </a:r>
            <a:r>
              <a:rPr lang="en-US" dirty="0" smtClean="0"/>
              <a:t>we need a transition from any state to void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"void" State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438400"/>
            <a:ext cx="10363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transition('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=&gt;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[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animate(300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style({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transform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translateX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100px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)',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opacity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0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}))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58709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adjust the style of an animation </a:t>
            </a:r>
            <a:r>
              <a:rPr lang="en-US" dirty="0" smtClean="0">
                <a:solidFill>
                  <a:schemeClr val="accent1"/>
                </a:solidFill>
              </a:rPr>
              <a:t>step by step </a:t>
            </a:r>
            <a:r>
              <a:rPr lang="en-US" dirty="0" smtClean="0"/>
              <a:t>using </a:t>
            </a:r>
            <a:r>
              <a:rPr lang="en-US" dirty="0" err="1" smtClean="0"/>
              <a:t>keyframes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Keyframes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261901"/>
            <a:ext cx="101346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transition('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=&gt;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[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animate(1000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keyframes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([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style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transform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translateX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(-100px)',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opacity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0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}),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style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transform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translateX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(-50px)',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opacity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0.5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}), … ])) ])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1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transitions to invoke </a:t>
            </a:r>
            <a:r>
              <a:rPr lang="en-US" dirty="0"/>
              <a:t>them </a:t>
            </a:r>
            <a:r>
              <a:rPr lang="en-US" dirty="0" smtClean="0">
                <a:solidFill>
                  <a:schemeClr val="accent1"/>
                </a:solidFill>
              </a:rPr>
              <a:t>asynchronously</a:t>
            </a:r>
            <a:r>
              <a:rPr lang="en-US" dirty="0" smtClean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Transitions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81200"/>
            <a:ext cx="10134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transition('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=&gt;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[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group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([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animate(300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style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 color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'red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'})),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animate(800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style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transform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translateX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(100px)',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opacity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0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}))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])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884612" y="4969339"/>
            <a:ext cx="6438738" cy="1154546"/>
          </a:xfrm>
          <a:prstGeom prst="wedgeRoundRectCallout">
            <a:avLst>
              <a:gd name="adj1" fmla="val -53655"/>
              <a:gd name="adj2" fmla="val -1100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animations will perform at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 time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07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6000"/>
              </a:spcAft>
            </a:pPr>
            <a:r>
              <a:rPr lang="en-US" dirty="0" smtClean="0"/>
              <a:t>Invoke a function after the </a:t>
            </a:r>
            <a:r>
              <a:rPr lang="en-US" dirty="0" smtClean="0">
                <a:solidFill>
                  <a:schemeClr val="accent1"/>
                </a:solidFill>
              </a:rPr>
              <a:t>start</a:t>
            </a:r>
            <a:r>
              <a:rPr lang="en-US" dirty="0" smtClean="0"/>
              <a:t> of an animation:</a:t>
            </a:r>
          </a:p>
          <a:p>
            <a:pPr>
              <a:spcAft>
                <a:spcPts val="16000"/>
              </a:spcAft>
            </a:pPr>
            <a:r>
              <a:rPr lang="en-US" dirty="0" smtClean="0"/>
              <a:t>Invoke a function after the </a:t>
            </a:r>
            <a:r>
              <a:rPr lang="en-US" dirty="0" smtClean="0">
                <a:solidFill>
                  <a:schemeClr val="accent1"/>
                </a:solidFill>
              </a:rPr>
              <a:t>end</a:t>
            </a:r>
            <a:r>
              <a:rPr lang="en-US" dirty="0" smtClean="0"/>
              <a:t> of an animation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Animation Callbacks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858806"/>
            <a:ext cx="103632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&lt;div&gt;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[@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divState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]="state"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(@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divState.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)="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animationStarted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($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)"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&lt;/div&gt;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4495800"/>
            <a:ext cx="103632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&lt;div&gt;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[@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divState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]="state"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(@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divState.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done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)="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animationEnded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($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)"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&lt;/div&gt;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82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Interceptors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Attaching tokens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1981200"/>
            <a:ext cx="5779430" cy="280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</a:t>
            </a:r>
            <a:r>
              <a:rPr lang="en-US" dirty="0" smtClean="0">
                <a:solidFill>
                  <a:schemeClr val="accent1"/>
                </a:solidFill>
              </a:rPr>
              <a:t>attach</a:t>
            </a:r>
            <a:r>
              <a:rPr lang="en-US" dirty="0" smtClean="0"/>
              <a:t> authentication information to </a:t>
            </a:r>
            <a:r>
              <a:rPr lang="en-US" dirty="0" smtClean="0">
                <a:solidFill>
                  <a:schemeClr val="accent1"/>
                </a:solidFill>
              </a:rPr>
              <a:t>requests</a:t>
            </a:r>
          </a:p>
          <a:p>
            <a:r>
              <a:rPr lang="en-US" dirty="0" smtClean="0"/>
              <a:t>Often involves attaching </a:t>
            </a:r>
            <a:r>
              <a:rPr lang="en-US" dirty="0" smtClean="0">
                <a:solidFill>
                  <a:schemeClr val="accent1"/>
                </a:solidFill>
              </a:rPr>
              <a:t>tokens</a:t>
            </a:r>
          </a:p>
          <a:p>
            <a:pPr lvl="1"/>
            <a:r>
              <a:rPr lang="en-US" dirty="0" smtClean="0"/>
              <a:t>JSON Web Token (JWT)</a:t>
            </a:r>
          </a:p>
          <a:p>
            <a:pPr lvl="1"/>
            <a:r>
              <a:rPr lang="en-US" dirty="0" smtClean="0"/>
              <a:t>Other form of access tokens (</a:t>
            </a:r>
            <a:r>
              <a:rPr lang="en-US" dirty="0" err="1" smtClean="0"/>
              <a:t>Kinvey</a:t>
            </a:r>
            <a:r>
              <a:rPr lang="en-US" dirty="0" smtClean="0"/>
              <a:t> tokens)</a:t>
            </a:r>
          </a:p>
          <a:p>
            <a:r>
              <a:rPr lang="en-US" dirty="0" smtClean="0"/>
              <a:t>Implemented since </a:t>
            </a:r>
            <a:r>
              <a:rPr lang="en-US" dirty="0" smtClean="0">
                <a:solidFill>
                  <a:schemeClr val="accent1"/>
                </a:solidFill>
              </a:rPr>
              <a:t>Angular 4 </a:t>
            </a:r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1"/>
                </a:solidFill>
              </a:rPr>
              <a:t>HttpInterceptor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HTTP interceptors useful 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2162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Animations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Trigger animations on DOM elements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Attach state and transition between states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Animate between transitions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Group transitions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Interceptors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Why are they useful ?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Http Interceptor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32812" y="14478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9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23000"/>
              </a:spcAft>
            </a:pPr>
            <a:r>
              <a:rPr lang="en-US" dirty="0" smtClean="0"/>
              <a:t>Import the following:</a:t>
            </a:r>
          </a:p>
          <a:p>
            <a:pPr>
              <a:spcAft>
                <a:spcPts val="23000"/>
              </a:spcAft>
            </a:pPr>
            <a:r>
              <a:rPr lang="en-US" dirty="0" smtClean="0"/>
              <a:t>All interceptors that we create are </a:t>
            </a:r>
            <a:r>
              <a:rPr lang="en-US" dirty="0" err="1" smtClean="0">
                <a:solidFill>
                  <a:schemeClr val="accent1"/>
                </a:solidFill>
              </a:rPr>
              <a:t>injectables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/>
                </a:solidFill>
              </a:rPr>
              <a:t>implement</a:t>
            </a:r>
            <a:r>
              <a:rPr lang="en-US" dirty="0" smtClean="0"/>
              <a:t> the </a:t>
            </a:r>
            <a:r>
              <a:rPr lang="en-US" dirty="0" err="1" smtClean="0">
                <a:solidFill>
                  <a:schemeClr val="accent1"/>
                </a:solidFill>
              </a:rPr>
              <a:t>HttpInterceptor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interface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Http Interceptor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828800"/>
            <a:ext cx="923209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HttpResponse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HttpRequest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HttpHandler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HttpEvent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HttpInterceptor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'@angular/common/http'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5944" y="5943600"/>
            <a:ext cx="1072546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TokenInterceptor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implements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HttpInterceptor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17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interface gives us an </a:t>
            </a:r>
            <a:r>
              <a:rPr lang="en-US" dirty="0" smtClean="0">
                <a:solidFill>
                  <a:schemeClr val="accent1"/>
                </a:solidFill>
              </a:rPr>
              <a:t>intercept</a:t>
            </a:r>
            <a:r>
              <a:rPr lang="en-US" dirty="0" smtClean="0"/>
              <a:t> method: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Intercepting Requests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0986" y="1749913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intercept(request: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HttpRequest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&lt;any&gt;, next: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HttpHandler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): Observable&lt;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HttpEvent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&lt;any&gt;&gt;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request =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request.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clone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setHeaders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Authorization: `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Kinvey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${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this.authService.authtoken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}`,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Content-Type: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'application/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json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}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});</a:t>
            </a:r>
          </a:p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return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next.handle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(request);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437474" y="2110374"/>
            <a:ext cx="4381338" cy="1154546"/>
          </a:xfrm>
          <a:prstGeom prst="wedgeRoundRectCallout">
            <a:avLst>
              <a:gd name="adj1" fmla="val -82295"/>
              <a:gd name="adj2" fmla="val -45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make changes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clone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original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request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437474" y="4779926"/>
            <a:ext cx="4975225" cy="1154546"/>
          </a:xfrm>
          <a:prstGeom prst="wedgeRoundRectCallout">
            <a:avLst>
              <a:gd name="adj1" fmla="val -58832"/>
              <a:gd name="adj2" fmla="val -18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control to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interceptor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001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we need to attach </a:t>
            </a:r>
            <a:r>
              <a:rPr lang="en-US" dirty="0" smtClean="0">
                <a:solidFill>
                  <a:schemeClr val="accent1"/>
                </a:solidFill>
              </a:rPr>
              <a:t>different</a:t>
            </a:r>
            <a:r>
              <a:rPr lang="en-US" dirty="0" smtClean="0"/>
              <a:t> tokens we can always reach the </a:t>
            </a:r>
            <a:r>
              <a:rPr lang="en-US" dirty="0" err="1" smtClean="0">
                <a:solidFill>
                  <a:schemeClr val="accent1"/>
                </a:solidFill>
              </a:rPr>
              <a:t>url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from the </a:t>
            </a:r>
            <a:r>
              <a:rPr lang="en-US" dirty="0" smtClean="0">
                <a:solidFill>
                  <a:schemeClr val="accent1"/>
                </a:solidFill>
              </a:rPr>
              <a:t>request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URL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9423" y="2553292"/>
            <a:ext cx="112014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if (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req.url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.endsWith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('login') ||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req.url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.endsWith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appKey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req.clone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setHeaders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'Authorization': `Basic ${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btoa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(`${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appKey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}:${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appSecret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}`)}`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'Content-Type': 'application/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json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}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})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else {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Attach other type of header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5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5000"/>
              </a:spcAft>
            </a:pPr>
            <a:r>
              <a:rPr lang="en-US" dirty="0" smtClean="0"/>
              <a:t>The interceptor needs to be added to the </a:t>
            </a:r>
            <a:r>
              <a:rPr lang="en-US" dirty="0" smtClean="0">
                <a:solidFill>
                  <a:schemeClr val="accent1"/>
                </a:solidFill>
              </a:rPr>
              <a:t>HTTP_INTERCEPTORS </a:t>
            </a:r>
            <a:r>
              <a:rPr lang="en-US" dirty="0" smtClean="0"/>
              <a:t>array (in </a:t>
            </a:r>
            <a:r>
              <a:rPr lang="en-US" dirty="0" err="1" smtClean="0"/>
              <a:t>app.module.ts</a:t>
            </a:r>
            <a:r>
              <a:rPr lang="en-US" dirty="0" smtClean="0"/>
              <a:t>):</a:t>
            </a:r>
          </a:p>
          <a:p>
            <a:pPr>
              <a:spcAft>
                <a:spcPts val="5000"/>
              </a:spcAft>
            </a:pPr>
            <a:r>
              <a:rPr lang="en-US" dirty="0" smtClean="0"/>
              <a:t>Provide it the following way: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 the Interceptor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6264" y="2374150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HTTP_INTERCEPTORS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'@angular/common/http';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6264" y="3657600"/>
            <a:ext cx="106680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providers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provide: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HTTP_INTERCEPTORS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useClass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TokenInterceptor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multi: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48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tokens </a:t>
            </a:r>
            <a:r>
              <a:rPr lang="en-US" dirty="0" smtClean="0">
                <a:solidFill>
                  <a:schemeClr val="accent1"/>
                </a:solidFill>
              </a:rPr>
              <a:t>expire</a:t>
            </a:r>
            <a:r>
              <a:rPr lang="en-US" dirty="0" smtClean="0"/>
              <a:t> we will generally get a </a:t>
            </a:r>
            <a:r>
              <a:rPr lang="en-US" dirty="0" smtClean="0">
                <a:solidFill>
                  <a:schemeClr val="accent1"/>
                </a:solidFill>
              </a:rPr>
              <a:t>401 Unauthorized </a:t>
            </a:r>
            <a:r>
              <a:rPr lang="en-US" dirty="0" smtClean="0"/>
              <a:t>response</a:t>
            </a:r>
          </a:p>
          <a:p>
            <a:r>
              <a:rPr lang="en-US" dirty="0" smtClean="0"/>
              <a:t>Handle responses using the </a:t>
            </a:r>
            <a:r>
              <a:rPr lang="en-US" dirty="0" smtClean="0">
                <a:solidFill>
                  <a:schemeClr val="accent1"/>
                </a:solidFill>
              </a:rPr>
              <a:t>pipe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tap</a:t>
            </a:r>
            <a:r>
              <a:rPr lang="en-US" dirty="0" smtClean="0"/>
              <a:t> operators (currently available in </a:t>
            </a:r>
            <a:r>
              <a:rPr lang="en-US" dirty="0" err="1" smtClean="0"/>
              <a:t>RxJS</a:t>
            </a:r>
            <a:r>
              <a:rPr lang="en-US" dirty="0" smtClean="0"/>
              <a:t> 6)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Unauthorized Responses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710248"/>
            <a:ext cx="83343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tap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rxjs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/operators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189412" y="4766975"/>
            <a:ext cx="4975225" cy="1154546"/>
          </a:xfrm>
          <a:prstGeom prst="wedgeRoundRectCallout">
            <a:avLst>
              <a:gd name="adj1" fmla="val -74556"/>
              <a:gd name="adj2" fmla="val -93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to be '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operator in previous versions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80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2" y="3041"/>
            <a:ext cx="9577597" cy="1110780"/>
          </a:xfrm>
        </p:spPr>
        <p:txBody>
          <a:bodyPr/>
          <a:lstStyle/>
          <a:p>
            <a:r>
              <a:rPr lang="en-US" dirty="0"/>
              <a:t>Handle Unauthorized </a:t>
            </a:r>
            <a:r>
              <a:rPr lang="en-US" dirty="0" smtClean="0"/>
              <a:t>Responses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219200"/>
            <a:ext cx="106680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next.handle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).pipe(tap((event :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HttpEvent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&lt;any&gt;) =&gt; {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if (event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instanceof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HttpResponse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&amp;&amp;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req.url.endsWith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login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')) {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saveToken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(event);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}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}, (err : any) =&gt; {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if (err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instanceof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HttpErrorResponse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switch(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err.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status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case 401: 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this.router.navigate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(['/login']);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break;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case 404: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this.router.navigate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(['/not-found']);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break;</a:t>
            </a:r>
          </a:p>
          <a:p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}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}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}));</a:t>
            </a:r>
          </a:p>
        </p:txBody>
      </p:sp>
    </p:spTree>
    <p:extLst>
      <p:ext uri="{BB962C8B-B14F-4D97-AF65-F5344CB8AC3E}">
        <p14:creationId xmlns:p14="http://schemas.microsoft.com/office/powerpoint/2010/main" val="264783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Angular animations are a </a:t>
            </a:r>
            <a:r>
              <a:rPr lang="en-US" sz="3200" dirty="0" smtClean="0">
                <a:solidFill>
                  <a:schemeClr val="accent1"/>
                </a:solidFill>
              </a:rPr>
              <a:t>powerful</a:t>
            </a:r>
            <a:r>
              <a:rPr lang="en-US" sz="3200" dirty="0" smtClean="0"/>
              <a:t> tool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It relies heavily on </a:t>
            </a:r>
            <a:r>
              <a:rPr lang="en-US" sz="3000" dirty="0" smtClean="0">
                <a:solidFill>
                  <a:schemeClr val="accent1"/>
                </a:solidFill>
              </a:rPr>
              <a:t>CSS knowledge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chemeClr val="accent1"/>
                </a:solidFill>
              </a:rPr>
              <a:t>Trigger</a:t>
            </a:r>
            <a:r>
              <a:rPr lang="en-US" sz="3000" dirty="0" smtClean="0"/>
              <a:t> DOM elements, Add </a:t>
            </a:r>
            <a:r>
              <a:rPr lang="en-US" sz="3000" dirty="0" smtClean="0">
                <a:solidFill>
                  <a:schemeClr val="accent1"/>
                </a:solidFill>
              </a:rPr>
              <a:t>state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Create </a:t>
            </a:r>
            <a:r>
              <a:rPr lang="en-US" sz="3000" dirty="0" smtClean="0">
                <a:solidFill>
                  <a:schemeClr val="accent1"/>
                </a:solidFill>
              </a:rPr>
              <a:t>transitions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1"/>
                </a:solidFill>
              </a:rPr>
              <a:t>animate</a:t>
            </a:r>
            <a:r>
              <a:rPr lang="en-US" sz="3000" dirty="0" smtClean="0"/>
              <a:t>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Http Interceptors attach </a:t>
            </a:r>
            <a:r>
              <a:rPr lang="en-US" dirty="0" smtClean="0">
                <a:solidFill>
                  <a:schemeClr val="accent1"/>
                </a:solidFill>
              </a:rPr>
              <a:t>headers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JWT or other tokens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718" y="1371600"/>
            <a:ext cx="3372694" cy="2885609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30088" y="5105400"/>
            <a:ext cx="1072546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TokenInterceptor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implements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HttpInterceptor</a:t>
            </a:r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intercept(request: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HttpRequest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&lt;any&gt;, next: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HttpHandler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): Observable&lt;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HttpEvent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&lt;any&gt;&gt; {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23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4"/>
              <a:extLst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6"/>
              <a:extLst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8"/>
              <a:extLst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10"/>
              <a:extLst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2"/>
              <a:extLst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4"/>
              <a:extLst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6"/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9"/>
              <a:extLst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1"/>
              <a:extLst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3"/>
              <a:extLst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5"/>
              <a:extLst/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38600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4724400"/>
            <a:ext cx="11804650" cy="19970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End-to-end JavaScript Applications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371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0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Animations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Trigger, State, Transition, Animate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911" y="1847048"/>
            <a:ext cx="2819400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1836888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0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9000"/>
              </a:spcAft>
            </a:pPr>
            <a:r>
              <a:rPr lang="en-US" dirty="0" smtClean="0"/>
              <a:t>Import the </a:t>
            </a:r>
            <a:r>
              <a:rPr lang="en-US" dirty="0" err="1" smtClean="0"/>
              <a:t>BrowserAnimationsModule</a:t>
            </a:r>
            <a:r>
              <a:rPr lang="en-US" dirty="0" smtClean="0"/>
              <a:t>:</a:t>
            </a:r>
          </a:p>
          <a:p>
            <a:pPr>
              <a:spcAft>
                <a:spcPts val="9000"/>
              </a:spcAft>
            </a:pPr>
            <a:r>
              <a:rPr lang="en-US" dirty="0" smtClean="0"/>
              <a:t>Import operators from "</a:t>
            </a:r>
            <a:r>
              <a:rPr lang="en-US" dirty="0" smtClean="0">
                <a:solidFill>
                  <a:schemeClr val="accent1"/>
                </a:solidFill>
              </a:rPr>
              <a:t>@angular/animations</a:t>
            </a:r>
            <a:r>
              <a:rPr lang="en-US" dirty="0" smtClean="0"/>
              <a:t>"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Project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05000"/>
            <a:ext cx="10363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BrowserAnimationsModule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'@angular/platform-browser/animations';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733800"/>
            <a:ext cx="10363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trigger,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state,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style, 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 }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'@angular/animations';</a:t>
            </a:r>
          </a:p>
        </p:txBody>
      </p:sp>
    </p:spTree>
    <p:extLst>
      <p:ext uri="{BB962C8B-B14F-4D97-AF65-F5344CB8AC3E}">
        <p14:creationId xmlns:p14="http://schemas.microsoft.com/office/powerpoint/2010/main" val="194284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0000"/>
              </a:spcAft>
            </a:pPr>
            <a:r>
              <a:rPr lang="en-US" dirty="0" smtClean="0"/>
              <a:t>Inside the Component decorator we define </a:t>
            </a:r>
            <a:r>
              <a:rPr lang="en-US" dirty="0" smtClean="0">
                <a:solidFill>
                  <a:schemeClr val="accent1"/>
                </a:solidFill>
              </a:rPr>
              <a:t>triggers</a:t>
            </a:r>
            <a:r>
              <a:rPr lang="en-US" dirty="0" smtClean="0"/>
              <a:t>:</a:t>
            </a:r>
          </a:p>
          <a:p>
            <a:pPr>
              <a:spcAft>
                <a:spcPts val="20000"/>
              </a:spcAft>
            </a:pPr>
            <a:r>
              <a:rPr lang="en-US" dirty="0" smtClean="0"/>
              <a:t>Binding triggers in the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Animations, Triggers and State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6904" y="1801834"/>
            <a:ext cx="10363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nimations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trigger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divState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// define multiple states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here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5166029"/>
            <a:ext cx="10363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 [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divState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]="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"&gt;&lt;/div&gt;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161646" y="5822949"/>
            <a:ext cx="6438738" cy="677820"/>
          </a:xfrm>
          <a:prstGeom prst="wedgeRoundRectCallout">
            <a:avLst>
              <a:gd name="adj1" fmla="val -53339"/>
              <a:gd name="adj2" fmla="val -531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component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669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two </a:t>
            </a:r>
            <a:r>
              <a:rPr lang="en-US" dirty="0" smtClean="0">
                <a:solidFill>
                  <a:schemeClr val="accent1"/>
                </a:solidFill>
              </a:rPr>
              <a:t>different</a:t>
            </a:r>
            <a:r>
              <a:rPr lang="en-US" dirty="0" smtClean="0"/>
              <a:t> states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Animations, Triggers and </a:t>
            </a:r>
            <a:r>
              <a:rPr lang="en-US" dirty="0" smtClean="0"/>
              <a:t>State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81200"/>
            <a:ext cx="103632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('normal',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style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backgroundColor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'red',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transform: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translateX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(0)'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}))</a:t>
            </a:r>
          </a:p>
          <a:p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('highlighted',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style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backgroundColor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'blue',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transform: '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translateX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(100px)'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}))</a:t>
            </a:r>
          </a:p>
        </p:txBody>
      </p:sp>
    </p:spTree>
    <p:extLst>
      <p:ext uri="{BB962C8B-B14F-4D97-AF65-F5344CB8AC3E}">
        <p14:creationId xmlns:p14="http://schemas.microsoft.com/office/powerpoint/2010/main" val="234587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 event handler that will </a:t>
            </a:r>
            <a:r>
              <a:rPr lang="en-US" dirty="0" smtClean="0">
                <a:solidFill>
                  <a:schemeClr val="accent1"/>
                </a:solidFill>
              </a:rPr>
              <a:t>manually switch </a:t>
            </a:r>
            <a:r>
              <a:rPr lang="en-US" dirty="0" smtClean="0"/>
              <a:t>between states: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Between States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8008" y="3810000"/>
            <a:ext cx="10363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onAnimate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this.state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==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normal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 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?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this.state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highlighted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 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: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this.state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normal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4356" y="2491199"/>
            <a:ext cx="10363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 class="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btn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btn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-primary" (click)="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onAnimate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"&gt;Animate!&lt;/button&gt;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25593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0"/>
              </a:spcAft>
            </a:pPr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1"/>
                </a:solidFill>
              </a:rPr>
              <a:t>transition() </a:t>
            </a:r>
            <a:r>
              <a:rPr lang="en-US" dirty="0" smtClean="0"/>
              <a:t>function to slowly switch from one state to another:</a:t>
            </a:r>
          </a:p>
          <a:p>
            <a:pPr>
              <a:spcAft>
                <a:spcPts val="12000"/>
              </a:spcAft>
            </a:pPr>
            <a:r>
              <a:rPr lang="en-US" dirty="0" smtClean="0"/>
              <a:t>You can also transition from both sides: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556213"/>
            <a:ext cx="101346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('normal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=&gt;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highlighted',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animate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(300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)),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transition(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'highlighted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=&gt;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normal',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animate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(800))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0064" y="4618585"/>
            <a:ext cx="102987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('normal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highlighted',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animate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(300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1073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3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1470</Words>
  <Application>Microsoft Office PowerPoint</Application>
  <PresentationFormat>Custom</PresentationFormat>
  <Paragraphs>296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1_SoftUni 16x9</vt:lpstr>
      <vt:lpstr>SoftUni 16x9</vt:lpstr>
      <vt:lpstr>2_SoftUni 16x9</vt:lpstr>
      <vt:lpstr>3_SoftUni 16x9</vt:lpstr>
      <vt:lpstr>Animations and Interceptors</vt:lpstr>
      <vt:lpstr>Table of Contents</vt:lpstr>
      <vt:lpstr>Have a Question?</vt:lpstr>
      <vt:lpstr>Animations</vt:lpstr>
      <vt:lpstr>Setup Project</vt:lpstr>
      <vt:lpstr>Animations, Triggers and State</vt:lpstr>
      <vt:lpstr>Animations, Triggers and State (2)</vt:lpstr>
      <vt:lpstr>Switching Between States</vt:lpstr>
      <vt:lpstr>Transition</vt:lpstr>
      <vt:lpstr>Advanced Transitions</vt:lpstr>
      <vt:lpstr>Advanced Transition (2)</vt:lpstr>
      <vt:lpstr>Transition Phases</vt:lpstr>
      <vt:lpstr>The "void" State</vt:lpstr>
      <vt:lpstr>The "void" State (2)</vt:lpstr>
      <vt:lpstr>Using Keyframes</vt:lpstr>
      <vt:lpstr>Grouping Transitions</vt:lpstr>
      <vt:lpstr>Using Animation Callbacks</vt:lpstr>
      <vt:lpstr>Interceptors</vt:lpstr>
      <vt:lpstr>Why are HTTP interceptors useful ?</vt:lpstr>
      <vt:lpstr>Create Http Interceptor</vt:lpstr>
      <vt:lpstr>Intercepting Requests</vt:lpstr>
      <vt:lpstr>Accessing URL</vt:lpstr>
      <vt:lpstr>Provide the Interceptor</vt:lpstr>
      <vt:lpstr>Handle Unauthorized Responses</vt:lpstr>
      <vt:lpstr>Handle Unauthorized Responses (2)</vt:lpstr>
      <vt:lpstr>Summary</vt:lpstr>
      <vt:lpstr>Course Introduction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Dependency-Injection-and-Services</dc:title>
  <dc:subject>Software Development Course</dc:subject>
  <dc:creator/>
  <cp:keywords>SoftUni, Angular,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2018-07-27T16:32:37Z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