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560" r:id="rId7"/>
    <p:sldId id="561" r:id="rId8"/>
    <p:sldId id="460" r:id="rId9"/>
    <p:sldId id="569" r:id="rId10"/>
    <p:sldId id="571" r:id="rId11"/>
    <p:sldId id="565" r:id="rId12"/>
    <p:sldId id="568" r:id="rId13"/>
    <p:sldId id="570" r:id="rId14"/>
    <p:sldId id="572" r:id="rId15"/>
    <p:sldId id="573" r:id="rId16"/>
    <p:sldId id="574" r:id="rId17"/>
    <p:sldId id="575" r:id="rId18"/>
    <p:sldId id="576" r:id="rId19"/>
    <p:sldId id="584" r:id="rId20"/>
    <p:sldId id="580" r:id="rId21"/>
    <p:sldId id="581" r:id="rId22"/>
    <p:sldId id="582" r:id="rId23"/>
    <p:sldId id="562" r:id="rId24"/>
    <p:sldId id="585" r:id="rId25"/>
    <p:sldId id="455" r:id="rId26"/>
    <p:sldId id="56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Code Style" id="{E12B0502-8A5D-4CE0-BBA0-1D5CB0102826}">
          <p14:sldIdLst>
            <p14:sldId id="569"/>
            <p14:sldId id="571"/>
            <p14:sldId id="565"/>
            <p14:sldId id="568"/>
          </p14:sldIdLst>
        </p14:section>
        <p14:section name="Architecture" id="{0DF5E8BA-6FBF-4819-A600-65B9EE66E94B}">
          <p14:sldIdLst>
            <p14:sldId id="570"/>
            <p14:sldId id="572"/>
            <p14:sldId id="573"/>
            <p14:sldId id="574"/>
            <p14:sldId id="575"/>
          </p14:sldIdLst>
        </p14:section>
        <p14:section name="Unit Testing" id="{3BE426F5-9FF5-4EEB-A4E8-0582151AE4C7}">
          <p14:sldIdLst>
            <p14:sldId id="576"/>
            <p14:sldId id="584"/>
          </p14:sldIdLst>
        </p14:section>
        <p14:section name="Lazy Loading" id="{5AFF7E27-6748-4F3F-8CA8-111FAE006602}">
          <p14:sldIdLst>
            <p14:sldId id="580"/>
            <p14:sldId id="581"/>
            <p14:sldId id="582"/>
          </p14:sldIdLst>
        </p14:section>
        <p14:section name="Summary" id="{1888D697-2B49-43A6-BDC2-719250E583B8}">
          <p14:sldIdLst>
            <p14:sldId id="562"/>
            <p14:sldId id="585"/>
            <p14:sldId id="455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8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5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583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0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3290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8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0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0049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3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1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3282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21281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8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68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79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56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47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04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27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g2-toas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Style. Architecture.</a:t>
            </a:r>
          </a:p>
          <a:p>
            <a:r>
              <a:rPr lang="en-US" dirty="0" smtClean="0"/>
              <a:t> Unit Testing. Lazy Loading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74730" y="3807577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Best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Practices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4602192"/>
            <a:ext cx="17907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570" y="3751957"/>
            <a:ext cx="251177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Angular CLI </a:t>
            </a:r>
            <a:r>
              <a:rPr lang="en-US" dirty="0" smtClean="0"/>
              <a:t>has the </a:t>
            </a:r>
            <a:r>
              <a:rPr lang="en-US" dirty="0"/>
              <a:t>concept of different </a:t>
            </a:r>
            <a:r>
              <a:rPr lang="en-US" dirty="0">
                <a:solidFill>
                  <a:schemeClr val="accent1"/>
                </a:solidFill>
              </a:rPr>
              <a:t>environments</a:t>
            </a:r>
            <a:r>
              <a:rPr lang="en-US" dirty="0"/>
              <a:t> like development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dev</a:t>
            </a:r>
            <a:r>
              <a:rPr lang="en-US" dirty="0" smtClean="0"/>
              <a:t>) and </a:t>
            </a:r>
            <a:r>
              <a:rPr lang="en-US" dirty="0"/>
              <a:t>production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prod</a:t>
            </a:r>
            <a:r>
              <a:rPr lang="en-US" dirty="0" smtClean="0"/>
              <a:t>)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You can build for </a:t>
            </a:r>
            <a:r>
              <a:rPr lang="en-US" dirty="0" smtClean="0">
                <a:solidFill>
                  <a:schemeClr val="accent1"/>
                </a:solidFill>
              </a:rPr>
              <a:t>development</a:t>
            </a:r>
            <a:r>
              <a:rPr lang="en-US" dirty="0" smtClean="0"/>
              <a:t> using: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 for </a:t>
            </a:r>
            <a:r>
              <a:rPr lang="en-US" dirty="0" smtClean="0">
                <a:solidFill>
                  <a:schemeClr val="accent1"/>
                </a:solidFill>
              </a:rPr>
              <a:t>production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Creates a </a:t>
            </a:r>
            <a:r>
              <a:rPr lang="en-US" dirty="0" err="1" smtClean="0">
                <a:solidFill>
                  <a:schemeClr val="accent1"/>
                </a:solidFill>
              </a:rPr>
              <a:t>dist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folder with </a:t>
            </a:r>
            <a:r>
              <a:rPr lang="en-US" dirty="0" smtClean="0">
                <a:solidFill>
                  <a:schemeClr val="accent1"/>
                </a:solidFill>
              </a:rPr>
              <a:t>bundled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499273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</a:t>
            </a: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 --prod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004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build --dev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Interfaces</a:t>
            </a:r>
            <a:r>
              <a:rPr lang="en-US" dirty="0" smtClean="0"/>
              <a:t> used in application</a:t>
            </a:r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View</a:t>
            </a:r>
            <a:r>
              <a:rPr lang="en-US" dirty="0" smtClean="0"/>
              <a:t>-Models (Models used to display information)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-Models (Two-way binding models)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Services (register, login, logout)</a:t>
            </a:r>
          </a:p>
          <a:p>
            <a:pPr lvl="2"/>
            <a:r>
              <a:rPr lang="en-US" dirty="0" smtClean="0"/>
              <a:t>Http Client Service (create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use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to handle errors)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1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components (register form, login form)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</a:t>
            </a:r>
            <a:r>
              <a:rPr lang="en-US" dirty="0"/>
              <a:t>components </a:t>
            </a:r>
            <a:r>
              <a:rPr lang="en-US" dirty="0" smtClean="0"/>
              <a:t>(header, footer, error component)</a:t>
            </a:r>
          </a:p>
          <a:p>
            <a:pPr lvl="1"/>
            <a:r>
              <a:rPr lang="en-US" dirty="0" smtClean="0"/>
              <a:t>App component (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component)</a:t>
            </a:r>
          </a:p>
          <a:p>
            <a:pPr lvl="2"/>
            <a:r>
              <a:rPr lang="en-US" dirty="0" smtClean="0"/>
              <a:t>Template should render app </a:t>
            </a:r>
            <a:r>
              <a:rPr lang="en-US" dirty="0" smtClean="0">
                <a:solidFill>
                  <a:schemeClr val="accent1"/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router-outlet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app footer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 folder structure should have it's own </a:t>
            </a:r>
            <a:r>
              <a:rPr lang="en-US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index.ts</a:t>
            </a:r>
            <a:r>
              <a:rPr lang="en-US" dirty="0" smtClean="0"/>
              <a:t> containing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components, services, guards</a:t>
            </a:r>
          </a:p>
          <a:p>
            <a:r>
              <a:rPr lang="en-US" dirty="0" smtClean="0"/>
              <a:t>Use Angular </a:t>
            </a:r>
            <a:r>
              <a:rPr lang="en-US" dirty="0" err="1" smtClean="0"/>
              <a:t>Toastr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https://www.npmjs.com/package/ng2-toastr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39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Writing basic tests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5" y="990600"/>
            <a:ext cx="3662248" cy="39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 dirty="0" smtClean="0"/>
              <a:t>Test </a:t>
            </a:r>
            <a:r>
              <a:rPr lang="en-US" dirty="0"/>
              <a:t>Some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22" y="1264920"/>
            <a:ext cx="292358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Asynchronous loading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0574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43539" y="6322611"/>
            <a:ext cx="450341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lazy loading to </a:t>
            </a:r>
            <a:r>
              <a:rPr lang="en-US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up our application time</a:t>
            </a:r>
          </a:p>
          <a:p>
            <a:r>
              <a:rPr lang="en-US" dirty="0" smtClean="0"/>
              <a:t>Split the application </a:t>
            </a:r>
            <a:r>
              <a:rPr lang="en-US" dirty="0" smtClean="0">
                <a:solidFill>
                  <a:schemeClr val="accent1"/>
                </a:solidFill>
              </a:rPr>
              <a:t>files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bundles</a:t>
            </a:r>
          </a:p>
          <a:p>
            <a:pPr lvl="1"/>
            <a:r>
              <a:rPr lang="en-US" dirty="0" smtClean="0"/>
              <a:t>Load some of them on demand (for example when the user request </a:t>
            </a:r>
            <a:r>
              <a:rPr lang="en-US" dirty="0" smtClean="0">
                <a:solidFill>
                  <a:schemeClr val="accent1"/>
                </a:solidFill>
              </a:rPr>
              <a:t>/books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Overview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9482998" y="5368504"/>
            <a:ext cx="1201909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files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723" y="4038600"/>
            <a:ext cx="1808457" cy="105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2"/>
          <p:cNvSpPr/>
          <p:nvPr/>
        </p:nvSpPr>
        <p:spPr>
          <a:xfrm>
            <a:off x="2881785" y="4003040"/>
            <a:ext cx="1694665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Web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22"/>
          <p:cNvSpPr/>
          <p:nvPr/>
        </p:nvSpPr>
        <p:spPr>
          <a:xfrm>
            <a:off x="7163219" y="4038600"/>
            <a:ext cx="1530240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</a:t>
            </a:r>
          </a:p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4602500" y="4648065"/>
            <a:ext cx="2534669" cy="3971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 flipV="1">
            <a:off x="4602500" y="5562024"/>
            <a:ext cx="2560719" cy="2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: Rounded Corners 13"/>
          <p:cNvSpPr/>
          <p:nvPr/>
        </p:nvSpPr>
        <p:spPr>
          <a:xfrm>
            <a:off x="5067173" y="3904631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067392" y="5863136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2.22222E-6 L -0.71855 -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34" y="-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4.81481E-6 L -0.69784 -0.013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9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6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accent1"/>
                </a:solidFill>
              </a:rPr>
              <a:t>feature</a:t>
            </a:r>
            <a:r>
              <a:rPr lang="en-US" dirty="0" smtClean="0"/>
              <a:t> module:</a:t>
            </a:r>
          </a:p>
          <a:p>
            <a:pPr lvl="1"/>
            <a:r>
              <a:rPr lang="en-US" dirty="0" smtClean="0"/>
              <a:t>Books Module that contains </a:t>
            </a:r>
            <a:r>
              <a:rPr lang="en-US" dirty="0" err="1" smtClean="0"/>
              <a:t>BooksListComponent</a:t>
            </a:r>
            <a:r>
              <a:rPr lang="en-US" dirty="0" smtClean="0"/>
              <a:t>, </a:t>
            </a:r>
            <a:r>
              <a:rPr lang="en-US" dirty="0" err="1" smtClean="0"/>
              <a:t>BooksDetailsComponent</a:t>
            </a:r>
            <a:r>
              <a:rPr lang="en-US" dirty="0" smtClean="0"/>
              <a:t>, </a:t>
            </a:r>
            <a:r>
              <a:rPr lang="en-US" dirty="0" err="1" smtClean="0"/>
              <a:t>BooksEditComponent</a:t>
            </a:r>
            <a:endParaRPr lang="en-US" dirty="0" smtClean="0"/>
          </a:p>
          <a:p>
            <a:pPr>
              <a:spcAft>
                <a:spcPts val="12000"/>
              </a:spcAft>
            </a:pPr>
            <a:r>
              <a:rPr lang="en-US" dirty="0" smtClean="0"/>
              <a:t>Routes are </a:t>
            </a:r>
            <a:r>
              <a:rPr lang="en-US" dirty="0" smtClean="0">
                <a:solidFill>
                  <a:schemeClr val="accent1"/>
                </a:solidFill>
              </a:rPr>
              <a:t>grouped</a:t>
            </a:r>
            <a:r>
              <a:rPr lang="en-US" dirty="0" smtClean="0"/>
              <a:t> under a single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Feature Module should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be imported in </a:t>
            </a:r>
            <a:r>
              <a:rPr lang="en-US" dirty="0" smtClean="0">
                <a:solidFill>
                  <a:schemeClr val="accent1"/>
                </a:solidFill>
              </a:rPr>
              <a:t>other</a:t>
            </a:r>
            <a:r>
              <a:rPr lang="en-US" dirty="0" smtClean="0"/>
              <a:t>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733800"/>
            <a:ext cx="1146342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forChild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BooksListComponent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'details/:id',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BookDetailsComponent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5840316"/>
            <a:ext cx="1146342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Apply the </a:t>
            </a:r>
            <a:r>
              <a:rPr lang="en-US" sz="3200" dirty="0" smtClean="0">
                <a:solidFill>
                  <a:schemeClr val="accent1"/>
                </a:solidFill>
              </a:rPr>
              <a:t>S</a:t>
            </a:r>
            <a:r>
              <a:rPr lang="en-US" sz="3200" dirty="0" smtClean="0"/>
              <a:t>ingle </a:t>
            </a:r>
            <a:r>
              <a:rPr lang="en-US" sz="3200" dirty="0" smtClean="0">
                <a:solidFill>
                  <a:schemeClr val="accent1"/>
                </a:solidFill>
              </a:rPr>
              <a:t>R</a:t>
            </a:r>
            <a:r>
              <a:rPr lang="en-US" sz="3200" dirty="0" smtClean="0"/>
              <a:t>esponsibility </a:t>
            </a:r>
            <a:r>
              <a:rPr lang="en-US" sz="3200" dirty="0" smtClean="0">
                <a:solidFill>
                  <a:schemeClr val="accent1"/>
                </a:solidFill>
              </a:rPr>
              <a:t>P</a:t>
            </a:r>
            <a:r>
              <a:rPr lang="en-US" sz="3200" dirty="0" smtClean="0"/>
              <a:t>rinciple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Always have a valid </a:t>
            </a:r>
            <a:r>
              <a:rPr lang="en-US" sz="3200" dirty="0" smtClean="0">
                <a:solidFill>
                  <a:schemeClr val="accent1"/>
                </a:solidFill>
              </a:rPr>
              <a:t>folder structure </a:t>
            </a:r>
          </a:p>
          <a:p>
            <a:pPr>
              <a:lnSpc>
                <a:spcPct val="100000"/>
              </a:lnSpc>
              <a:spcAft>
                <a:spcPts val="17000"/>
              </a:spcAft>
            </a:pPr>
            <a:r>
              <a:rPr lang="en-US" sz="3200" dirty="0" smtClean="0"/>
              <a:t>Testing our code</a:t>
            </a:r>
          </a:p>
          <a:p>
            <a:pPr>
              <a:lnSpc>
                <a:spcPct val="100000"/>
              </a:lnSpc>
              <a:spcAft>
                <a:spcPts val="17000"/>
              </a:spcAft>
            </a:pPr>
            <a:r>
              <a:rPr lang="en-US" sz="3200" dirty="0" smtClean="0"/>
              <a:t> Use lazy loading to </a:t>
            </a:r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 smtClean="0"/>
              <a:t> up application </a:t>
            </a:r>
            <a:r>
              <a:rPr lang="en-US" sz="3200" dirty="0" smtClean="0">
                <a:solidFill>
                  <a:schemeClr val="accent1"/>
                </a:solidFill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1" y="3243084"/>
            <a:ext cx="86106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describe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TodosComponent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() 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(() 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('', () 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1811" y="5840316"/>
            <a:ext cx="105918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Best Practices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092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Code Style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Architecture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Project Structure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Lazy Loading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we need it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File Names and Placement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75260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single responsibility principle (SRP) to all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services</a:t>
            </a:r>
            <a:r>
              <a:rPr lang="en-US" dirty="0"/>
              <a:t>, and other </a:t>
            </a:r>
            <a:r>
              <a:rPr lang="en-US" dirty="0">
                <a:solidFill>
                  <a:schemeClr val="accent1"/>
                </a:solidFill>
              </a:rPr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define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thing, such as a service or component </a:t>
            </a:r>
            <a:r>
              <a:rPr lang="en-US" dirty="0" smtClean="0">
                <a:solidFill>
                  <a:schemeClr val="accent1"/>
                </a:solidFill>
              </a:rPr>
              <a:t>per</a:t>
            </a:r>
            <a:r>
              <a:rPr lang="en-US" dirty="0" smtClean="0"/>
              <a:t> file</a:t>
            </a:r>
          </a:p>
          <a:p>
            <a:r>
              <a:rPr lang="en-US" dirty="0"/>
              <a:t>The key is to make the code more </a:t>
            </a:r>
            <a:r>
              <a:rPr lang="en-US" dirty="0">
                <a:solidFill>
                  <a:schemeClr val="accent1"/>
                </a:solidFill>
              </a:rPr>
              <a:t>reusable</a:t>
            </a:r>
            <a:r>
              <a:rPr lang="en-US" dirty="0"/>
              <a:t>, easier to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, and less </a:t>
            </a:r>
            <a:r>
              <a:rPr lang="en-US" dirty="0">
                <a:solidFill>
                  <a:schemeClr val="accent1"/>
                </a:solidFill>
              </a:rPr>
              <a:t>mistake</a:t>
            </a:r>
            <a:r>
              <a:rPr lang="en-US" dirty="0"/>
              <a:t> prone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app </a:t>
            </a:r>
            <a:r>
              <a:rPr lang="en-US" dirty="0" smtClean="0">
                <a:solidFill>
                  <a:schemeClr val="accent1"/>
                </a:solidFill>
              </a:rPr>
              <a:t>grows </a:t>
            </a:r>
            <a:r>
              <a:rPr lang="en-US" dirty="0" smtClean="0"/>
              <a:t>this rule becomes even more </a:t>
            </a:r>
            <a:r>
              <a:rPr lang="en-US" dirty="0" smtClean="0">
                <a:solidFill>
                  <a:schemeClr val="accent1"/>
                </a:solidFill>
              </a:rPr>
              <a:t>important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>
                <a:solidFill>
                  <a:schemeClr val="accent1"/>
                </a:solidFill>
              </a:rPr>
              <a:t>file</a:t>
            </a:r>
            <a:r>
              <a:rPr lang="en-US" dirty="0" smtClean="0"/>
              <a:t>, component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component 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should have identical </a:t>
            </a:r>
            <a:r>
              <a:rPr lang="en-US" dirty="0" smtClean="0">
                <a:solidFill>
                  <a:schemeClr val="accent1"/>
                </a:solidFill>
              </a:rPr>
              <a:t>lowercase</a:t>
            </a:r>
            <a:r>
              <a:rPr lang="en-US" dirty="0" smtClean="0"/>
              <a:t> names.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</a:p>
          <a:p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58" y="30480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358" y="5279484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ogin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egister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0881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When declaring properties at the </a:t>
            </a:r>
            <a:r>
              <a:rPr lang="en-US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properties: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After those, declare the </a:t>
            </a:r>
            <a:r>
              <a:rPr lang="en-US" dirty="0" smtClean="0">
                <a:solidFill>
                  <a:schemeClr val="accent1"/>
                </a:solidFill>
              </a:rPr>
              <a:t>non-static</a:t>
            </a:r>
            <a:r>
              <a:rPr lang="en-US" dirty="0" smtClean="0"/>
              <a:t> properties in to following order: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Code Style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81910"/>
            <a:ext cx="998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sum : number =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876800"/>
            <a:ext cx="9982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firstNum : number = 7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datetime : Date = Date.now()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hiddenName : string = 'George'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253398" y="4237793"/>
            <a:ext cx="3527425" cy="1154546"/>
          </a:xfrm>
          <a:prstGeom prst="wedgeRoundRectCallout">
            <a:avLst>
              <a:gd name="adj1" fmla="val -96931"/>
              <a:gd name="adj2" fmla="val 31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13" y="2500711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assets folder put all </a:t>
            </a:r>
            <a:r>
              <a:rPr lang="en-US" dirty="0" smtClean="0">
                <a:solidFill>
                  <a:schemeClr val="accent1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styles, images and favicons used in the </a:t>
            </a:r>
            <a:r>
              <a:rPr lang="en-US" dirty="0" smtClean="0">
                <a:solidFill>
                  <a:schemeClr val="accent1"/>
                </a:solidFill>
              </a:rPr>
              <a:t>whole</a:t>
            </a:r>
            <a:r>
              <a:rPr lang="en-US" dirty="0" smtClean="0"/>
              <a:t> project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Import bootstrap at </a:t>
            </a:r>
            <a:r>
              <a:rPr lang="en-US" dirty="0" smtClean="0">
                <a:solidFill>
                  <a:schemeClr val="accent1"/>
                </a:solidFill>
              </a:rPr>
              <a:t>assets/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/bootstrap.css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angular-</a:t>
            </a:r>
            <a:r>
              <a:rPr lang="en-US" dirty="0" err="1" smtClean="0">
                <a:solidFill>
                  <a:schemeClr val="accent1"/>
                </a:solidFill>
              </a:rPr>
              <a:t>cli.json</a:t>
            </a:r>
            <a:r>
              <a:rPr lang="en-US" dirty="0" smtClean="0"/>
              <a:t> to bundle such styles with </a:t>
            </a:r>
            <a:r>
              <a:rPr lang="en-US" dirty="0" err="1" smtClean="0">
                <a:solidFill>
                  <a:schemeClr val="accent1"/>
                </a:solidFill>
              </a:rPr>
              <a:t>webpack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124200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324673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"styles": [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"styles.css",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assets/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/bootstrap.css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893</Words>
  <Application>Microsoft Office PowerPoint</Application>
  <PresentationFormat>Custom</PresentationFormat>
  <Paragraphs>171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Best Practices</vt:lpstr>
      <vt:lpstr>Table of Contents</vt:lpstr>
      <vt:lpstr>Have a Question?</vt:lpstr>
      <vt:lpstr>Code Style</vt:lpstr>
      <vt:lpstr>Single Responsibility Principle</vt:lpstr>
      <vt:lpstr>File Names</vt:lpstr>
      <vt:lpstr>Properties Code Style</vt:lpstr>
      <vt:lpstr>Architecture</vt:lpstr>
      <vt:lpstr>Assets Folder</vt:lpstr>
      <vt:lpstr>Environment Variables</vt:lpstr>
      <vt:lpstr>Folder Structure</vt:lpstr>
      <vt:lpstr>Folder Structure (2)</vt:lpstr>
      <vt:lpstr>Unit Testing</vt:lpstr>
      <vt:lpstr>Let's Test Some Code</vt:lpstr>
      <vt:lpstr>Lazy Loading</vt:lpstr>
      <vt:lpstr>Lazy Loading Overview</vt:lpstr>
      <vt:lpstr>Preparing for Lazy Loading</vt:lpstr>
      <vt:lpstr>Summary</vt:lpstr>
      <vt:lpstr>Best Practices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2018-07-29T02:01:10Z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