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</p:sldMasterIdLst>
  <p:notesMasterIdLst>
    <p:notesMasterId r:id="rId43"/>
  </p:notesMasterIdLst>
  <p:handoutMasterIdLst>
    <p:handoutMasterId r:id="rId44"/>
  </p:handoutMasterIdLst>
  <p:sldIdLst>
    <p:sldId id="560" r:id="rId7"/>
    <p:sldId id="561" r:id="rId8"/>
    <p:sldId id="460" r:id="rId9"/>
    <p:sldId id="569" r:id="rId10"/>
    <p:sldId id="571" r:id="rId11"/>
    <p:sldId id="586" r:id="rId12"/>
    <p:sldId id="587" r:id="rId13"/>
    <p:sldId id="570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1" r:id="rId27"/>
    <p:sldId id="600" r:id="rId28"/>
    <p:sldId id="576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562" r:id="rId39"/>
    <p:sldId id="585" r:id="rId40"/>
    <p:sldId id="455" r:id="rId41"/>
    <p:sldId id="56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60"/>
            <p14:sldId id="561"/>
            <p14:sldId id="460"/>
          </p14:sldIdLst>
        </p14:section>
        <p14:section name="Introduction to Redux" id="{E12B0502-8A5D-4CE0-BBA0-1D5CB0102826}">
          <p14:sldIdLst>
            <p14:sldId id="569"/>
            <p14:sldId id="571"/>
            <p14:sldId id="586"/>
            <p14:sldId id="587"/>
          </p14:sldIdLst>
        </p14:section>
        <p14:section name="NgRX" id="{0DF5E8BA-6FBF-4819-A600-65B9EE66E94B}">
          <p14:sldIdLst>
            <p14:sldId id="570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1"/>
            <p14:sldId id="600"/>
          </p14:sldIdLst>
        </p14:section>
        <p14:section name="NgXS" id="{3BE426F5-9FF5-4EEB-A4E8-0582151AE4C7}">
          <p14:sldIdLst>
            <p14:sldId id="576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Summary" id="{1888D697-2B49-43A6-BDC2-719250E583B8}">
          <p14:sldIdLst>
            <p14:sldId id="562"/>
            <p14:sldId id="585"/>
            <p14:sldId id="455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6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9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8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59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8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983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4583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4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0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3290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7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4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8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86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0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0049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30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1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61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97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3282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212815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2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8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2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68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8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26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79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56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47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704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27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redux-devtools/lmhkpmbekcpmknklioeibfkpmmfibljd?hl=e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5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dux.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Redux State Management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to Redux.</a:t>
            </a:r>
          </a:p>
          <a:p>
            <a:r>
              <a:rPr lang="en-US" dirty="0" smtClean="0"/>
              <a:t> Implementing </a:t>
            </a:r>
            <a:r>
              <a:rPr lang="en-US" dirty="0" err="1" smtClean="0"/>
              <a:t>NgRX</a:t>
            </a:r>
            <a:r>
              <a:rPr lang="en-US" dirty="0" smtClean="0"/>
              <a:t> and </a:t>
            </a:r>
            <a:r>
              <a:rPr lang="en-US" dirty="0" err="1" smtClean="0"/>
              <a:t>NgXS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83530" y="3807577"/>
            <a:ext cx="196098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Redux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err="1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NgRX</a:t>
            </a: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 &amp; </a:t>
            </a:r>
            <a:r>
              <a:rPr lang="en-US" b="1" spc="50" dirty="0" err="1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NgXS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6570" y="3751957"/>
            <a:ext cx="2511770" cy="2712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67" y="455991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0"/>
              </a:spcAft>
            </a:pPr>
            <a:r>
              <a:rPr lang="en-US" dirty="0" smtClean="0"/>
              <a:t>Create a folder </a:t>
            </a:r>
            <a:r>
              <a:rPr lang="en-US" dirty="0" smtClean="0">
                <a:solidFill>
                  <a:schemeClr val="accent1"/>
                </a:solidFill>
              </a:rPr>
              <a:t>store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/app</a:t>
            </a:r>
            <a:r>
              <a:rPr lang="en-US" dirty="0" smtClean="0"/>
              <a:t> and inside create a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</a:p>
          <a:p>
            <a:pPr>
              <a:spcAft>
                <a:spcPts val="15000"/>
              </a:spcAft>
            </a:pPr>
            <a:r>
              <a:rPr lang="en-US" dirty="0" smtClean="0"/>
              <a:t>Create the App State: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App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9906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Course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32" y="4495800"/>
            <a:ext cx="9906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AppState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readonly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courses: Course[]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05774" y="5370456"/>
            <a:ext cx="3527425" cy="1154546"/>
          </a:xfrm>
          <a:prstGeom prst="wedgeRoundRectCallout">
            <a:avLst>
              <a:gd name="adj1" fmla="val -167877"/>
              <a:gd name="adj2" fmla="val -56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should be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3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action in </a:t>
            </a:r>
            <a:r>
              <a:rPr lang="en-US" dirty="0" err="1"/>
              <a:t>n</a:t>
            </a:r>
            <a:r>
              <a:rPr lang="en-US" dirty="0" err="1" smtClean="0"/>
              <a:t>grx</a:t>
            </a:r>
            <a:r>
              <a:rPr lang="en-US" dirty="0" smtClean="0"/>
              <a:t>/store is </a:t>
            </a:r>
            <a:r>
              <a:rPr lang="en-US" dirty="0" smtClean="0">
                <a:solidFill>
                  <a:schemeClr val="accent1"/>
                </a:solidFill>
              </a:rPr>
              <a:t>two</a:t>
            </a:r>
            <a:r>
              <a:rPr lang="en-US" dirty="0" smtClean="0"/>
              <a:t> things: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 in the form of a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. It describes what is happening</a:t>
            </a:r>
          </a:p>
          <a:p>
            <a:pPr lvl="1"/>
            <a:r>
              <a:rPr lang="en-US" dirty="0" smtClean="0"/>
              <a:t>It contains a </a:t>
            </a:r>
            <a:r>
              <a:rPr lang="en-US" dirty="0" smtClean="0">
                <a:solidFill>
                  <a:schemeClr val="accent1"/>
                </a:solidFill>
              </a:rPr>
              <a:t>payload</a:t>
            </a:r>
            <a:r>
              <a:rPr lang="en-US" dirty="0" smtClean="0"/>
              <a:t> of data.</a:t>
            </a:r>
          </a:p>
          <a:p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1"/>
                </a:solidFill>
              </a:rPr>
              <a:t>actions</a:t>
            </a:r>
            <a:r>
              <a:rPr lang="en-US" dirty="0" smtClean="0"/>
              <a:t> folder and inside define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actions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114800"/>
            <a:ext cx="9906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ngrx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Course } from '../../models/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course.model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ADD_COURSE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'[COURSE] Add';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REMOVE_COURSE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'[COURSE] Remove';</a:t>
            </a:r>
          </a:p>
        </p:txBody>
      </p:sp>
    </p:spTree>
    <p:extLst>
      <p:ext uri="{BB962C8B-B14F-4D97-AF65-F5344CB8AC3E}">
        <p14:creationId xmlns:p14="http://schemas.microsoft.com/office/powerpoint/2010/main" val="4216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4500"/>
              </a:spcAft>
            </a:pPr>
            <a:r>
              <a:rPr lang="en-US" dirty="0" smtClean="0"/>
              <a:t>An action to add items in a list:</a:t>
            </a:r>
          </a:p>
          <a:p>
            <a:pPr>
              <a:spcAft>
                <a:spcPts val="14500"/>
              </a:spcAft>
            </a:pPr>
            <a:r>
              <a:rPr lang="en-US" dirty="0" smtClean="0"/>
              <a:t>An action to remove items from a list: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Actions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906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type: string 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ADD_COURSE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payload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Course) { 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275138"/>
            <a:ext cx="9906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readonly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type: string 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REMOVE_COURSE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payload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number) {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6097559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Actions =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|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73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reducer is what takes the </a:t>
            </a:r>
            <a:r>
              <a:rPr lang="en-US" dirty="0" smtClean="0">
                <a:solidFill>
                  <a:schemeClr val="accent1"/>
                </a:solidFill>
              </a:rPr>
              <a:t>incoming action </a:t>
            </a:r>
            <a:r>
              <a:rPr lang="en-US" dirty="0" smtClean="0"/>
              <a:t>and decides what to 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with it</a:t>
            </a:r>
          </a:p>
          <a:p>
            <a:r>
              <a:rPr lang="en-US" dirty="0" smtClean="0"/>
              <a:t>It takes the </a:t>
            </a:r>
            <a:r>
              <a:rPr lang="en-US" dirty="0" smtClean="0">
                <a:solidFill>
                  <a:schemeClr val="accent1"/>
                </a:solidFill>
              </a:rPr>
              <a:t>previous state </a:t>
            </a:r>
            <a:r>
              <a:rPr lang="en-US" dirty="0" smtClean="0"/>
              <a:t>and returns a </a:t>
            </a:r>
            <a:r>
              <a:rPr lang="en-US" dirty="0" smtClean="0">
                <a:solidFill>
                  <a:schemeClr val="accent1"/>
                </a:solidFill>
              </a:rPr>
              <a:t>new state </a:t>
            </a:r>
            <a:r>
              <a:rPr lang="en-US" dirty="0" smtClean="0"/>
              <a:t>based on a given action</a:t>
            </a:r>
          </a:p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reducers folder </a:t>
            </a:r>
            <a:r>
              <a:rPr lang="en-US" dirty="0" smtClean="0"/>
              <a:t>and inside define our </a:t>
            </a:r>
            <a:r>
              <a:rPr lang="en-US" dirty="0" smtClean="0">
                <a:solidFill>
                  <a:schemeClr val="accent1"/>
                </a:solidFill>
              </a:rPr>
              <a:t>only reducer</a:t>
            </a:r>
            <a:r>
              <a:rPr lang="en-US" dirty="0" smtClean="0"/>
              <a:t>. We will need the created </a:t>
            </a:r>
            <a:r>
              <a:rPr lang="en-US" dirty="0" smtClean="0">
                <a:solidFill>
                  <a:schemeClr val="accent1"/>
                </a:solidFill>
              </a:rPr>
              <a:t>actions </a:t>
            </a:r>
            <a:r>
              <a:rPr lang="en-US" dirty="0" smtClean="0"/>
              <a:t>and a pure reducer function.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Reducer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92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Reducer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990929"/>
            <a:ext cx="109728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initialState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'Angular Fundamentals July 2018',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'https://softuni.bg/trainings/2037/angular-fundamentals-july-2018'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function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reducer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(state :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Course[]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initialState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 action: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CourseActions.Actions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switch(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case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CourseActions.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ADD_COURSE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return [...state,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action.payload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default: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return state;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694612" y="5345056"/>
            <a:ext cx="3527425" cy="1154546"/>
          </a:xfrm>
          <a:prstGeom prst="wedgeRoundRectCallout">
            <a:avLst>
              <a:gd name="adj1" fmla="val -160676"/>
              <a:gd name="adj2" fmla="val -707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state </a:t>
            </a:r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5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import </a:t>
            </a: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ngrx</a:t>
            </a:r>
            <a:r>
              <a:rPr lang="en-US" dirty="0" smtClean="0">
                <a:solidFill>
                  <a:schemeClr val="accent1"/>
                </a:solidFill>
              </a:rPr>
              <a:t>/store </a:t>
            </a:r>
            <a:r>
              <a:rPr lang="en-US" dirty="0" smtClean="0"/>
              <a:t>and our </a:t>
            </a:r>
            <a:r>
              <a:rPr lang="en-US" dirty="0" smtClean="0">
                <a:solidFill>
                  <a:schemeClr val="accent1"/>
                </a:solidFill>
              </a:rPr>
              <a:t>reducer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App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05000"/>
            <a:ext cx="10972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StoreModule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ngrx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reducer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'./reducers/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tutorial.reducer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Other code removed for brevity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imports: [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StoreModule.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forRoot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tutorial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reducer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],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Other code removed for brevity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two components </a:t>
            </a:r>
            <a:r>
              <a:rPr lang="en-US" dirty="0" smtClean="0">
                <a:solidFill>
                  <a:schemeClr val="accent1"/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create </a:t>
            </a:r>
            <a:r>
              <a:rPr lang="en-US" dirty="0" smtClean="0"/>
              <a:t>using the CLI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err="1" smtClean="0"/>
              <a:t>NgRX</a:t>
            </a:r>
            <a:r>
              <a:rPr lang="en-US" dirty="0" smtClean="0"/>
              <a:t>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3612" y="2057400"/>
            <a:ext cx="10972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ReadComponent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courses : Observable&lt;Course[]&gt;;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private store :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Store&lt;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AppState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) {  }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this.store.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read component </a:t>
            </a:r>
            <a:r>
              <a:rPr lang="en-US" dirty="0" smtClean="0"/>
              <a:t>should have the following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Component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624" y="1905000"/>
            <a:ext cx="10972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class="right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&lt;h3&gt;Courses&lt;/h3&gt;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&lt;li *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of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async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let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index"&gt;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&lt;a [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href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]="course.url" target="_blank"&gt;{{ course.name }}&lt;/a&gt;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&lt;button (click)="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)"&gt;Delete Course&lt;/button&gt;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&lt;/li&gt;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694612" y="5345056"/>
            <a:ext cx="3527425" cy="1154546"/>
          </a:xfrm>
          <a:prstGeom prst="wedgeRoundRectCallout">
            <a:avLst>
              <a:gd name="adj1" fmla="val -123233"/>
              <a:gd name="adj2" fmla="val -1183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implent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</a:t>
            </a:r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later on</a:t>
            </a:r>
            <a:endParaRPr lang="en-US" sz="28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97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styling inside </a:t>
            </a:r>
            <a:r>
              <a:rPr lang="en-US" dirty="0" smtClean="0">
                <a:solidFill>
                  <a:schemeClr val="accent1"/>
                </a:solidFill>
              </a:rPr>
              <a:t>styles.css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Styling &amp; Render Components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013074"/>
            <a:ext cx="4953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body, html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margin: 0;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padding: 0;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font-family: 'Arial';</a:t>
            </a: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.left, .right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float:left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width: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(50% - 6em);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padding: 3em;</a:t>
            </a: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2012" y="2033394"/>
            <a:ext cx="4495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input[type="text"]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width: 100%;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padding: 5px;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margin-bottom: 10px;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70904" y="4439160"/>
            <a:ext cx="4495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&lt;app-create&gt;&lt;/app-create&gt;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&lt;app-read&gt;&lt;/app-read&gt;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765163" y="5541530"/>
            <a:ext cx="4978512" cy="1154546"/>
          </a:xfrm>
          <a:prstGeom prst="wedgeRoundRectCallout">
            <a:avLst>
              <a:gd name="adj1" fmla="val -53870"/>
              <a:gd name="adj2" fmla="val -681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inside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app.component.html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6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to </a:t>
            </a:r>
            <a:r>
              <a:rPr lang="en-US" dirty="0" err="1" smtClean="0"/>
              <a:t>NgRX</a:t>
            </a:r>
            <a:r>
              <a:rPr lang="en-US" dirty="0" smtClean="0"/>
              <a:t> Store calling our </a:t>
            </a:r>
            <a:r>
              <a:rPr lang="en-US" dirty="0" smtClean="0">
                <a:solidFill>
                  <a:schemeClr val="accent1"/>
                </a:solidFill>
              </a:rPr>
              <a:t>add course </a:t>
            </a:r>
            <a:r>
              <a:rPr lang="en-US" dirty="0" smtClean="0"/>
              <a:t>action: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 err="1" smtClean="0"/>
              <a:t>NgRX</a:t>
            </a:r>
            <a:r>
              <a:rPr lang="en-US" dirty="0" smtClean="0"/>
              <a:t>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828800"/>
            <a:ext cx="10972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CreateComponent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constructor(private store : Store&lt;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AppState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&gt;) { }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(name,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this.store.dispatch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(new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CourseActions.AddCourse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({name : name, url: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})); 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408612" y="4419600"/>
            <a:ext cx="4978512" cy="1154546"/>
          </a:xfrm>
          <a:prstGeom prst="wedgeRoundRectCallout">
            <a:avLst>
              <a:gd name="adj1" fmla="val 31638"/>
              <a:gd name="adj2" fmla="val -734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Introduction to Redux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NgRX</a:t>
            </a:r>
            <a:r>
              <a:rPr lang="en-US" dirty="0" smtClean="0"/>
              <a:t> Store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Store &amp; App State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Actions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Reducers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Dispatching actions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NgXS</a:t>
            </a:r>
            <a:r>
              <a:rPr lang="en-US" dirty="0" smtClean="0"/>
              <a:t> – Alternative to </a:t>
            </a:r>
            <a:r>
              <a:rPr lang="en-US" dirty="0" err="1" smtClean="0"/>
              <a:t>NgRX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create component </a:t>
            </a:r>
            <a:r>
              <a:rPr lang="en-US" dirty="0" smtClean="0"/>
              <a:t>should have the following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:</a:t>
            </a:r>
          </a:p>
          <a:p>
            <a:pPr>
              <a:spcAft>
                <a:spcPts val="30000"/>
              </a:spcAft>
            </a:pPr>
            <a:r>
              <a:rPr lang="en-US" dirty="0" smtClean="0"/>
              <a:t>Test the app to see if the writes correctly!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Component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624" y="1905000"/>
            <a:ext cx="10972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class="left"&gt;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type="text" placeholder="name" #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type="text" placeholder="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#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(click)="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,url.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)"&gt;Add a Course&lt;/button&gt;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208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our </a:t>
            </a:r>
            <a:r>
              <a:rPr lang="en-US" dirty="0" smtClean="0">
                <a:solidFill>
                  <a:schemeClr val="accent1"/>
                </a:solidFill>
              </a:rPr>
              <a:t>remove tutorial </a:t>
            </a:r>
            <a:r>
              <a:rPr lang="en-US" dirty="0" smtClean="0"/>
              <a:t>action and pass in an </a:t>
            </a:r>
            <a:r>
              <a:rPr lang="en-US" dirty="0" smtClean="0">
                <a:solidFill>
                  <a:schemeClr val="accent1"/>
                </a:solidFill>
              </a:rPr>
              <a:t>index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</a:t>
            </a:r>
            <a:r>
              <a:rPr lang="en-US" dirty="0" err="1"/>
              <a:t>NgRX</a:t>
            </a:r>
            <a:r>
              <a:rPr lang="en-US" dirty="0"/>
              <a:t> </a:t>
            </a:r>
            <a:r>
              <a:rPr lang="en-US" dirty="0" smtClean="0"/>
              <a:t>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130141"/>
            <a:ext cx="10972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* as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CourseActions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'../store/actions/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course.actions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bg-BG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// 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 the class, add:</a:t>
            </a: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delTutorial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(index) {</a:t>
            </a: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this.store.</a:t>
            </a:r>
            <a:r>
              <a:rPr lang="en-GB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dispatch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(new </a:t>
            </a:r>
            <a:r>
              <a:rPr lang="en-GB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CoursesActions.RemoveCourse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(index))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reducer so it </a:t>
            </a:r>
            <a:r>
              <a:rPr lang="en-US" dirty="0" smtClean="0">
                <a:solidFill>
                  <a:schemeClr val="accent1"/>
                </a:solidFill>
              </a:rPr>
              <a:t>deletes</a:t>
            </a:r>
            <a:r>
              <a:rPr lang="en-US" dirty="0" smtClean="0"/>
              <a:t> items from the state by </a:t>
            </a:r>
            <a:r>
              <a:rPr lang="en-US" dirty="0" smtClean="0">
                <a:solidFill>
                  <a:schemeClr val="accent1"/>
                </a:solidFill>
              </a:rPr>
              <a:t>index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</a:t>
            </a:r>
            <a:r>
              <a:rPr lang="en-US" dirty="0" err="1" smtClean="0"/>
              <a:t>NgRX</a:t>
            </a:r>
            <a:r>
              <a:rPr lang="en-US" dirty="0" smtClean="0"/>
              <a:t> Store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624" y="1905000"/>
            <a:ext cx="10972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GB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(state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action: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CourseActions.RemoveCourse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itemToRemove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state[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action.payload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[...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 =&gt; a !==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itemToRemove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)];</a:t>
            </a: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function reducer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switch(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action.type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case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CourseActions.REMOVE_COURSE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return </a:t>
            </a:r>
            <a:r>
              <a:rPr lang="en-GB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(state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 as </a:t>
            </a:r>
            <a:r>
              <a:rPr lang="en-GB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CourseActions.RemoveCourse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246812" y="5370456"/>
            <a:ext cx="4978512" cy="1154546"/>
          </a:xfrm>
          <a:prstGeom prst="wedgeRoundRectCallout">
            <a:avLst>
              <a:gd name="adj1" fmla="val -58768"/>
              <a:gd name="adj2" fmla="val -523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implemented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6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err="1" smtClean="0"/>
              <a:t>NgXS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An alternative way to manage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133600"/>
            <a:ext cx="5103812" cy="21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Ngxs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different approach </a:t>
            </a:r>
            <a:r>
              <a:rPr lang="en-US" dirty="0"/>
              <a:t>to Angular state management that offers a few benefits, namely </a:t>
            </a:r>
            <a:r>
              <a:rPr lang="en-US" dirty="0">
                <a:solidFill>
                  <a:schemeClr val="accent1"/>
                </a:solidFill>
              </a:rPr>
              <a:t>less boilerplate </a:t>
            </a:r>
            <a:r>
              <a:rPr lang="en-US" dirty="0"/>
              <a:t>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NgXS</a:t>
            </a:r>
            <a:r>
              <a:rPr lang="en-US" dirty="0" smtClean="0"/>
              <a:t>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290563"/>
            <a:ext cx="10439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pm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install 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3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--save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04" y="4191000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pm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install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/logger-plugin @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devtools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-plugin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--dev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52692" y="5348160"/>
            <a:ext cx="4978512" cy="677820"/>
          </a:xfrm>
          <a:prstGeom prst="wedgeRoundRectCallout">
            <a:avLst>
              <a:gd name="adj1" fmla="val 14904"/>
              <a:gd name="adj2" fmla="val -14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Outputs state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02055" y="5078277"/>
            <a:ext cx="4978512" cy="1154546"/>
          </a:xfrm>
          <a:prstGeom prst="wedgeRoundRectCallout">
            <a:avLst>
              <a:gd name="adj1" fmla="val -23871"/>
              <a:gd name="adj2" fmla="val -80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</a:t>
            </a:r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Redux Devtools </a:t>
            </a:r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 extension</a:t>
            </a:r>
            <a:endParaRPr lang="en-US" sz="28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5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actions: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Actions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6784" y="1828800"/>
            <a:ext cx="10972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Course } from '../../models/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course.model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readonly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= '[COURSE] Add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constructor(public payload: Course) {}</a:t>
            </a:r>
            <a:endParaRPr lang="en-GB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readonly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= '[COURSE] Remove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constructor(public payload: string) {}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9612" y="3870732"/>
            <a:ext cx="4978512" cy="677820"/>
          </a:xfrm>
          <a:prstGeom prst="wedgeRoundRectCallout">
            <a:avLst>
              <a:gd name="adj1" fmla="val -90808"/>
              <a:gd name="adj2" fmla="val 1073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Notice that fields are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666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</a:t>
            </a:r>
            <a:r>
              <a:rPr lang="en-US" dirty="0">
                <a:solidFill>
                  <a:schemeClr val="accent1"/>
                </a:solidFill>
              </a:rPr>
              <a:t>difference</a:t>
            </a:r>
            <a:r>
              <a:rPr lang="en-US" dirty="0"/>
              <a:t> between </a:t>
            </a:r>
            <a:r>
              <a:rPr lang="en-US" dirty="0" err="1"/>
              <a:t>Ngrx</a:t>
            </a:r>
            <a:r>
              <a:rPr lang="en-US" dirty="0"/>
              <a:t> and </a:t>
            </a:r>
            <a:r>
              <a:rPr lang="en-US" dirty="0" err="1"/>
              <a:t>Ngxs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how the state is handled</a:t>
            </a:r>
            <a:r>
              <a:rPr lang="en-US" dirty="0"/>
              <a:t>. The state file(s) in </a:t>
            </a:r>
            <a:r>
              <a:rPr lang="en-US" dirty="0" err="1"/>
              <a:t>Ngxs</a:t>
            </a:r>
            <a:r>
              <a:rPr lang="en-US" dirty="0"/>
              <a:t> take the place of </a:t>
            </a:r>
            <a:r>
              <a:rPr lang="en-US" dirty="0">
                <a:solidFill>
                  <a:schemeClr val="accent1"/>
                </a:solidFill>
              </a:rPr>
              <a:t>reducers</a:t>
            </a:r>
            <a:r>
              <a:rPr lang="en-US" dirty="0"/>
              <a:t> in </a:t>
            </a:r>
            <a:r>
              <a:rPr lang="en-US" dirty="0" err="1"/>
              <a:t>Ngrx</a:t>
            </a:r>
            <a:r>
              <a:rPr lang="en-US" dirty="0"/>
              <a:t>. This is done by utilizing various </a:t>
            </a:r>
            <a:r>
              <a:rPr lang="en-US" dirty="0">
                <a:solidFill>
                  <a:schemeClr val="accent1"/>
                </a:solidFill>
              </a:rPr>
              <a:t>decorators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424" y="3078199"/>
            <a:ext cx="10972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StateContext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Selector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Course } from '../../models/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course.model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'../actions/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course.actions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CourseStateModel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courses: Course[];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2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186681"/>
            <a:ext cx="10972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@State&lt;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CourseStateModel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name: 'courses',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defaults: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courses: []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@Selector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(state: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CourseStateModel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return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</a:t>
            </a:r>
            <a:endParaRPr lang="en-GB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continued in next slide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3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State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186681"/>
            <a:ext cx="10972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@Action(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add({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patchState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}: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StateContext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CourseStateModel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&gt;,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{ payload }: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state =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patchState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courses: [...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state.courses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payload]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})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endParaRPr lang="en-GB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@Action(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GB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remove({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patchState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}: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StateContext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CourseStateModel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&gt;, { payload }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: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patchState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courses: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courses.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 =&gt; a.name != payload)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})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927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App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186681"/>
            <a:ext cx="10972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NgxsModule</a:t>
            </a:r>
            <a:r>
              <a:rPr lang="en-GB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/store';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</a:t>
            </a:r>
            <a:r>
              <a:rPr lang="en-GB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'./store/state/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course.state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NgxsReduxDevtoolsPluginModule</a:t>
            </a:r>
            <a:r>
              <a:rPr lang="en-GB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devtools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-plugin';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NgxsLoggerPluginModule</a:t>
            </a:r>
            <a:r>
              <a:rPr lang="en-GB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/logger-plugin</a:t>
            </a:r>
            <a:r>
              <a:rPr lang="en-GB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GB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...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imports: [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NgxsModule.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forRoot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</a:t>
            </a:r>
            <a:endParaRPr lang="en-GB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]),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NgxsReduxDevtoolsPluginModule.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forRoot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(),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NgxsLoggerPluginModule.</a:t>
            </a:r>
            <a:r>
              <a:rPr lang="en-GB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forRoot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],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...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GB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24836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is </a:t>
            </a:r>
            <a:r>
              <a:rPr lang="en-US" dirty="0" smtClean="0">
                <a:solidFill>
                  <a:schemeClr val="accent1"/>
                </a:solidFill>
              </a:rPr>
              <a:t>similar</a:t>
            </a:r>
            <a:r>
              <a:rPr lang="en-US" dirty="0" smtClean="0"/>
              <a:t> to </a:t>
            </a:r>
            <a:r>
              <a:rPr lang="en-US" dirty="0" err="1" smtClean="0"/>
              <a:t>Ngrx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Courses to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05000"/>
            <a:ext cx="10972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GB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CreateComponent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constructor(private store: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}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(name,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this.store.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dispatch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(new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({name: name, url: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}))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81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written to the state, let's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from it </a:t>
            </a:r>
            <a:r>
              <a:rPr lang="en-US" dirty="0" smtClean="0"/>
              <a:t>now: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Deleting from the State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28800"/>
            <a:ext cx="10972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ReadComponent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courses$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Observable&lt;Course&gt;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constructor(private store: Store)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this.courses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this.store.select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state.courses.courses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(name)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this.store.dispatch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(new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RemoveCourse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(name))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3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use of the state's </a:t>
            </a:r>
            <a:r>
              <a:rPr lang="en-US" dirty="0" smtClean="0">
                <a:solidFill>
                  <a:schemeClr val="accent1"/>
                </a:solidFill>
              </a:rPr>
              <a:t>Selector function </a:t>
            </a:r>
            <a:r>
              <a:rPr lang="en-US" dirty="0" smtClean="0"/>
              <a:t>for returning the state in even </a:t>
            </a:r>
            <a:r>
              <a:rPr lang="en-US" dirty="0" smtClean="0">
                <a:solidFill>
                  <a:schemeClr val="accent1"/>
                </a:solidFill>
              </a:rPr>
              <a:t>less</a:t>
            </a:r>
            <a:r>
              <a:rPr lang="en-US" dirty="0" smtClean="0"/>
              <a:t> code: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Selector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612" y="2438400"/>
            <a:ext cx="10972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ReadComponent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endParaRPr lang="en-GB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$: Observable&lt;Course&gt;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@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CourseState.</a:t>
            </a:r>
            <a:r>
              <a:rPr lang="en-GB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courses$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Observable&lt;Course&gt;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constructor(private store: Store) {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GB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GB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 =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this.store.select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(state =&gt; </a:t>
            </a:r>
            <a:r>
              <a:rPr lang="en-GB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state.courses.courses</a:t>
            </a: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Understanding </a:t>
            </a:r>
            <a:r>
              <a:rPr lang="en-US" sz="3200" dirty="0" smtClean="0">
                <a:solidFill>
                  <a:schemeClr val="accent1"/>
                </a:solidFill>
              </a:rPr>
              <a:t>Redux</a:t>
            </a:r>
            <a:r>
              <a:rPr lang="en-US" sz="3200" dirty="0" smtClean="0"/>
              <a:t> State Management</a:t>
            </a:r>
            <a:endParaRPr lang="en-US" sz="3200" dirty="0"/>
          </a:p>
          <a:p>
            <a:pPr>
              <a:spcAft>
                <a:spcPts val="7000"/>
              </a:spcAft>
            </a:pPr>
            <a:r>
              <a:rPr lang="en-US" sz="3200" dirty="0" err="1"/>
              <a:t>NgRX</a:t>
            </a:r>
            <a:r>
              <a:rPr lang="en-US" sz="3200" dirty="0"/>
              <a:t> store </a:t>
            </a:r>
            <a:r>
              <a:rPr lang="en-US" sz="3200" dirty="0" smtClean="0"/>
              <a:t>is a </a:t>
            </a:r>
            <a:r>
              <a:rPr lang="en-US" sz="3200" dirty="0" smtClean="0">
                <a:solidFill>
                  <a:schemeClr val="accent1"/>
                </a:solidFill>
              </a:rPr>
              <a:t>state management tool</a:t>
            </a:r>
          </a:p>
          <a:p>
            <a:pPr>
              <a:spcAft>
                <a:spcPts val="7000"/>
              </a:spcAft>
            </a:pP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NgXS</a:t>
            </a:r>
            <a:r>
              <a:rPr lang="en-US" sz="3200" dirty="0" smtClean="0">
                <a:solidFill>
                  <a:schemeClr val="tx2"/>
                </a:solidFill>
              </a:rPr>
              <a:t> is a </a:t>
            </a:r>
            <a:r>
              <a:rPr lang="en-US" sz="3200" dirty="0" smtClean="0">
                <a:solidFill>
                  <a:schemeClr val="accent1"/>
                </a:solidFill>
              </a:rPr>
              <a:t>different</a:t>
            </a:r>
            <a:r>
              <a:rPr lang="en-US" sz="3200" dirty="0" smtClean="0">
                <a:solidFill>
                  <a:schemeClr val="tx2"/>
                </a:solidFill>
              </a:rPr>
              <a:t> approach </a:t>
            </a:r>
            <a:r>
              <a:rPr lang="en-US" sz="3200" dirty="0" smtClean="0">
                <a:solidFill>
                  <a:schemeClr val="accent1"/>
                </a:solidFill>
              </a:rPr>
              <a:t>with less boilerplate </a:t>
            </a:r>
            <a:r>
              <a:rPr lang="en-US" sz="3200" dirty="0" smtClean="0">
                <a:solidFill>
                  <a:schemeClr val="tx2"/>
                </a:solidFill>
              </a:rPr>
              <a:t>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12" y="2586884"/>
            <a:ext cx="7162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npm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install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ngrx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--save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1812" y="4158361"/>
            <a:ext cx="10439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pm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install 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3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--save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1812" y="5192838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pm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install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/logger-plugin @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ngxs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devtools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-plugin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--dev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Redux State Management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0920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Introduction to 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What is state management 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6" y="2057400"/>
            <a:ext cx="5381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Redux isn't just a React thing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Redux: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Predictable </a:t>
            </a:r>
            <a:r>
              <a:rPr lang="en-US" dirty="0">
                <a:solidFill>
                  <a:schemeClr val="accent1"/>
                </a:solidFill>
              </a:rPr>
              <a:t>state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Enjoyable </a:t>
            </a:r>
            <a:r>
              <a:rPr lang="en-US" dirty="0">
                <a:solidFill>
                  <a:schemeClr val="accent1"/>
                </a:solidFill>
              </a:rPr>
              <a:t>developer workflow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Pure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class </a:t>
            </a:r>
            <a:r>
              <a:rPr lang="en-US" dirty="0">
                <a:solidFill>
                  <a:schemeClr val="accent1"/>
                </a:solidFill>
              </a:rPr>
              <a:t>level support </a:t>
            </a:r>
            <a:r>
              <a:rPr lang="en-US" dirty="0"/>
              <a:t>for Angular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Comes with </a:t>
            </a:r>
            <a:r>
              <a:rPr lang="en-US" dirty="0" err="1">
                <a:solidFill>
                  <a:schemeClr val="accent1"/>
                </a:solidFill>
              </a:rPr>
              <a:t>TypeScript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bindings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Redux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7412" y="1905000"/>
            <a:ext cx="442535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“Redux attempts to make state mutations predictable by imposing certain restrictions on how and when updates can </a:t>
            </a:r>
            <a:r>
              <a:rPr lang="en-US" b="1" i="1" dirty="0" smtClean="0"/>
              <a:t>happen”</a:t>
            </a:r>
          </a:p>
          <a:p>
            <a:r>
              <a:rPr lang="en-US" b="1" i="1" dirty="0" smtClean="0">
                <a:hlinkClick r:id="rId2"/>
              </a:rPr>
              <a:t>http</a:t>
            </a:r>
            <a:r>
              <a:rPr lang="en-US" b="1" i="1" dirty="0">
                <a:hlinkClick r:id="rId2"/>
              </a:rPr>
              <a:t>://</a:t>
            </a:r>
            <a:r>
              <a:rPr lang="en-US" b="1" i="1" dirty="0" smtClean="0">
                <a:hlinkClick r:id="rId2"/>
              </a:rPr>
              <a:t>redux.js.org</a:t>
            </a:r>
            <a:r>
              <a:rPr lang="en-US" b="1" i="1" dirty="0" smtClean="0"/>
              <a:t> 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Redux state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</a:rPr>
              <a:t>Single</a:t>
            </a:r>
            <a:r>
              <a:rPr lang="en-US" dirty="0"/>
              <a:t> source of truth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read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Pure functions drive </a:t>
            </a:r>
            <a:r>
              <a:rPr lang="en-US" dirty="0">
                <a:solidFill>
                  <a:schemeClr val="accent1"/>
                </a:solidFill>
              </a:rPr>
              <a:t>state changes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Unidirectional </a:t>
            </a:r>
            <a:r>
              <a:rPr lang="en-US" dirty="0">
                <a:solidFill>
                  <a:schemeClr val="accent1"/>
                </a:solidFill>
              </a:rPr>
              <a:t>data-flow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Warning – do </a:t>
            </a:r>
            <a:r>
              <a:rPr lang="en-US" dirty="0">
                <a:solidFill>
                  <a:schemeClr val="accent1"/>
                </a:solidFill>
              </a:rPr>
              <a:t>not use</a:t>
            </a:r>
            <a:r>
              <a:rPr lang="en-US" dirty="0"/>
              <a:t> it for </a:t>
            </a:r>
            <a:r>
              <a:rPr lang="en-US" dirty="0">
                <a:solidFill>
                  <a:schemeClr val="accent1"/>
                </a:solidFill>
              </a:rPr>
              <a:t>simple</a:t>
            </a:r>
            <a:r>
              <a:rPr lang="en-US" dirty="0"/>
              <a:t> applications!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Redux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53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state management work ?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371600"/>
            <a:ext cx="8796034" cy="48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Implementing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Using the famous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286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store is an </a:t>
            </a:r>
            <a:r>
              <a:rPr lang="en-US" dirty="0" err="1" smtClean="0"/>
              <a:t>RxJS</a:t>
            </a:r>
            <a:r>
              <a:rPr lang="en-US" dirty="0" smtClean="0"/>
              <a:t> powered </a:t>
            </a:r>
            <a:r>
              <a:rPr lang="en-US" dirty="0" smtClean="0">
                <a:solidFill>
                  <a:schemeClr val="accent1"/>
                </a:solidFill>
              </a:rPr>
              <a:t>state management tool </a:t>
            </a:r>
            <a:r>
              <a:rPr lang="en-US" dirty="0" smtClean="0"/>
              <a:t>for Angular</a:t>
            </a:r>
          </a:p>
          <a:p>
            <a:r>
              <a:rPr lang="en-US" dirty="0" smtClean="0"/>
              <a:t>Helps build robust apps by </a:t>
            </a:r>
            <a:r>
              <a:rPr lang="en-US" dirty="0" smtClean="0">
                <a:solidFill>
                  <a:schemeClr val="accent1"/>
                </a:solidFill>
              </a:rPr>
              <a:t>better organizing </a:t>
            </a:r>
            <a:r>
              <a:rPr lang="en-US" dirty="0" smtClean="0"/>
              <a:t>app state</a:t>
            </a:r>
          </a:p>
          <a:p>
            <a:r>
              <a:rPr lang="en-US" dirty="0"/>
              <a:t>Without </a:t>
            </a:r>
            <a:r>
              <a:rPr lang="en-US" dirty="0" smtClean="0"/>
              <a:t>it </a:t>
            </a:r>
            <a:r>
              <a:rPr lang="en-US" dirty="0" smtClean="0">
                <a:solidFill>
                  <a:schemeClr val="accent1"/>
                </a:solidFill>
              </a:rPr>
              <a:t>dealing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complex data </a:t>
            </a:r>
            <a:r>
              <a:rPr lang="en-US" dirty="0"/>
              <a:t>across multiple components can become </a:t>
            </a:r>
            <a:r>
              <a:rPr lang="en-US" dirty="0">
                <a:solidFill>
                  <a:schemeClr val="accent1"/>
                </a:solidFill>
              </a:rPr>
              <a:t>quite difficult </a:t>
            </a:r>
            <a:r>
              <a:rPr lang="en-US" dirty="0"/>
              <a:t>to handle and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Installation: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5181600"/>
            <a:ext cx="10439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pm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install 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3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ngrx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/store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--save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0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1910</Words>
  <Application>Microsoft Office PowerPoint</Application>
  <PresentationFormat>Custom</PresentationFormat>
  <Paragraphs>392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Redux State Management</vt:lpstr>
      <vt:lpstr>Table of Contents</vt:lpstr>
      <vt:lpstr>Have a Question?</vt:lpstr>
      <vt:lpstr>Introduction to Redux</vt:lpstr>
      <vt:lpstr>Introduction to Redux</vt:lpstr>
      <vt:lpstr>Introduction to Redux (2)</vt:lpstr>
      <vt:lpstr>How does state management work ?</vt:lpstr>
      <vt:lpstr>Implementing NgRX</vt:lpstr>
      <vt:lpstr>NgRX Store</vt:lpstr>
      <vt:lpstr>Models and App State</vt:lpstr>
      <vt:lpstr>Create Actions</vt:lpstr>
      <vt:lpstr>Create Actions (2)</vt:lpstr>
      <vt:lpstr>Create a Reducer</vt:lpstr>
      <vt:lpstr>Create a Reducer (2)</vt:lpstr>
      <vt:lpstr>Update the App Module</vt:lpstr>
      <vt:lpstr>Reading from NgRX Store</vt:lpstr>
      <vt:lpstr>Read Component Template</vt:lpstr>
      <vt:lpstr>Add Styling &amp; Render Components</vt:lpstr>
      <vt:lpstr>Writing to NgRX Store</vt:lpstr>
      <vt:lpstr>Create Component Template</vt:lpstr>
      <vt:lpstr>Removing from NgRX Store</vt:lpstr>
      <vt:lpstr>Removing from NgRX Store (2)</vt:lpstr>
      <vt:lpstr>NgXS</vt:lpstr>
      <vt:lpstr>NgXS Store</vt:lpstr>
      <vt:lpstr>Defining Actions</vt:lpstr>
      <vt:lpstr>Defining a State</vt:lpstr>
      <vt:lpstr>Defining a State (2)</vt:lpstr>
      <vt:lpstr>Defining a State (3)</vt:lpstr>
      <vt:lpstr>Update App Module</vt:lpstr>
      <vt:lpstr>Adding Courses to State</vt:lpstr>
      <vt:lpstr>Reading &amp; Deleting from the State</vt:lpstr>
      <vt:lpstr>Using Selector</vt:lpstr>
      <vt:lpstr>Summary</vt:lpstr>
      <vt:lpstr>Redux State Management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2018-08-03T01:31:23Z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