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3"/>
  </p:notesMasterIdLst>
  <p:handoutMasterIdLst>
    <p:handoutMasterId r:id="rId44"/>
  </p:handoutMasterIdLst>
  <p:sldIdLst>
    <p:sldId id="691" r:id="rId3"/>
    <p:sldId id="506" r:id="rId4"/>
    <p:sldId id="619" r:id="rId5"/>
    <p:sldId id="692" r:id="rId6"/>
    <p:sldId id="658" r:id="rId7"/>
    <p:sldId id="659" r:id="rId8"/>
    <p:sldId id="660" r:id="rId9"/>
    <p:sldId id="693" r:id="rId10"/>
    <p:sldId id="664" r:id="rId11"/>
    <p:sldId id="665" r:id="rId12"/>
    <p:sldId id="694" r:id="rId13"/>
    <p:sldId id="661" r:id="rId14"/>
    <p:sldId id="695" r:id="rId15"/>
    <p:sldId id="696" r:id="rId16"/>
    <p:sldId id="662" r:id="rId17"/>
    <p:sldId id="668" r:id="rId18"/>
    <p:sldId id="669" r:id="rId19"/>
    <p:sldId id="671" r:id="rId20"/>
    <p:sldId id="697" r:id="rId21"/>
    <p:sldId id="672" r:id="rId22"/>
    <p:sldId id="698" r:id="rId23"/>
    <p:sldId id="688" r:id="rId24"/>
    <p:sldId id="673" r:id="rId25"/>
    <p:sldId id="676" r:id="rId26"/>
    <p:sldId id="681" r:id="rId27"/>
    <p:sldId id="699" r:id="rId28"/>
    <p:sldId id="677" r:id="rId29"/>
    <p:sldId id="678" r:id="rId30"/>
    <p:sldId id="700" r:id="rId31"/>
    <p:sldId id="682" r:id="rId32"/>
    <p:sldId id="683" r:id="rId33"/>
    <p:sldId id="689" r:id="rId34"/>
    <p:sldId id="684" r:id="rId35"/>
    <p:sldId id="690" r:id="rId36"/>
    <p:sldId id="686" r:id="rId37"/>
    <p:sldId id="701" r:id="rId38"/>
    <p:sldId id="657" r:id="rId39"/>
    <p:sldId id="702" r:id="rId40"/>
    <p:sldId id="703" r:id="rId41"/>
    <p:sldId id="70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691"/>
            <p14:sldId id="506"/>
            <p14:sldId id="619"/>
            <p14:sldId id="692"/>
            <p14:sldId id="658"/>
            <p14:sldId id="659"/>
            <p14:sldId id="660"/>
            <p14:sldId id="693"/>
            <p14:sldId id="664"/>
            <p14:sldId id="665"/>
            <p14:sldId id="694"/>
            <p14:sldId id="661"/>
            <p14:sldId id="695"/>
            <p14:sldId id="696"/>
            <p14:sldId id="662"/>
            <p14:sldId id="668"/>
            <p14:sldId id="669"/>
            <p14:sldId id="671"/>
            <p14:sldId id="697"/>
            <p14:sldId id="672"/>
            <p14:sldId id="698"/>
            <p14:sldId id="688"/>
            <p14:sldId id="673"/>
            <p14:sldId id="676"/>
            <p14:sldId id="681"/>
            <p14:sldId id="699"/>
            <p14:sldId id="677"/>
            <p14:sldId id="678"/>
            <p14:sldId id="700"/>
            <p14:sldId id="682"/>
            <p14:sldId id="683"/>
            <p14:sldId id="689"/>
            <p14:sldId id="684"/>
            <p14:sldId id="690"/>
            <p14:sldId id="686"/>
            <p14:sldId id="701"/>
            <p14:sldId id="657"/>
            <p14:sldId id="702"/>
            <p14:sldId id="703"/>
            <p14:sldId id="7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346" autoAdjust="0"/>
  </p:normalViewPr>
  <p:slideViewPr>
    <p:cSldViewPr>
      <p:cViewPr varScale="1">
        <p:scale>
          <a:sx n="109" d="100"/>
          <a:sy n="109" d="100"/>
        </p:scale>
        <p:origin x="36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5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6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9197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6941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458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12/7/2018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5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483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3083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3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92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71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3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7" r:id="rId15"/>
    <p:sldLayoutId id="2147483698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4FA44224-8DF4-416F-A80B-28316E335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Multidimensional Arrays, </a:t>
            </a:r>
            <a:br>
              <a:rPr lang="en-US" sz="4000" dirty="0"/>
            </a:br>
            <a:r>
              <a:rPr lang="en-US" sz="4000" dirty="0"/>
              <a:t>Lists, Queues, Stacks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DFD8778-E1E3-4096-B440-B344B859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Linear Containers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083141-A311-4621-A59F-1E7F3877D2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8AB3159-4C1B-4DB5-A09E-06F5851BB5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D80AB4-7441-4804-92A3-EDC9DE7412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sz="2800" noProof="1">
                <a:ea typeface="Calibri"/>
                <a:cs typeface="Calibri"/>
                <a:sym typeface="Calibri"/>
              </a:rPr>
              <a:t>SoftUni</a:t>
            </a:r>
            <a:r>
              <a:rPr lang="en-US" sz="2800" dirty="0">
                <a:ea typeface="Calibri"/>
                <a:cs typeface="Calibri"/>
                <a:sym typeface="Calibri"/>
              </a:rPr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5CD5D3-5C5F-4384-AD5D-74FD33393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741"/>
            <a:ext cx="2950749" cy="444793"/>
          </a:xfrm>
        </p:spPr>
        <p:txBody>
          <a:bodyPr/>
          <a:lstStyle/>
          <a:p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BC8E5-F41B-4A20-8A8A-C830CF18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590800"/>
            <a:ext cx="5029200" cy="22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Pitfall: “Out of Bounds Inside”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Multidimensional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Arrays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C++ (C actually) stores multidimensional arrays as 1D, by joining up together 1</a:t>
            </a:r>
            <a:r>
              <a:rPr lang="en-US" sz="1400" baseline="30000" dirty="0"/>
              <a:t>st</a:t>
            </a:r>
            <a:r>
              <a:rPr lang="en-US" sz="1400" dirty="0"/>
              <a:t> dimension elements, e.g. for 2D arrays – joining up rows into a 1D array. </a:t>
            </a:r>
          </a:p>
          <a:p>
            <a:r>
              <a:rPr lang="en-US" sz="1400" dirty="0"/>
              <a:t>This is called “row-major order” </a:t>
            </a:r>
          </a:p>
          <a:p>
            <a:r>
              <a:rPr lang="en-US" sz="1400" dirty="0"/>
              <a:t>E.g. for a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matrix[rows][cols]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accessing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[r][c]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dirty="0"/>
              <a:t>just means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[r * cols + c]</a:t>
            </a:r>
            <a:r>
              <a:rPr lang="en-US" sz="1400" dirty="0"/>
              <a:t> in the actual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10</a:t>
            </a:fld>
            <a:endParaRPr lang="bg-BG"/>
          </a:p>
        </p:txBody>
      </p:sp>
      <p:pic>
        <p:nvPicPr>
          <p:cNvPr id="9" name="Picture 2" descr="Image result for what if i told you meme">
            <a:extLst>
              <a:ext uri="{FF2B5EF4-FFF2-40B4-BE49-F238E27FC236}">
                <a16:creationId xmlns:a16="http://schemas.microsoft.com/office/drawing/2014/main" id="{FA967F19-9CF7-430E-9699-839CFFCB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51" y="685800"/>
            <a:ext cx="6545559" cy="50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55E6AF-A60A-4B85-8205-B1BEACCDCB2E}"/>
              </a:ext>
            </a:extLst>
          </p:cNvPr>
          <p:cNvSpPr txBox="1"/>
          <p:nvPr/>
        </p:nvSpPr>
        <p:spPr>
          <a:xfrm>
            <a:off x="6975188" y="770965"/>
            <a:ext cx="40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WHAT IF I TOLD YOU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2973E-26AC-45C8-B8F1-4C6811631E8C}"/>
              </a:ext>
            </a:extLst>
          </p:cNvPr>
          <p:cNvSpPr txBox="1"/>
          <p:nvPr/>
        </p:nvSpPr>
        <p:spPr>
          <a:xfrm>
            <a:off x="5876244" y="3328970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 MATRIX IS JUST NUMBERS</a:t>
            </a:r>
          </a:p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 ROWS AND COLUMNS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C06DE-6080-4D93-B215-4B9B14A0F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212" y="5944115"/>
            <a:ext cx="10958928" cy="4998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9499B3-7E92-41A9-A132-885E2AB11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Row-Major Order in </a:t>
            </a:r>
            <a:br>
              <a:rPr lang="en-US" dirty="0"/>
            </a:br>
            <a:r>
              <a:rPr lang="en-US" dirty="0"/>
              <a:t>Multidimensional Arrays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0E854-F68D-4EAA-B446-D81406315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811622"/>
            <a:ext cx="3657600" cy="3657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35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570-3440-4B2F-8DA8-ED9A03E8E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 know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::vector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contain any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… actually any type with a default constructor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even another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Often containers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s) will contain other containers</a:t>
            </a:r>
          </a:p>
          <a:p>
            <a:pPr>
              <a:buClr>
                <a:schemeClr val="tx1"/>
              </a:buClr>
            </a:pPr>
            <a:r>
              <a:rPr lang="en-US" dirty="0"/>
              <a:t>E.g. a vector of vectors (2D), a vector of vector of vectors (3D)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access is the same code as with multidimensional </a:t>
            </a:r>
            <a:br>
              <a:rPr lang="en-US" dirty="0"/>
            </a:br>
            <a:r>
              <a:rPr lang="en-US" dirty="0"/>
              <a:t>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Note: no row-major order (not contiguous in memory)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A345C-EFD1-4772-8531-77507A5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4500-1841-46CA-8F8B-1B30C5254F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D0AE-BAAE-4566-B615-87A48535F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"Multidimensional"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9A654-FBC7-4125-AB4B-5AC943F31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58E1-32A1-4C57-8FA7-70ACEC0C2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80" y="773527"/>
            <a:ext cx="3803064" cy="396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09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7D99-E889-4ABA-A96B-0CF725400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9897-876B-4687-BDD4-7C4809F13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Classifying Data Containers by Operation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11E62-4A5E-44E2-B28C-D31CBD95B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80" y="773527"/>
            <a:ext cx="3803064" cy="396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5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BFB-0F47-424D-A9A7-8B6BCB274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Structures organize data for efficient access</a:t>
            </a:r>
          </a:p>
          <a:p>
            <a:pPr lvl="1"/>
            <a:r>
              <a:rPr lang="en-US" dirty="0"/>
              <a:t>Different data structures are efficient for different use-cases</a:t>
            </a:r>
          </a:p>
          <a:p>
            <a:pPr lvl="1"/>
            <a:r>
              <a:rPr lang="en-US" dirty="0"/>
              <a:t>Essentially – a data container + algorithms for access</a:t>
            </a:r>
          </a:p>
          <a:p>
            <a:r>
              <a:rPr lang="en-US" dirty="0"/>
              <a:t>Some of the common data structures in computer science:</a:t>
            </a:r>
          </a:p>
          <a:p>
            <a:pPr lvl="1"/>
            <a:r>
              <a:rPr lang="en-US" dirty="0"/>
              <a:t>Arrays – fast access by index, constant/dynamic size</a:t>
            </a:r>
          </a:p>
          <a:p>
            <a:pPr lvl="1"/>
            <a:r>
              <a:rPr lang="en-US" dirty="0"/>
              <a:t>Linked-list – fast add/remove at any position, no index access</a:t>
            </a:r>
          </a:p>
          <a:p>
            <a:pPr lvl="1"/>
            <a:r>
              <a:rPr lang="en-US" dirty="0"/>
              <a:t>Map/Dictionary – contains key/value pairs, fast access by key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89309-CDB5-4833-8988-37E3837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3F59A-51C7-4B1F-9633-E9D5D7B896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61CB-2A34-44AD-9CA8-C246E45DC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Complexity in Computer Science describes performance </a:t>
            </a:r>
          </a:p>
          <a:p>
            <a:pPr lvl="1"/>
            <a:r>
              <a:rPr lang="en-US" dirty="0"/>
              <a:t>How fast an algorithm runs &amp; How much memory it consumes</a:t>
            </a:r>
          </a:p>
          <a:p>
            <a:pPr lvl="1"/>
            <a:r>
              <a:rPr lang="en-US" dirty="0"/>
              <a:t>Based on the size of the input data – usually denoted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</a:p>
          <a:p>
            <a:pPr lvl="1"/>
            <a:r>
              <a:rPr lang="en-US" dirty="0"/>
              <a:t>We usually care about the worst-case performance</a:t>
            </a:r>
          </a:p>
          <a:p>
            <a:r>
              <a:rPr lang="en-US" dirty="0"/>
              <a:t>How do we measure complexity?</a:t>
            </a:r>
          </a:p>
          <a:p>
            <a:pPr lvl="1"/>
            <a:r>
              <a:rPr lang="en-US" dirty="0"/>
              <a:t>time = number of basic steps, memory = number of elements</a:t>
            </a:r>
          </a:p>
          <a:p>
            <a:r>
              <a:rPr lang="en-US" dirty="0"/>
              <a:t>Complexity is usually denoted by the Big-O notation</a:t>
            </a:r>
          </a:p>
          <a:p>
            <a:pPr lvl="1"/>
            <a:r>
              <a:rPr lang="en-US" dirty="0"/>
              <a:t>How much the number of steps grows compared to input size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9849A-1CDF-4FD0-AEAF-8E3B346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04DA-040A-4AC3-8127-8856D8723B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45A7-2987-4B07-A142-D2F8C977C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usually care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orders of magnitude, not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+X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O(N+3) == O(2N) == O(N)</a:t>
            </a:r>
            <a:r>
              <a:rPr lang="en-US" dirty="0"/>
              <a:t>, i.e. we care about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parts</a:t>
            </a:r>
          </a:p>
          <a:p>
            <a:pPr lvl="1">
              <a:buClr>
                <a:schemeClr val="tx1"/>
              </a:buClr>
            </a:pPr>
            <a:r>
              <a:rPr lang="en-US" sz="2000" i="1" dirty="0"/>
              <a:t>If something takes 1 million or 2 million years, it's the "million" that bothers you, not the "1" or the "2"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"constant" time/memory – input size has no effect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logarithmic – complexity grows as log(input) grows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– linear – complexity grows as input grows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quadratic, cubic, … – complexity grows with </a:t>
            </a:r>
            <a:br>
              <a:rPr lang="en-US" dirty="0"/>
            </a:br>
            <a:r>
              <a:rPr lang="en-US" dirty="0"/>
              <a:t>square/cube/etc. of input 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O(2</a:t>
            </a:r>
            <a:r>
              <a:rPr lang="en-US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O(3</a:t>
            </a:r>
            <a:r>
              <a:rPr lang="en-US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exponential – this is a monster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8C0956-FD3D-4B61-B57E-1970D41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B925F-C5EB-496A-8CA6-87F9015A8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F940-4C6F-483C-BAAC-E042C514B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the number of elements in the container (the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.size()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9F8C9-3702-4FE9-9491-47EA1EEE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 101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EEAF6-2F02-408E-B223-3C0306496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D8AFDB-E965-4478-A979-2D7954879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886000"/>
              </p:ext>
            </p:extLst>
          </p:nvPr>
        </p:nvGraphicFramePr>
        <p:xfrm>
          <a:off x="190413" y="1828800"/>
          <a:ext cx="11804822" cy="4203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647">
                  <a:extLst>
                    <a:ext uri="{9D8B030D-6E8A-4147-A177-3AD203B41FA5}">
                      <a16:colId xmlns:a16="http://schemas.microsoft.com/office/drawing/2014/main" val="3924263057"/>
                    </a:ext>
                  </a:extLst>
                </a:gridCol>
                <a:gridCol w="2691630">
                  <a:extLst>
                    <a:ext uri="{9D8B030D-6E8A-4147-A177-3AD203B41FA5}">
                      <a16:colId xmlns:a16="http://schemas.microsoft.com/office/drawing/2014/main" val="2018637490"/>
                    </a:ext>
                  </a:extLst>
                </a:gridCol>
                <a:gridCol w="2189920">
                  <a:extLst>
                    <a:ext uri="{9D8B030D-6E8A-4147-A177-3AD203B41FA5}">
                      <a16:colId xmlns:a16="http://schemas.microsoft.com/office/drawing/2014/main" val="35129807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0239576"/>
                    </a:ext>
                  </a:extLst>
                </a:gridCol>
                <a:gridCol w="2394025">
                  <a:extLst>
                    <a:ext uri="{9D8B030D-6E8A-4147-A177-3AD203B41FA5}">
                      <a16:colId xmlns:a16="http://schemas.microsoft.com/office/drawing/2014/main" val="31616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dirty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map, set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unordered_map, unordered_set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30000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insert(V) 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lang="en-US" dirty="0"/>
                        <a:t>, </a:t>
                      </a:r>
                    </a:p>
                    <a:p>
                      <a:pPr algn="l"/>
                      <a:r>
                        <a:rPr lang="en-US" dirty="0"/>
                        <a:t>O(N) </a:t>
                      </a:r>
                      <a:r>
                        <a:rPr lang="en-US" sz="2000" dirty="0"/>
                        <a:t>otherwise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erase(V)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Getting a sorted sequence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::sort algorithm)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+ 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.sort() method)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 </a:t>
                      </a:r>
                      <a:br>
                        <a:rPr lang="en-US" dirty="0"/>
                      </a:br>
                      <a:r>
                        <a:rPr lang="en-US" sz="1600" dirty="0"/>
                        <a:t>(</a:t>
                      </a:r>
                      <a:r>
                        <a:rPr lang="en-US" sz="1400" dirty="0"/>
                        <a:t>by just iterating)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---</a:t>
                      </a:r>
                      <a:endParaRPr lang="bg-BG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2F769-FD62-4D32-8558-953F604B4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STL Linear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43EF-CBA8-4DDA-9731-025616E27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Vectors, Lists, Iterators, Container Adapters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71489-D54D-44BA-8F90-27EB0168B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685800"/>
            <a:ext cx="3810000" cy="38195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3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Multidimensional Arrays</a:t>
            </a:r>
            <a:endParaRPr lang="bg-BG" dirty="0"/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Data Structures - Concept</a:t>
            </a:r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STL Linear Containers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::vector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Iterators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::list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::stack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&amp;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::queue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4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08F-EB70-4269-BD5E-AD02892CD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Represents an array, has all array operations (i.e.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Changes size automatically when elements added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complexity is </a:t>
            </a:r>
            <a:r>
              <a:rPr lang="en-US" i="1" dirty="0"/>
              <a:t>amortized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i.e. usually takes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time, occasionally takes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i.e. slow ~10 times out of ~1000, ~32 times out of ~4 billion, etc.</a:t>
            </a:r>
          </a:p>
          <a:p>
            <a:pPr>
              <a:buClr>
                <a:schemeClr val="tx1"/>
              </a:buClr>
            </a:pPr>
            <a:r>
              <a:rPr lang="en-US" dirty="0"/>
              <a:t>Fast access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to any element (random index access)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[0] = 69;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[15] = 42;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0DE09-2AA2-4210-80D5-8966C29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4" y="76200"/>
            <a:ext cx="9503571" cy="882654"/>
          </a:xfrm>
        </p:spPr>
        <p:txBody>
          <a:bodyPr/>
          <a:lstStyle/>
          <a:p>
            <a:r>
              <a:rPr lang="en-US" sz="3200" noProof="1"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sz="3200" dirty="0">
                <a:latin typeface="Consolas" panose="020B0609020204030204" pitchFamily="49" charset="0"/>
                <a:ea typeface="+mn-ea"/>
                <a:cs typeface="+mn-cs"/>
              </a:rPr>
              <a:t>::vector</a:t>
            </a:r>
            <a:endParaRPr lang="bg-BG" sz="32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98887-FF2C-48B2-9809-BD95F8A139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FE54-FD42-4638-A17F-6F1D4FAB5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std::vector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BBC18-080D-4E78-A67B-9AC24C43C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6512" y="669509"/>
            <a:ext cx="3848099" cy="35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E403-994C-4A8A-A329-21D27476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Alias of one of the integer types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unsigned long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chemeClr val="bg1"/>
                </a:solidFill>
              </a:rPr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unsigned long long int</a:t>
            </a:r>
          </a:p>
          <a:p>
            <a:pPr lvl="1"/>
            <a:r>
              <a:rPr lang="en-US" dirty="0"/>
              <a:t>Able to represent the size of any object in bytes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sizeof()</a:t>
            </a:r>
            <a:r>
              <a:rPr lang="en-US" dirty="0"/>
              <a:t> 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</a:p>
          <a:p>
            <a:r>
              <a:rPr lang="en-US" dirty="0"/>
              <a:t>Each STL container offers a similar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::size_type</a:t>
            </a:r>
          </a:p>
          <a:p>
            <a:pPr lvl="1"/>
            <a:r>
              <a:rPr lang="en-US" dirty="0"/>
              <a:t>A good practice is to use it instead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for sizes, positions, </a:t>
            </a:r>
            <a:br>
              <a:rPr lang="en-US" dirty="0"/>
            </a:br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D8B6F-55B4-43D9-A565-76051684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size_type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B8FD-F1EB-42D3-855B-BACC0C249A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42F75-0864-414C-89A0-5C9D6B1594BD}"/>
              </a:ext>
            </a:extLst>
          </p:cNvPr>
          <p:cNvSpPr txBox="1"/>
          <p:nvPr/>
        </p:nvSpPr>
        <p:spPr>
          <a:xfrm>
            <a:off x="2132012" y="5421237"/>
            <a:ext cx="8286591" cy="1102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1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6638-4B58-46A3-8963-B6F59E552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STL Iterators are things that know how to traverse a container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operator++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moves iterator to the next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- accesses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- same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on the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Each container has an iterator</a:t>
            </a:r>
            <a:r>
              <a:rPr lang="en-US" sz="3200" dirty="0"/>
              <a:t> (e.g.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::vector&lt;T&gt;::iterator</a:t>
            </a:r>
            <a:r>
              <a:rPr lang="en-US" sz="3200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Each container 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iterators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points to first element,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AFTER last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Range-based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uses those to work on ANY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D9810-0CF1-406F-BEEB-BDBCE14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Iterators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96353-6344-4A35-9842-F117D125E0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2E5F-6CD3-435F-A6F2-31A97BC87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iterators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 is almost the same as using indexes</a:t>
            </a:r>
          </a:p>
          <a:p>
            <a:r>
              <a:rPr lang="en-US" dirty="0"/>
              <a:t>To walk over a vector:</a:t>
            </a:r>
          </a:p>
          <a:p>
            <a:pPr lvl="1"/>
            <a:r>
              <a:rPr lang="en-US" dirty="0"/>
              <a:t>Start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move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 until you reach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</a:p>
          <a:p>
            <a:pPr lvl="1"/>
            <a:r>
              <a:rPr lang="en-US" dirty="0"/>
              <a:t>Access the current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0C8AB-E734-4D51-8534-3D9C060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8A770-AAEC-44DB-A039-F846A77F37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97C3F-B457-4882-A9AB-82E7C8CF6613}"/>
              </a:ext>
            </a:extLst>
          </p:cNvPr>
          <p:cNvSpPr txBox="1"/>
          <p:nvPr/>
        </p:nvSpPr>
        <p:spPr>
          <a:xfrm>
            <a:off x="760412" y="4114800"/>
            <a:ext cx="10972800" cy="2584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+) 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</a:p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A9C-87B5-4E53-967E-E0A2C22A0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Change each element in the vector by dividing it by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Print each string element and its length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4D85F-3938-4F57-A40E-B3DF392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AC2D0-A735-42D2-A7BE-AB323CC27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16B89-D1E9-4DEE-A890-07EBF18603B6}"/>
              </a:ext>
            </a:extLst>
          </p:cNvPr>
          <p:cNvSpPr txBox="1"/>
          <p:nvPr/>
        </p:nvSpPr>
        <p:spPr>
          <a:xfrm>
            <a:off x="562110" y="1715292"/>
            <a:ext cx="11430000" cy="23215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noProof="1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numbers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8D9DB-E2F4-47C0-A670-1412D097843A}"/>
              </a:ext>
            </a:extLst>
          </p:cNvPr>
          <p:cNvSpPr txBox="1"/>
          <p:nvPr/>
        </p:nvSpPr>
        <p:spPr>
          <a:xfrm>
            <a:off x="455612" y="4536430"/>
            <a:ext cx="11430000" cy="23215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"quick"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"purple"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"fox"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6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B965-F87C-42D0-BA71-9404FB931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B5059-2B15-4072-903C-5CC92DE6B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1" y="669509"/>
            <a:ext cx="3657600" cy="36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1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0B82-5410-492D-820E-F728BE3CF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 may not need iterators, because they have indexes</a:t>
            </a:r>
          </a:p>
          <a:p>
            <a:pPr lvl="1"/>
            <a:r>
              <a:rPr lang="en-US" dirty="0"/>
              <a:t>i.e. they have sequential elements accessible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dirty="0"/>
              <a:t>Not all containers have indexes</a:t>
            </a:r>
          </a:p>
          <a:p>
            <a:pPr lvl="1"/>
            <a:r>
              <a:rPr lang="en-US" dirty="0"/>
              <a:t>Only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&amp;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std::deque</a:t>
            </a:r>
            <a:r>
              <a:rPr lang="en-US" noProof="1"/>
              <a:t> have </a:t>
            </a:r>
            <a:br>
              <a:rPr lang="en-US" noProof="1"/>
            </a:br>
            <a:r>
              <a:rPr lang="en-US" noProof="1"/>
              <a:t>indexes</a:t>
            </a:r>
          </a:p>
          <a:p>
            <a:pPr lvl="1"/>
            <a:r>
              <a:rPr lang="en-US" dirty="0"/>
              <a:t>The other containers don't offer access by index</a:t>
            </a:r>
          </a:p>
          <a:p>
            <a:r>
              <a:rPr lang="en-US" dirty="0"/>
              <a:t>Iterators work on all containers, abstract-away container details</a:t>
            </a:r>
          </a:p>
          <a:p>
            <a:pPr lvl="1"/>
            <a:r>
              <a:rPr lang="en-US" dirty="0"/>
              <a:t>Doesn't matter what container you iterate, code is the same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15482-4AF7-4B9F-AADE-6320F1A8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Iterators?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6BC59-34B7-48BA-9000-0067C0662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8069-4058-4310-8DA4-9D51D8F3E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Represents elements connected to each other in a sequence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std::list&lt;int&gt; values; std::list&lt;string&gt; names;</a:t>
            </a:r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element connects to the previous and next element. </a:t>
            </a:r>
            <a:br>
              <a:rPr lang="en-US" dirty="0"/>
            </a:br>
            <a:r>
              <a:rPr lang="en-US" i="1" dirty="0"/>
              <a:t>Like Christmas lights</a:t>
            </a:r>
          </a:p>
          <a:p>
            <a:pPr>
              <a:buClr>
                <a:schemeClr val="tx1"/>
              </a:buClr>
            </a:pPr>
            <a:r>
              <a:rPr lang="en-US" dirty="0"/>
              <a:t>All element access is done with iterators</a:t>
            </a:r>
          </a:p>
          <a:p>
            <a:pPr>
              <a:buClr>
                <a:schemeClr val="tx1"/>
              </a:buClr>
            </a:pPr>
            <a:r>
              <a:rPr lang="en-US" dirty="0"/>
              <a:t>Can add or remove elements anywhere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iterator to where an element should be added/removed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push_back()</a:t>
            </a:r>
            <a:r>
              <a:rPr lang="en-US" noProof="1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push_front()</a:t>
            </a:r>
            <a:r>
              <a:rPr lang="en-US" noProof="1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, …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E632C-029F-457D-B281-40FE773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::list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9E241-0EB4-4AB9-BAE8-CA0B14482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C982-8568-4A7B-B090-88B3F4954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std::list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3649-6D58-4898-B8A7-17A49F2C1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1" y="669509"/>
            <a:ext cx="3657600" cy="36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13A8-9A58-4885-A66D-1628DF100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Wrap a container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) with a different interface</a:t>
            </a:r>
          </a:p>
          <a:p>
            <a:pPr>
              <a:buClr>
                <a:schemeClr val="tx1"/>
              </a:buClr>
            </a:pPr>
            <a:r>
              <a:rPr lang="en-US" dirty="0"/>
              <a:t>Allow you to express intentions better</a:t>
            </a:r>
          </a:p>
          <a:p>
            <a:pPr>
              <a:buClr>
                <a:schemeClr val="tx1"/>
              </a:buClr>
            </a:pPr>
            <a:r>
              <a:rPr lang="en-US" dirty="0"/>
              <a:t>Make code more abstract and focused on the task, not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STL Adapters for common Computer Science data structures: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std::stack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is a first-in, last-out (FIFO) data structure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std::queue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is a first-in, first-out (FIFO) data structure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std::priority_queue</a:t>
            </a:r>
            <a:r>
              <a:rPr lang="en-US" noProof="1"/>
              <a:t> </a:t>
            </a:r>
            <a:r>
              <a:rPr lang="en-US" dirty="0"/>
              <a:t>is a data structure that gives quick </a:t>
            </a:r>
            <a:br>
              <a:rPr lang="en-US" dirty="0"/>
            </a:br>
            <a:r>
              <a:rPr lang="en-US" dirty="0"/>
              <a:t>access to the "highest priority item"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D7D9FF-CAE5-428A-84A5-9FE65B7C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6B3B9-071B-4F9D-B8CB-2D15D54EFF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06D6-8B1D-457C-A3CF-5E7D3F517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Represents a container (a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</a:t>
            </a:r>
            <a:br>
              <a:rPr lang="en-US" dirty="0"/>
            </a:br>
            <a:r>
              <a:rPr lang="en-US" dirty="0"/>
              <a:t>stack</a:t>
            </a:r>
          </a:p>
          <a:p>
            <a:pPr>
              <a:buClr>
                <a:schemeClr val="tx1"/>
              </a:buClr>
            </a:pPr>
            <a:r>
              <a:rPr lang="en-US" dirty="0"/>
              <a:t>A stack is a "first-in, last-out structure" (FILO)</a:t>
            </a:r>
          </a:p>
          <a:p>
            <a:pPr>
              <a:buClr>
                <a:schemeClr val="tx1"/>
              </a:buClr>
            </a:pPr>
            <a:r>
              <a:rPr lang="en-US" i="1" dirty="0"/>
              <a:t>Imagine a pile of </a:t>
            </a:r>
            <a:r>
              <a:rPr lang="en-US" i="1" dirty="0" smtClean="0"/>
              <a:t>dishes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– the </a:t>
            </a:r>
            <a:r>
              <a:rPr lang="en-US" i="1"/>
              <a:t>last </a:t>
            </a:r>
            <a:r>
              <a:rPr lang="en-US" i="1" smtClean="0"/>
              <a:t>dish </a:t>
            </a:r>
            <a:r>
              <a:rPr lang="en-US" i="1" dirty="0"/>
              <a:t>you put is the first you can remove</a:t>
            </a:r>
          </a:p>
          <a:p>
            <a:pPr>
              <a:buClr>
                <a:schemeClr val="tx1"/>
              </a:buClr>
            </a:pPr>
            <a:r>
              <a:rPr lang="en-US" dirty="0"/>
              <a:t>Access to elements 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not provided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gets the top,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removes it,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push(T)</a:t>
            </a:r>
            <a:r>
              <a:rPr lang="en-US" dirty="0"/>
              <a:t> adds to top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D62D-7EF3-4E6D-88D6-4A259C4F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::stack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6DF5B-2368-4E97-ADBD-93DE41FB76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41A4-1D29-49E0-A6C7-D764D87BFB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browser instructions:</a:t>
            </a:r>
          </a:p>
          <a:p>
            <a:pPr lvl="1"/>
            <a:r>
              <a:rPr lang="en-US" dirty="0"/>
              <a:t>Normal navigation: a URL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the current URL to the last set URL</a:t>
            </a:r>
          </a:p>
          <a:p>
            <a:r>
              <a:rPr lang="en-US" dirty="0"/>
              <a:t>After each instruction the program should print the current </a:t>
            </a:r>
            <a:br>
              <a:rPr lang="en-US" dirty="0"/>
            </a:br>
            <a:r>
              <a:rPr lang="en-US" dirty="0"/>
              <a:t>URL</a:t>
            </a:r>
          </a:p>
          <a:p>
            <a:r>
              <a:rPr lang="en-US" dirty="0"/>
              <a:t>If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instruction can’t be executed, print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"no previous URLs"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CBB43-75EE-4037-A596-9D04679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Example: “Browser History”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D6DB8-ECED-4219-B141-76E29F9EFF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08E1-AA1E-4C95-B2FC-61520D6BC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Represents a container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queue</a:t>
            </a:r>
          </a:p>
          <a:p>
            <a:pPr>
              <a:buClr>
                <a:schemeClr val="tx1"/>
              </a:buClr>
            </a:pPr>
            <a:r>
              <a:rPr lang="en-US" dirty="0"/>
              <a:t>A queue is a "first-in, first-out" structure (FIFO)</a:t>
            </a:r>
          </a:p>
          <a:p>
            <a:pPr>
              <a:buClr>
                <a:schemeClr val="tx1"/>
              </a:buClr>
            </a:pPr>
            <a:r>
              <a:rPr lang="en-US" i="1" dirty="0"/>
              <a:t>Imagine a line at a store </a:t>
            </a:r>
            <a:br>
              <a:rPr lang="en-US" i="1" dirty="0"/>
            </a:br>
            <a:r>
              <a:rPr lang="en-US" i="1" dirty="0"/>
              <a:t>– first person in the line is the first to get out</a:t>
            </a:r>
          </a:p>
          <a:p>
            <a:pPr>
              <a:buClr>
                <a:schemeClr val="tx1"/>
              </a:buClr>
            </a:pPr>
            <a:r>
              <a:rPr lang="en-US" dirty="0"/>
              <a:t>Access to elements 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front()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not provided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front()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gets first,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removes it,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push(T)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adds to back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7129D-60CD-4FCC-9D77-B78053F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std::queue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D75AA-998A-4187-B297-6EF60C08F2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41A4-1D29-49E0-A6C7-D764D87BFB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“Browser History” 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Visits URLs that were navigated away from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</a:p>
          <a:p>
            <a:pPr lvl="1"/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instruction visits the next most-recent such URL</a:t>
            </a:r>
          </a:p>
          <a:p>
            <a:pPr lvl="1"/>
            <a:r>
              <a:rPr lang="en-US" dirty="0"/>
              <a:t>If a normal navigation happens, all potential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URLs </a:t>
            </a:r>
            <a:br>
              <a:rPr lang="en-US" dirty="0"/>
            </a:br>
            <a:r>
              <a:rPr lang="en-US" dirty="0"/>
              <a:t>are removed until a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instruction is given</a:t>
            </a:r>
          </a:p>
          <a:p>
            <a:r>
              <a:rPr lang="en-US" dirty="0"/>
              <a:t>If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/forward </a:t>
            </a:r>
            <a:r>
              <a:rPr lang="en-US" dirty="0"/>
              <a:t>instruction can’t be executed, print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"no next URLs"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4CBB43-75EE-4037-A596-9D04679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Example: “Browser History”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D6DB8-ECED-4219-B141-76E29F9EFF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F6DC-DBB4-4D28-9B07-F4C80029E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a queue, but elements are ordered by priority</a:t>
            </a:r>
          </a:p>
          <a:p>
            <a:pPr lvl="1"/>
            <a:r>
              <a:rPr lang="en-US" dirty="0"/>
              <a:t>By default, "larger" elements have higher priority</a:t>
            </a:r>
          </a:p>
          <a:p>
            <a:r>
              <a:rPr lang="en-US" i="1" dirty="0"/>
              <a:t>Imagine a queue at a hospital's emergency room </a:t>
            </a:r>
            <a:br>
              <a:rPr lang="en-US" i="1" dirty="0"/>
            </a:br>
            <a:r>
              <a:rPr lang="en-US" i="1" dirty="0"/>
              <a:t>– Patients with more serious cases treated BEFORE those with </a:t>
            </a:r>
            <a:br>
              <a:rPr lang="en-US" i="1" dirty="0"/>
            </a:br>
            <a:r>
              <a:rPr lang="en-US" i="1" dirty="0"/>
              <a:t>less serious ones</a:t>
            </a:r>
            <a:endParaRPr lang="en-US" dirty="0"/>
          </a:p>
          <a:p>
            <a:r>
              <a:rPr lang="en-US" dirty="0"/>
              <a:t>Higher priority elements move in front of lower priority ones</a:t>
            </a:r>
          </a:p>
          <a:p>
            <a:pPr lvl="1"/>
            <a:r>
              <a:rPr lang="en-US" dirty="0"/>
              <a:t>Getting top-priority element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, insertion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log(N)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get top-priority element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41F13-0B4A-49E7-8EB9-D66AEA5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std::prioriry 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FBB4B-91B8-4169-A992-36D4ACEE5E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BC557-F530-49FD-B3A5-BC7905434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B17EC-5C07-447E-A24E-27E01FBDC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92BC7-A162-4676-8C3F-F8B725B0C0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3429000" cy="42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C++ Multidimensional arrays are just normal arrays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… with indexing for each dimension</a:t>
            </a:r>
          </a:p>
          <a:p>
            <a:pPr>
              <a:buClr>
                <a:schemeClr val="tx1"/>
              </a:buClr>
            </a:pPr>
            <a:r>
              <a:rPr lang="en-US" dirty="0"/>
              <a:t>We usually measure performance based on input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care how quickly much performance degrades </a:t>
            </a:r>
            <a:br>
              <a:rPr lang="en-US" dirty="0"/>
            </a:br>
            <a:r>
              <a:rPr lang="en-US" dirty="0"/>
              <a:t>based on input size. We use Big-O notation to denote that</a:t>
            </a:r>
          </a:p>
          <a:p>
            <a:pPr>
              <a:buClr>
                <a:schemeClr val="tx1"/>
              </a:buClr>
            </a:pPr>
            <a:r>
              <a:rPr lang="en-US" dirty="0"/>
              <a:t>C++ offers several linear data structures and adaptors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priority_queue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is efficient for certain use-cases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3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C935AA-41AC-46BA-A0AF-BC0A03F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33205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7A14-9773-4B43-BBB8-F045A556E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CCCBD-5E82-40AC-AED9-70B51D98E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Matrices and Higher Dimensions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158BB-E699-4D61-BFD4-BA3F7DF4E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80" y="773527"/>
            <a:ext cx="3803064" cy="396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35FAF-97EE-4F8F-A8AC-7A9382E8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</a:t>
            </a:r>
            <a:r>
              <a:rPr lang="en-US" dirty="0"/>
              <a:t>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4401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can make arrays act "as if" they have many dimensions</a:t>
            </a:r>
          </a:p>
          <a:p>
            <a:pPr lvl="1"/>
            <a:r>
              <a:rPr lang="en-US" dirty="0"/>
              <a:t>"as if" – they are just normal arrays which are indexed </a:t>
            </a:r>
            <a:br>
              <a:rPr lang="en-US" dirty="0"/>
            </a:br>
            <a:r>
              <a:rPr lang="en-US" dirty="0"/>
              <a:t>differently</a:t>
            </a:r>
          </a:p>
          <a:p>
            <a:pPr lvl="1"/>
            <a:r>
              <a:rPr lang="en-US" dirty="0"/>
              <a:t>Compiler enforces dimension syntax in code</a:t>
            </a:r>
          </a:p>
          <a:p>
            <a:r>
              <a:rPr lang="en-US" dirty="0"/>
              <a:t>Imagine each element is actually an array</a:t>
            </a:r>
          </a:p>
          <a:p>
            <a:pPr lvl="1"/>
            <a:r>
              <a:rPr lang="en-US" dirty="0"/>
              <a:t>2D (matrix): array of arrays (each element is a "normal" array)</a:t>
            </a:r>
          </a:p>
          <a:p>
            <a:pPr lvl="1"/>
            <a:r>
              <a:rPr lang="en-US" dirty="0"/>
              <a:t>3D array: array of 2D arrays (each element is a matrix)</a:t>
            </a:r>
          </a:p>
          <a:p>
            <a:r>
              <a:rPr lang="en-US" dirty="0"/>
              <a:t>Most-common usage: making a matrix/table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5754-9207-42A8-ABEE-2B8DD048C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Accessing elements is done with one indexer per dimension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matrix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element (column) of 2</a:t>
            </a:r>
            <a:r>
              <a:rPr lang="en-US" baseline="30000" dirty="0"/>
              <a:t>nd</a:t>
            </a:r>
            <a:r>
              <a:rPr lang="en-US" dirty="0"/>
              <a:t> row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matrix[1][0]</a:t>
            </a:r>
          </a:p>
          <a:p>
            <a:pPr>
              <a:buClr>
                <a:schemeClr val="tx1"/>
              </a:buClr>
            </a:pPr>
            <a:r>
              <a:rPr lang="en-US" dirty="0"/>
              <a:t>Declaring: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[size]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each additional dimension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First dimension can omit size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matrix2Rows3Cols[2][3]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just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matrix2Rows3Cols[][3]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(needs initializer, unless function parameter)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E7960C-2C66-4D7F-A32F-355AF3A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D5D21-E7F4-4F6D-824A-0161CD1FA4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D2CA-8DE8-491C-8B94-113318DD9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dimension is an array with 1 less dimension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matrix2Rows3Cols[][3] = {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{11, 12, 13},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{21, 22, 23}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buClr>
                <a:schemeClr val="tx1"/>
              </a:buClr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cube[2][3][4] = {</a:t>
            </a:r>
            <a:b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{ {111, 112, 113, 114}, {121, 122, 123, 124}, {131, 132, 133, 134} },</a:t>
            </a:r>
            <a:b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{ {211, 212, 213, 214}, {221, 222, 223, 224}, {231, 232, 233, 234} }</a:t>
            </a:r>
            <a:b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dirty="0"/>
              <a:t>If no initializer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brackets, values are undefined</a:t>
            </a:r>
          </a:p>
          <a:p>
            <a:pPr>
              <a:buClr>
                <a:schemeClr val="tx1"/>
              </a:buClr>
            </a:pPr>
            <a:r>
              <a:rPr lang="en-US" dirty="0"/>
              <a:t>If more elements than initialized, others are defaults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1BAF0-F27E-4C83-8CA7-C241694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6C7FC-182C-4CB6-81C2-0CA4347AA7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F1256-DC80-4EAB-83A1-872FF8F0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5E8D1-65F1-4BE1-806F-E0CCE9210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4DCDE-23DA-4E41-8B93-D78177EA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48" y="2362200"/>
            <a:ext cx="2761727" cy="163387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90391-BEF1-4D76-83D9-24EA42C9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51" y="1293186"/>
            <a:ext cx="2773920" cy="1627773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7347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 due to </a:t>
            </a:r>
            <a:br>
              <a:rPr lang="en-US" dirty="0"/>
            </a:br>
            <a:r>
              <a:rPr lang="en-US" dirty="0"/>
              <a:t>index being out of bounds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matrix[2][0]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summon demons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you know nothing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31145-F66D-41DE-8532-DB4425DC79DD}"/>
              </a:ext>
            </a:extLst>
          </p:cNvPr>
          <p:cNvSpPr txBox="1"/>
          <p:nvPr/>
        </p:nvSpPr>
        <p:spPr>
          <a:xfrm>
            <a:off x="6780212" y="1447800"/>
            <a:ext cx="4953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1756</Words>
  <Application>Microsoft Office PowerPoint</Application>
  <PresentationFormat>Custom</PresentationFormat>
  <Paragraphs>306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1_SoftUni3_1</vt:lpstr>
      <vt:lpstr>Linear Containers</vt:lpstr>
      <vt:lpstr>Table of Contents</vt:lpstr>
      <vt:lpstr>Questions</vt:lpstr>
      <vt:lpstr>PowerPoint Presentation</vt:lpstr>
      <vt:lpstr>Multidimensional Arrays</vt:lpstr>
      <vt:lpstr>Using Multidimensional Arrays</vt:lpstr>
      <vt:lpstr>Using Multidimensional Arrays</vt:lpstr>
      <vt:lpstr>PowerPoint Presentation</vt:lpstr>
      <vt:lpstr>Quick Quiz</vt:lpstr>
      <vt:lpstr>C++ Pitfall: “Out of Bounds Inside”  Multidimensional  Arrays</vt:lpstr>
      <vt:lpstr>PowerPoint Presentation</vt:lpstr>
      <vt:lpstr>"Multidimensional" Containers</vt:lpstr>
      <vt:lpstr>PowerPoint Presentation</vt:lpstr>
      <vt:lpstr>PowerPoint Presentation</vt:lpstr>
      <vt:lpstr>Data Structures</vt:lpstr>
      <vt:lpstr>Complexity 101</vt:lpstr>
      <vt:lpstr>Complexity 101</vt:lpstr>
      <vt:lpstr>Data Structure Performance 101</vt:lpstr>
      <vt:lpstr>PowerPoint Presentation</vt:lpstr>
      <vt:lpstr>std::vector</vt:lpstr>
      <vt:lpstr>PowerPoint Presentation</vt:lpstr>
      <vt:lpstr>size_t and size_type</vt:lpstr>
      <vt:lpstr>Container Iterators</vt:lpstr>
      <vt:lpstr>Using Iterators with Vectors</vt:lpstr>
      <vt:lpstr>Using Iterators</vt:lpstr>
      <vt:lpstr>PowerPoint Presentation</vt:lpstr>
      <vt:lpstr>Why Use Iterators?</vt:lpstr>
      <vt:lpstr>std::list</vt:lpstr>
      <vt:lpstr>PowerPoint Presentation</vt:lpstr>
      <vt:lpstr>Container Adaptors</vt:lpstr>
      <vt:lpstr>std::stack</vt:lpstr>
      <vt:lpstr>Stack Example: “Browser History”</vt:lpstr>
      <vt:lpstr>std::queue</vt:lpstr>
      <vt:lpstr>Queue Example: “Browser History”</vt:lpstr>
      <vt:lpstr>std::prioriry queue</vt:lpstr>
      <vt:lpstr>PowerPoint Presentation</vt:lpstr>
      <vt:lpstr>Summary</vt:lpstr>
      <vt:lpstr>PowerPoint Presentation</vt:lpstr>
      <vt:lpstr>Softuni Diamond Partners</vt:lpstr>
      <vt:lpstr>Softuni Diamond Partners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239</cp:revision>
  <dcterms:created xsi:type="dcterms:W3CDTF">2014-01-02T17:00:34Z</dcterms:created>
  <dcterms:modified xsi:type="dcterms:W3CDTF">2018-12-07T06:56:51Z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