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6"/>
  </p:notesMasterIdLst>
  <p:handoutMasterIdLst>
    <p:handoutMasterId r:id="rId47"/>
  </p:handoutMasterIdLst>
  <p:sldIdLst>
    <p:sldId id="726" r:id="rId3"/>
    <p:sldId id="506" r:id="rId4"/>
    <p:sldId id="619" r:id="rId5"/>
    <p:sldId id="727" r:id="rId6"/>
    <p:sldId id="658" r:id="rId7"/>
    <p:sldId id="693" r:id="rId8"/>
    <p:sldId id="728" r:id="rId9"/>
    <p:sldId id="688" r:id="rId10"/>
    <p:sldId id="691" r:id="rId11"/>
    <p:sldId id="729" r:id="rId12"/>
    <p:sldId id="689" r:id="rId13"/>
    <p:sldId id="690" r:id="rId14"/>
    <p:sldId id="694" r:id="rId15"/>
    <p:sldId id="695" r:id="rId16"/>
    <p:sldId id="730" r:id="rId17"/>
    <p:sldId id="701" r:id="rId18"/>
    <p:sldId id="702" r:id="rId19"/>
    <p:sldId id="696" r:id="rId20"/>
    <p:sldId id="731" r:id="rId21"/>
    <p:sldId id="697" r:id="rId22"/>
    <p:sldId id="698" r:id="rId23"/>
    <p:sldId id="732" r:id="rId24"/>
    <p:sldId id="708" r:id="rId25"/>
    <p:sldId id="733" r:id="rId26"/>
    <p:sldId id="704" r:id="rId27"/>
    <p:sldId id="734" r:id="rId28"/>
    <p:sldId id="735" r:id="rId29"/>
    <p:sldId id="705" r:id="rId30"/>
    <p:sldId id="714" r:id="rId31"/>
    <p:sldId id="710" r:id="rId32"/>
    <p:sldId id="736" r:id="rId33"/>
    <p:sldId id="711" r:id="rId34"/>
    <p:sldId id="737" r:id="rId35"/>
    <p:sldId id="706" r:id="rId36"/>
    <p:sldId id="721" r:id="rId37"/>
    <p:sldId id="722" r:id="rId38"/>
    <p:sldId id="723" r:id="rId39"/>
    <p:sldId id="720" r:id="rId40"/>
    <p:sldId id="738" r:id="rId41"/>
    <p:sldId id="657" r:id="rId42"/>
    <p:sldId id="739" r:id="rId43"/>
    <p:sldId id="740" r:id="rId44"/>
    <p:sldId id="741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6"/>
            <p14:sldId id="506"/>
            <p14:sldId id="619"/>
            <p14:sldId id="727"/>
            <p14:sldId id="658"/>
            <p14:sldId id="693"/>
            <p14:sldId id="728"/>
            <p14:sldId id="688"/>
            <p14:sldId id="691"/>
            <p14:sldId id="729"/>
            <p14:sldId id="689"/>
            <p14:sldId id="690"/>
            <p14:sldId id="694"/>
            <p14:sldId id="695"/>
            <p14:sldId id="730"/>
            <p14:sldId id="701"/>
            <p14:sldId id="702"/>
            <p14:sldId id="696"/>
            <p14:sldId id="731"/>
            <p14:sldId id="697"/>
            <p14:sldId id="698"/>
            <p14:sldId id="732"/>
            <p14:sldId id="708"/>
            <p14:sldId id="733"/>
            <p14:sldId id="704"/>
            <p14:sldId id="734"/>
            <p14:sldId id="735"/>
            <p14:sldId id="705"/>
            <p14:sldId id="714"/>
            <p14:sldId id="710"/>
            <p14:sldId id="736"/>
            <p14:sldId id="711"/>
            <p14:sldId id="737"/>
            <p14:sldId id="706"/>
            <p14:sldId id="721"/>
            <p14:sldId id="722"/>
            <p14:sldId id="723"/>
            <p14:sldId id="720"/>
            <p14:sldId id="738"/>
            <p14:sldId id="657"/>
            <p14:sldId id="739"/>
            <p14:sldId id="740"/>
            <p14:sldId id="7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346" autoAdjust="0"/>
  </p:normalViewPr>
  <p:slideViewPr>
    <p:cSldViewPr>
      <p:cViewPr varScale="1">
        <p:scale>
          <a:sx n="109" d="100"/>
          <a:sy n="109" d="100"/>
        </p:scale>
        <p:origin x="366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8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6616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28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702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12/13/2018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9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4744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974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4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577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50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8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7" r:id="rId15"/>
    <p:sldLayoutId id="2147483698" r:id="rId16"/>
    <p:sldLayoutId id="214748366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multiset" TargetMode="External"/><Relationship Id="rId2" Type="http://schemas.openxmlformats.org/officeDocument/2006/relationships/hyperlink" Target="http://en.cppreference.com/w/cpp/container/multimap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algorithm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3B5DD325-669C-43CC-BC2F-6F2610AF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950" y="1420769"/>
            <a:ext cx="10962447" cy="88265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Key-Value Container Concept, Maps, </a:t>
            </a:r>
            <a:r>
              <a:rPr lang="bg-BG" sz="4000" dirty="0">
                <a:solidFill>
                  <a:schemeClr val="bg1"/>
                </a:solidFill>
              </a:rPr>
              <a:t/>
            </a:r>
            <a:br>
              <a:rPr lang="bg-BG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Sets, STL Algorithms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C86FE0A-1055-4738-8B7A-B2BD3A9F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18" y="381182"/>
            <a:ext cx="10962447" cy="882654"/>
          </a:xfrm>
        </p:spPr>
        <p:txBody>
          <a:bodyPr>
            <a:noAutofit/>
          </a:bodyPr>
          <a:lstStyle/>
          <a:p>
            <a:r>
              <a:rPr lang="en-US" sz="5400" dirty="0"/>
              <a:t>Associative Containers and </a:t>
            </a:r>
            <a:r>
              <a:rPr lang="bg-BG" sz="5400" dirty="0"/>
              <a:t/>
            </a:r>
            <a:br>
              <a:rPr lang="bg-BG" sz="5400" dirty="0"/>
            </a:br>
            <a:r>
              <a:rPr lang="en-US" sz="5400" dirty="0"/>
              <a:t>STL Algorithms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6266C9-0BEA-4205-931C-FBEA12732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5BF6D0-76D1-452C-91DA-FC49D1483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7D8BAF8-8005-4DE9-B39E-1F6C4A9389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2950749" cy="506796"/>
          </a:xfrm>
        </p:spPr>
        <p:txBody>
          <a:bodyPr/>
          <a:lstStyle/>
          <a:p>
            <a:r>
              <a:rPr lang="en-US" sz="2800" noProof="1">
                <a:ea typeface="Calibri"/>
                <a:cs typeface="Calibri"/>
                <a:sym typeface="Calibri"/>
              </a:rPr>
              <a:t>SoftUni</a:t>
            </a:r>
            <a:r>
              <a:rPr lang="en-US" sz="2800" dirty="0">
                <a:ea typeface="Calibri"/>
                <a:cs typeface="Calibri"/>
                <a:sym typeface="Calibri"/>
              </a:rPr>
              <a:t>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7B3E67-B0DA-48E1-90BB-9A69C30289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741"/>
            <a:ext cx="2950749" cy="444793"/>
          </a:xfrm>
        </p:spPr>
        <p:txBody>
          <a:bodyPr/>
          <a:lstStyle/>
          <a:p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</a:p>
        </p:txBody>
      </p:sp>
      <p:pic>
        <p:nvPicPr>
          <p:cNvPr id="18" name="Picture 2" descr="Image result">
            <a:extLst>
              <a:ext uri="{FF2B5EF4-FFF2-40B4-BE49-F238E27FC236}">
                <a16:creationId xmlns:a16="http://schemas.microsoft.com/office/drawing/2014/main" id="{A573BDFE-48F9-4635-9D41-3B94ADB7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1995029"/>
            <a:ext cx="2819400" cy="29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F8C8-A17D-4555-9D0C-4A5AE47C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E43ED-7EA8-4051-BCFC-C68094802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Maps, Sets, Ordered &amp; Unordered Variants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">
            <a:extLst>
              <a:ext uri="{FF2B5EF4-FFF2-40B4-BE49-F238E27FC236}">
                <a16:creationId xmlns:a16="http://schemas.microsoft.com/office/drawing/2014/main" id="{9C2FECFD-5B10-4357-95B5-6F5C0DA1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990600"/>
            <a:ext cx="3048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5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E8A6-57F0-4046-B59D-488C22178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Saying just "C++ Associative Container" implies "ordered"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std::map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std::set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std::multimap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std::multiset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Keep elements ordered by key – iterating gives them sorted by key</a:t>
            </a:r>
            <a:br>
              <a:rPr lang="en-US" noProof="1"/>
            </a:br>
            <a:r>
              <a:rPr lang="en-US" i="1" noProof="1"/>
              <a:t>E.g. an English-Chinese dictionary – ordered by English words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noProof="1"/>
              <a:t>,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are fast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</a:p>
          <a:p>
            <a:pPr>
              <a:buClr>
                <a:schemeClr val="tx1"/>
              </a:buClr>
            </a:pPr>
            <a:r>
              <a:rPr lang="en-US" noProof="1"/>
              <a:t>Ordered associative containers have requirements for the key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default – must support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noProof="1"/>
              <a:t>, …)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Functors allow changing this (discussed later)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ED341-ED44-4C43-BC1C-A21E2A6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Associative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EEF29-6830-4683-B1F2-380220F314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30FF-91F3-4A1B-9450-483151A64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keys associated with values, ordered by key</a:t>
            </a:r>
          </a:p>
          <a:p>
            <a:pPr lvl="1"/>
            <a:r>
              <a:rPr lang="en-US" dirty="0"/>
              <a:t>Two type parameters – </a:t>
            </a:r>
            <a:br>
              <a:rPr lang="en-US" dirty="0"/>
            </a:br>
            <a:r>
              <a:rPr lang="en-US" dirty="0"/>
              <a:t>one for key, one for value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map&lt;K, V&gt;;</a:t>
            </a:r>
          </a:p>
          <a:p>
            <a:pPr lvl="1"/>
            <a:r>
              <a:rPr lang="en-US" dirty="0"/>
              <a:t>Can be initialized like linear containers, but elements are pairs</a:t>
            </a:r>
          </a:p>
          <a:p>
            <a:pPr>
              <a:spcBef>
                <a:spcPts val="0"/>
              </a:spcBef>
            </a:pPr>
            <a:r>
              <a:rPr lang="en-US" dirty="0"/>
              <a:t>Iterating – elements are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pairs</a:t>
            </a:r>
            <a:r>
              <a:rPr lang="en-US" dirty="0"/>
              <a:t>, ordered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pair::first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3E4F2-1BB8-40F6-A2EB-3437AC55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::map– Initialization &amp; Iteration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E7176-8131-4F06-9F18-3691FE4EC0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58DD-1758-4651-9C43-758A16FD3797}"/>
              </a:ext>
            </a:extLst>
          </p:cNvPr>
          <p:cNvSpPr txBox="1"/>
          <p:nvPr/>
        </p:nvSpPr>
        <p:spPr>
          <a:xfrm>
            <a:off x="6094412" y="1905000"/>
            <a:ext cx="5562600" cy="1695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1307376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BE582-3735-4634-BB48-BDC696D34F1D}"/>
              </a:ext>
            </a:extLst>
          </p:cNvPr>
          <p:cNvSpPr txBox="1"/>
          <p:nvPr/>
        </p:nvSpPr>
        <p:spPr>
          <a:xfrm>
            <a:off x="608012" y="4953000"/>
            <a:ext cx="11049000" cy="13987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94A8-6C95-4804-AB0B-C4B625328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17" y="1165029"/>
            <a:ext cx="12029307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/>
              <a:t> by key, returns direct reference to the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Accesses value, if no such element, creates it: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cities["X"]++;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//adds {"X", 0}, returns </a:t>
            </a:r>
            <a:r>
              <a:rPr lang="en-US" sz="2400" b="1" i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&amp; (the 0), 0++ gives 1, so </a:t>
            </a:r>
            <a:b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{"X", 1}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Searching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key, returns iterator to the pair 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("Lom")-&gt;second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//prints 27294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not found: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("Z") ==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880F99-D004-4624-ACC8-9DE98C7E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::map– Access &amp; Search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5EC2A-FFA1-4FF3-98EB-303844D2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DE0DC-1258-421D-86E9-BDD765BC11D7}"/>
              </a:ext>
            </a:extLst>
          </p:cNvPr>
          <p:cNvSpPr txBox="1"/>
          <p:nvPr/>
        </p:nvSpPr>
        <p:spPr>
          <a:xfrm>
            <a:off x="608012" y="5390644"/>
            <a:ext cx="10606924" cy="1102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 information about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searchCityName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2BA8-B78A-42A3-9DF5-9715C9FD0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adds an element (key-value pair) into the map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Position is determined automatically by the map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(pair&lt;string,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", 385));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remove by key or by 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erase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i="1" dirty="0"/>
              <a:t>almost</a:t>
            </a:r>
            <a:r>
              <a:rPr lang="en-US" dirty="0"/>
              <a:t> the same as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erase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cities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"));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(if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latin typeface="Consolas" panose="020B0609020204030204" pitchFamily="49" charset="0"/>
              </a:rPr>
              <a:t>Melnik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/>
              <a:t>key is in the map, if not – there will be a runtime error in the second case)</a:t>
            </a:r>
            <a:endParaRPr lang="bg-BG" sz="2400" i="1" dirty="0"/>
          </a:p>
          <a:p>
            <a:pPr lvl="1">
              <a:buClr>
                <a:schemeClr val="tx1"/>
              </a:buClr>
            </a:pPr>
            <a:r>
              <a:rPr lang="en-US" dirty="0"/>
              <a:t>Deletion by iterator (if you have it) is a bit faster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0E8C9-6B3B-40A7-BD96-CD5F388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::map– Insert &amp; Erase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3886C-641E-4780-871C-B8ED262F9D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DBFB-5EF1-4701-B662-DD2C54CA4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>
                <a:latin typeface="Consolas" panose="020B0609020204030204" pitchFamily="49" charset="0"/>
              </a:rPr>
              <a:t>std::map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94B83-9A54-41EB-9710-4DF496C25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D6D7C-EEB4-494C-817A-9FB5C3BD6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762000"/>
            <a:ext cx="4191000" cy="3895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82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zero,one,two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,,two,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two,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3AD05-4637-43E8-BB98-030B7019BDB3}"/>
              </a:ext>
            </a:extLst>
          </p:cNvPr>
          <p:cNvSpPr txBox="1"/>
          <p:nvPr/>
        </p:nvSpPr>
        <p:spPr>
          <a:xfrm>
            <a:off x="608012" y="1905000"/>
            <a:ext cx="6705600" cy="13987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{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"two"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9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Pitfall: Map operator[] inserts new element if key not found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one does not simply">
            <a:extLst>
              <a:ext uri="{FF2B5EF4-FFF2-40B4-BE49-F238E27FC236}">
                <a16:creationId xmlns:a16="http://schemas.microsoft.com/office/drawing/2014/main" id="{0C90C56F-647E-4E01-9C8F-DDAB8B3A7ED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If you use access elements with </a:t>
            </a:r>
            <a:br>
              <a:rPr lang="en-US" sz="1800" dirty="0"/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sz="1800" dirty="0"/>
              <a:t>, without checking, in a loop, it is possible that you always add an </a:t>
            </a:r>
            <a:br>
              <a:rPr lang="en-US" sz="1800" dirty="0"/>
            </a:br>
            <a:r>
              <a:rPr lang="en-US" sz="1800" dirty="0"/>
              <a:t>element and increase the map's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endParaRPr lang="en-US" sz="1800" b="1" dirty="0">
              <a:latin typeface="Consolas" panose="020B0609020204030204" pitchFamily="49" charset="0"/>
            </a:endParaRPr>
          </a:p>
          <a:p>
            <a:pPr lvl="0"/>
            <a:r>
              <a:rPr lang="en-US" sz="1800" dirty="0"/>
              <a:t>It is safer to use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if you just want to access existing elements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17</a:t>
            </a:fld>
            <a:endParaRPr lang="bg-B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C9DB6-A71E-4D8B-A8DD-5D2DEBB428E2}"/>
              </a:ext>
            </a:extLst>
          </p:cNvPr>
          <p:cNvSpPr txBox="1"/>
          <p:nvPr/>
        </p:nvSpPr>
        <p:spPr>
          <a:xfrm>
            <a:off x="6459687" y="685800"/>
            <a:ext cx="451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ONE DOES NOT SIMPLY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1DB83-0146-4D4D-8987-79020D105054}"/>
              </a:ext>
            </a:extLst>
          </p:cNvPr>
          <p:cNvSpPr txBox="1"/>
          <p:nvPr/>
        </p:nvSpPr>
        <p:spPr>
          <a:xfrm>
            <a:off x="5785917" y="4114800"/>
            <a:ext cx="55665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 OPERATOR[]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IF NOT INTENDING TO 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CREATE ELEMENTS IN A MAP</a:t>
            </a:r>
            <a:endParaRPr lang="bg-BG" sz="40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Similar to map, but only stores keys, without values</a:t>
            </a:r>
          </a:p>
          <a:p>
            <a:pPr marL="835087" lvl="1" indent="-457200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Keys unique &amp; sorted </a:t>
            </a:r>
            <a:r>
              <a:rPr lang="en-US" sz="2800" i="1" dirty="0"/>
              <a:t>(like in </a:t>
            </a: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800" i="1" dirty="0"/>
              <a:t>)</a:t>
            </a:r>
            <a:r>
              <a:rPr lang="en-US" dirty="0"/>
              <a:t> – useful for removing duplicates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Search, insertion, and deletion work the same as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 returns iterator to key,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not found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only inserts if there is no such key </a:t>
            </a:r>
            <a:br>
              <a:rPr lang="en-US" dirty="0"/>
            </a:br>
            <a:r>
              <a:rPr lang="en-US" dirty="0"/>
              <a:t>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(10);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(10);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inserts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dirty="0"/>
              <a:t> once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dirty="0"/>
              <a:t>::set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79308-D051-4798-9FF9-36B22B8B1A95}"/>
              </a:ext>
            </a:extLst>
          </p:cNvPr>
          <p:cNvSpPr txBox="1"/>
          <p:nvPr/>
        </p:nvSpPr>
        <p:spPr>
          <a:xfrm>
            <a:off x="684212" y="1752600"/>
            <a:ext cx="10287000" cy="8060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sz="18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//0 1 2 3 4 5 6 7 8 9</a:t>
            </a:r>
            <a:endParaRPr lang="bg-BG" sz="18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8C9F5-D013-4073-9538-F7D1D3373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noProof="1">
                <a:latin typeface="Consolas" panose="020B0609020204030204" pitchFamily="49" charset="0"/>
              </a:rPr>
              <a:t>std</a:t>
            </a:r>
            <a:r>
              <a:rPr lang="en-US" sz="4800" dirty="0">
                <a:latin typeface="Consolas" panose="020B0609020204030204" pitchFamily="49" charset="0"/>
              </a:rPr>
              <a:t>::set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95B6A-4642-489C-930D-2F18550FF5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E35-4FCF-4517-BF6C-61EBECF53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51" y="762000"/>
            <a:ext cx="3918761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89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Key-Value Containers – Concept</a:t>
            </a:r>
            <a:endParaRPr lang="bg-BG" dirty="0"/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C++ Associative Containers</a:t>
            </a:r>
          </a:p>
          <a:p>
            <a:pPr marL="819096" lvl="1" indent="-514350"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Ordered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)</a:t>
            </a:r>
          </a:p>
          <a:p>
            <a:pPr marL="819096" lvl="1" indent="-514350">
              <a:lnSpc>
                <a:spcPts val="4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unordered_map</a:t>
            </a:r>
            <a:r>
              <a:rPr lang="en-US" noProof="1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unordered_set</a:t>
            </a:r>
            <a:endParaRPr lang="en-US" noProof="1">
              <a:solidFill>
                <a:schemeClr val="bg1"/>
              </a:solidFill>
            </a:endParaRPr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dirty="0"/>
              <a:t>STL </a:t>
            </a:r>
            <a:r>
              <a:rPr lang="en-US" noProof="1"/>
              <a:t>Algorithms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en-US" noProof="1"/>
          </a:p>
          <a:p>
            <a:pPr marL="819096" lvl="1" indent="-514350">
              <a:lnSpc>
                <a:spcPts val="4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  <a:r>
              <a:rPr lang="en-US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min_element</a:t>
            </a:r>
            <a:r>
              <a:rPr lang="en-US" dirty="0"/>
              <a:t>, etc.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F91A-CBC3-44C4-B7D0-BD0DED5AA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C++11 adds "unordered" associative containers</a:t>
            </a:r>
          </a:p>
          <a:p>
            <a:pPr lvl="1"/>
            <a:r>
              <a:rPr lang="en-US" dirty="0"/>
              <a:t>Same names but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unordered_</a:t>
            </a:r>
            <a:r>
              <a:rPr lang="en-US" dirty="0"/>
              <a:t> prefix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unordered_map</a:t>
            </a:r>
            <a:r>
              <a:rPr lang="en-US" noProof="1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Same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 maps),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erase()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Faster </a:t>
            </a:r>
            <a:r>
              <a:rPr lang="en-US" i="1" dirty="0"/>
              <a:t>(usually)</a:t>
            </a:r>
            <a:r>
              <a:rPr lang="en-US" dirty="0"/>
              <a:t> – operations are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</a:p>
          <a:p>
            <a:r>
              <a:rPr lang="en-US" dirty="0"/>
              <a:t>Elements are NOT ordered in any way</a:t>
            </a:r>
          </a:p>
          <a:p>
            <a:pPr lvl="1"/>
            <a:r>
              <a:rPr lang="en-US" dirty="0"/>
              <a:t>Iterating is same syntax but ordering is "random"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44DB0D-6D02-43B4-B1C5-D874792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84532-6FBE-4847-96EF-AEDE81512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3877-830C-4733-99A9-1BF1D0E42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dirty="0"/>
              <a:t>Same operations, methods, initialization, etc.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Iteration order is not defined, i.e. "random" (syntax is the same)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7531E-D0B2-4109-98A6-26C5D6F6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std::unordered_map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00B91-1F83-400F-A057-DF9CC4FE28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415F0-6FA0-4A04-9D9A-6D7B3D8B7F7E}"/>
              </a:ext>
            </a:extLst>
          </p:cNvPr>
          <p:cNvSpPr txBox="1"/>
          <p:nvPr/>
        </p:nvSpPr>
        <p:spPr>
          <a:xfrm>
            <a:off x="455612" y="1905000"/>
            <a:ext cx="10958400" cy="1991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unordered_map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0">
              <a:lnSpc>
                <a:spcPct val="107000"/>
              </a:lnSpc>
            </a:pP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"Sofia"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58950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bg-BG" sz="1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Melnik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"Gabrovo"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20A3B-D25D-4590-A7D5-F1A7DC58E7C7}"/>
              </a:ext>
            </a:extLst>
          </p:cNvPr>
          <p:cNvSpPr txBox="1"/>
          <p:nvPr/>
        </p:nvSpPr>
        <p:spPr>
          <a:xfrm>
            <a:off x="455612" y="4876800"/>
            <a:ext cx="10958400" cy="13987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cityPopulations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6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F8F19-D8C1-4400-80B8-461E72E44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noProof="1">
                <a:latin typeface="Consolas" panose="020B0609020204030204" pitchFamily="49" charset="0"/>
              </a:rPr>
              <a:t>std::unordered_map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34654-AF45-4D69-A762-C29457DB4E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747F8-A9E3-4BF5-A767-87328CDE4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762000"/>
            <a:ext cx="4191000" cy="3895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37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ABAE-57FE-4058-95D2-D5647890C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169" y="1196131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but no order for the keys</a:t>
            </a:r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Single type parameter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set&lt;K&gt;</a:t>
            </a:r>
            <a:r>
              <a:rPr lang="en-US" dirty="0"/>
              <a:t>, no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Useful when existence of elements needs to be checked</a:t>
            </a:r>
          </a:p>
          <a:p>
            <a:pPr lvl="1"/>
            <a:r>
              <a:rPr lang="en-US" dirty="0"/>
              <a:t>i.e. cases when no order information is needed</a:t>
            </a:r>
          </a:p>
          <a:p>
            <a:pPr lvl="1"/>
            <a:r>
              <a:rPr lang="en-US" dirty="0"/>
              <a:t>or cases where output order will not match "natural" order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55DB7-DCD5-4EAF-B5AE-CD1F8432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std::unordered_set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CC069-092A-471B-8880-8026233ED5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463A0-FA3E-45FC-AE19-D80EAD3BA479}"/>
              </a:ext>
            </a:extLst>
          </p:cNvPr>
          <p:cNvSpPr txBox="1"/>
          <p:nvPr/>
        </p:nvSpPr>
        <p:spPr>
          <a:xfrm>
            <a:off x="684212" y="1905000"/>
            <a:ext cx="10058400" cy="1695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unordered_set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sz="18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sz="18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prints the numbers 0 1 2 3 4 5 6 7 8 9, but the order is unknown</a:t>
            </a:r>
            <a:endParaRPr lang="bg-BG" sz="18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BF0FB-7356-4425-8FC9-1FC49AE56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noProof="1">
                <a:latin typeface="Consolas" panose="020B0609020204030204" pitchFamily="49" charset="0"/>
              </a:rPr>
              <a:t>std::unordered_set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5E219-A9D8-4ACA-86E5-447C07D7E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C2950-791D-45A5-90AE-0505CA27C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51" y="762000"/>
            <a:ext cx="3918761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86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18D3-A725-4BEF-88B6-9D5455F99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case is keeping multiple values having the same key</a:t>
            </a:r>
          </a:p>
          <a:p>
            <a:pPr lvl="1"/>
            <a:r>
              <a:rPr lang="en-US" dirty="0"/>
              <a:t>E.g. multiple phone numbers/emails for a person</a:t>
            </a:r>
          </a:p>
          <a:p>
            <a:pPr lvl="1"/>
            <a:r>
              <a:rPr lang="en-US" dirty="0"/>
              <a:t>E.g. multiple names for a number</a:t>
            </a:r>
          </a:p>
          <a:p>
            <a:r>
              <a:rPr lang="en-US" dirty="0"/>
              <a:t>One approach is a map of vectors (or other linear container)</a:t>
            </a:r>
          </a:p>
          <a:p>
            <a:pPr lvl="1"/>
            <a:r>
              <a:rPr lang="en-US" dirty="0"/>
              <a:t>The key points to a list/vector/… of items</a:t>
            </a:r>
            <a:br>
              <a:rPr lang="en-US" dirty="0"/>
            </a:b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map&lt;string, vector&lt;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studentGrades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Another approach (less common) –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multimap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multiset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duplicate keys &amp; have operations for multiple equal keys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B69786-973A-42DB-90BA-253E6983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Values with Same Key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25269-8697-410F-B4A9-A7AAEE8025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6D217-21CA-4669-BE44-3870E72A8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Map of Vectors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913AC-2E3D-4325-ABC9-02800627C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41675-6477-4DB3-91D8-8AEB9D6E6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12" y="762000"/>
            <a:ext cx="4191000" cy="38957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02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54A8B-C800-47A0-91BD-B974C5B6D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EA59-5884-4CEF-9A5C-B554BE2370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Sorting, Searching, Copying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0B3D7-3166-49EF-B0A1-8746917387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51" y="762000"/>
            <a:ext cx="3918761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69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1B58-3930-493B-858E-CA19D1CDF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STL Provides common Computer Science algorithms</a:t>
            </a:r>
          </a:p>
          <a:p>
            <a:r>
              <a:rPr lang="en-US" dirty="0"/>
              <a:t>Iterators define where to act (e.g.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/>
              <a:t>)</a:t>
            </a:r>
          </a:p>
          <a:p>
            <a:r>
              <a:rPr lang="en-US" noProof="1"/>
              <a:t>Functors</a:t>
            </a:r>
            <a:r>
              <a:rPr lang="en-US" dirty="0"/>
              <a:t> define how to act (e.g. how to compare values)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A798D6-3833-40D2-88ED-798B994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(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#include&lt;algorithm&gt;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D0C66-003C-4D7A-BB34-BA161A5E09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B6407-462C-4D83-B04B-5ED33F49A9BB}"/>
              </a:ext>
            </a:extLst>
          </p:cNvPr>
          <p:cNvSpPr/>
          <p:nvPr/>
        </p:nvSpPr>
        <p:spPr>
          <a:xfrm>
            <a:off x="1011231" y="3332024"/>
            <a:ext cx="2743200" cy="1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Containers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vector, list, map…</a:t>
            </a:r>
            <a:endParaRPr lang="bg-BG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82585-E800-40C5-BFCC-A9E28CF5D278}"/>
              </a:ext>
            </a:extLst>
          </p:cNvPr>
          <p:cNvSpPr/>
          <p:nvPr/>
        </p:nvSpPr>
        <p:spPr>
          <a:xfrm>
            <a:off x="7945431" y="3331737"/>
            <a:ext cx="2743200" cy="29723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/>
              <a:t>Algorithms</a:t>
            </a:r>
          </a:p>
          <a:p>
            <a:pPr algn="ctr"/>
            <a:endParaRPr lang="en-US" sz="2800" noProof="1"/>
          </a:p>
          <a:p>
            <a:pPr algn="ctr"/>
            <a:r>
              <a:rPr lang="en-US" sz="2800" noProof="1"/>
              <a:t>sort(), copy(), find(), max() binary_search(),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449C4-C5F2-4952-8C8B-3515DAA9ADBE}"/>
              </a:ext>
            </a:extLst>
          </p:cNvPr>
          <p:cNvSpPr/>
          <p:nvPr/>
        </p:nvSpPr>
        <p:spPr>
          <a:xfrm>
            <a:off x="4404608" y="3331737"/>
            <a:ext cx="3129155" cy="15462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Iterators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input, output, forward, bidirectional, random access</a:t>
            </a:r>
            <a:endParaRPr lang="bg-BG" sz="1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12959-FDE5-46B3-A161-6DFCBB6B8834}"/>
              </a:ext>
            </a:extLst>
          </p:cNvPr>
          <p:cNvSpPr/>
          <p:nvPr/>
        </p:nvSpPr>
        <p:spPr>
          <a:xfrm>
            <a:off x="4597586" y="5446857"/>
            <a:ext cx="2743200" cy="1234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noProof="1"/>
              <a:t>Functors</a:t>
            </a:r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predicates, negators, …</a:t>
            </a:r>
            <a:endParaRPr lang="bg-BG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E6F892B-862C-4EC6-B5EA-0AEBC65F24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54431" y="4104850"/>
            <a:ext cx="650177" cy="84424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288A642-40EF-46DB-A84F-1C4A00AAA14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54431" y="4189274"/>
            <a:ext cx="843155" cy="187497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3AAC63B-01DA-436A-BB54-15385BFFC2C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7533763" y="4104850"/>
            <a:ext cx="411668" cy="713072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444F480-6893-448A-BBF8-2B00495B22B9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7340787" y="4817922"/>
            <a:ext cx="604645" cy="124633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BC7CB366-7F58-4D25-B933-BABDF94BF2D0}"/>
              </a:ext>
            </a:extLst>
          </p:cNvPr>
          <p:cNvSpPr/>
          <p:nvPr/>
        </p:nvSpPr>
        <p:spPr>
          <a:xfrm>
            <a:off x="1011230" y="5139326"/>
            <a:ext cx="2743200" cy="1257868"/>
          </a:xfrm>
          <a:prstGeom prst="snip2SameRect">
            <a:avLst>
              <a:gd name="adj1" fmla="val 0"/>
              <a:gd name="adj2" fmla="val 415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noProof="1"/>
              <a:t>Adaptors</a:t>
            </a:r>
          </a:p>
          <a:p>
            <a:pPr algn="ctr"/>
            <a:r>
              <a:rPr lang="en-US" sz="2000" b="1" noProof="1"/>
              <a:t>stack, queue, priority_queue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9D84C17-524C-4ED6-9AF0-C95521DD56D4}"/>
              </a:ext>
            </a:extLst>
          </p:cNvPr>
          <p:cNvCxnSpPr>
            <a:cxnSpLocks/>
            <a:stCxn id="18" idx="1"/>
            <a:endCxn id="13" idx="1"/>
          </p:cNvCxnSpPr>
          <p:nvPr/>
        </p:nvCxnSpPr>
        <p:spPr>
          <a:xfrm rot="5400000" flipH="1" flipV="1">
            <a:off x="3323737" y="5123345"/>
            <a:ext cx="332942" cy="2214756"/>
          </a:xfrm>
          <a:prstGeom prst="curvedConnector4">
            <a:avLst>
              <a:gd name="adj1" fmla="val -68661"/>
              <a:gd name="adj2" fmla="val 8096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BE5A-D6F2-4827-8231-AB7889B85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Normal arrays can also be used in STL algorithms</a:t>
            </a:r>
          </a:p>
          <a:p>
            <a:pPr lvl="1"/>
            <a:r>
              <a:rPr lang="en-US" dirty="0"/>
              <a:t>The array's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name</a:t>
            </a:r>
            <a:r>
              <a:rPr lang="en-US" dirty="0"/>
              <a:t> acts is it's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iterator </a:t>
            </a:r>
          </a:p>
          <a:p>
            <a:pPr lvl="1"/>
            <a:r>
              <a:rPr lang="en-US" dirty="0"/>
              <a:t>Array iterators are random-access iterators</a:t>
            </a:r>
          </a:p>
          <a:p>
            <a:pPr lvl="1"/>
            <a:r>
              <a:rPr lang="en-US" dirty="0"/>
              <a:t>So,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array name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array size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iterator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F7357-A344-4257-8AE8-68BEA49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Iterators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E8CA0-0AC0-4554-B237-CF0CE247FA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93F6C-3E21-4023-A38B-E83C6D4E69D8}"/>
              </a:ext>
            </a:extLst>
          </p:cNvPr>
          <p:cNvSpPr txBox="1"/>
          <p:nvPr/>
        </p:nvSpPr>
        <p:spPr>
          <a:xfrm>
            <a:off x="379412" y="4495800"/>
            <a:ext cx="10972800" cy="1397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=</a:t>
            </a:r>
            <a:r>
              <a:rPr lang="en-US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4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cpp-softuni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33B7-08B2-4EF9-8690-113596C5B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::sort(begin, end)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Sorts the range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sz="3600" dirty="0"/>
              <a:t>, </a:t>
            </a:r>
            <a:r>
              <a:rPr lang="en-US" dirty="0"/>
              <a:t>data must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Requires random-access iterators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deque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835087" lvl="1" indent="-457200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::greater&lt;T&gt;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parameter for descending sort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7CD34-F9E4-4AC8-8B9A-1CE20ED9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AF0C2-5659-4199-ABD2-D937618C67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B7373-94F0-4913-AF26-3007237DDD9D}"/>
              </a:ext>
            </a:extLst>
          </p:cNvPr>
          <p:cNvSpPr txBox="1"/>
          <p:nvPr/>
        </p:nvSpPr>
        <p:spPr>
          <a:xfrm>
            <a:off x="652192" y="3276600"/>
            <a:ext cx="10776220" cy="1695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umsVect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8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{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"whales"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"cats"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"dogs"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"fish"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wordsArr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F066B-4006-4716-B6A8-8D02765C9F0E}"/>
              </a:ext>
            </a:extLst>
          </p:cNvPr>
          <p:cNvSpPr txBox="1"/>
          <p:nvPr/>
        </p:nvSpPr>
        <p:spPr>
          <a:xfrm>
            <a:off x="760412" y="5943600"/>
            <a:ext cx="10896600" cy="6151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numsVect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greater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noProof="1">
                <a:solidFill>
                  <a:srgbClr val="0000A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en-US" sz="4000" noProof="1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0DE6-9BAC-4F6D-B089-9FE633910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Array-Like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C530A-BB9B-49B7-A63C-4E55ED7DE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59423-C94B-4950-B055-C899439E1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81000"/>
            <a:ext cx="35814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D6AE-D4E7-4DDD-984F-AF86BC654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not random-access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::sort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requires random-access iterators</a:t>
            </a:r>
          </a:p>
          <a:p>
            <a:pPr>
              <a:buClr>
                <a:schemeClr val="tx1"/>
              </a:buClr>
            </a:pPr>
            <a:r>
              <a:rPr lang="en-US" dirty="0"/>
              <a:t>So lists have their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dirty="0"/>
              <a:t> version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Called directly on a list, i.e.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someList.sort();</a:t>
            </a:r>
          </a:p>
          <a:p>
            <a:pPr marL="835087" lvl="1" indent="-457200">
              <a:buClr>
                <a:schemeClr val="tx1"/>
              </a:buClr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835087" lvl="1" indent="-457200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List sort can also be told to sort from greater to lesser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393A61-A869-4754-888D-940D3F16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Linked-Lists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983A02-8EDE-4A28-8765-5AD9566184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661E7-885F-43F3-977C-54A6C0CD5B76}"/>
              </a:ext>
            </a:extLst>
          </p:cNvPr>
          <p:cNvSpPr txBox="1"/>
          <p:nvPr/>
        </p:nvSpPr>
        <p:spPr>
          <a:xfrm>
            <a:off x="836612" y="4114800"/>
            <a:ext cx="9906000" cy="10214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4000" noProof="1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FAB71-A849-4A3A-85F1-9DB2F11A79B6}"/>
              </a:ext>
            </a:extLst>
          </p:cNvPr>
          <p:cNvSpPr txBox="1"/>
          <p:nvPr/>
        </p:nvSpPr>
        <p:spPr>
          <a:xfrm>
            <a:off x="836612" y="5994771"/>
            <a:ext cx="9906000" cy="6151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&gt;());</a:t>
            </a:r>
            <a:endParaRPr lang="en-US" sz="4000" noProof="1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4D94E-411B-4BDF-AC1C-1B6CD60A8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Linked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96DB7-E500-4BB8-92C7-601F013231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1E046-DD08-447D-ABA5-F30376BDB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381000"/>
            <a:ext cx="35814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::find(begin, end, value)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iterator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if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isn't found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searching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vector</a:t>
            </a:r>
            <a:r>
              <a:rPr lang="en-US" dirty="0"/>
              <a:t>/array, can subtract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begin()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get index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dirty="0">
                <a:latin typeface="Consolas" panose="020B0609020204030204" pitchFamily="49" charset="0"/>
                <a:ea typeface="+mn-ea"/>
                <a:cs typeface="+mn-cs"/>
              </a:rPr>
              <a:t>find</a:t>
            </a:r>
            <a:endParaRPr lang="bg-BG" sz="3400" dirty="0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8AA99-CBD5-49C8-BF50-D2AB0A3F5E79}"/>
              </a:ext>
            </a:extLst>
          </p:cNvPr>
          <p:cNvSpPr txBox="1"/>
          <p:nvPr/>
        </p:nvSpPr>
        <p:spPr>
          <a:xfrm>
            <a:off x="868572" y="3947197"/>
            <a:ext cx="9035839" cy="2584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solidFill>
                <a:srgbClr val="0000A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"found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7D7BB-A67A-415D-B2F7-1EDBE8A2A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std::min_element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the minimum element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Returns iterator if range is not empty,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otherwise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must have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operator&lt;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std::max_element</a:t>
            </a:r>
            <a:r>
              <a:rPr lang="en-US" noProof="1"/>
              <a:t> </a:t>
            </a:r>
            <a:r>
              <a:rPr lang="en-US" dirty="0"/>
              <a:t>does the same for the maximum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F63D5-4CCE-4838-8CF2-C71E29C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–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min_element</a:t>
            </a:r>
            <a:r>
              <a:rPr lang="en-US" noProof="1"/>
              <a:t> &amp; </a:t>
            </a:r>
            <a:r>
              <a:rPr lang="en-US" noProof="1">
                <a:latin typeface="Consolas" panose="020B0609020204030204" pitchFamily="49" charset="0"/>
                <a:ea typeface="+mn-ea"/>
                <a:cs typeface="+mn-cs"/>
              </a:rPr>
              <a:t>max_element</a:t>
            </a:r>
            <a:endParaRPr lang="en-US" sz="3400" noProof="1"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C198A-88AE-468D-B287-0F775E47D8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D9FFC-9B70-4D86-8E6B-7106A8EE951B}"/>
              </a:ext>
            </a:extLst>
          </p:cNvPr>
          <p:cNvSpPr txBox="1"/>
          <p:nvPr/>
        </p:nvSpPr>
        <p:spPr>
          <a:xfrm>
            <a:off x="637406" y="4724400"/>
            <a:ext cx="11049000" cy="1695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noProof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800" b="1" dirty="0">
              <a:solidFill>
                <a:srgbClr val="00A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min_element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41</a:t>
            </a:r>
            <a:endParaRPr lang="bg-BG" sz="18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max_element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begin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nums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noProof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b="1" i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764</a:t>
            </a:r>
            <a:endParaRPr lang="bg-BG" sz="1800" i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4BCD-E229-4A5C-A0B8-5C152893C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764 at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45 at 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 found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</a:t>
            </a:r>
            <a:br>
              <a:rPr lang="en-US" dirty="0"/>
            </a:br>
            <a:r>
              <a:rPr lang="en-US" dirty="0"/>
              <a:t>runtime error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D5D3-5946-4831-9329-CF13B3FCF7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4626F-0AA8-445E-AF45-D29878254BEA}"/>
              </a:ext>
            </a:extLst>
          </p:cNvPr>
          <p:cNvSpPr/>
          <p:nvPr/>
        </p:nvSpPr>
        <p:spPr>
          <a:xfrm rot="16200000">
            <a:off x="5900221" y="-1719588"/>
            <a:ext cx="388382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1C7BA-AEBE-44C5-8F61-FD1FB2A4E5E5}"/>
              </a:ext>
            </a:extLst>
          </p:cNvPr>
          <p:cNvSpPr txBox="1"/>
          <p:nvPr/>
        </p:nvSpPr>
        <p:spPr>
          <a:xfrm>
            <a:off x="2801956" y="307227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A044-CFE4-409F-861F-622D42422332}"/>
              </a:ext>
            </a:extLst>
          </p:cNvPr>
          <p:cNvSpPr txBox="1"/>
          <p:nvPr/>
        </p:nvSpPr>
        <p:spPr>
          <a:xfrm>
            <a:off x="4790306" y="1905000"/>
            <a:ext cx="6248400" cy="41972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b="1" dirty="0" err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231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764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at "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200" b="1" dirty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2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found"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2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2057400"/>
            <a:ext cx="4062942" cy="2082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C++ Pitfall: wrong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"Not Found" CHECK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(Difference in End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Iterator)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5CCF76-5744-4496-A6BE-0612F24091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799"/>
            <a:ext cx="4062942" cy="2155397"/>
          </a:xfrm>
        </p:spPr>
        <p:txBody>
          <a:bodyPr>
            <a:noAutofit/>
          </a:bodyPr>
          <a:lstStyle/>
          <a:p>
            <a:r>
              <a:rPr lang="en-US" sz="1800" dirty="0"/>
              <a:t>Be careful with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find(begin, end, </a:t>
            </a:r>
            <a:b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value)</a:t>
            </a:r>
            <a:r>
              <a:rPr lang="en-US" sz="1800" dirty="0">
                <a:solidFill>
                  <a:prstClr val="white"/>
                </a:solidFill>
              </a:rPr>
              <a:t> </a:t>
            </a:r>
            <a:r>
              <a:rPr lang="en-US" sz="1800" dirty="0"/>
              <a:t>– it returns whatever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prstClr val="white"/>
                </a:solidFill>
              </a:rPr>
              <a:t> </a:t>
            </a:r>
            <a:r>
              <a:rPr lang="en-US" sz="1800" dirty="0"/>
              <a:t>you </a:t>
            </a:r>
            <a:br>
              <a:rPr lang="en-US" sz="1800" dirty="0"/>
            </a:br>
            <a:r>
              <a:rPr lang="en-US" sz="1800" dirty="0"/>
              <a:t>gave it, if it doesn't find the value. If </a:t>
            </a:r>
            <a:br>
              <a:rPr lang="en-US" sz="1800" dirty="0"/>
            </a:br>
            <a:r>
              <a:rPr lang="en-US" sz="1800" dirty="0"/>
              <a:t>you're looking in part of a vector, it will </a:t>
            </a:r>
            <a:br>
              <a:rPr lang="en-US" sz="1800" dirty="0"/>
            </a:br>
            <a:r>
              <a:rPr lang="en-US" sz="1800" dirty="0"/>
              <a:t>return an iterator to the end of that </a:t>
            </a:r>
            <a:br>
              <a:rPr lang="en-US" sz="1800" dirty="0"/>
            </a:br>
            <a:r>
              <a:rPr lang="en-US" sz="1800" dirty="0"/>
              <a:t>part – not to the end of the vector – if it </a:t>
            </a:r>
            <a:br>
              <a:rPr lang="en-US" sz="1800" dirty="0"/>
            </a:br>
            <a:r>
              <a:rPr lang="en-US" sz="1800" dirty="0"/>
              <a:t>doesn't find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bg-BG" smtClean="0"/>
              <a:t>37</a:t>
            </a:fld>
            <a:endParaRPr lang="bg-BG"/>
          </a:p>
        </p:txBody>
      </p:sp>
      <p:pic>
        <p:nvPicPr>
          <p:cNvPr id="14" name="Picture 10" descr="Bad Luck Brian">
            <a:extLst>
              <a:ext uri="{FF2B5EF4-FFF2-40B4-BE49-F238E27FC236}">
                <a16:creationId xmlns:a16="http://schemas.microsoft.com/office/drawing/2014/main" id="{A4BB654D-CDE6-4D48-8F66-9B0B1027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71" y="584200"/>
            <a:ext cx="6094413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C8C71-C1CD-4752-B881-DC24A2BD4928}"/>
              </a:ext>
            </a:extLst>
          </p:cNvPr>
          <p:cNvSpPr txBox="1"/>
          <p:nvPr/>
        </p:nvSpPr>
        <p:spPr>
          <a:xfrm>
            <a:off x="5699737" y="762000"/>
            <a:ext cx="5549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USES STD::FIND BECAUSE IT'S SIMPLER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LESS ERROR-PRONE THAN A LOOP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966AA-0E89-427E-82BC-0EAECFD590CA}"/>
              </a:ext>
            </a:extLst>
          </p:cNvPr>
          <p:cNvSpPr txBox="1"/>
          <p:nvPr/>
        </p:nvSpPr>
        <p:spPr>
          <a:xfrm>
            <a:off x="5783060" y="4675146"/>
            <a:ext cx="5383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FORGETS TO CHECK FOR "NOT FOUND"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BY LOOKING AT THE END HE PROVIDED </a:t>
            </a:r>
          </a:p>
          <a:p>
            <a:pPr algn="ctr"/>
            <a:r>
              <a:rPr lang="en-US" sz="28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AND GETS WRONG RESULTS</a:t>
            </a:r>
            <a:endParaRPr lang="bg-BG" sz="28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FA32-A4E7-4153-BD3D-A2D7649AF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std::lower_bound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(begin, end, value)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be sorted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is</a:t>
            </a:r>
            <a:r>
              <a:rPr lang="en-US" dirty="0"/>
              <a:t>, if it exists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[begin, end)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where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 </a:t>
            </a:r>
            <a:r>
              <a:rPr lang="en-US" u="sng" dirty="0"/>
              <a:t>should be</a:t>
            </a:r>
            <a:r>
              <a:rPr lang="en-US" dirty="0"/>
              <a:t> if it doesn't exist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Fast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dirty="0"/>
              <a:t>, vs.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find()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many other algorithms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upper_bound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random_shuffle</a:t>
            </a:r>
            <a:r>
              <a:rPr lang="en-US" dirty="0"/>
              <a:t>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Look them up at </a:t>
            </a:r>
            <a:r>
              <a:rPr lang="en-US" dirty="0">
                <a:hlinkClick r:id="rId2"/>
              </a:rPr>
              <a:t>http://en.cppreference.com/w/cpp/algorithm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992AFB-6E87-4B9B-82A0-E3711E0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0BC67-BE2E-469D-AB08-F10AF06CD9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2A34-BE89-4164-A9C9-D764832AC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Other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7E514-4F2A-47A8-8422-FFE71DF83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71965-023D-4733-BBBF-9ED97FA8E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51" y="762000"/>
            <a:ext cx="3918761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52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D2CB-2B73-431A-A598-352F758CD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99B75-E9CF-48E8-86FB-43E55A2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Pairs of Things in Key-Value Pairs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E670FB4-F04D-4278-B642-6C80AFFE2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609601"/>
            <a:ext cx="35721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CE78-B21B-4EDF-A542-6A569F0F1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092" y="1427268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Associative containers map keys to values</a:t>
            </a:r>
          </a:p>
          <a:p>
            <a:pPr lvl="1"/>
            <a:r>
              <a:rPr lang="en-US" dirty="0"/>
              <a:t>Fast access/lookup/insertion/removal by key</a:t>
            </a:r>
          </a:p>
          <a:p>
            <a:r>
              <a:rPr lang="en-US" dirty="0"/>
              <a:t>Maps contain key-value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pair</a:t>
            </a:r>
            <a:r>
              <a:rPr lang="en-US" dirty="0"/>
              <a:t>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multimap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unordered_multimap</a:t>
            </a:r>
          </a:p>
          <a:p>
            <a:pPr lvl="1"/>
            <a:r>
              <a:rPr lang="en-US" dirty="0"/>
              <a:t>Unordered versions are usually faster… but have no ordering</a:t>
            </a:r>
          </a:p>
          <a:p>
            <a:r>
              <a:rPr lang="en-US" dirty="0"/>
              <a:t>Sets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unordered_set</a:t>
            </a:r>
            <a:r>
              <a:rPr lang="en-US" dirty="0"/>
              <a:t>) contain only keys</a:t>
            </a:r>
          </a:p>
          <a:p>
            <a:pPr lvl="1"/>
            <a:r>
              <a:rPr lang="en-US" dirty="0"/>
              <a:t>Good for extracting unique elements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&lt;algorithm&gt;</a:t>
            </a:r>
            <a:r>
              <a:rPr lang="en-US" dirty="0"/>
              <a:t> library provides many common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31046-C4CF-4BBA-9A55-5F634C42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41973-0A19-44CD-8223-513E3AD481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2995A-1C05-4C08-8B8B-858879D8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8853" y="98340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6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CF6846-9AD1-41B1-A8A7-44970F4A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4010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FB494A-E53B-4ADD-B3A0-F23FBDD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Diamond Partners</a:t>
            </a:r>
          </a:p>
        </p:txBody>
      </p:sp>
    </p:spTree>
    <p:extLst>
      <p:ext uri="{BB962C8B-B14F-4D97-AF65-F5344CB8AC3E}">
        <p14:creationId xmlns:p14="http://schemas.microsoft.com/office/powerpoint/2010/main" val="3420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0CA-66B7-42B7-9B31-BC6248CEF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Real-World information is often "labeled" or "named"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Contacts usually have names and numbers/emails: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{George -&gt; +359899123123} {NSA -&gt;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1-301-688-6524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 {Bon Jovi -&gt; [no info]}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Locations have GPS coordinates: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{Great Pyramid of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Gyza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-&gt; 29.9792345,31.1342019}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-&gt; 42.666775,23.352277}</a:t>
            </a:r>
          </a:p>
          <a:p>
            <a:pPr>
              <a:buClr>
                <a:schemeClr val="tx1"/>
              </a:buClr>
            </a:pPr>
            <a:r>
              <a:rPr lang="en-US" dirty="0"/>
              <a:t>Labels can also be created by context – this is called "mapping"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numeric values mapped to their names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{1 -&gt; "one"} {2 -&gt; "two"} {3 -&gt; "three"}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3B8FE-83B9-4549-AD28-00189413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26E0A-611E-4AE3-A138-7954E44701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2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66BB-E44D-40B6-A300-D0B3D4F67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550" y="1196131"/>
            <a:ext cx="12205261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::pair&lt;T1, T2&gt;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represent two values in one variable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pair&lt;string,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namedNumber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("five", 5);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#include&lt;utility&gt;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accesses the first value,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accesses the second 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second</a:t>
            </a:r>
            <a:r>
              <a:rPr lang="en-US" dirty="0"/>
              <a:t> can be read and written directly, e.g.: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namedNumber.first="six"; namedNumber.second=6;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B5D30-E52F-4C4F-A4DC-6C8FEA5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Key-Value Pairs in C++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67E1D-DE7B-4EE1-BA81-23FF29A036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C4DBF-D153-479E-A317-63591138A174}"/>
              </a:ext>
            </a:extLst>
          </p:cNvPr>
          <p:cNvSpPr txBox="1"/>
          <p:nvPr/>
        </p:nvSpPr>
        <p:spPr>
          <a:xfrm>
            <a:off x="912812" y="5110674"/>
            <a:ext cx="10744200" cy="11023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"***@gmail.com"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"George </a:t>
            </a:r>
            <a:r>
              <a:rPr lang="en-US" sz="1800" noProof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Georgiev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b="1" dirty="0" err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b="1" dirty="0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noProof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1800" b="1" noProof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bg-BG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B03D3-E5B9-45AD-A615-3A406C548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sz="4800" noProof="1">
                <a:latin typeface="Consolas" panose="020B0609020204030204" pitchFamily="49" charset="0"/>
              </a:rPr>
              <a:t>std</a:t>
            </a:r>
            <a:r>
              <a:rPr lang="en-US" sz="4800" dirty="0">
                <a:latin typeface="Consolas" panose="020B0609020204030204" pitchFamily="49" charset="0"/>
              </a:rPr>
              <a:t>::pair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212A2-B4BD-41DF-91F8-AC01506794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DEMO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6A06DFF-07B5-4ED4-8D59-D4C4BEFA7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609601"/>
            <a:ext cx="357216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AC8D-2881-4882-BCC9-E33004BB2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Computer Science calls these labeled values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key-value</a:t>
            </a:r>
            <a:r>
              <a:rPr lang="en-US" dirty="0"/>
              <a:t> pairs"</a:t>
            </a:r>
          </a:p>
          <a:p>
            <a:pPr lvl="1"/>
            <a:r>
              <a:rPr lang="en-US" dirty="0"/>
              <a:t>A "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key</a:t>
            </a:r>
            <a:r>
              <a:rPr lang="en-US" dirty="0"/>
              <a:t>" is the label, a "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value</a:t>
            </a:r>
            <a:r>
              <a:rPr lang="en-US" dirty="0"/>
              <a:t>" is the thing we have labeled</a:t>
            </a:r>
          </a:p>
          <a:p>
            <a:pPr lvl="1"/>
            <a:r>
              <a:rPr lang="en-US" dirty="0"/>
              <a:t>Accessing the value is usually done through the key</a:t>
            </a:r>
          </a:p>
          <a:p>
            <a:pPr lvl="1"/>
            <a:r>
              <a:rPr lang="en-US" i="1" dirty="0"/>
              <a:t>E.g. to call someone you search by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i="1" dirty="0"/>
              <a:t> to get their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</a:p>
          <a:p>
            <a:r>
              <a:rPr lang="en-US" dirty="0"/>
              <a:t>There are containers optimized for key-value operations</a:t>
            </a: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associative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containers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dictionaries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Fast access, insertion, and deletion by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key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O(log(N))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O(1)</a:t>
            </a:r>
            <a:r>
              <a:rPr lang="en-US" dirty="0"/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44136E-47E2-461D-A8EF-73A9DE73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Containers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363A5-3164-4856-8B93-BDEED4567C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Associative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containers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are arrays indexed by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key</a:t>
            </a:r>
            <a:r>
              <a:rPr lang="en-US" dirty="0"/>
              <a:t> can be anything – integer, string, char, or any other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Linear containers can only have numeric indexing (array, vector)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 vs. Linear Containers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b="1" dirty="0">
                  <a:solidFill>
                    <a:schemeClr val="bg1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407867" y="3151119"/>
            <a:ext cx="6246785" cy="3311158"/>
            <a:chOff x="-407867" y="3151119"/>
            <a:chExt cx="6246785" cy="3311158"/>
          </a:xfrm>
        </p:grpSpPr>
        <p:sp>
          <p:nvSpPr>
            <p:cNvPr id="6" name="Rectangle 5"/>
            <p:cNvSpPr/>
            <p:nvPr/>
          </p:nvSpPr>
          <p:spPr>
            <a:xfrm>
              <a:off x="-407867" y="3151119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Array or </a:t>
              </a:r>
              <a:r>
                <a:rPr lang="en-US" sz="34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3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::vector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2100</Words>
  <Application>Microsoft Office PowerPoint</Application>
  <PresentationFormat>Custom</PresentationFormat>
  <Paragraphs>345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Courier New</vt:lpstr>
      <vt:lpstr>Impact</vt:lpstr>
      <vt:lpstr>Times New Roman</vt:lpstr>
      <vt:lpstr>Wingdings</vt:lpstr>
      <vt:lpstr>Wingdings 2</vt:lpstr>
      <vt:lpstr>1_SoftUni3_1</vt:lpstr>
      <vt:lpstr>Associative Containers and  STL Algorithms</vt:lpstr>
      <vt:lpstr>Table of Contents</vt:lpstr>
      <vt:lpstr>Questions</vt:lpstr>
      <vt:lpstr>PowerPoint Presentation</vt:lpstr>
      <vt:lpstr>Key-Value Containers</vt:lpstr>
      <vt:lpstr>Representing Key-Value Pairs in C++</vt:lpstr>
      <vt:lpstr>PowerPoint Presentation</vt:lpstr>
      <vt:lpstr>Key-Value Containers</vt:lpstr>
      <vt:lpstr>Associative Containers vs. Linear Containers</vt:lpstr>
      <vt:lpstr>PowerPoint Presentation</vt:lpstr>
      <vt:lpstr>C++ Associative Containers</vt:lpstr>
      <vt:lpstr>std::map– Initialization &amp; Iteration</vt:lpstr>
      <vt:lpstr>std::map– Access &amp; Search</vt:lpstr>
      <vt:lpstr>std::map– Insert &amp; Erase</vt:lpstr>
      <vt:lpstr>PowerPoint Presentation</vt:lpstr>
      <vt:lpstr>Quick Quiz</vt:lpstr>
      <vt:lpstr>C++ Pitfall: Map operator[] inserts new element if key not found</vt:lpstr>
      <vt:lpstr>std::set</vt:lpstr>
      <vt:lpstr>PowerPoint Presentation</vt:lpstr>
      <vt:lpstr>Unordered Associative Containers</vt:lpstr>
      <vt:lpstr>std::unordered_map</vt:lpstr>
      <vt:lpstr>PowerPoint Presentation</vt:lpstr>
      <vt:lpstr>std::unordered_set</vt:lpstr>
      <vt:lpstr>PowerPoint Presentation</vt:lpstr>
      <vt:lpstr>Multiple Values with Same Key</vt:lpstr>
      <vt:lpstr>PowerPoint Presentation</vt:lpstr>
      <vt:lpstr>PowerPoint Presentation</vt:lpstr>
      <vt:lpstr>STL Algorithms (#include&lt;algorithm&gt;)</vt:lpstr>
      <vt:lpstr>Array Iterators</vt:lpstr>
      <vt:lpstr>Sorting Array-Like Containers</vt:lpstr>
      <vt:lpstr>PowerPoint Presentation</vt:lpstr>
      <vt:lpstr>Sorting Linked-Lists</vt:lpstr>
      <vt:lpstr>PowerPoint Presentation</vt:lpstr>
      <vt:lpstr>Searching – find</vt:lpstr>
      <vt:lpstr>Searching – min_element &amp; max_element</vt:lpstr>
      <vt:lpstr>Quick Quiz</vt:lpstr>
      <vt:lpstr>C++ Pitfall: wrong  "Not Found" CHECK  (Difference in End  Iterator)</vt:lpstr>
      <vt:lpstr>Some Other Algorithms</vt:lpstr>
      <vt:lpstr>PowerPoint Presentation</vt:lpstr>
      <vt:lpstr>Summary</vt:lpstr>
      <vt:lpstr>PowerPoint Presentation</vt:lpstr>
      <vt:lpstr>Softuni Diamond Partners</vt:lpstr>
      <vt:lpstr>Softuni Diamond Partners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Zhivko Petrov</cp:lastModifiedBy>
  <cp:revision>294</cp:revision>
  <dcterms:created xsi:type="dcterms:W3CDTF">2014-01-02T17:00:34Z</dcterms:created>
  <dcterms:modified xsi:type="dcterms:W3CDTF">2018-12-13T16:20:36Z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