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402" r:id="rId3"/>
    <p:sldId id="548" r:id="rId4"/>
    <p:sldId id="443" r:id="rId5"/>
    <p:sldId id="516" r:id="rId6"/>
    <p:sldId id="518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7" r:id="rId26"/>
    <p:sldId id="538" r:id="rId27"/>
    <p:sldId id="539" r:id="rId28"/>
    <p:sldId id="540" r:id="rId29"/>
    <p:sldId id="541" r:id="rId30"/>
    <p:sldId id="542" r:id="rId31"/>
    <p:sldId id="543" r:id="rId32"/>
    <p:sldId id="546" r:id="rId33"/>
    <p:sldId id="544" r:id="rId34"/>
    <p:sldId id="547" r:id="rId35"/>
    <p:sldId id="416" r:id="rId36"/>
    <p:sldId id="400" r:id="rId37"/>
    <p:sldId id="399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48"/>
            <p14:sldId id="443"/>
          </p14:sldIdLst>
        </p14:section>
        <p14:section name="Authentication and Authorization" id="{7BE485F3-C450-4D03-9F1E-8B552408EB88}">
          <p14:sldIdLst>
            <p14:sldId id="516"/>
            <p14:sldId id="518"/>
          </p14:sldIdLst>
        </p14:section>
        <p14:section name="Identity System" id="{8F74F66B-F82E-4194-BF7F-E8502B6FBD36}">
          <p14:sldIdLst>
            <p14:sldId id="519"/>
            <p14:sldId id="520"/>
            <p14:sldId id="521"/>
          </p14:sldIdLst>
        </p14:section>
        <p14:section name="Identity API" id="{B400390C-E24C-42B7-8BA5-8DB0D5EF2E99}">
          <p14:sldIdLst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</p14:sldIdLst>
        </p14:section>
        <p14:section name="Authorization and User Roles" id="{8AEE0D6B-94E8-433B-9520-B277DD42FAEA}">
          <p14:sldIdLst>
            <p14:sldId id="531"/>
            <p14:sldId id="532"/>
            <p14:sldId id="533"/>
            <p14:sldId id="534"/>
            <p14:sldId id="535"/>
            <p14:sldId id="536"/>
            <p14:sldId id="537"/>
          </p14:sldIdLst>
        </p14:section>
        <p14:section name="Remote Authentication" id="{E7271554-5AC3-418A-A2EC-B9745100E985}">
          <p14:sldIdLst>
            <p14:sldId id="538"/>
            <p14:sldId id="539"/>
            <p14:sldId id="540"/>
            <p14:sldId id="541"/>
            <p14:sldId id="542"/>
          </p14:sldIdLst>
        </p14:section>
        <p14:section name="Configuring External Login" id="{B0441587-4173-4AE3-B9F5-7ED25E0B2168}">
          <p14:sldIdLst>
            <p14:sldId id="543"/>
            <p14:sldId id="546"/>
            <p14:sldId id="544"/>
          </p14:sldIdLst>
        </p14:section>
        <p14:section name="Conclusion" id="{10E03AB1-9AA8-4E86-9A64-D741901E50A2}">
          <p14:sldIdLst>
            <p14:sldId id="547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86477" autoAdjust="0"/>
  </p:normalViewPr>
  <p:slideViewPr>
    <p:cSldViewPr>
      <p:cViewPr varScale="1">
        <p:scale>
          <a:sx n="89" d="100"/>
          <a:sy n="89" d="100"/>
        </p:scale>
        <p:origin x="466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6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126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9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6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4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asp-net-mvc" TargetMode="External"/><Relationship Id="rId7" Type="http://schemas.openxmlformats.org/officeDocument/2006/relationships/image" Target="../media/image3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9.png"/><Relationship Id="rId14" Type="http://schemas.openxmlformats.org/officeDocument/2006/relationships/hyperlink" Target="http://www.telenor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5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26300" y="540596"/>
            <a:ext cx="9739099" cy="1476352"/>
          </a:xfrm>
        </p:spPr>
        <p:txBody>
          <a:bodyPr>
            <a:normAutofit/>
          </a:bodyPr>
          <a:lstStyle/>
          <a:p>
            <a:r>
              <a:rPr lang="en-US" dirty="0"/>
              <a:t>ASP.NET Core </a:t>
            </a:r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03812" y="1994225"/>
            <a:ext cx="6561587" cy="75887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Authentication, Users &amp; Roles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7345" y="3833999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7FF8955-9321-4222-B309-6A27C09B60B5}"/>
              </a:ext>
            </a:extLst>
          </p:cNvPr>
          <p:cNvSpPr txBox="1"/>
          <p:nvPr/>
        </p:nvSpPr>
        <p:spPr>
          <a:xfrm rot="1839686">
            <a:off x="4389067" y="3354301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 MVC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Frameworks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429000"/>
            <a:ext cx="449842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setup ASP.NET Identity based authentication in MVC</a:t>
            </a:r>
          </a:p>
          <a:p>
            <a:pPr lvl="1"/>
            <a:r>
              <a:rPr lang="en-US" dirty="0" smtClean="0"/>
              <a:t>Using the ASP.NET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project templates </a:t>
            </a:r>
            <a:r>
              <a:rPr lang="en-US" dirty="0" smtClean="0"/>
              <a:t>from Visual Studio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 hand</a:t>
            </a:r>
            <a:r>
              <a:rPr lang="en-US" dirty="0" smtClean="0"/>
              <a:t>: install </a:t>
            </a:r>
            <a:r>
              <a:rPr lang="en-US" noProof="1" smtClean="0"/>
              <a:t>NuGet</a:t>
            </a:r>
            <a:r>
              <a:rPr lang="en-US" dirty="0" smtClean="0"/>
              <a:t> packages, manual configuration, create EF mappings (models), </a:t>
            </a:r>
            <a:r>
              <a:rPr lang="en-US" dirty="0"/>
              <a:t>view models, </a:t>
            </a:r>
            <a:r>
              <a:rPr lang="en-US" dirty="0" smtClean="0"/>
              <a:t>controllers, views, etc.</a:t>
            </a:r>
          </a:p>
          <a:p>
            <a:r>
              <a:rPr lang="en-US" dirty="0" smtClean="0"/>
              <a:t>Required </a:t>
            </a:r>
            <a:r>
              <a:rPr lang="en-US" noProof="1" smtClean="0"/>
              <a:t>NuGet</a:t>
            </a:r>
            <a:r>
              <a:rPr lang="en-US" dirty="0" smtClean="0"/>
              <a:t> packages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Microsoft.AspNetCore.Identity.EntityFrameworkCore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Microsoft.AspNetCore.Identity</a:t>
            </a:r>
          </a:p>
          <a:p>
            <a:pPr lvl="1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Microsoft.AspNetCore.Owin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System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8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3269" y="4769963"/>
            <a:ext cx="1495056" cy="140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Roy Jones Jr\Desktop\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4769963"/>
            <a:ext cx="1498599" cy="140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Password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settings </a:t>
            </a:r>
            <a:r>
              <a:rPr lang="en-US" dirty="0" smtClean="0"/>
              <a:t>– can be defined in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Startup.cs</a:t>
            </a:r>
          </a:p>
          <a:p>
            <a:pPr>
              <a:lnSpc>
                <a:spcPct val="11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 lvl="2">
              <a:lnSpc>
                <a:spcPct val="110000"/>
              </a:lnSpc>
            </a:pPr>
            <a:endParaRPr lang="en-US" dirty="0"/>
          </a:p>
          <a:p>
            <a:pPr lvl="2"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</a:pP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AccountController.cs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Implements the user login / logout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Supports external login, e.g. Facebook login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Two-factor authentication (email confirm)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Project Template Authentication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612" y="1781628"/>
            <a:ext cx="11277602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/>
              <a:t>public void 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ConfigureServices</a:t>
            </a:r>
            <a:r>
              <a:rPr lang="en-US" sz="2500" dirty="0"/>
              <a:t>(</a:t>
            </a:r>
            <a:r>
              <a:rPr lang="en-US" sz="2500" dirty="0" err="1"/>
              <a:t>IServiceCollection</a:t>
            </a:r>
            <a:r>
              <a:rPr lang="en-US" sz="2500" dirty="0"/>
              <a:t> services</a:t>
            </a:r>
            <a:r>
              <a:rPr lang="en-US" sz="2500" dirty="0" smtClean="0"/>
              <a:t>) {</a:t>
            </a:r>
            <a:endParaRPr lang="en-US" sz="2500" dirty="0" smtClean="0">
              <a:effectLst/>
            </a:endParaRPr>
          </a:p>
          <a:p>
            <a:r>
              <a:rPr lang="en-US" sz="2500" dirty="0" smtClean="0">
                <a:effectLst/>
              </a:rPr>
              <a:t>  </a:t>
            </a:r>
            <a:r>
              <a:rPr lang="en-US" sz="2500" dirty="0" err="1" smtClean="0">
                <a:effectLst/>
              </a:rPr>
              <a:t>services.AddIdentity</a:t>
            </a:r>
            <a:r>
              <a:rPr lang="en-US" sz="2500" dirty="0" smtClean="0">
                <a:effectLst/>
              </a:rPr>
              <a:t>&lt;</a:t>
            </a:r>
            <a:r>
              <a:rPr lang="en-US" sz="2500" dirty="0" err="1" smtClean="0">
                <a:effectLst/>
              </a:rPr>
              <a:t>ApplicationUser</a:t>
            </a:r>
            <a:r>
              <a:rPr lang="en-US" sz="2500" dirty="0">
                <a:effectLst/>
              </a:rPr>
              <a:t>, </a:t>
            </a:r>
            <a:r>
              <a:rPr lang="en-US" sz="2500" dirty="0" err="1">
                <a:effectLst/>
              </a:rPr>
              <a:t>IdentityRole</a:t>
            </a:r>
            <a:r>
              <a:rPr lang="en-US" sz="2500" dirty="0">
                <a:effectLst/>
              </a:rPr>
              <a:t>&gt;(options </a:t>
            </a:r>
            <a:endParaRPr lang="en-US" sz="2500" dirty="0" smtClean="0">
              <a:effectLst/>
            </a:endParaRPr>
          </a:p>
          <a:p>
            <a:r>
              <a:rPr lang="en-US" sz="2500" dirty="0" smtClean="0">
                <a:effectLst/>
              </a:rPr>
              <a:t>    =&gt; { 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// 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Password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validation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rules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2500" dirty="0" smtClean="0">
                <a:effectLst/>
              </a:rPr>
              <a:t>}) </a:t>
            </a:r>
          </a:p>
          <a:p>
            <a:r>
              <a:rPr lang="en-US" sz="2500" dirty="0" smtClean="0">
                <a:effectLst/>
              </a:rPr>
              <a:t>      .</a:t>
            </a:r>
            <a:r>
              <a:rPr lang="en-US" sz="2500" dirty="0" err="1">
                <a:effectLst/>
              </a:rPr>
              <a:t>AddEntityFrameworkStores</a:t>
            </a:r>
            <a:r>
              <a:rPr lang="en-US" sz="2500" dirty="0">
                <a:effectLst/>
              </a:rPr>
              <a:t>&lt;</a:t>
            </a:r>
            <a:r>
              <a:rPr lang="en-US" sz="2500" dirty="0" err="1">
                <a:effectLst/>
              </a:rPr>
              <a:t>ApplicationDbContext</a:t>
            </a:r>
            <a:r>
              <a:rPr lang="en-US" sz="2500" dirty="0">
                <a:effectLst/>
              </a:rPr>
              <a:t>&gt;() </a:t>
            </a:r>
            <a:endParaRPr lang="en-US" sz="2500" dirty="0" smtClean="0">
              <a:effectLst/>
            </a:endParaRPr>
          </a:p>
          <a:p>
            <a:r>
              <a:rPr lang="en-US" sz="2500" dirty="0">
                <a:effectLst/>
              </a:rPr>
              <a:t> </a:t>
            </a:r>
            <a:r>
              <a:rPr lang="en-US" sz="2500" dirty="0" smtClean="0">
                <a:effectLst/>
              </a:rPr>
              <a:t>     .</a:t>
            </a:r>
            <a:r>
              <a:rPr lang="en-US" sz="2500" dirty="0" err="1">
                <a:effectLst/>
              </a:rPr>
              <a:t>AddDefaultTokenProviders</a:t>
            </a:r>
            <a:r>
              <a:rPr lang="en-US" sz="2500" dirty="0" smtClean="0">
                <a:effectLst/>
              </a:rPr>
              <a:t>();</a:t>
            </a:r>
          </a:p>
          <a:p>
            <a:r>
              <a:rPr lang="en-US" sz="2500" dirty="0">
                <a:effectLst/>
              </a:rPr>
              <a:t>}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285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ApplicationUser.cs</a:t>
            </a:r>
            <a:r>
              <a:rPr lang="en-US" dirty="0" smtClean="0"/>
              <a:t> – can </a:t>
            </a:r>
            <a:r>
              <a:rPr lang="en-US" dirty="0"/>
              <a:t>add user </a:t>
            </a:r>
            <a:r>
              <a:rPr lang="en-US" dirty="0" smtClean="0"/>
              <a:t> functionality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Extends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user</a:t>
            </a:r>
            <a:r>
              <a:rPr lang="en-US" dirty="0" smtClean="0"/>
              <a:t> information for the ASP.NET CORE application</a:t>
            </a:r>
            <a:r>
              <a:rPr lang="bg-BG" dirty="0" smtClean="0"/>
              <a:t> </a:t>
            </a:r>
            <a:r>
              <a:rPr lang="en-US" dirty="0"/>
              <a:t>derived from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IdentityUser</a:t>
            </a:r>
            <a:endParaRPr lang="en-US" dirty="0" smtClean="0"/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 smtClean="0"/>
              <a:t> (unique user ID, string holding a GUID)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313c241a-29ed-4398-b185-9a143bbd03ef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dirty="0" smtClean="0"/>
              <a:t> </a:t>
            </a:r>
            <a:r>
              <a:rPr lang="en-US" dirty="0"/>
              <a:t>(unique </a:t>
            </a:r>
            <a:r>
              <a:rPr lang="en-US" dirty="0" smtClean="0"/>
              <a:t>username),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maria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dirty="0" smtClean="0"/>
              <a:t> (email address – can be unique),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mm@gmail.com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May hold additional fields, e.g. first name, last name, date of birth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Project Template </a:t>
            </a:r>
            <a:r>
              <a:rPr lang="en-US" dirty="0" smtClean="0"/>
              <a:t>Authentication (2)</a:t>
            </a:r>
            <a:endParaRPr lang="en-US" dirty="0"/>
          </a:p>
        </p:txBody>
      </p:sp>
      <p:pic>
        <p:nvPicPr>
          <p:cNvPr id="1027" name="Picture 3" descr="C:\Users\Roy Jones Jr\Desktop\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412" y="2971800"/>
            <a:ext cx="1266826" cy="12668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95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ApplicationDbContext.cs</a:t>
            </a:r>
          </a:p>
          <a:p>
            <a:pPr lvl="1"/>
            <a:r>
              <a:rPr lang="en-US" dirty="0"/>
              <a:t>Holds the EF data context 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Provides </a:t>
            </a:r>
            <a:r>
              <a:rPr lang="en-US" dirty="0"/>
              <a:t>access to the application’s data using model </a:t>
            </a:r>
            <a:r>
              <a:rPr lang="en-US" dirty="0" smtClean="0"/>
              <a:t>objects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Startup.cs</a:t>
            </a:r>
          </a:p>
          <a:p>
            <a:pPr lvl="1"/>
            <a:r>
              <a:rPr lang="en-US" dirty="0" smtClean="0"/>
              <a:t>Can configure cookie-based authentication</a:t>
            </a:r>
          </a:p>
          <a:p>
            <a:pPr lvl="1"/>
            <a:r>
              <a:rPr lang="en-US" dirty="0" smtClean="0"/>
              <a:t>May enable external login (e.g. Facebook login)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Project Template </a:t>
            </a:r>
            <a:r>
              <a:rPr lang="en-US" dirty="0" smtClean="0"/>
              <a:t>Authentication (</a:t>
            </a:r>
            <a:r>
              <a:rPr lang="bg-BG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 descr="C:\Users\Roy Jones Jr\Desktop\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15240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oy Jones Jr\Desktop\Images\Apps-preferences-desktop-user-password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412" y="40386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84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Registration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314742"/>
            <a:ext cx="103632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newUser</a:t>
            </a:r>
            <a:r>
              <a:rPr lang="en-US" dirty="0"/>
              <a:t> = new </a:t>
            </a:r>
            <a:r>
              <a:rPr lang="en-US" dirty="0" err="1"/>
              <a:t>ApplicationUser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UserName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maria</a:t>
            </a:r>
            <a:r>
              <a:rPr lang="en-US" dirty="0"/>
              <a:t>",</a:t>
            </a:r>
          </a:p>
          <a:p>
            <a:r>
              <a:rPr lang="en-US" dirty="0"/>
              <a:t>  </a:t>
            </a:r>
            <a:r>
              <a:rPr lang="en-US" dirty="0" smtClean="0"/>
              <a:t>  Email </a:t>
            </a:r>
            <a:r>
              <a:rPr lang="en-US" dirty="0"/>
              <a:t>= "mm@gmail.com",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PhoneNumber</a:t>
            </a:r>
            <a:r>
              <a:rPr lang="en-US" dirty="0" smtClean="0"/>
              <a:t> </a:t>
            </a:r>
            <a:r>
              <a:rPr lang="en-US" dirty="0"/>
              <a:t>= "+359 2 981 981"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result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await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userManager.CreateAsync</a:t>
            </a:r>
            <a:r>
              <a:rPr lang="en-US" dirty="0" smtClean="0"/>
              <a:t>(</a:t>
            </a:r>
            <a:r>
              <a:rPr lang="en-US" dirty="0" err="1" smtClean="0"/>
              <a:t>newUser</a:t>
            </a:r>
            <a:r>
              <a:rPr lang="en-US" dirty="0"/>
              <a:t>, "S0m3@Pa</a:t>
            </a:r>
            <a:r>
              <a:rPr lang="en-US" dirty="0" smtClean="0"/>
              <a:t>$$");</a:t>
            </a:r>
          </a:p>
          <a:p>
            <a:endParaRPr lang="en-US" dirty="0"/>
          </a:p>
          <a:p>
            <a:r>
              <a:rPr lang="en-US" dirty="0"/>
              <a:t>if (</a:t>
            </a:r>
            <a:r>
              <a:rPr lang="en-US" dirty="0" err="1"/>
              <a:t>result.Succeeded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// </a:t>
            </a:r>
            <a:r>
              <a:rPr lang="en-US" dirty="0"/>
              <a:t>User </a:t>
            </a:r>
            <a:r>
              <a:rPr lang="en-US" dirty="0" smtClean="0"/>
              <a:t>registered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  <a:endParaRPr lang="en-US" dirty="0" smtClean="0"/>
          </a:p>
          <a:p>
            <a:r>
              <a:rPr lang="en-US" dirty="0" smtClean="0"/>
              <a:t>    //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result.Errors</a:t>
            </a:r>
            <a:r>
              <a:rPr lang="en-US" dirty="0"/>
              <a:t> holds the error </a:t>
            </a:r>
            <a:r>
              <a:rPr lang="en-US" dirty="0" smtClean="0"/>
              <a:t>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6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Login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Logout</a:t>
            </a:r>
            <a:endParaRPr lang="en-US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Login / Logout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857828"/>
            <a:ext cx="103632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rememberMe</a:t>
            </a:r>
            <a:r>
              <a:rPr lang="en-US" dirty="0"/>
              <a:t> = true;</a:t>
            </a:r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shouldLockout</a:t>
            </a:r>
            <a:r>
              <a:rPr lang="en-US" dirty="0"/>
              <a:t> = false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signInStatus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await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signInManager.PasswordSignInAsync</a:t>
            </a:r>
            <a:r>
              <a:rPr lang="en-US" dirty="0"/>
              <a:t>(</a:t>
            </a:r>
          </a:p>
          <a:p>
            <a:r>
              <a:rPr lang="en-US" dirty="0"/>
              <a:t>    "</a:t>
            </a:r>
            <a:r>
              <a:rPr lang="en-US" dirty="0" err="1"/>
              <a:t>maria</a:t>
            </a:r>
            <a:r>
              <a:rPr lang="en-US" dirty="0"/>
              <a:t>", "S0m3@Pa$$", </a:t>
            </a:r>
            <a:r>
              <a:rPr lang="en-US" dirty="0" err="1"/>
              <a:t>rememberMe</a:t>
            </a:r>
            <a:r>
              <a:rPr lang="en-US" dirty="0"/>
              <a:t>, </a:t>
            </a:r>
            <a:r>
              <a:rPr lang="en-US" dirty="0" err="1"/>
              <a:t>shouldLockout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noProof="1" smtClean="0"/>
              <a:t>if (</a:t>
            </a:r>
            <a:r>
              <a:rPr lang="en-US" dirty="0" err="1"/>
              <a:t>signInStatus.Succeeded</a:t>
            </a:r>
            <a:r>
              <a:rPr lang="en-US" noProof="1" smtClean="0"/>
              <a:t>)</a:t>
            </a:r>
          </a:p>
          <a:p>
            <a:r>
              <a:rPr lang="en-US" noProof="1" smtClean="0"/>
              <a:t>    </a:t>
            </a:r>
            <a:r>
              <a:rPr lang="en-US" noProof="1"/>
              <a:t>// Sucessfull login</a:t>
            </a:r>
          </a:p>
          <a:p>
            <a:r>
              <a:rPr lang="en-US" noProof="1"/>
              <a:t>else</a:t>
            </a:r>
          </a:p>
          <a:p>
            <a:r>
              <a:rPr lang="en-US" noProof="1"/>
              <a:t>    // Login failed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12812" y="6019800"/>
            <a:ext cx="103632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await </a:t>
            </a:r>
            <a:r>
              <a:rPr lang="en-US" dirty="0" err="1" smtClean="0"/>
              <a:t>signInManager.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SignOutAsync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7385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Logged-in user changes his password: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Administrator resets some user's password: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 Password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22413" y="1897580"/>
            <a:ext cx="10943998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currentUser = </a:t>
            </a:r>
            <a:r>
              <a:rPr lang="en-US" dirty="0"/>
              <a:t>await </a:t>
            </a:r>
            <a:r>
              <a:rPr lang="en-US" dirty="0" err="1" smtClean="0"/>
              <a:t>userManager.GetUserAsync</a:t>
            </a:r>
            <a:r>
              <a:rPr lang="en-US" dirty="0" smtClean="0"/>
              <a:t>(User);</a:t>
            </a:r>
            <a:endParaRPr lang="en-US" noProof="1"/>
          </a:p>
          <a:p>
            <a:r>
              <a:rPr lang="en-US" dirty="0" err="1"/>
              <a:t>var</a:t>
            </a:r>
            <a:r>
              <a:rPr lang="en-US" dirty="0"/>
              <a:t> result 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await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userManager.ChangePasswordAsync</a:t>
            </a:r>
            <a:r>
              <a:rPr lang="en-US" dirty="0"/>
              <a:t>(</a:t>
            </a:r>
          </a:p>
          <a:p>
            <a:r>
              <a:rPr lang="en-US" dirty="0"/>
              <a:t>    user, "old pass", "new pass</a:t>
            </a:r>
            <a:r>
              <a:rPr lang="en-US" dirty="0" smtClean="0"/>
              <a:t>");</a:t>
            </a:r>
          </a:p>
          <a:p>
            <a:endParaRPr lang="en-US" noProof="1" smtClean="0"/>
          </a:p>
          <a:p>
            <a:r>
              <a:rPr lang="en-US" noProof="1" smtClean="0"/>
              <a:t>if </a:t>
            </a:r>
            <a:r>
              <a:rPr lang="en-US" noProof="1"/>
              <a:t>(result.Succeeded) </a:t>
            </a:r>
            <a:r>
              <a:rPr lang="en-US" noProof="1" smtClean="0"/>
              <a:t>{ … }</a:t>
            </a:r>
          </a:p>
          <a:p>
            <a:r>
              <a:rPr lang="en-US" noProof="1" smtClean="0"/>
              <a:t>else {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result.Errors</a:t>
            </a:r>
            <a:r>
              <a:rPr lang="en-US" dirty="0" smtClean="0"/>
              <a:t> </a:t>
            </a:r>
            <a:r>
              <a:rPr lang="en-US" dirty="0"/>
              <a:t>holds the error messages</a:t>
            </a:r>
            <a:r>
              <a:rPr lang="en-US" noProof="1" smtClean="0"/>
              <a:t> }</a:t>
            </a:r>
            <a:endParaRPr lang="en-US" noProof="1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22413" y="5014770"/>
            <a:ext cx="10943998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 err="1"/>
              <a:t>var</a:t>
            </a:r>
            <a:r>
              <a:rPr lang="en-US" dirty="0"/>
              <a:t> user = await </a:t>
            </a:r>
            <a:r>
              <a:rPr lang="en-US" dirty="0" err="1" smtClean="0"/>
              <a:t>userManager.FindByEmailAsync</a:t>
            </a:r>
            <a:r>
              <a:rPr lang="en-US" dirty="0" smtClean="0"/>
              <a:t>(</a:t>
            </a:r>
            <a:r>
              <a:rPr lang="en-US" dirty="0" err="1" smtClean="0"/>
              <a:t>model.Email</a:t>
            </a:r>
            <a:r>
              <a:rPr lang="en-US" dirty="0"/>
              <a:t>);</a:t>
            </a:r>
            <a:endParaRPr lang="en-US" noProof="1" smtClean="0"/>
          </a:p>
          <a:p>
            <a:r>
              <a:rPr lang="en-US" noProof="1" smtClean="0"/>
              <a:t>var token = </a:t>
            </a:r>
            <a:r>
              <a:rPr lang="en-US" dirty="0"/>
              <a:t>await </a:t>
            </a:r>
            <a:r>
              <a:rPr lang="en-US" dirty="0" err="1" smtClean="0"/>
              <a:t>userManager.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GeneratePasswordResetTokenAsync</a:t>
            </a:r>
            <a:r>
              <a:rPr lang="en-US" dirty="0" smtClean="0"/>
              <a:t>(user</a:t>
            </a:r>
            <a:r>
              <a:rPr lang="en-US" dirty="0"/>
              <a:t>);</a:t>
            </a:r>
            <a:endParaRPr lang="en-US" noProof="1"/>
          </a:p>
          <a:p>
            <a:r>
              <a:rPr lang="en-US" dirty="0" err="1"/>
              <a:t>var</a:t>
            </a:r>
            <a:r>
              <a:rPr lang="en-US" dirty="0"/>
              <a:t> result = await </a:t>
            </a:r>
            <a:r>
              <a:rPr lang="en-US" dirty="0" err="1"/>
              <a:t>userManager.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ResetPasswordAsync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user</a:t>
            </a:r>
            <a:r>
              <a:rPr lang="en-US" dirty="0"/>
              <a:t>, token, "new password");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8864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extend the user profile</a:t>
            </a:r>
          </a:p>
          <a:p>
            <a:pPr lvl="1"/>
            <a:r>
              <a:rPr lang="en-US" dirty="0" smtClean="0"/>
              <a:t>Just add properties to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ApplicationUser</a:t>
            </a:r>
            <a:r>
              <a:rPr lang="en-US" dirty="0" smtClean="0"/>
              <a:t> class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Add a migration with the newly created properties</a:t>
            </a:r>
          </a:p>
          <a:p>
            <a:pPr lvl="1"/>
            <a:r>
              <a:rPr lang="en-US" dirty="0" smtClean="0"/>
              <a:t>Apply </a:t>
            </a:r>
            <a:r>
              <a:rPr lang="en-US" dirty="0"/>
              <a:t>the migration to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User Profile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12812" y="2667000"/>
            <a:ext cx="10363200" cy="23945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public class ApplicationUser : IdentityUser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[Required]</a:t>
            </a:r>
          </a:p>
          <a:p>
            <a:r>
              <a:rPr lang="en-US" noProof="1"/>
              <a:t>  public string Name { get; set; }</a:t>
            </a:r>
          </a:p>
          <a:p>
            <a:r>
              <a:rPr lang="en-US" noProof="1"/>
              <a:t>  …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843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etsystem.in/images/AA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484" y="1033037"/>
            <a:ext cx="4167928" cy="422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s.iconarchive.com/icons/visualpharm/office-space/256/us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812" y="1928813"/>
            <a:ext cx="2749550" cy="2438400"/>
          </a:xfrm>
          <a:prstGeom prst="roundRect">
            <a:avLst>
              <a:gd name="adj" fmla="val 10510"/>
            </a:avLst>
          </a:prstGeom>
          <a:noFill/>
          <a:effectLst>
            <a:glow rad="635000">
              <a:schemeClr val="tx1">
                <a:lumMod val="6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iconshock.com/img_jpg/PLASTICXP/networking/jpg/256/role_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1928813"/>
            <a:ext cx="2438400" cy="2438400"/>
          </a:xfrm>
          <a:prstGeom prst="roundRect">
            <a:avLst>
              <a:gd name="adj" fmla="val 10510"/>
            </a:avLst>
          </a:prstGeom>
          <a:noFill/>
          <a:effectLst>
            <a:glow rad="635000">
              <a:schemeClr val="tx1">
                <a:lumMod val="6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6"/>
          <p:cNvSpPr txBox="1">
            <a:spLocks/>
          </p:cNvSpPr>
          <p:nvPr/>
        </p:nvSpPr>
        <p:spPr>
          <a:xfrm>
            <a:off x="1625176" y="4898408"/>
            <a:ext cx="8938472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Authorization and User Roles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en-US" dirty="0" smtClean="0"/>
              <a:t>Access Permissions </a:t>
            </a:r>
            <a:r>
              <a:rPr lang="en-US" smtClean="0"/>
              <a:t>According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3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 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[Authorize]</a:t>
            </a:r>
            <a:r>
              <a:rPr lang="en-US" sz="3200" dirty="0" smtClean="0"/>
              <a:t> and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AllowAnonymous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dirty="0" smtClean="0"/>
              <a:t> attributes to configure authorized / anonymous access for controller / action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Authorization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6612" y="2362200"/>
            <a:ext cx="105156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[Authorize]</a:t>
            </a:r>
          </a:p>
          <a:p>
            <a:r>
              <a:rPr lang="en-US" noProof="1"/>
              <a:t>public class AccountController : Controller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// GET: /Account/Login (annonymous)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[AllowAnonymous]</a:t>
            </a:r>
          </a:p>
          <a:p>
            <a:r>
              <a:rPr lang="en-US" noProof="1"/>
              <a:t> </a:t>
            </a:r>
            <a:r>
              <a:rPr lang="en-US" noProof="1" smtClean="0"/>
              <a:t> </a:t>
            </a:r>
            <a:r>
              <a:rPr lang="en-US" dirty="0" smtClean="0"/>
              <a:t>public </a:t>
            </a:r>
            <a:r>
              <a:rPr lang="en-US" dirty="0" err="1"/>
              <a:t>async</a:t>
            </a:r>
            <a:r>
              <a:rPr lang="en-US" dirty="0"/>
              <a:t> Task&lt;</a:t>
            </a:r>
            <a:r>
              <a:rPr lang="en-US" dirty="0" err="1"/>
              <a:t>IActionResult</a:t>
            </a:r>
            <a:r>
              <a:rPr lang="en-US" dirty="0"/>
              <a:t>&gt; Login(string </a:t>
            </a:r>
            <a:r>
              <a:rPr lang="en-US" dirty="0" err="1" smtClean="0"/>
              <a:t>returnUrl</a:t>
            </a:r>
            <a:r>
              <a:rPr lang="en-US" dirty="0" smtClean="0"/>
              <a:t>) </a:t>
            </a:r>
            <a:r>
              <a:rPr lang="en-US" noProof="1" smtClean="0"/>
              <a:t>{ </a:t>
            </a:r>
            <a:r>
              <a:rPr lang="en-US" noProof="1"/>
              <a:t>… }</a:t>
            </a:r>
          </a:p>
          <a:p>
            <a:r>
              <a:rPr lang="en-US" noProof="1"/>
              <a:t>  </a:t>
            </a:r>
          </a:p>
          <a:p>
            <a:r>
              <a:rPr lang="en-US" noProof="1"/>
              <a:t>  // POST: /Account/LogOff (for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logged-in users only</a:t>
            </a:r>
            <a:r>
              <a:rPr lang="en-US" noProof="1"/>
              <a:t>)</a:t>
            </a:r>
          </a:p>
          <a:p>
            <a:r>
              <a:rPr lang="en-US" noProof="1"/>
              <a:t>  [HttpPost]</a:t>
            </a:r>
          </a:p>
          <a:p>
            <a:r>
              <a:rPr lang="en-US" noProof="1"/>
              <a:t> </a:t>
            </a:r>
            <a:r>
              <a:rPr lang="en-US" noProof="1" smtClean="0"/>
              <a:t> </a:t>
            </a:r>
            <a:r>
              <a:rPr lang="en-US" dirty="0" smtClean="0"/>
              <a:t>public </a:t>
            </a:r>
            <a:r>
              <a:rPr lang="en-US" dirty="0" err="1"/>
              <a:t>async</a:t>
            </a:r>
            <a:r>
              <a:rPr lang="en-US" dirty="0"/>
              <a:t> Task&lt;</a:t>
            </a:r>
            <a:r>
              <a:rPr lang="en-US" dirty="0" err="1"/>
              <a:t>IActionResult</a:t>
            </a:r>
            <a:r>
              <a:rPr lang="en-US" dirty="0"/>
              <a:t>&gt; Logout</a:t>
            </a:r>
            <a:r>
              <a:rPr lang="en-US" dirty="0" smtClean="0"/>
              <a:t>() </a:t>
            </a:r>
            <a:r>
              <a:rPr lang="en-US" noProof="1"/>
              <a:t>{ … }</a:t>
            </a:r>
            <a:endParaRPr lang="en-US" dirty="0" smtClean="0"/>
          </a:p>
          <a:p>
            <a:r>
              <a:rPr lang="en-US" noProof="1" smtClean="0"/>
              <a:t>}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96856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Authentication and </a:t>
            </a:r>
            <a:r>
              <a:rPr lang="en-US" dirty="0" smtClean="0"/>
              <a:t>Authorization –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ASP.NET Identity System –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Authorization and User </a:t>
            </a:r>
            <a:r>
              <a:rPr lang="en-US" dirty="0" smtClean="0"/>
              <a:t>Roles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Remote </a:t>
            </a:r>
            <a:r>
              <a:rPr lang="en-US" dirty="0" smtClean="0"/>
              <a:t>Authentication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Configuring External </a:t>
            </a:r>
            <a:r>
              <a:rPr lang="en-US" dirty="0" smtClean="0"/>
              <a:t>Login in ASP.NET MVC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pic>
        <p:nvPicPr>
          <p:cNvPr id="8" name="Picture 4" descr="A drawing of a cartoon character&#10;&#10;Description generated with high confidence">
            <a:extLst>
              <a:ext uri="{FF2B5EF4-FFF2-40B4-BE49-F238E27FC236}">
                <a16:creationId xmlns:lc="http://schemas.openxmlformats.org/drawingml/2006/lockedCanvas"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13450" y="1236432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Currently Logged-In User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407616"/>
            <a:ext cx="103632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GET: /Account/Roles (for logged-in users only)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[Authorize]</a:t>
            </a:r>
          </a:p>
          <a:p>
            <a:r>
              <a:rPr lang="en-US" noProof="1"/>
              <a:t>public ActionResult Roles()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currentUser</a:t>
            </a:r>
            <a:r>
              <a:rPr lang="en-US" dirty="0" smtClean="0"/>
              <a:t> = await </a:t>
            </a:r>
            <a:r>
              <a:rPr lang="en-US" dirty="0" err="1" smtClean="0"/>
              <a:t>userManager.GetUserAsync</a:t>
            </a:r>
            <a:r>
              <a:rPr lang="en-US" dirty="0" smtClean="0"/>
              <a:t>(User);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roles = await </a:t>
            </a:r>
            <a:r>
              <a:rPr lang="en-US" dirty="0" err="1" smtClean="0"/>
              <a:t>userManager.GetRolesAsync</a:t>
            </a:r>
            <a:r>
              <a:rPr lang="en-US" dirty="0" smtClean="0"/>
              <a:t>(</a:t>
            </a:r>
            <a:r>
              <a:rPr lang="en-US" dirty="0" err="1" smtClean="0"/>
              <a:t>currentUser</a:t>
            </a:r>
            <a:r>
              <a:rPr lang="en-US" dirty="0" smtClean="0"/>
              <a:t>);</a:t>
            </a:r>
          </a:p>
          <a:p>
            <a:endParaRPr lang="en-US" noProof="1"/>
          </a:p>
          <a:p>
            <a:r>
              <a:rPr lang="en-US" noProof="1" smtClean="0"/>
              <a:t>    </a:t>
            </a:r>
            <a:r>
              <a:rPr lang="en-US" noProof="1"/>
              <a:t>ViewBag.Roles = </a:t>
            </a:r>
            <a:r>
              <a:rPr lang="en-US" dirty="0" smtClean="0"/>
              <a:t>roles</a:t>
            </a:r>
            <a:r>
              <a:rPr lang="en-US" noProof="1" smtClean="0"/>
              <a:t>;</a:t>
            </a:r>
            <a:endParaRPr lang="en-US" noProof="1"/>
          </a:p>
          <a:p>
            <a:r>
              <a:rPr lang="en-US" noProof="1"/>
              <a:t>    return this.View();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730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Roles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group users to simplify managing permissions</a:t>
            </a:r>
          </a:p>
          <a:p>
            <a:pPr lvl="1"/>
            <a:r>
              <a:rPr lang="en-US" dirty="0" smtClean="0"/>
              <a:t>ASP.NET CORE MVC controllers and actions can check the user role</a:t>
            </a:r>
          </a:p>
          <a:p>
            <a:r>
              <a:rPr lang="en-US" dirty="0" smtClean="0"/>
              <a:t>Creating a new role: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61182" y="3276600"/>
            <a:ext cx="10466460" cy="269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 err="1"/>
              <a:t>var</a:t>
            </a:r>
            <a:r>
              <a:rPr lang="en-US" dirty="0"/>
              <a:t> role = new </a:t>
            </a:r>
            <a:r>
              <a:rPr lang="en-US" dirty="0" err="1"/>
              <a:t>IdentityRole</a:t>
            </a:r>
            <a:r>
              <a:rPr lang="en-US" dirty="0"/>
              <a:t>("Administrator");</a:t>
            </a:r>
          </a:p>
          <a:p>
            <a:r>
              <a:rPr lang="en-US" dirty="0" err="1"/>
              <a:t>var</a:t>
            </a:r>
            <a:r>
              <a:rPr lang="en-US" dirty="0"/>
              <a:t> result = await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roleManager.CreateAsync</a:t>
            </a:r>
            <a:r>
              <a:rPr lang="en-US" dirty="0"/>
              <a:t>(role</a:t>
            </a:r>
            <a:r>
              <a:rPr lang="en-US" dirty="0" smtClean="0"/>
              <a:t>);</a:t>
            </a:r>
          </a:p>
          <a:p>
            <a:endParaRPr lang="en-US" noProof="1" smtClean="0"/>
          </a:p>
          <a:p>
            <a:r>
              <a:rPr lang="en-US" noProof="1" smtClean="0"/>
              <a:t>if (! </a:t>
            </a:r>
            <a:r>
              <a:rPr lang="en-US" dirty="0" err="1"/>
              <a:t>result.Succeeded</a:t>
            </a:r>
            <a:r>
              <a:rPr lang="en-US" noProof="1" smtClean="0"/>
              <a:t>)</a:t>
            </a:r>
          </a:p>
          <a:p>
            <a:r>
              <a:rPr lang="en-US" noProof="1" smtClean="0"/>
              <a:t>{</a:t>
            </a:r>
            <a:endParaRPr lang="en-US" noProof="1"/>
          </a:p>
          <a:p>
            <a:r>
              <a:rPr lang="en-US" noProof="1"/>
              <a:t>  throw new Exception(string.Join("; ", roleCreateResult.Errors));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826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Adding a user to existing role: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User to a Role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36612" y="2057400"/>
            <a:ext cx="105156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roleName</a:t>
            </a:r>
            <a:r>
              <a:rPr lang="en-US" dirty="0"/>
              <a:t> = "Administrator";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roleExists</a:t>
            </a:r>
            <a:r>
              <a:rPr lang="en-US" dirty="0"/>
              <a:t> = await </a:t>
            </a:r>
            <a:r>
              <a:rPr lang="en-US" dirty="0" err="1"/>
              <a:t>roleManager.RoleExistsAsync</a:t>
            </a:r>
            <a:r>
              <a:rPr lang="en-US" dirty="0"/>
              <a:t>(</a:t>
            </a:r>
            <a:r>
              <a:rPr lang="en-US" dirty="0" err="1"/>
              <a:t>roleName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roleExists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user = await </a:t>
            </a:r>
            <a:r>
              <a:rPr lang="en-US" dirty="0" err="1"/>
              <a:t>userManager.GetUserAsync</a:t>
            </a:r>
            <a:r>
              <a:rPr lang="en-US" dirty="0"/>
              <a:t>(User);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result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await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userManager.AddToRoleAsync</a:t>
            </a:r>
            <a:r>
              <a:rPr lang="en-US" dirty="0"/>
              <a:t>(user, </a:t>
            </a:r>
            <a:r>
              <a:rPr lang="en-US" dirty="0" err="1"/>
              <a:t>roleName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noProof="1"/>
              <a:t>if </a:t>
            </a:r>
            <a:r>
              <a:rPr lang="en-US" noProof="1" smtClean="0"/>
              <a:t>(</a:t>
            </a:r>
            <a:r>
              <a:rPr lang="en-US" dirty="0" smtClean="0"/>
              <a:t>result</a:t>
            </a:r>
            <a:r>
              <a:rPr lang="en-US" noProof="1" smtClean="0"/>
              <a:t>.Succeeded</a:t>
            </a:r>
            <a:r>
              <a:rPr lang="en-US" noProof="1"/>
              <a:t>) </a:t>
            </a:r>
          </a:p>
          <a:p>
            <a:r>
              <a:rPr lang="en-US" noProof="1"/>
              <a:t>    </a:t>
            </a:r>
            <a:r>
              <a:rPr lang="en-US" noProof="1" smtClean="0"/>
              <a:t>    // </a:t>
            </a:r>
            <a:r>
              <a:rPr lang="en-US" noProof="1"/>
              <a:t>The user is now </a:t>
            </a:r>
            <a:r>
              <a:rPr lang="en-US" noProof="1" smtClean="0"/>
              <a:t>Administrator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120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Give access only to users in role "Administrator":</a:t>
            </a:r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 smtClean="0"/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r>
              <a:rPr lang="en-US" sz="3200" dirty="0"/>
              <a:t>Give access </a:t>
            </a:r>
            <a:r>
              <a:rPr lang="en-US" sz="3200" dirty="0" smtClean="0"/>
              <a:t>if user's role is "User", "Student" or "Trainer":</a:t>
            </a: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 Logged-In User in Certain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6612" y="1981200"/>
            <a:ext cx="105156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[Authorize(Roles="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Administrator")]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noProof="1"/>
              <a:t>public class AdminController : Controller</a:t>
            </a:r>
          </a:p>
          <a:p>
            <a:r>
              <a:rPr lang="en-US" noProof="1"/>
              <a:t>{ … }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6612" y="4343400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[Authorize(Roles="User, Student, Trainer")]</a:t>
            </a:r>
          </a:p>
          <a:p>
            <a:r>
              <a:rPr lang="en-US" noProof="1"/>
              <a:t>public ActionResult Roles()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 …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339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Currently Logged-In User's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495485"/>
            <a:ext cx="10363200" cy="45406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GET: /Home/Admin (for logged-in admins only)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[Authorize]</a:t>
            </a:r>
          </a:p>
          <a:p>
            <a:r>
              <a:rPr lang="en-US" noProof="1"/>
              <a:t>public ActionResult Admin()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  if (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this.User.IsInRole("Administrator")</a:t>
            </a:r>
            <a:r>
              <a:rPr lang="en-US" noProof="1"/>
              <a:t>)</a:t>
            </a:r>
          </a:p>
          <a:p>
            <a:r>
              <a:rPr lang="en-US" noProof="1"/>
              <a:t>    {</a:t>
            </a:r>
          </a:p>
          <a:p>
            <a:r>
              <a:rPr lang="en-US" noProof="1"/>
              <a:t>        ViewBag.Message = "Welcome to the admin area!";</a:t>
            </a:r>
          </a:p>
          <a:p>
            <a:r>
              <a:rPr lang="en-US" noProof="1"/>
              <a:t>        return View();</a:t>
            </a:r>
          </a:p>
          <a:p>
            <a:r>
              <a:rPr lang="en-US" noProof="1"/>
              <a:t>    }</a:t>
            </a:r>
          </a:p>
          <a:p>
            <a:endParaRPr lang="en-US" noProof="1"/>
          </a:p>
          <a:p>
            <a:r>
              <a:rPr lang="en-US" noProof="1"/>
              <a:t>    return this.View("Unauthorized");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608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098" y="5029200"/>
            <a:ext cx="9979596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Remote 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580" y="5993021"/>
            <a:ext cx="10566632" cy="719034"/>
          </a:xfrm>
        </p:spPr>
        <p:txBody>
          <a:bodyPr/>
          <a:lstStyle/>
          <a:p>
            <a:r>
              <a:rPr lang="en-US" dirty="0" smtClean="0"/>
              <a:t>Claims-Based Authentication in ASP.NET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1600200"/>
            <a:ext cx="5791200" cy="32575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8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Claims</a:t>
            </a:r>
          </a:p>
          <a:p>
            <a:pPr lvl="1"/>
            <a:r>
              <a:rPr lang="en-US" dirty="0" smtClean="0"/>
              <a:t>Piece of information identifying user</a:t>
            </a:r>
          </a:p>
          <a:p>
            <a:pPr lvl="1"/>
            <a:r>
              <a:rPr lang="en-US" dirty="0" smtClean="0"/>
              <a:t>Sent as key-value pairs</a:t>
            </a:r>
          </a:p>
          <a:p>
            <a:pPr lvl="1"/>
            <a:r>
              <a:rPr lang="en-US" dirty="0" smtClean="0"/>
              <a:t>Contains authentication token and/or signature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Claims-based authentication</a:t>
            </a:r>
          </a:p>
          <a:p>
            <a:pPr lvl="1"/>
            <a:r>
              <a:rPr lang="en-US" dirty="0" smtClean="0"/>
              <a:t>Users authenticate on remote system</a:t>
            </a:r>
          </a:p>
          <a:p>
            <a:pPr lvl="1"/>
            <a:r>
              <a:rPr lang="en-US" dirty="0" smtClean="0"/>
              <a:t>Information is passed to the application</a:t>
            </a:r>
          </a:p>
          <a:p>
            <a:pPr lvl="1"/>
            <a:r>
              <a:rPr lang="en-US" dirty="0" smtClean="0"/>
              <a:t>User is authenticated and recognized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Claims-Based Authentication (1)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412" y="3726426"/>
            <a:ext cx="1828800" cy="206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8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flow</a:t>
            </a:r>
          </a:p>
          <a:p>
            <a:pPr lvl="1"/>
            <a:r>
              <a:rPr lang="en-US" dirty="0" smtClean="0"/>
              <a:t>User makes request to application</a:t>
            </a:r>
          </a:p>
          <a:p>
            <a:pPr lvl="1"/>
            <a:r>
              <a:rPr lang="en-US" dirty="0" smtClean="0"/>
              <a:t>System redirects to external page</a:t>
            </a:r>
          </a:p>
          <a:p>
            <a:pPr lvl="1"/>
            <a:r>
              <a:rPr lang="en-US" dirty="0" smtClean="0"/>
              <a:t>After authentication the external system returns back to the application with user information</a:t>
            </a:r>
          </a:p>
          <a:p>
            <a:pPr lvl="1"/>
            <a:r>
              <a:rPr lang="en-US" dirty="0" smtClean="0"/>
              <a:t>Application makes request to external system to validate user</a:t>
            </a:r>
          </a:p>
          <a:p>
            <a:pPr lvl="1"/>
            <a:r>
              <a:rPr lang="en-US" dirty="0" smtClean="0"/>
              <a:t>User gets access to the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Claims-Based Authentication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1026" name="Picture 2" descr="C:\Users\Roy Jones Jr\Desktop\ui\soc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5415188"/>
            <a:ext cx="2897192" cy="6953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pic>
        <p:nvPicPr>
          <p:cNvPr id="7" name="Picture 2" descr="Резултат с изображение за compil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0330" y="1600200"/>
            <a:ext cx="1142156" cy="141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0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OAuth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Allows secure authentication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Simple and standard protocol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Can be used by web, desktop or mobile apps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Steps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Users tries to authenticate at application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Application relies on remote service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Application receives access token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User gets access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</a:t>
            </a:r>
            <a:endParaRPr lang="en-US" dirty="0"/>
          </a:p>
        </p:txBody>
      </p:sp>
      <p:pic>
        <p:nvPicPr>
          <p:cNvPr id="2050" name="Picture 2" descr="C:\Users\Roy Jones Jr\Desktop\oauth-2-s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62" y="1828800"/>
            <a:ext cx="1766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Резултат с изображение за web brow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46753" y="4343400"/>
            <a:ext cx="1491668" cy="149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0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Process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447800"/>
            <a:ext cx="7924800" cy="4828032"/>
          </a:xfrm>
          <a:prstGeom prst="roundRect">
            <a:avLst>
              <a:gd name="adj" fmla="val 1317"/>
            </a:avLst>
          </a:prstGeom>
        </p:spPr>
      </p:pic>
    </p:spTree>
    <p:extLst>
      <p:ext uri="{BB962C8B-B14F-4D97-AF65-F5344CB8AC3E}">
        <p14:creationId xmlns:p14="http://schemas.microsoft.com/office/powerpoint/2010/main" val="61563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Configuring External Login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OAuth and OWIN Authorization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84" y="1223118"/>
            <a:ext cx="7520728" cy="3161634"/>
          </a:xfrm>
          <a:prstGeom prst="roundRect">
            <a:avLst>
              <a:gd name="adj" fmla="val 1833"/>
            </a:avLst>
          </a:prstGeom>
        </p:spPr>
      </p:pic>
    </p:spTree>
    <p:extLst>
      <p:ext uri="{BB962C8B-B14F-4D97-AF65-F5344CB8AC3E}">
        <p14:creationId xmlns:p14="http://schemas.microsoft.com/office/powerpoint/2010/main" val="313257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Google</a:t>
            </a:r>
            <a:r>
              <a:rPr lang="en-US" dirty="0" smtClean="0"/>
              <a:t> account authentication</a:t>
            </a:r>
          </a:p>
          <a:p>
            <a:pPr lvl="1"/>
            <a:r>
              <a:rPr lang="en-US" dirty="0" err="1" smtClean="0"/>
              <a:t>Microsoft.AspNetCore.Authentication.Google</a:t>
            </a:r>
            <a:endParaRPr lang="en-US" dirty="0" smtClean="0"/>
          </a:p>
          <a:p>
            <a:r>
              <a:rPr lang="en-US" dirty="0"/>
              <a:t>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Facebook</a:t>
            </a:r>
            <a:r>
              <a:rPr lang="en-US" dirty="0" smtClean="0"/>
              <a:t> account authentication</a:t>
            </a:r>
          </a:p>
          <a:p>
            <a:pPr lvl="1"/>
            <a:r>
              <a:rPr lang="en-US" dirty="0" err="1" smtClean="0"/>
              <a:t>Microsoft.AspNetCore.Authentication.Facebook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Twitter</a:t>
            </a:r>
            <a:r>
              <a:rPr lang="en-US" dirty="0" smtClean="0"/>
              <a:t> account authentication</a:t>
            </a:r>
          </a:p>
          <a:p>
            <a:pPr lvl="1"/>
            <a:r>
              <a:rPr lang="en-US" dirty="0" err="1" smtClean="0"/>
              <a:t>Microsoft.AspNetCore.Authentication.Twitter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Microsoft</a:t>
            </a:r>
            <a:r>
              <a:rPr lang="en-US" dirty="0" smtClean="0"/>
              <a:t> account authentication</a:t>
            </a:r>
          </a:p>
          <a:p>
            <a:pPr lvl="1"/>
            <a:r>
              <a:rPr lang="en-US" dirty="0" err="1" smtClean="0"/>
              <a:t>Microsoft.AspNetCore.Authentication.MicrosoftAccount</a:t>
            </a:r>
            <a:endParaRPr lang="en-US" dirty="0" smtClean="0"/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/>
              <a:t>Other </a:t>
            </a:r>
            <a:r>
              <a:rPr lang="en-US" dirty="0" smtClean="0"/>
              <a:t>providers are available in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OAuth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OpenIdConnect</a:t>
            </a:r>
            <a:r>
              <a:rPr lang="en-US" dirty="0"/>
              <a:t>  packages </a:t>
            </a:r>
          </a:p>
          <a:p>
            <a:pPr lvl="1"/>
            <a:endParaRPr lang="en-US" dirty="0" smtClean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Authentication Packages</a:t>
            </a:r>
          </a:p>
        </p:txBody>
      </p:sp>
      <p:pic>
        <p:nvPicPr>
          <p:cNvPr id="5" name="Picture 4" descr="Резултат с изображение за web brow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3748" y="3253340"/>
            <a:ext cx="1403932" cy="140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nariya.ir/wp-content/uploads/2012/03/setup01_nariy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518" y="2200728"/>
            <a:ext cx="1384294" cy="138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97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External Login in ASP.NET CORE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6612" y="1301889"/>
            <a:ext cx="105156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class </a:t>
            </a:r>
            <a:r>
              <a:rPr lang="en-US" dirty="0" smtClean="0"/>
              <a:t>Startup </a:t>
            </a:r>
          </a:p>
          <a:p>
            <a:r>
              <a:rPr lang="en-US" dirty="0" smtClean="0"/>
              <a:t>{</a:t>
            </a:r>
          </a:p>
          <a:p>
            <a:r>
              <a:rPr lang="en-US" noProof="1" smtClean="0"/>
              <a:t>  </a:t>
            </a: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ConfigureServices</a:t>
            </a:r>
            <a:r>
              <a:rPr lang="en-US" dirty="0"/>
              <a:t>(</a:t>
            </a:r>
            <a:r>
              <a:rPr lang="en-US" dirty="0" err="1"/>
              <a:t>IServiceCollection</a:t>
            </a:r>
            <a:r>
              <a:rPr lang="en-US" dirty="0"/>
              <a:t> services)</a:t>
            </a:r>
            <a:r>
              <a:rPr lang="en-US" noProof="1" smtClean="0"/>
              <a:t> </a:t>
            </a:r>
          </a:p>
          <a:p>
            <a:r>
              <a:rPr lang="en-US" noProof="1"/>
              <a:t> </a:t>
            </a:r>
            <a:r>
              <a:rPr lang="en-US" noProof="1" smtClean="0"/>
              <a:t> {</a:t>
            </a:r>
            <a:endParaRPr lang="en-US" noProof="1"/>
          </a:p>
          <a:p>
            <a:r>
              <a:rPr lang="en-US" noProof="1"/>
              <a:t>   </a:t>
            </a:r>
            <a:r>
              <a:rPr lang="en-US" noProof="1" smtClean="0"/>
              <a:t> ...</a:t>
            </a:r>
          </a:p>
          <a:p>
            <a:r>
              <a:rPr lang="en-US" noProof="1" smtClean="0"/>
              <a:t>    </a:t>
            </a:r>
            <a:r>
              <a:rPr lang="en-US" dirty="0" err="1" smtClean="0"/>
              <a:t>services.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AddAuthentication</a:t>
            </a:r>
            <a:r>
              <a:rPr lang="en-US" dirty="0"/>
              <a:t>().</a:t>
            </a:r>
            <a:r>
              <a:rPr lang="en-US" dirty="0" err="1" smtClean="0"/>
              <a:t>AddFacebook</a:t>
            </a:r>
            <a:r>
              <a:rPr lang="en-US" dirty="0" smtClean="0"/>
              <a:t>(</a:t>
            </a:r>
            <a:r>
              <a:rPr lang="en-US" dirty="0" err="1" smtClean="0"/>
              <a:t>fo</a:t>
            </a:r>
            <a:r>
              <a:rPr lang="en-US" dirty="0" smtClean="0"/>
              <a:t> </a:t>
            </a:r>
            <a:r>
              <a:rPr lang="en-US" dirty="0"/>
              <a:t>=&gt;</a:t>
            </a:r>
          </a:p>
          <a:p>
            <a:r>
              <a:rPr lang="en-US" dirty="0" smtClean="0"/>
              <a:t>    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  </a:t>
            </a:r>
            <a:r>
              <a:rPr lang="en-US" dirty="0" err="1" smtClean="0"/>
              <a:t>fo.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AppId</a:t>
            </a:r>
            <a:r>
              <a:rPr lang="en-US" dirty="0" smtClean="0"/>
              <a:t> </a:t>
            </a:r>
            <a:r>
              <a:rPr lang="en-US" dirty="0"/>
              <a:t>= Configuration["</a:t>
            </a:r>
            <a:r>
              <a:rPr lang="en-US" dirty="0" err="1"/>
              <a:t>Authentication:Facebook:AppId</a:t>
            </a:r>
            <a:r>
              <a:rPr lang="en-US" dirty="0"/>
              <a:t>"];</a:t>
            </a:r>
          </a:p>
          <a:p>
            <a:r>
              <a:rPr lang="en-US" dirty="0"/>
              <a:t>    </a:t>
            </a:r>
            <a:r>
              <a:rPr lang="en-US" dirty="0" smtClean="0"/>
              <a:t>  </a:t>
            </a:r>
            <a:r>
              <a:rPr lang="en-US" dirty="0" err="1" smtClean="0"/>
              <a:t>fo.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AppSecret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        Configuration</a:t>
            </a:r>
            <a:r>
              <a:rPr lang="en-US" dirty="0"/>
              <a:t>["</a:t>
            </a:r>
            <a:r>
              <a:rPr lang="en-US" dirty="0" err="1"/>
              <a:t>Authentication:Facebook:AppSecret</a:t>
            </a:r>
            <a:r>
              <a:rPr lang="en-US" dirty="0"/>
              <a:t>"];</a:t>
            </a:r>
          </a:p>
          <a:p>
            <a:r>
              <a:rPr lang="en-US" dirty="0" smtClean="0"/>
              <a:t>    });</a:t>
            </a:r>
            <a:endParaRPr lang="en-US" noProof="1" smtClean="0"/>
          </a:p>
          <a:p>
            <a:r>
              <a:rPr lang="en-US" noProof="1" smtClean="0"/>
              <a:t>  }</a:t>
            </a:r>
            <a:endParaRPr lang="en-US" noProof="1"/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202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799599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Authentication vs. Authorization</a:t>
            </a:r>
          </a:p>
          <a:p>
            <a:r>
              <a:rPr lang="en-US" dirty="0" smtClean="0"/>
              <a:t>ASP.NET Identity</a:t>
            </a:r>
          </a:p>
          <a:p>
            <a:pPr lvl="1"/>
            <a:r>
              <a:rPr lang="en-US" dirty="0" smtClean="0"/>
              <a:t>Custom users</a:t>
            </a:r>
          </a:p>
          <a:p>
            <a:pPr lvl="1"/>
            <a:r>
              <a:rPr lang="en-US" dirty="0" smtClean="0"/>
              <a:t>Registration, login, logout</a:t>
            </a:r>
          </a:p>
          <a:p>
            <a:pPr lvl="1"/>
            <a:r>
              <a:rPr lang="en-US" dirty="0" smtClean="0"/>
              <a:t>Change password</a:t>
            </a:r>
          </a:p>
          <a:p>
            <a:pPr lvl="1"/>
            <a:r>
              <a:rPr lang="en-US" dirty="0" smtClean="0"/>
              <a:t>User roles and role management</a:t>
            </a:r>
          </a:p>
          <a:p>
            <a:pPr lvl="1"/>
            <a:r>
              <a:rPr lang="en-US" dirty="0" smtClean="0"/>
              <a:t>External login</a:t>
            </a:r>
            <a:r>
              <a:rPr lang="en-US" dirty="0"/>
              <a:t>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8" name="Picture 6" descr="http://www.iconshock.com/img_jpg/PLASTICXP/networking/jpg/256/role_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056" y="4114800"/>
            <a:ext cx="1064756" cy="1064756"/>
          </a:xfrm>
          <a:prstGeom prst="roundRect">
            <a:avLst>
              <a:gd name="adj" fmla="val 10510"/>
            </a:avLst>
          </a:prstGeom>
          <a:noFill/>
          <a:effectLst>
            <a:glow rad="635000">
              <a:schemeClr val="tx1">
                <a:lumMod val="6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metsystem.in/images/AA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456" y="2438400"/>
            <a:ext cx="1950224" cy="197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xmlns="" id="{3E73245D-7776-4EE2-B30B-2AA1BF9E97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32" y="2003075"/>
            <a:ext cx="2209800" cy="1412018"/>
          </a:xfrm>
          <a:prstGeom prst="rect">
            <a:avLst/>
          </a:prstGeom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xmlns="" id="{FE08E015-1750-49F2-92C4-DF80A331F1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86488" y="2795201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5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MVC Frameworks – 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https://softuni.bg/courses/asp-net-mvc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What's the Difference?</a:t>
            </a:r>
          </a:p>
        </p:txBody>
      </p:sp>
      <p:pic>
        <p:nvPicPr>
          <p:cNvPr id="2051" name="Picture 3" descr="C:\Users\Roy Jones Jr\Desktop\Authent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382" y="762000"/>
            <a:ext cx="7110062" cy="41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vs. Authorization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Authentication</a:t>
            </a:r>
          </a:p>
          <a:p>
            <a:pPr marL="712788" lvl="1" indent="-266700"/>
            <a:r>
              <a:rPr lang="en-US" dirty="0"/>
              <a:t>The process of verifying the identity </a:t>
            </a:r>
            <a:r>
              <a:rPr lang="en-US" dirty="0" smtClean="0"/>
              <a:t>of </a:t>
            </a:r>
            <a:r>
              <a:rPr lang="en-US" dirty="0"/>
              <a:t>a user or </a:t>
            </a:r>
            <a:r>
              <a:rPr lang="en-US" dirty="0" smtClean="0"/>
              <a:t>computer</a:t>
            </a:r>
          </a:p>
          <a:p>
            <a:pPr marL="712788" lvl="1" indent="-266700"/>
            <a:r>
              <a:rPr lang="en-US" dirty="0" smtClean="0"/>
              <a:t>Questions: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Who are you? </a:t>
            </a:r>
            <a:r>
              <a:rPr lang="en-US" dirty="0" smtClean="0"/>
              <a:t>How you prove it?</a:t>
            </a:r>
          </a:p>
          <a:p>
            <a:pPr marL="712788" lvl="1" indent="-266700"/>
            <a:r>
              <a:rPr lang="en-US" dirty="0" smtClean="0"/>
              <a:t>Credentials can be password, smart card, external token, etc.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Authorization</a:t>
            </a:r>
          </a:p>
          <a:p>
            <a:pPr marL="712788" lvl="1" indent="-266700"/>
            <a:r>
              <a:rPr lang="en-US" dirty="0" smtClean="0"/>
              <a:t>The process of determining what a user is permitted to do on a computer or network</a:t>
            </a:r>
          </a:p>
          <a:p>
            <a:pPr marL="712788" lvl="1" indent="-266700"/>
            <a:r>
              <a:rPr lang="en-US" dirty="0" smtClean="0"/>
              <a:t>Questions: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you allowed to do? </a:t>
            </a:r>
            <a:r>
              <a:rPr lang="en-US" dirty="0" smtClean="0"/>
              <a:t>Can you see this page?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5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ASP.NET</a:t>
            </a:r>
            <a:r>
              <a:rPr lang="bg-BG" dirty="0" smtClean="0"/>
              <a:t> </a:t>
            </a:r>
            <a:r>
              <a:rPr lang="en-US" dirty="0" smtClean="0"/>
              <a:t>CORE Identity 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pSp>
        <p:nvGrpSpPr>
          <p:cNvPr id="7" name="Групиране 6"/>
          <p:cNvGrpSpPr/>
          <p:nvPr/>
        </p:nvGrpSpPr>
        <p:grpSpPr>
          <a:xfrm>
            <a:off x="1965640" y="1348919"/>
            <a:ext cx="8257544" cy="3064308"/>
            <a:chOff x="2284412" y="1348919"/>
            <a:chExt cx="8257544" cy="3064308"/>
          </a:xfrm>
        </p:grpSpPr>
        <p:pic>
          <p:nvPicPr>
            <p:cNvPr id="3075" name="Picture 3" descr="C:\Users\Roy Jones Jr\Desktop\Images\Apps-preferences-desktop-user-password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412" y="1348919"/>
              <a:ext cx="2611806" cy="2611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95129" y="1431175"/>
              <a:ext cx="5870181" cy="298205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431175"/>
              <a:ext cx="1704344" cy="1704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623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ASP.NET CORE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Identity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Authentication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authorization </a:t>
            </a:r>
            <a:r>
              <a:rPr lang="en-US" dirty="0" smtClean="0"/>
              <a:t>system for ASP.NET CORE Web apps</a:t>
            </a:r>
          </a:p>
          <a:p>
            <a:pPr lvl="2"/>
            <a:r>
              <a:rPr lang="en-US" dirty="0" smtClean="0"/>
              <a:t>Supports ASP.NET MVC, Web API, </a:t>
            </a:r>
            <a:r>
              <a:rPr lang="en-US" noProof="1" smtClean="0"/>
              <a:t>SignalR</a:t>
            </a:r>
            <a:endParaRPr lang="en-US" dirty="0" smtClean="0"/>
          </a:p>
          <a:p>
            <a:pPr lvl="1"/>
            <a:r>
              <a:rPr lang="en-US" dirty="0" smtClean="0"/>
              <a:t>Handles users, user profiles, login / logout, roles, etc.</a:t>
            </a:r>
          </a:p>
          <a:p>
            <a:pPr lvl="2"/>
            <a:r>
              <a:rPr lang="en-US" dirty="0" smtClean="0"/>
              <a:t>Keeps the user accounts in local database or in external data store</a:t>
            </a:r>
          </a:p>
          <a:p>
            <a:pPr lvl="1"/>
            <a:r>
              <a:rPr lang="en-US" dirty="0" smtClean="0"/>
              <a:t>External login (through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OAuth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Supports Facebook, Google, Microsoft, Twitter accounts</a:t>
            </a:r>
          </a:p>
          <a:p>
            <a:pPr lvl="1"/>
            <a:r>
              <a:rPr lang="en-US" dirty="0" smtClean="0"/>
              <a:t>Based on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OWIN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middleware (can run outside of IIS)</a:t>
            </a:r>
          </a:p>
          <a:p>
            <a:pPr lvl="1"/>
            <a:r>
              <a:rPr lang="en-US" dirty="0" smtClean="0"/>
              <a:t>Available through the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NuGet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package manager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pic>
        <p:nvPicPr>
          <p:cNvPr id="5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09212" y="4541715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69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Typically, the ASP.NET CORE identity data (users, passwords, roles) is stored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relational database </a:t>
            </a:r>
            <a:r>
              <a:rPr lang="en-US" dirty="0" smtClean="0"/>
              <a:t>through EF Code First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have some control over the internal database schema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and Entity Framework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9" y="3048000"/>
            <a:ext cx="10527966" cy="3515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2865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898408"/>
            <a:ext cx="8938472" cy="820600"/>
          </a:xfrm>
        </p:spPr>
        <p:txBody>
          <a:bodyPr/>
          <a:lstStyle/>
          <a:p>
            <a:r>
              <a:rPr lang="en-US" dirty="0" smtClean="0"/>
              <a:t>ASP.NET CORE Identity API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Setup, Registration, Login, Logout</a:t>
            </a:r>
            <a:endParaRPr lang="en-US" dirty="0"/>
          </a:p>
        </p:txBody>
      </p:sp>
      <p:grpSp>
        <p:nvGrpSpPr>
          <p:cNvPr id="4" name="Групиране 3"/>
          <p:cNvGrpSpPr/>
          <p:nvPr/>
        </p:nvGrpSpPr>
        <p:grpSpPr>
          <a:xfrm>
            <a:off x="1420468" y="1295400"/>
            <a:ext cx="9347888" cy="3429000"/>
            <a:chOff x="735700" y="1295400"/>
            <a:chExt cx="9347888" cy="3429000"/>
          </a:xfrm>
        </p:grpSpPr>
        <p:grpSp>
          <p:nvGrpSpPr>
            <p:cNvPr id="3" name="Групиране 2"/>
            <p:cNvGrpSpPr/>
            <p:nvPr/>
          </p:nvGrpSpPr>
          <p:grpSpPr>
            <a:xfrm>
              <a:off x="2105237" y="1295400"/>
              <a:ext cx="7978351" cy="3429000"/>
              <a:chOff x="2589212" y="1436624"/>
              <a:chExt cx="7978351" cy="3429000"/>
            </a:xfrm>
          </p:grpSpPr>
          <p:pic>
            <p:nvPicPr>
              <p:cNvPr id="10" name="Picture 2" descr="C:\Users\Roy Jones Jr\Desktop\ID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9212" y="1436624"/>
                <a:ext cx="7010400" cy="2991104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extLst/>
            </p:spPr>
          </p:pic>
          <p:pic>
            <p:nvPicPr>
              <p:cNvPr id="2050" name="Picture 2" descr="http://www.bls.gov/bls/api_imag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47462" y="3237549"/>
                <a:ext cx="2220101" cy="1628075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098" name="Picture 2" descr="C:\Users\Roy Jones Jr\Desktop\logi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700" y="2667000"/>
              <a:ext cx="1828800" cy="1935956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</p:spTree>
    <p:extLst>
      <p:ext uri="{BB962C8B-B14F-4D97-AF65-F5344CB8AC3E}">
        <p14:creationId xmlns:p14="http://schemas.microsoft.com/office/powerpoint/2010/main" val="131504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3587</TotalTime>
  <Words>1567</Words>
  <Application>Microsoft Office PowerPoint</Application>
  <PresentationFormat>Custom</PresentationFormat>
  <Paragraphs>345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ASP.NET Core Identity</vt:lpstr>
      <vt:lpstr>Table of Contents</vt:lpstr>
      <vt:lpstr>Questions</vt:lpstr>
      <vt:lpstr>Authentication and Authorization</vt:lpstr>
      <vt:lpstr>Authentication vs. Authorization</vt:lpstr>
      <vt:lpstr>ASP.NET CORE Identity System</vt:lpstr>
      <vt:lpstr>ASP.NET Identity</vt:lpstr>
      <vt:lpstr>ASP.NET Identity and Entity Framework</vt:lpstr>
      <vt:lpstr>ASP.NET CORE Identity API</vt:lpstr>
      <vt:lpstr>ASP.NET Identity System Setup</vt:lpstr>
      <vt:lpstr>ASP.NET Project Template Authentication</vt:lpstr>
      <vt:lpstr>ASP.NET Project Template Authentication (2)</vt:lpstr>
      <vt:lpstr>ASP.NET Project Template Authentication (3)</vt:lpstr>
      <vt:lpstr>User Registration</vt:lpstr>
      <vt:lpstr>User Login / Logout</vt:lpstr>
      <vt:lpstr>Change Password</vt:lpstr>
      <vt:lpstr>Extending the User Profile</vt:lpstr>
      <vt:lpstr>PowerPoint Presentation</vt:lpstr>
      <vt:lpstr>ASP.NET Authorization</vt:lpstr>
      <vt:lpstr>Check the Currently Logged-In User</vt:lpstr>
      <vt:lpstr>Create a New Role</vt:lpstr>
      <vt:lpstr>Add User to a Role</vt:lpstr>
      <vt:lpstr>Require Logged-In User in Certain Role</vt:lpstr>
      <vt:lpstr>Check the Currently Logged-In User's Role</vt:lpstr>
      <vt:lpstr>Remote Authentication</vt:lpstr>
      <vt:lpstr>Claims-Based Authentication (1)</vt:lpstr>
      <vt:lpstr>Claims-Based Authentication (2)</vt:lpstr>
      <vt:lpstr>OAuth2</vt:lpstr>
      <vt:lpstr>OAuth2 Process</vt:lpstr>
      <vt:lpstr>Configuring External Login</vt:lpstr>
      <vt:lpstr>NuGet Authentication Packages</vt:lpstr>
      <vt:lpstr>Enable External Login in ASP.NET CORE</vt:lpstr>
      <vt:lpstr>Summary</vt:lpstr>
      <vt:lpstr>C# MVC Frameworks – Course Overview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Advanced – ASP.NET CORE - IDENTITY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Trainer</cp:lastModifiedBy>
  <cp:revision>508</cp:revision>
  <dcterms:created xsi:type="dcterms:W3CDTF">2014-01-02T17:00:34Z</dcterms:created>
  <dcterms:modified xsi:type="dcterms:W3CDTF">2017-11-16T16:14:09Z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