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548" r:id="rId4"/>
    <p:sldId id="443" r:id="rId5"/>
    <p:sldId id="550" r:id="rId6"/>
    <p:sldId id="549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47" r:id="rId17"/>
    <p:sldId id="416" r:id="rId18"/>
    <p:sldId id="400" r:id="rId19"/>
    <p:sldId id="39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443"/>
          </p14:sldIdLst>
        </p14:section>
        <p14:section name="WebSockets" id="{6DB29C71-2208-4F67-B61C-7FE00D7907EA}">
          <p14:sldIdLst>
            <p14:sldId id="550"/>
            <p14:sldId id="549"/>
            <p14:sldId id="551"/>
            <p14:sldId id="552"/>
          </p14:sldIdLst>
        </p14:section>
        <p14:section name="SignalR" id="{66CA8CA5-8533-4828-A450-F68770518B24}">
          <p14:sldIdLst>
            <p14:sldId id="553"/>
            <p14:sldId id="554"/>
            <p14:sldId id="555"/>
          </p14:sldIdLst>
        </p14:section>
        <p14:section name="Session &amp; Cache" id="{30669D06-1BC0-445E-8BA8-C76666D9922F}">
          <p14:sldIdLst>
            <p14:sldId id="556"/>
            <p14:sldId id="557"/>
            <p14:sldId id="558"/>
            <p14:sldId id="559"/>
          </p14:sldIdLst>
        </p14:section>
        <p14:section name="Conclusion" id="{10E03AB1-9AA8-4E86-9A64-D741901E50A2}">
          <p14:sldIdLst>
            <p14:sldId id="547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6477" autoAdjust="0"/>
  </p:normalViewPr>
  <p:slideViewPr>
    <p:cSldViewPr>
      <p:cViewPr varScale="1">
        <p:scale>
          <a:sx n="74" d="100"/>
          <a:sy n="74" d="100"/>
        </p:scale>
        <p:origin x="480" y="1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11-Dec-17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11-Dec-17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best answer on this question: https://stackoverflow.com/questions/14653065/what-is-difference-between-session-cache-and-profile-in-asp-net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11-Dec-17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3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8.xml"/><Relationship Id="rId4" Type="http://schemas.openxmlformats.org/officeDocument/2006/relationships/image" Target="../media/image11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9151" y="474964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Cookbook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5463" y="1904103"/>
            <a:ext cx="8542787" cy="758871"/>
          </a:xfrm>
        </p:spPr>
        <p:txBody>
          <a:bodyPr>
            <a:noAutofit/>
          </a:bodyPr>
          <a:lstStyle/>
          <a:p>
            <a:r>
              <a:rPr lang="en-US" sz="3000" noProof="1"/>
              <a:t>WebSockets, SignalR, Session &amp; Cache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472" y="3733800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44194" y="3254102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F5702-5D11-440C-A5A2-65D11B4A6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82" y="3201527"/>
            <a:ext cx="4753468" cy="2563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75319-E962-4CB2-A022-20A8A67F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270DE-8724-452E-B698-3AB206EE4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CDD83D-EED4-4C11-88E2-1B4340FEB3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44754-45D9-4156-A037-407416F6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25583"/>
            <a:ext cx="42672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ConfigureServices</a:t>
            </a:r>
            <a:b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(IServiceCollection services)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AddSignalR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DAC14-0466-45B5-8EC2-3A10B998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4" y="2025583"/>
            <a:ext cx="3810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Configure</a:t>
            </a:r>
            <a:b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(IApplicationBuilder app)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UseSignalR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8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2EF9-C732-4C8C-BA44-BF121D8F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&amp;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203BA-CF9C-42C3-A490-93A006F57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81E19-69CD-473F-BAA9-C6148CFF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447800"/>
            <a:ext cx="3505200" cy="2985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19183-CB90-449F-B332-330AD12B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3" y="1447800"/>
            <a:ext cx="2985290" cy="2985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600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87A0C7-D861-4F95-9C47-014D2432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is a feature that you can use to save and store user data</a:t>
            </a:r>
          </a:p>
          <a:p>
            <a:pPr lvl="1"/>
            <a:r>
              <a:rPr lang="en-US" dirty="0"/>
              <a:t>Can be accessed by all web pages</a:t>
            </a:r>
          </a:p>
          <a:p>
            <a:pPr lvl="1"/>
            <a:r>
              <a:rPr lang="en-US" dirty="0"/>
              <a:t>Should NOT contain any sensitive data</a:t>
            </a:r>
          </a:p>
          <a:p>
            <a:pPr lvl="1"/>
            <a:r>
              <a:rPr lang="en-US" dirty="0"/>
              <a:t>Will not be needed on the next login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BC3A1F-68A9-462A-8354-BEA35C9E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&amp; Cache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3CD018-144A-41DE-B93C-D62082679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6326"/>
          <a:stretch/>
        </p:blipFill>
        <p:spPr>
          <a:xfrm>
            <a:off x="7923212" y="1905001"/>
            <a:ext cx="1631943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E07918-F926-4FBE-875B-7A8FAB27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900914"/>
            <a:ext cx="3276600" cy="2454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408693-1BEB-4326-AE3C-9543E2C77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3828453"/>
            <a:ext cx="6454013" cy="2599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06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360F2-E67F-4B89-85EB-56CC63B1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A6F8-6769-493A-A8E4-9E5252BB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Caching is an efficient way to store and retrieve data.</a:t>
            </a:r>
          </a:p>
          <a:p>
            <a:pPr lvl="1"/>
            <a:r>
              <a:rPr lang="en-US" sz="3000" dirty="0"/>
              <a:t>You can control the lifetime of cached items</a:t>
            </a:r>
          </a:p>
          <a:p>
            <a:r>
              <a:rPr lang="en-US" sz="3200" dirty="0"/>
              <a:t>Typically used when you want to improve site performance</a:t>
            </a:r>
          </a:p>
          <a:p>
            <a:pPr lvl="1"/>
            <a:r>
              <a:rPr lang="en-US" sz="3000" dirty="0"/>
              <a:t>Reduce database calls</a:t>
            </a:r>
          </a:p>
          <a:p>
            <a:pPr lvl="1"/>
            <a:r>
              <a:rPr lang="en-US" sz="3000" dirty="0"/>
              <a:t>Accessing files on File System</a:t>
            </a:r>
          </a:p>
          <a:p>
            <a:pPr lvl="1"/>
            <a:r>
              <a:rPr lang="en-US" sz="3000" dirty="0"/>
              <a:t>Calling external services</a:t>
            </a:r>
          </a:p>
          <a:p>
            <a:r>
              <a:rPr lang="en-US" sz="3200" dirty="0"/>
              <a:t>There are several types of Cache, like:</a:t>
            </a:r>
          </a:p>
          <a:p>
            <a:pPr lvl="1"/>
            <a:r>
              <a:rPr lang="en-US" sz="3000" dirty="0"/>
              <a:t>Memory Cache, Distributed Cache, Response Cache, etc...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11D090-BD0A-4026-93F5-325ECB5E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4EB30-9D45-4721-8E51-F380F01B9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072140"/>
            <a:ext cx="3386667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34EADE-0929-4BD2-8A70-A503AA448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12" y="3200400"/>
            <a:ext cx="3657600" cy="243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26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DAE7BC-C809-4657-981A-F80496A2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271897"/>
            <a:ext cx="10972800" cy="820600"/>
          </a:xfrm>
        </p:spPr>
        <p:txBody>
          <a:bodyPr/>
          <a:lstStyle/>
          <a:p>
            <a:r>
              <a:rPr lang="en-US" dirty="0"/>
              <a:t>Differences between Session &amp; Cache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D3D45-4B17-4BA7-A72A-44F5C5F103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BB4E17-0232-4AF2-B7A9-8A147DC467DB}"/>
              </a:ext>
            </a:extLst>
          </p:cNvPr>
          <p:cNvSpPr txBox="1">
            <a:spLocks/>
          </p:cNvSpPr>
          <p:nvPr/>
        </p:nvSpPr>
        <p:spPr>
          <a:xfrm>
            <a:off x="912812" y="4458376"/>
            <a:ext cx="103632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Cases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27AA09-F7B6-4231-B93A-4EA44A4F5A1B}"/>
              </a:ext>
            </a:extLst>
          </p:cNvPr>
          <p:cNvSpPr txBox="1">
            <a:spLocks/>
          </p:cNvSpPr>
          <p:nvPr/>
        </p:nvSpPr>
        <p:spPr>
          <a:xfrm>
            <a:off x="912812" y="3429000"/>
            <a:ext cx="10363200" cy="692873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Discussion Block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2C1D-3F8C-4B45-94DC-5F10AA38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378843"/>
            <a:ext cx="6858000" cy="1564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DD461A-DF4F-40DC-A82F-4F343F537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188" y="3317496"/>
            <a:ext cx="5715798" cy="3000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2DAF6F-B629-465E-858E-61DC3BA65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3518424"/>
            <a:ext cx="4950358" cy="25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1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665999" cy="4335279"/>
          </a:xfrm>
        </p:spPr>
        <p:txBody>
          <a:bodyPr>
            <a:normAutofit/>
          </a:bodyPr>
          <a:lstStyle/>
          <a:p>
            <a:r>
              <a:rPr lang="en-US" dirty="0"/>
              <a:t>Web Sockets</a:t>
            </a:r>
          </a:p>
          <a:p>
            <a:r>
              <a:rPr lang="en-US" noProof="1"/>
              <a:t>SignalR</a:t>
            </a:r>
          </a:p>
          <a:p>
            <a:r>
              <a:rPr lang="en-US" dirty="0"/>
              <a:t>Session &amp; Cache</a:t>
            </a:r>
          </a:p>
          <a:p>
            <a:pPr lvl="1"/>
            <a:r>
              <a:rPr lang="en-US" dirty="0"/>
              <a:t>Differences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56" y="2941674"/>
            <a:ext cx="2209800" cy="1412018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37338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7F533-34A0-4312-A55B-CC025EF9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4000">
            <a:off x="8285860" y="953437"/>
            <a:ext cx="1539248" cy="1539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E3161-7C74-402D-A503-E47643EE8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973">
            <a:off x="7598579" y="4894411"/>
            <a:ext cx="1703697" cy="1451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DF0EA-F421-44F0-81C6-F48C0894A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5" y="4097628"/>
            <a:ext cx="6553200" cy="24856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FA00F6-0585-4705-A674-2ABBEE6C3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03" y="1530416"/>
            <a:ext cx="4086275" cy="2203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3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</a:t>
            </a:r>
            <a:r>
              <a:rPr lang="en-US"/>
              <a:t>– Cookbook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30C3A28-555A-4D78-A278-0E10104388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6908828"/>
                  </p:ext>
                </p:extLst>
              </p:nvPr>
            </p:nvGraphicFramePr>
            <p:xfrm>
              <a:off x="836612" y="1219200"/>
              <a:ext cx="4266804" cy="2400703"/>
            </p:xfrm>
            <a:graphic>
              <a:graphicData uri="http://schemas.microsoft.com/office/powerpoint/2016/slidezoom">
                <pslz:sldZm>
                  <pslz:sldZmObj sldId="550" cId="1416133962">
                    <pslz:zmPr id="{B3AF3F92-E3BF-450D-A45F-513A8469F8F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6804" cy="2400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0C3A28-555A-4D78-A278-0E1010438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612" y="1219200"/>
                <a:ext cx="4266804" cy="24007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D3034B6-4012-4896-BF57-DF9D3A47E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5721462"/>
                  </p:ext>
                </p:extLst>
              </p:nvPr>
            </p:nvGraphicFramePr>
            <p:xfrm>
              <a:off x="7084615" y="1194728"/>
              <a:ext cx="4266804" cy="2400703"/>
            </p:xfrm>
            <a:graphic>
              <a:graphicData uri="http://schemas.microsoft.com/office/powerpoint/2016/slidezoom">
                <pslz:sldZm>
                  <pslz:sldZmObj sldId="553" cId="2834715502">
                    <pslz:zmPr id="{D936008F-7BA1-4F7F-8801-A611B93C45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6804" cy="2400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D3034B6-4012-4896-BF57-DF9D3A47E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4615" y="1194728"/>
                <a:ext cx="4266804" cy="24007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769008E-A714-40E4-9E2C-50EB48B18E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331359"/>
                  </p:ext>
                </p:extLst>
              </p:nvPr>
            </p:nvGraphicFramePr>
            <p:xfrm>
              <a:off x="836612" y="3813815"/>
              <a:ext cx="4266804" cy="2400703"/>
            </p:xfrm>
            <a:graphic>
              <a:graphicData uri="http://schemas.microsoft.com/office/powerpoint/2016/slidezoom">
                <pslz:sldZm>
                  <pslz:sldZmObj sldId="556" cId="716000939">
                    <pslz:zmPr id="{9D0E3847-B2F4-4321-8BE8-E8973A14F92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6804" cy="2400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769008E-A714-40E4-9E2C-50EB48B18E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612" y="3813815"/>
                <a:ext cx="4266804" cy="24007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BC3FD89E-97F9-49A0-94D4-3C8349287D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089010"/>
                  </p:ext>
                </p:extLst>
              </p:nvPr>
            </p:nvGraphicFramePr>
            <p:xfrm>
              <a:off x="7084615" y="3831360"/>
              <a:ext cx="4266804" cy="2400703"/>
            </p:xfrm>
            <a:graphic>
              <a:graphicData uri="http://schemas.microsoft.com/office/powerpoint/2016/slidezoom">
                <pslz:sldZm>
                  <pslz:sldZmObj sldId="559" cId="4016113761">
                    <pslz:zmPr id="{DC7F9BED-CB1A-499E-A508-280514DB852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6804" cy="2400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C3FD89E-97F9-49A0-94D4-3C8349287D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4615" y="3831360"/>
                <a:ext cx="4266804" cy="24007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F66025-2B25-4D65-BAA8-3631A6CA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136DC-8774-47B2-A3A1-1C91EEFDB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art </a:t>
            </a:r>
            <a:r>
              <a:rPr lang="en-US" noProof="1"/>
              <a:t>of </a:t>
            </a:r>
            <a:r>
              <a:rPr lang="en-US" b="1" noProof="1"/>
              <a:t>FDx</a:t>
            </a:r>
            <a:r>
              <a:rPr lang="en-US" noProof="1"/>
              <a:t> 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CBC4F-2807-413A-8678-74EC0EA7C0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B7FDE-9115-43DD-B035-7C3B203D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2" y="1371600"/>
            <a:ext cx="5715000" cy="3040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613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DD2470-1DF8-4713-97A7-50A98DC7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9892-E83F-401F-AED9-DE9B86DA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295400"/>
            <a:ext cx="11804822" cy="4858180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WebSocket</a:t>
            </a:r>
            <a:r>
              <a:rPr lang="en-US" noProof="1"/>
              <a:t> is a communication protocol</a:t>
            </a:r>
          </a:p>
          <a:p>
            <a:pPr lvl="1"/>
            <a:r>
              <a:rPr lang="en-US" dirty="0"/>
              <a:t>Provides Full-Duplex communication</a:t>
            </a:r>
          </a:p>
          <a:p>
            <a:pPr lvl="1"/>
            <a:r>
              <a:rPr lang="en-US" dirty="0"/>
              <a:t>Channels over a single TCP connection</a:t>
            </a:r>
          </a:p>
          <a:p>
            <a:pPr lvl="1"/>
            <a:r>
              <a:rPr lang="en-US" dirty="0" err="1"/>
              <a:t>Faciliates</a:t>
            </a:r>
            <a:r>
              <a:rPr lang="en-US" dirty="0"/>
              <a:t> real-time data transfer from and to the server</a:t>
            </a:r>
          </a:p>
          <a:p>
            <a:pPr lvl="1"/>
            <a:r>
              <a:rPr lang="en-US" dirty="0"/>
              <a:t>Secure and Optimized</a:t>
            </a:r>
          </a:p>
          <a:p>
            <a:pPr lvl="1"/>
            <a:r>
              <a:rPr lang="en-US" dirty="0"/>
              <a:t>Supported in all modern web browsers</a:t>
            </a:r>
          </a:p>
          <a:p>
            <a:pPr lvl="1"/>
            <a:r>
              <a:rPr lang="en-US" dirty="0"/>
              <a:t>Regarded as evolutionary for the client/server web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04D2BE-27F6-4248-9217-B489882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9FDAA-FA52-40DA-88A4-9AA39F28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23" y="129540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20705-6E07-481E-9454-81B90172D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1E12-9FC3-427E-8EBC-3B20B874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WebSockets proves to be the best decision in many cases:</a:t>
            </a:r>
          </a:p>
          <a:p>
            <a:pPr lvl="1"/>
            <a:r>
              <a:rPr lang="en-US" noProof="1"/>
              <a:t>Social feeds</a:t>
            </a:r>
          </a:p>
          <a:p>
            <a:pPr lvl="1"/>
            <a:r>
              <a:rPr lang="en-US" noProof="1"/>
              <a:t>Multiplayer games</a:t>
            </a:r>
          </a:p>
          <a:p>
            <a:pPr lvl="1"/>
            <a:r>
              <a:rPr lang="en-US" noProof="1"/>
              <a:t>Collaborative editing / coding</a:t>
            </a:r>
          </a:p>
          <a:p>
            <a:pPr lvl="1"/>
            <a:r>
              <a:rPr lang="en-US" noProof="1"/>
              <a:t>Clickstream data</a:t>
            </a:r>
          </a:p>
          <a:p>
            <a:pPr lvl="1"/>
            <a:r>
              <a:rPr lang="en-US" noProof="1"/>
              <a:t>Sports updates</a:t>
            </a:r>
          </a:p>
          <a:p>
            <a:pPr lvl="1"/>
            <a:r>
              <a:rPr lang="en-US" noProof="1"/>
              <a:t>Multimedia chat</a:t>
            </a:r>
          </a:p>
          <a:p>
            <a:pPr lvl="1"/>
            <a:r>
              <a:rPr lang="en-US" noProof="1"/>
              <a:t>Financial tickers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6E6AA-A78B-4432-9B0D-9232A84A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E55F4-DE0B-4223-A34B-FAE58250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1981200"/>
            <a:ext cx="1768929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09775-9F53-470D-B23E-5C3D8C7E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44" y="3886201"/>
            <a:ext cx="2925960" cy="1110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8444B-83B5-4B9C-8445-419376C21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27" y="5090709"/>
            <a:ext cx="2903593" cy="1232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4DEE58-4BC7-47F0-AF91-EDC146B36E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7792" y="4291308"/>
            <a:ext cx="3018620" cy="2068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56824F-24BE-43B5-9398-151010D37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19" y="1899039"/>
            <a:ext cx="3541351" cy="2037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47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CEB43-B487-466B-8A3F-A60C6D45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WebSockets in ASP.NET Core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15434E-A05F-41BF-A61F-D2D4FF416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73425-9FF4-408B-A005-363A505FA6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C15EF-9D81-4CB4-89FB-8E4AF351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685800"/>
            <a:ext cx="6705600" cy="4031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196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C50-9878-4623-8A58-AC0A8A5F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9201-E710-4F96-A837-5DCCB9C3C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real-time web functionality </a:t>
            </a:r>
            <a:r>
              <a:rPr lang="en-US" dirty="0"/>
              <a:t>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5F673-09F6-4C53-9897-8A543757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2" y="1524000"/>
            <a:ext cx="5105400" cy="26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6827D-675E-4468-84B1-63877B01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SignalR</a:t>
            </a:r>
            <a:r>
              <a:rPr lang="en-US" dirty="0"/>
              <a:t> is a library for ASP.NET Core</a:t>
            </a:r>
          </a:p>
          <a:p>
            <a:pPr lvl="1"/>
            <a:r>
              <a:rPr lang="en-US" dirty="0"/>
              <a:t>Is currently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</a:t>
            </a:r>
          </a:p>
          <a:p>
            <a:pPr lvl="1"/>
            <a:r>
              <a:rPr lang="en-US" dirty="0"/>
              <a:t>Makes the addition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real-time web functionality </a:t>
            </a:r>
            <a:r>
              <a:rPr lang="en-US" dirty="0"/>
              <a:t>simple</a:t>
            </a:r>
          </a:p>
          <a:p>
            <a:pPr lvl="1"/>
            <a:r>
              <a:rPr lang="en-US" dirty="0"/>
              <a:t>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en-US" dirty="0"/>
              <a:t> written fully on TypeScript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12790-FF73-47F0-9D29-245BA803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SignalR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423B-15B7-4367-97A9-3B213E0EB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486171"/>
            <a:ext cx="6549421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EF1CCA-9800-46BD-A222-441BEA376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657600"/>
            <a:ext cx="3302001" cy="2733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0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3871</TotalTime>
  <Words>507</Words>
  <Application>Microsoft Office PowerPoint</Application>
  <PresentationFormat>Custom</PresentationFormat>
  <Paragraphs>111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ASP.NET Core Cookbook</vt:lpstr>
      <vt:lpstr>Table of Contents</vt:lpstr>
      <vt:lpstr>Questions</vt:lpstr>
      <vt:lpstr>WebSockets</vt:lpstr>
      <vt:lpstr>WebSockets</vt:lpstr>
      <vt:lpstr>WebSockets</vt:lpstr>
      <vt:lpstr>WebSockets in ASP.NET Core</vt:lpstr>
      <vt:lpstr>ASP.NET Core SignalR</vt:lpstr>
      <vt:lpstr>SignalR</vt:lpstr>
      <vt:lpstr>ASP.NET Core SignalR</vt:lpstr>
      <vt:lpstr>Session &amp; Cache</vt:lpstr>
      <vt:lpstr>Session &amp; Cache</vt:lpstr>
      <vt:lpstr>Cache</vt:lpstr>
      <vt:lpstr>Differences between Session &amp; Cache</vt:lpstr>
      <vt:lpstr>Summary</vt:lpstr>
      <vt:lpstr>C# MVC Frameworks – Cookbook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Advanced – ASP.NET CORE - IDENTITY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810</cp:revision>
  <dcterms:created xsi:type="dcterms:W3CDTF">2014-01-02T17:00:34Z</dcterms:created>
  <dcterms:modified xsi:type="dcterms:W3CDTF">2017-12-11T18:59:26Z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