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52"/>
  </p:notesMasterIdLst>
  <p:handoutMasterIdLst>
    <p:handoutMasterId r:id="rId53"/>
  </p:handoutMasterIdLst>
  <p:sldIdLst>
    <p:sldId id="274" r:id="rId3"/>
    <p:sldId id="468" r:id="rId4"/>
    <p:sldId id="401" r:id="rId5"/>
    <p:sldId id="506" r:id="rId6"/>
    <p:sldId id="522" r:id="rId7"/>
    <p:sldId id="523" r:id="rId8"/>
    <p:sldId id="528" r:id="rId9"/>
    <p:sldId id="524" r:id="rId10"/>
    <p:sldId id="526" r:id="rId11"/>
    <p:sldId id="508" r:id="rId12"/>
    <p:sldId id="527" r:id="rId13"/>
    <p:sldId id="509" r:id="rId14"/>
    <p:sldId id="536" r:id="rId15"/>
    <p:sldId id="537" r:id="rId16"/>
    <p:sldId id="538" r:id="rId17"/>
    <p:sldId id="529" r:id="rId18"/>
    <p:sldId id="511" r:id="rId19"/>
    <p:sldId id="512" r:id="rId20"/>
    <p:sldId id="531" r:id="rId21"/>
    <p:sldId id="532" r:id="rId22"/>
    <p:sldId id="533" r:id="rId23"/>
    <p:sldId id="513" r:id="rId24"/>
    <p:sldId id="534" r:id="rId25"/>
    <p:sldId id="558" r:id="rId26"/>
    <p:sldId id="547" r:id="rId27"/>
    <p:sldId id="548" r:id="rId28"/>
    <p:sldId id="549" r:id="rId29"/>
    <p:sldId id="550" r:id="rId30"/>
    <p:sldId id="560" r:id="rId31"/>
    <p:sldId id="551" r:id="rId32"/>
    <p:sldId id="535" r:id="rId33"/>
    <p:sldId id="516" r:id="rId34"/>
    <p:sldId id="539" r:id="rId35"/>
    <p:sldId id="541" r:id="rId36"/>
    <p:sldId id="543" r:id="rId37"/>
    <p:sldId id="517" r:id="rId38"/>
    <p:sldId id="518" r:id="rId39"/>
    <p:sldId id="559" r:id="rId40"/>
    <p:sldId id="544" r:id="rId41"/>
    <p:sldId id="553" r:id="rId42"/>
    <p:sldId id="554" r:id="rId43"/>
    <p:sldId id="561" r:id="rId44"/>
    <p:sldId id="555" r:id="rId45"/>
    <p:sldId id="556" r:id="rId46"/>
    <p:sldId id="557" r:id="rId47"/>
    <p:sldId id="545" r:id="rId48"/>
    <p:sldId id="466" r:id="rId49"/>
    <p:sldId id="400" r:id="rId50"/>
    <p:sldId id="546" r:id="rId5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468"/>
            <p14:sldId id="401"/>
          </p14:sldIdLst>
        </p14:section>
        <p14:section name="Cookies" id="{B94A8AAE-9ED2-4F9D-874F-DA5F5D81C1F2}">
          <p14:sldIdLst>
            <p14:sldId id="506"/>
            <p14:sldId id="522"/>
            <p14:sldId id="523"/>
            <p14:sldId id="528"/>
            <p14:sldId id="524"/>
            <p14:sldId id="526"/>
            <p14:sldId id="508"/>
            <p14:sldId id="527"/>
            <p14:sldId id="509"/>
            <p14:sldId id="536"/>
            <p14:sldId id="537"/>
            <p14:sldId id="538"/>
            <p14:sldId id="529"/>
            <p14:sldId id="511"/>
            <p14:sldId id="512"/>
            <p14:sldId id="531"/>
            <p14:sldId id="532"/>
            <p14:sldId id="533"/>
            <p14:sldId id="513"/>
            <p14:sldId id="534"/>
          </p14:sldIdLst>
        </p14:section>
        <p14:section name="Cookies in Our HTTP Server" id="{F2CE0994-1AC8-4861-8FB4-8A7236EB12C7}">
          <p14:sldIdLst>
            <p14:sldId id="558"/>
            <p14:sldId id="547"/>
            <p14:sldId id="548"/>
            <p14:sldId id="549"/>
            <p14:sldId id="550"/>
            <p14:sldId id="560"/>
            <p14:sldId id="551"/>
          </p14:sldIdLst>
        </p14:section>
        <p14:section name="Sessions" id="{578CFC2D-35CB-406D-8962-4BCE67656377}">
          <p14:sldIdLst>
            <p14:sldId id="535"/>
            <p14:sldId id="516"/>
            <p14:sldId id="539"/>
            <p14:sldId id="541"/>
            <p14:sldId id="543"/>
            <p14:sldId id="517"/>
            <p14:sldId id="518"/>
          </p14:sldIdLst>
        </p14:section>
        <p14:section name="Session in Our HTTP Server" id="{AB860849-090B-48C4-A761-209F02389CC4}">
          <p14:sldIdLst>
            <p14:sldId id="559"/>
            <p14:sldId id="544"/>
            <p14:sldId id="553"/>
            <p14:sldId id="554"/>
            <p14:sldId id="561"/>
            <p14:sldId id="555"/>
            <p14:sldId id="556"/>
            <p14:sldId id="557"/>
          </p14:sldIdLst>
        </p14:section>
        <p14:section name="Conclusion" id="{10E03AB1-9AA8-4E86-9A64-D741901E50A2}">
          <p14:sldIdLst>
            <p14:sldId id="545"/>
            <p14:sldId id="466"/>
            <p14:sldId id="400"/>
            <p14:sldId id="5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A72A"/>
    <a:srgbClr val="3399FF"/>
    <a:srgbClr val="F3BE60"/>
    <a:srgbClr val="FDFFFF"/>
    <a:srgbClr val="F3CD60"/>
    <a:srgbClr val="FFF0D9"/>
    <a:srgbClr val="F0F5FA"/>
    <a:srgbClr val="1A8AFA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06" autoAdjust="0"/>
    <p:restoredTop sz="94533" autoAdjust="0"/>
  </p:normalViewPr>
  <p:slideViewPr>
    <p:cSldViewPr>
      <p:cViewPr varScale="1">
        <p:scale>
          <a:sx n="89" d="100"/>
          <a:sy n="89" d="100"/>
        </p:scale>
        <p:origin x="365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 showGuides="1">
      <p:cViewPr varScale="1">
        <p:scale>
          <a:sx n="55" d="100"/>
          <a:sy n="55" d="100"/>
        </p:scale>
        <p:origin x="288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8" Type="http://schemas.microsoft.com/office/2015/10/relationships/revisionInfo" Target="revisionInfo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10/3/2017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84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461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00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D64B865-C5F9-4317-8875-33531154BBA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4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sqlitebrowser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6.png"/><Relationship Id="rId3" Type="http://schemas.openxmlformats.org/officeDocument/2006/relationships/slide" Target="slide4.xml"/><Relationship Id="rId7" Type="http://schemas.openxmlformats.org/officeDocument/2006/relationships/image" Target="../media/image14.png"/><Relationship Id="rId12" Type="http://schemas.openxmlformats.org/officeDocument/2006/relationships/slide" Target="slide3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slide" Target="slide3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3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3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43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csharp-web-development-basics" TargetMode="External"/><Relationship Id="rId7" Type="http://schemas.openxmlformats.org/officeDocument/2006/relationships/image" Target="../media/image40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42.png"/><Relationship Id="rId5" Type="http://schemas.openxmlformats.org/officeDocument/2006/relationships/image" Target="../media/image39.png"/><Relationship Id="rId15" Type="http://schemas.openxmlformats.org/officeDocument/2006/relationships/image" Target="../media/image44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46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41.png"/><Relationship Id="rId14" Type="http://schemas.openxmlformats.org/officeDocument/2006/relationships/hyperlink" Target="http://www.telenor.b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7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366413" y="1888037"/>
            <a:ext cx="7382341" cy="1752600"/>
          </a:xfrm>
        </p:spPr>
        <p:txBody>
          <a:bodyPr/>
          <a:lstStyle/>
          <a:p>
            <a:r>
              <a:rPr lang="en-US" dirty="0"/>
              <a:t>Cookies and Sessions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1823098">
            <a:off x="5038786" y="3844254"/>
            <a:ext cx="1844561" cy="61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State Management</a:t>
            </a: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D744BF57-7E78-4DA3-97D7-10200838C1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707" y="3581400"/>
            <a:ext cx="2802305" cy="280230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ECBA49DB-856E-40D9-BB23-3B65621C92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149" y="3776069"/>
            <a:ext cx="2222076" cy="22220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1FF4791-57D9-46DA-8AAE-BA73CC70D479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xmlns="" id="{AF3F0D16-6811-42F8-B0E2-C0D246B0F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response holds the cookies to be saved within the      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Set-Cookie </a:t>
            </a:r>
            <a:r>
              <a:rPr lang="en-US" dirty="0"/>
              <a:t>header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request holds the specific web site cookie within the       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Cookie</a:t>
            </a:r>
            <a:r>
              <a:rPr lang="en-US" dirty="0"/>
              <a:t> header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are Cookies Used?</a:t>
            </a:r>
            <a:endParaRPr lang="bg-BG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A9B81167-6940-4424-AD9A-CDADB9C32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79" y="2464904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HTTP/1.1 200 OK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Set-Cookie: lang=en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B84251-6511-4904-A44C-958D05701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908" y="522727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GET www.example.bg HTTP/1.1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Cookie: lang=en</a:t>
            </a:r>
          </a:p>
        </p:txBody>
      </p:sp>
    </p:spTree>
    <p:extLst>
      <p:ext uri="{BB962C8B-B14F-4D97-AF65-F5344CB8AC3E}">
        <p14:creationId xmlns:p14="http://schemas.microsoft.com/office/powerpoint/2010/main" val="319967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Server-Client Cookies Exchange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631268" y="2613416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802367" y="4187681"/>
            <a:ext cx="648250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29604" y="3610614"/>
            <a:ext cx="6068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HTTP/1.1 200 OK Set-Cookie: </a:t>
            </a:r>
            <a:r>
              <a:rPr lang="en-US" sz="2800" noProof="1"/>
              <a:t>lang=en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25" y="3253468"/>
            <a:ext cx="2020543" cy="16600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624" y="4994710"/>
            <a:ext cx="709891" cy="7098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42" y="5005504"/>
            <a:ext cx="705707" cy="7057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63" y="4953360"/>
            <a:ext cx="771119" cy="771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85" y="3345333"/>
            <a:ext cx="1870776" cy="112084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688" y="2994476"/>
            <a:ext cx="2263324" cy="226332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246404" y="2612289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736577" y="1609917"/>
            <a:ext cx="4506666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http://www.example.bg/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802367" y="2032047"/>
            <a:ext cx="778978" cy="4155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403513" y="2061062"/>
            <a:ext cx="759718" cy="3865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839418" y="3345333"/>
            <a:ext cx="652165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29523" y="2717975"/>
            <a:ext cx="473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www.example.bg HTTP/1.1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836818" y="5029200"/>
            <a:ext cx="652165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29523" y="4419600"/>
            <a:ext cx="473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www.example.bg HTTP/1.1</a:t>
            </a:r>
            <a:endParaRPr lang="en-US" sz="2800" noProof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381E046-3013-4758-9C0A-2AAFCE2DE3B4}"/>
              </a:ext>
            </a:extLst>
          </p:cNvPr>
          <p:cNvSpPr txBox="1"/>
          <p:nvPr/>
        </p:nvSpPr>
        <p:spPr>
          <a:xfrm>
            <a:off x="3528029" y="5024977"/>
            <a:ext cx="2512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Cookie: </a:t>
            </a:r>
            <a:r>
              <a:rPr lang="en-US" sz="2800" noProof="1"/>
              <a:t>lang=en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059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 animBg="1"/>
      <p:bldP spid="30" grpId="0"/>
      <p:bldP spid="32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58264E29-06D4-4956-840F-378E23F3F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cookie consists of Name, Value and Attributes (optional)</a:t>
            </a:r>
          </a:p>
          <a:p>
            <a:r>
              <a:rPr lang="en-US" dirty="0"/>
              <a:t>The attributes are key-value pairs with additional information</a:t>
            </a:r>
          </a:p>
          <a:p>
            <a:r>
              <a:rPr lang="en-US" dirty="0"/>
              <a:t>Attributes are not included in the requests</a:t>
            </a:r>
          </a:p>
          <a:p>
            <a:r>
              <a:rPr lang="en-US" dirty="0"/>
              <a:t>Attributes are used by the client to control the cookies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Structure</a:t>
            </a:r>
            <a:endParaRPr lang="bg-B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14BF81A-1F96-44EB-B573-EF177E3AD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88" y="4724400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22" name="AutoShape 23">
            <a:extLst>
              <a:ext uri="{FF2B5EF4-FFF2-40B4-BE49-F238E27FC236}">
                <a16:creationId xmlns:a16="http://schemas.microsoft.com/office/drawing/2014/main" xmlns="" id="{684AC15C-D175-4EEB-BEB5-988146241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112" y="3930979"/>
            <a:ext cx="2667000" cy="586523"/>
          </a:xfrm>
          <a:prstGeom prst="wedgeRoundRectCallout">
            <a:avLst>
              <a:gd name="adj1" fmla="val 52178"/>
              <a:gd name="adj2" fmla="val 96537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Name=Value</a:t>
            </a:r>
            <a:endParaRPr lang="bg-BG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7553F509-A534-429D-B755-3E4B44C9EA20}"/>
              </a:ext>
            </a:extLst>
          </p:cNvPr>
          <p:cNvSpPr/>
          <p:nvPr/>
        </p:nvSpPr>
        <p:spPr>
          <a:xfrm>
            <a:off x="2741612" y="4800600"/>
            <a:ext cx="3048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0" name="AutoShape 23">
            <a:extLst>
              <a:ext uri="{FF2B5EF4-FFF2-40B4-BE49-F238E27FC236}">
                <a16:creationId xmlns:a16="http://schemas.microsoft.com/office/drawing/2014/main" xmlns="" id="{F2F1D297-6569-41C8-A683-5682A164F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012" y="3950857"/>
            <a:ext cx="1828800" cy="586523"/>
          </a:xfrm>
          <a:prstGeom prst="wedgeRoundRectCallout">
            <a:avLst>
              <a:gd name="adj1" fmla="val 52178"/>
              <a:gd name="adj2" fmla="val 96537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Attributes</a:t>
            </a:r>
            <a:endParaRPr lang="bg-BG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7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8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58264E29-06D4-4956-840F-378E23F3F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by the attributes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Domain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Path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Domain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– defines </a:t>
            </a:r>
            <a:r>
              <a:rPr lang="en-US" dirty="0"/>
              <a:t>the website that the cookie belongs to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latin typeface="+mj-lt"/>
              </a:rPr>
              <a:t> – </a:t>
            </a:r>
            <a:r>
              <a:rPr lang="en-US" dirty="0"/>
              <a:t>Indicates a URL path that must exist in the requested resource before sending the Cookie header</a:t>
            </a:r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891FC5B-1328-466A-959C-F866E5FA0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79" y="4343400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72024705-FB0E-4F0E-A1B2-99835EB9EB0B}"/>
              </a:ext>
            </a:extLst>
          </p:cNvPr>
          <p:cNvSpPr/>
          <p:nvPr/>
        </p:nvSpPr>
        <p:spPr>
          <a:xfrm>
            <a:off x="5915508" y="4419600"/>
            <a:ext cx="4572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8316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58264E29-06D4-4956-840F-378E23F3F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by the attributes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Expires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Max-Age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Expires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– </a:t>
            </a:r>
            <a:r>
              <a:rPr lang="en-US" dirty="0"/>
              <a:t>defines the date the browser should delete the cookie</a:t>
            </a:r>
          </a:p>
          <a:p>
            <a:pPr lvl="1"/>
            <a:r>
              <a:rPr lang="en-US" dirty="0"/>
              <a:t>By default the cookies are deleted after the end of the session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Max-Age</a:t>
            </a:r>
            <a:r>
              <a:rPr lang="en-US" dirty="0">
                <a:latin typeface="+mj-lt"/>
              </a:rPr>
              <a:t> – </a:t>
            </a:r>
            <a:r>
              <a:rPr lang="en-US" dirty="0"/>
              <a:t>interval of seconds before the cookie is deleted</a:t>
            </a:r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2F511B6-0FA5-442A-9306-EACB3CF3E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88" y="4724400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51BA40F9-3C19-423F-AFEC-C3BD5FC6C1E3}"/>
              </a:ext>
            </a:extLst>
          </p:cNvPr>
          <p:cNvSpPr/>
          <p:nvPr/>
        </p:nvSpPr>
        <p:spPr>
          <a:xfrm>
            <a:off x="419168" y="5221356"/>
            <a:ext cx="74676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689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58264E29-06D4-4956-840F-378E23F3F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Security flags do not have associated values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Security</a:t>
            </a:r>
            <a:r>
              <a:rPr lang="en-US" dirty="0">
                <a:latin typeface="+mj-lt"/>
              </a:rPr>
              <a:t> -  tells the browser to </a:t>
            </a:r>
            <a:r>
              <a:rPr lang="en-US" dirty="0"/>
              <a:t>use cookies only via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secure/encrypted </a:t>
            </a:r>
            <a:r>
              <a:rPr lang="en-US" dirty="0"/>
              <a:t>connections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HttpOnly</a:t>
            </a:r>
            <a:r>
              <a:rPr lang="en-US" dirty="0"/>
              <a:t> – defines that the cookie cannot be accessed via client-side scripting languages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2F511B6-0FA5-442A-9306-EACB3CF3E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88" y="4724400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51BA40F9-3C19-423F-AFEC-C3BD5FC6C1E3}"/>
              </a:ext>
            </a:extLst>
          </p:cNvPr>
          <p:cNvSpPr/>
          <p:nvPr/>
        </p:nvSpPr>
        <p:spPr>
          <a:xfrm>
            <a:off x="7923212" y="5247877"/>
            <a:ext cx="3429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3695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58264E29-06D4-4956-840F-378E23F3F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cookie file contains a table with key-value pairs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 the Cookie?</a:t>
            </a:r>
            <a:endParaRPr lang="bg-B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9763" y="1870176"/>
            <a:ext cx="9486122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7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cookies are stored in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RDBMS</a:t>
            </a:r>
            <a:r>
              <a:rPr lang="en-US" dirty="0"/>
              <a:t>, usually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SQLite</a:t>
            </a:r>
          </a:p>
          <a:p>
            <a:r>
              <a:rPr lang="en-US" dirty="0"/>
              <a:t>Download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SQLite browser from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/>
              </a:rPr>
              <a:t>here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Location of Mozilla cookies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Location of Chrome cookies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Your Cookies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4024" y="3266660"/>
            <a:ext cx="11277600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C:\Users\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{username}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\AppData\Roaming\Mozilla\Firefox\Profiles\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{name}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.default\cookies.sqlite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50F3B4C-EAF3-4860-BAD2-5B8884DDA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" y="5334000"/>
            <a:ext cx="11277600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C:\Users\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{username}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\AppData\Local\Google\Chrome\User Data\Default\Cookies</a:t>
            </a:r>
          </a:p>
        </p:txBody>
      </p:sp>
    </p:spTree>
    <p:extLst>
      <p:ext uri="{BB962C8B-B14F-4D97-AF65-F5344CB8AC3E}">
        <p14:creationId xmlns:p14="http://schemas.microsoft.com/office/powerpoint/2010/main" val="75848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5E650FA-8D59-4E1D-B781-EBCFDF41A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file with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sqlite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browser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Browse the cookies table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Your Cookies (2)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72" y="4070837"/>
            <a:ext cx="11074964" cy="2233189"/>
          </a:xfrm>
          <a:prstGeom prst="rect">
            <a:avLst/>
          </a:prstGeom>
        </p:spPr>
      </p:pic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3145646" y="3812670"/>
            <a:ext cx="1219200" cy="457200"/>
          </a:xfrm>
          <a:prstGeom prst="wedgeRoundRectCallout">
            <a:avLst>
              <a:gd name="adj1" fmla="val -31616"/>
              <a:gd name="adj2" fmla="val 905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Name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4189412" y="6273038"/>
            <a:ext cx="1219200" cy="457200"/>
          </a:xfrm>
          <a:prstGeom prst="wedgeRoundRectCallout">
            <a:avLst>
              <a:gd name="adj1" fmla="val -24279"/>
              <a:gd name="adj2" fmla="val -768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Value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4823149" y="3812670"/>
            <a:ext cx="1219200" cy="457200"/>
          </a:xfrm>
          <a:prstGeom prst="wedgeRoundRectCallout">
            <a:avLst>
              <a:gd name="adj1" fmla="val -10964"/>
              <a:gd name="adj2" fmla="val 85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Host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9573949" y="3781298"/>
            <a:ext cx="1981200" cy="457200"/>
          </a:xfrm>
          <a:prstGeom prst="wedgeRoundRectCallout">
            <a:avLst>
              <a:gd name="adj1" fmla="val -7222"/>
              <a:gd name="adj2" fmla="val 924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Created on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8196914" y="6312788"/>
            <a:ext cx="2754071" cy="457200"/>
          </a:xfrm>
          <a:prstGeom prst="wedgeRoundRectCallout">
            <a:avLst>
              <a:gd name="adj1" fmla="val -32465"/>
              <a:gd name="adj2" fmla="val -877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Last accessed on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47B417F7-4F82-468B-AC81-BCFED5D90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01" y="1770416"/>
            <a:ext cx="5709962" cy="145523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255E95BD-A4E5-4AB0-9186-F5204A3C782E}"/>
              </a:ext>
            </a:extLst>
          </p:cNvPr>
          <p:cNvCxnSpPr/>
          <p:nvPr/>
        </p:nvCxnSpPr>
        <p:spPr>
          <a:xfrm>
            <a:off x="2318660" y="2193236"/>
            <a:ext cx="1600200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E2B864C7-3A1D-4688-B66C-72502C401DDB}"/>
              </a:ext>
            </a:extLst>
          </p:cNvPr>
          <p:cNvSpPr/>
          <p:nvPr/>
        </p:nvSpPr>
        <p:spPr>
          <a:xfrm>
            <a:off x="2868612" y="4436147"/>
            <a:ext cx="965200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1CE6F051-0608-4876-9770-2CDBB53750C6}"/>
              </a:ext>
            </a:extLst>
          </p:cNvPr>
          <p:cNvSpPr/>
          <p:nvPr/>
        </p:nvSpPr>
        <p:spPr>
          <a:xfrm>
            <a:off x="3888104" y="4436147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806634BC-6B3D-4249-A55B-8ABCD1B8DFCD}"/>
              </a:ext>
            </a:extLst>
          </p:cNvPr>
          <p:cNvSpPr/>
          <p:nvPr/>
        </p:nvSpPr>
        <p:spPr>
          <a:xfrm>
            <a:off x="4931575" y="4436146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9CDC8092-1EB4-4461-A4D8-75B959B1FD04}"/>
              </a:ext>
            </a:extLst>
          </p:cNvPr>
          <p:cNvSpPr/>
          <p:nvPr/>
        </p:nvSpPr>
        <p:spPr>
          <a:xfrm>
            <a:off x="5962966" y="4436146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AutoShape 25">
            <a:extLst>
              <a:ext uri="{FF2B5EF4-FFF2-40B4-BE49-F238E27FC236}">
                <a16:creationId xmlns:a16="http://schemas.microsoft.com/office/drawing/2014/main" xmlns="" id="{7971A392-DEA6-4D79-9AE2-ECECFBBD2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5714" y="6312788"/>
            <a:ext cx="1219200" cy="457200"/>
          </a:xfrm>
          <a:prstGeom prst="wedgeRoundRectCallout">
            <a:avLst>
              <a:gd name="adj1" fmla="val -40651"/>
              <a:gd name="adj2" fmla="val -895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Paths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BFD4A675-C1F9-4E8B-9508-D3E8F51838E4}"/>
              </a:ext>
            </a:extLst>
          </p:cNvPr>
          <p:cNvSpPr/>
          <p:nvPr/>
        </p:nvSpPr>
        <p:spPr>
          <a:xfrm>
            <a:off x="7002475" y="4426621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AutoShape 25">
            <a:extLst>
              <a:ext uri="{FF2B5EF4-FFF2-40B4-BE49-F238E27FC236}">
                <a16:creationId xmlns:a16="http://schemas.microsoft.com/office/drawing/2014/main" xmlns="" id="{73E83571-E380-48FF-B2BC-11AA533DA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0652" y="3781298"/>
            <a:ext cx="2547408" cy="457200"/>
          </a:xfrm>
          <a:prstGeom prst="wedgeRoundRectCallout">
            <a:avLst>
              <a:gd name="adj1" fmla="val -14434"/>
              <a:gd name="adj2" fmla="val 861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Expiration date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xmlns="" id="{266F4C67-6A71-4FCF-B2BF-9B4898106F34}"/>
              </a:ext>
            </a:extLst>
          </p:cNvPr>
          <p:cNvSpPr/>
          <p:nvPr/>
        </p:nvSpPr>
        <p:spPr>
          <a:xfrm>
            <a:off x="8044814" y="4436146"/>
            <a:ext cx="193579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7D339F79-EC94-452C-96E9-9B6586717269}"/>
              </a:ext>
            </a:extLst>
          </p:cNvPr>
          <p:cNvSpPr/>
          <p:nvPr/>
        </p:nvSpPr>
        <p:spPr>
          <a:xfrm>
            <a:off x="10020603" y="4426621"/>
            <a:ext cx="132786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15330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 animBg="1"/>
      <p:bldP spid="17" grpId="0" animBg="1"/>
      <p:bldP spid="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Your Cookies – Mozilla Browser</a:t>
            </a:r>
            <a:endParaRPr lang="bg-BG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2F63C3E5-E8AC-4379-8828-2B7C09864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86" y="1504045"/>
            <a:ext cx="11436698" cy="4543799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xmlns="" id="{FEFC6390-51BD-4672-AA20-2320A8F88652}"/>
              </a:ext>
            </a:extLst>
          </p:cNvPr>
          <p:cNvSpPr/>
          <p:nvPr/>
        </p:nvSpPr>
        <p:spPr>
          <a:xfrm>
            <a:off x="9766412" y="4102100"/>
            <a:ext cx="823800" cy="762000"/>
          </a:xfrm>
          <a:prstGeom prst="roundRect">
            <a:avLst/>
          </a:prstGeom>
          <a:noFill/>
          <a:ln w="28575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xmlns="" id="{F0A1928E-73B4-45FD-8E23-787168D0DD15}"/>
              </a:ext>
            </a:extLst>
          </p:cNvPr>
          <p:cNvSpPr/>
          <p:nvPr/>
        </p:nvSpPr>
        <p:spPr>
          <a:xfrm>
            <a:off x="416162" y="2730500"/>
            <a:ext cx="1944449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xmlns="" id="{1ACBB637-B0F4-40C8-8363-8F78106A9EF3}"/>
              </a:ext>
            </a:extLst>
          </p:cNvPr>
          <p:cNvSpPr/>
          <p:nvPr/>
        </p:nvSpPr>
        <p:spPr>
          <a:xfrm>
            <a:off x="6189385" y="5702300"/>
            <a:ext cx="2038627" cy="304800"/>
          </a:xfrm>
          <a:prstGeom prst="roundRect">
            <a:avLst/>
          </a:prstGeom>
          <a:noFill/>
          <a:ln w="28575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571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6AE50C3-A729-43A8-8A85-5DA6FC015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B5F50A35-EB80-4803-BE4A-63DD054D0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mc:AlternateContent xmlns:mc="http://schemas.openxmlformats.org/markup-compatibility/2006">
        <mc:Choice xmlns:psez="http://schemas.microsoft.com/office/powerpoint/2016/sectionzoom" xmlns="" Requires="psez">
          <p:graphicFrame>
            <p:nvGraphicFramePr>
              <p:cNvPr id="5" name="Section Zoom 4">
                <a:extLst>
                  <a:ext uri="{FF2B5EF4-FFF2-40B4-BE49-F238E27FC236}">
                    <a16:creationId xmlns:a16="http://schemas.microsoft.com/office/drawing/2014/main" id="{DF84F8DD-BC60-44AD-969F-E5C05FA7CAC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53249902"/>
                  </p:ext>
                </p:extLst>
              </p:nvPr>
            </p:nvGraphicFramePr>
            <p:xfrm>
              <a:off x="1293812" y="1303521"/>
              <a:ext cx="4190603" cy="2357828"/>
            </p:xfrm>
            <a:graphic>
              <a:graphicData uri="http://schemas.microsoft.com/office/powerpoint/2016/sectionzoom">
                <psez:sectionZm>
                  <psez:sectionZmObj sectionId="{B94A8AAE-9ED2-4F9D-874F-DA5F5D81C1F2}">
                    <psez:zmPr id="{67306319-A1C0-4D4C-98E6-4FF3071EEBB4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90603" cy="235782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5" name="Section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xmlns="" xmlns:psez="http://schemas.microsoft.com/office/powerpoint/2016/sectionzoom" id="{DF84F8DD-BC60-44AD-969F-E5C05FA7CA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3812" y="1303521"/>
                <a:ext cx="4190603" cy="235782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xmlns="" Requires="psez">
          <p:graphicFrame>
            <p:nvGraphicFramePr>
              <p:cNvPr id="7" name="Section Zoom 6">
                <a:extLst>
                  <a:ext uri="{FF2B5EF4-FFF2-40B4-BE49-F238E27FC236}">
                    <a16:creationId xmlns:a16="http://schemas.microsoft.com/office/drawing/2014/main" id="{D5070ED6-13BC-4477-AA0B-559B8FB5EAC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90913026"/>
                  </p:ext>
                </p:extLst>
              </p:nvPr>
            </p:nvGraphicFramePr>
            <p:xfrm>
              <a:off x="6437113" y="1303521"/>
              <a:ext cx="4190603" cy="2357828"/>
            </p:xfrm>
            <a:graphic>
              <a:graphicData uri="http://schemas.microsoft.com/office/powerpoint/2016/sectionzoom">
                <psez:sectionZm>
                  <psez:sectionZmObj sectionId="{F2CE0994-1AC8-4861-8FB4-8A7236EB12C7}">
                    <psez:zmPr id="{8D66A4A2-3EF7-4EA6-A65F-96B0B332368B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90603" cy="235782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7" name="Section Zoom 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xmlns="" xmlns:psez="http://schemas.microsoft.com/office/powerpoint/2016/sectionzoom" id="{D5070ED6-13BC-4477-AA0B-559B8FB5EAC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37113" y="1303521"/>
                <a:ext cx="4190603" cy="235782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xmlns="" Requires="psez">
          <p:graphicFrame>
            <p:nvGraphicFramePr>
              <p:cNvPr id="9" name="Section Zoom 8">
                <a:extLst>
                  <a:ext uri="{FF2B5EF4-FFF2-40B4-BE49-F238E27FC236}">
                    <a16:creationId xmlns:a16="http://schemas.microsoft.com/office/drawing/2014/main" id="{FBFE8465-CBD3-4984-BB43-2A0FB0A3B02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13360031"/>
                  </p:ext>
                </p:extLst>
              </p:nvPr>
            </p:nvGraphicFramePr>
            <p:xfrm>
              <a:off x="1291827" y="3962400"/>
              <a:ext cx="4190603" cy="2357828"/>
            </p:xfrm>
            <a:graphic>
              <a:graphicData uri="http://schemas.microsoft.com/office/powerpoint/2016/sectionzoom">
                <psez:sectionZm>
                  <psez:sectionZmObj sectionId="{578CFC2D-35CB-406D-8962-4BCE67656377}">
                    <psez:zmPr id="{3C991E06-3DAE-4B57-B538-B47A8E55F32C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90603" cy="235782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9" name="Section Zoom 8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xmlns:psez="http://schemas.microsoft.com/office/powerpoint/2016/sectionzoom" id="{FBFE8465-CBD3-4984-BB43-2A0FB0A3B0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91827" y="3962400"/>
                <a:ext cx="4190603" cy="235782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xmlns="" Requires="psez">
          <p:graphicFrame>
            <p:nvGraphicFramePr>
              <p:cNvPr id="11" name="Section Zoom 10">
                <a:extLst>
                  <a:ext uri="{FF2B5EF4-FFF2-40B4-BE49-F238E27FC236}">
                    <a16:creationId xmlns:a16="http://schemas.microsoft.com/office/drawing/2014/main" id="{4832DEF2-F87B-4ECF-81F3-6B0AC3DBCC0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15378333"/>
                  </p:ext>
                </p:extLst>
              </p:nvPr>
            </p:nvGraphicFramePr>
            <p:xfrm>
              <a:off x="6437113" y="3965713"/>
              <a:ext cx="4190603" cy="2357828"/>
            </p:xfrm>
            <a:graphic>
              <a:graphicData uri="http://schemas.microsoft.com/office/powerpoint/2016/sectionzoom">
                <psez:sectionZm>
                  <psez:sectionZmObj sectionId="{AB860849-090B-48C4-A761-209F02389CC4}">
                    <psez:zmPr id="{033AE19D-7936-45DF-8090-1FB3AA82C178}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90603" cy="235782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1" name="Section Zoom 10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xmlns="" xmlns:psez="http://schemas.microsoft.com/office/powerpoint/2016/sectionzoom" id="{4832DEF2-F87B-4ECF-81F3-6B0AC3DBCC0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37113" y="3965713"/>
                <a:ext cx="4190603" cy="235782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0441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Your Cookies – Mozilla Browser (2)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A65EF15-6730-40A7-98BC-13B1986C1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12" y="1151121"/>
            <a:ext cx="5191850" cy="523948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236FB691-7F1C-46BC-BA8D-9A3440479EB5}"/>
              </a:ext>
            </a:extLst>
          </p:cNvPr>
          <p:cNvSpPr/>
          <p:nvPr/>
        </p:nvSpPr>
        <p:spPr>
          <a:xfrm>
            <a:off x="1890712" y="2590800"/>
            <a:ext cx="4724400" cy="1447800"/>
          </a:xfrm>
          <a:prstGeom prst="roundRect">
            <a:avLst>
              <a:gd name="adj" fmla="val 6141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42D7E163-977D-4638-A551-7AC795364C16}"/>
              </a:ext>
            </a:extLst>
          </p:cNvPr>
          <p:cNvSpPr/>
          <p:nvPr/>
        </p:nvSpPr>
        <p:spPr>
          <a:xfrm>
            <a:off x="1890712" y="5813802"/>
            <a:ext cx="2743200" cy="447298"/>
          </a:xfrm>
          <a:prstGeom prst="roundRect">
            <a:avLst>
              <a:gd name="adj" fmla="val 6141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25">
            <a:extLst>
              <a:ext uri="{FF2B5EF4-FFF2-40B4-BE49-F238E27FC236}">
                <a16:creationId xmlns:a16="http://schemas.microsoft.com/office/drawing/2014/main" xmlns="" id="{ACB557B4-9B33-4357-958A-314DB47F2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2" y="1873608"/>
            <a:ext cx="3494360" cy="1247902"/>
          </a:xfrm>
          <a:prstGeom prst="wedgeRoundRectCallout">
            <a:avLst>
              <a:gd name="adj1" fmla="val -76946"/>
              <a:gd name="adj2" fmla="val 841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Browse cookies from a selected website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xmlns="" id="{32513206-91E9-4A31-90B1-5A215CD4D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212" y="4525429"/>
            <a:ext cx="3494360" cy="1247902"/>
          </a:xfrm>
          <a:prstGeom prst="wedgeRoundRectCallout">
            <a:avLst>
              <a:gd name="adj1" fmla="val -90393"/>
              <a:gd name="adj2" fmla="val 688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Delete a particular cookie or all cookies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76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Control Your Cookies – Chrome Browser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A436515-68ED-487F-A82B-09E66622DF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5"/>
          <a:stretch/>
        </p:blipFill>
        <p:spPr>
          <a:xfrm>
            <a:off x="1646799" y="1180938"/>
            <a:ext cx="8134590" cy="339106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631D6129-F1D4-4D67-9B68-50E791D47639}"/>
              </a:ext>
            </a:extLst>
          </p:cNvPr>
          <p:cNvSpPr/>
          <p:nvPr/>
        </p:nvSpPr>
        <p:spPr>
          <a:xfrm>
            <a:off x="7069444" y="3533393"/>
            <a:ext cx="687033" cy="269208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62B9F898-E60B-4F2C-8597-0FFCC7BA2BFC}"/>
              </a:ext>
            </a:extLst>
          </p:cNvPr>
          <p:cNvSpPr/>
          <p:nvPr/>
        </p:nvSpPr>
        <p:spPr>
          <a:xfrm>
            <a:off x="5205633" y="3829522"/>
            <a:ext cx="1166569" cy="269208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9B41296-9956-4225-A12C-E9C999327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76" y="5328823"/>
            <a:ext cx="6502919" cy="9430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3BB866B0-0093-4DD4-9F69-978C419AF6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75252" y="5319286"/>
            <a:ext cx="4029696" cy="952601"/>
          </a:xfrm>
          <a:prstGeom prst="rect">
            <a:avLst/>
          </a:prstGeom>
        </p:spPr>
      </p:pic>
      <p:sp>
        <p:nvSpPr>
          <p:cNvPr id="21" name="Arrow: Down 20">
            <a:extLst>
              <a:ext uri="{FF2B5EF4-FFF2-40B4-BE49-F238E27FC236}">
                <a16:creationId xmlns:a16="http://schemas.microsoft.com/office/drawing/2014/main" xmlns="" id="{09690C81-CF4C-4E4E-A0F7-1C6FAD580920}"/>
              </a:ext>
            </a:extLst>
          </p:cNvPr>
          <p:cNvSpPr/>
          <p:nvPr/>
        </p:nvSpPr>
        <p:spPr>
          <a:xfrm>
            <a:off x="3884612" y="4675630"/>
            <a:ext cx="381000" cy="56414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xmlns="" id="{1EEDEA14-119E-4303-B07F-1010642B7E6E}"/>
              </a:ext>
            </a:extLst>
          </p:cNvPr>
          <p:cNvSpPr/>
          <p:nvPr/>
        </p:nvSpPr>
        <p:spPr>
          <a:xfrm rot="16200000">
            <a:off x="7167153" y="5528202"/>
            <a:ext cx="357226" cy="558541"/>
          </a:xfrm>
          <a:prstGeom prst="downArrow">
            <a:avLst>
              <a:gd name="adj1" fmla="val 50000"/>
              <a:gd name="adj2" fmla="val 5371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8285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4" y="1151121"/>
            <a:ext cx="11925397" cy="5570355"/>
          </a:xfrm>
        </p:spPr>
        <p:txBody>
          <a:bodyPr/>
          <a:lstStyle/>
          <a:p>
            <a:r>
              <a:rPr lang="en-US" dirty="0"/>
              <a:t>Cookies stored by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external party </a:t>
            </a:r>
            <a:r>
              <a:rPr lang="en-US" dirty="0"/>
              <a:t>(different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domain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Cookies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943838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22612" y="3950115"/>
            <a:ext cx="633395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20565" y="3330388"/>
            <a:ext cx="25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 transfer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5" y="3708830"/>
            <a:ext cx="2020543" cy="16600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194" y="5450072"/>
            <a:ext cx="709891" cy="7098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5460866"/>
            <a:ext cx="705707" cy="7057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33" y="5408722"/>
            <a:ext cx="771119" cy="771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55" y="3800695"/>
            <a:ext cx="1870776" cy="1120846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3122612" y="4250307"/>
            <a:ext cx="6467271" cy="75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593128" y="1904622"/>
            <a:ext cx="5243495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http://stackoverflow.com/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658919" y="2326752"/>
            <a:ext cx="778978" cy="4155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991854" y="2376024"/>
            <a:ext cx="759718" cy="3865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645" y="5037590"/>
            <a:ext cx="2500463" cy="145188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883" y="3273096"/>
            <a:ext cx="1433331" cy="143333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136645" y="2872272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456570" y="4845641"/>
            <a:ext cx="1863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Third Party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3122612" y="4673762"/>
            <a:ext cx="6014033" cy="7871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1"/>
          </p:cNvCxnSpPr>
          <p:nvPr/>
        </p:nvCxnSpPr>
        <p:spPr>
          <a:xfrm>
            <a:off x="3122612" y="4956450"/>
            <a:ext cx="6014033" cy="80708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481870">
            <a:off x="5275689" y="4555688"/>
            <a:ext cx="25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 transfer</a:t>
            </a:r>
          </a:p>
        </p:txBody>
      </p:sp>
    </p:spTree>
    <p:extLst>
      <p:ext uri="{BB962C8B-B14F-4D97-AF65-F5344CB8AC3E}">
        <p14:creationId xmlns:p14="http://schemas.microsoft.com/office/powerpoint/2010/main" val="94738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 animBg="1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4" y="1151121"/>
            <a:ext cx="11925397" cy="5570355"/>
          </a:xfrm>
        </p:spPr>
        <p:txBody>
          <a:bodyPr/>
          <a:lstStyle/>
          <a:p>
            <a:r>
              <a:rPr lang="en-US" dirty="0"/>
              <a:t>Cookies stored by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external party </a:t>
            </a:r>
            <a:r>
              <a:rPr lang="en-US" dirty="0"/>
              <a:t>(different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domain</a:t>
            </a:r>
            <a:r>
              <a:rPr lang="en-US" dirty="0"/>
              <a:t>)</a:t>
            </a:r>
          </a:p>
          <a:p>
            <a:r>
              <a:rPr lang="en-US" dirty="0"/>
              <a:t>Mainly used for advertising and tracking across the web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Cookies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943838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22612" y="3950115"/>
            <a:ext cx="633395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20565" y="3330388"/>
            <a:ext cx="25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 transfer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5" y="3708830"/>
            <a:ext cx="2020543" cy="16600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194" y="5450072"/>
            <a:ext cx="709891" cy="7098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5460866"/>
            <a:ext cx="705707" cy="7057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33" y="5408722"/>
            <a:ext cx="771119" cy="771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55" y="3800695"/>
            <a:ext cx="1870776" cy="1120846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3122612" y="4250307"/>
            <a:ext cx="6467271" cy="75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610396" y="2486767"/>
            <a:ext cx="5243495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http://stackoverflow.com/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2635289" y="2645139"/>
            <a:ext cx="778978" cy="32367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9026390" y="2685355"/>
            <a:ext cx="810039" cy="2501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645" y="5253718"/>
            <a:ext cx="2500463" cy="145188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639" y="3405616"/>
            <a:ext cx="1433331" cy="143333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176401" y="3004792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456570" y="5061769"/>
            <a:ext cx="1863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Third Party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3122612" y="4819534"/>
            <a:ext cx="6014033" cy="7871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1"/>
          </p:cNvCxnSpPr>
          <p:nvPr/>
        </p:nvCxnSpPr>
        <p:spPr>
          <a:xfrm>
            <a:off x="3122612" y="5172578"/>
            <a:ext cx="6014033" cy="80708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481870">
            <a:off x="5275689" y="4674956"/>
            <a:ext cx="25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 transfer</a:t>
            </a:r>
          </a:p>
        </p:txBody>
      </p:sp>
    </p:spTree>
    <p:extLst>
      <p:ext uri="{BB962C8B-B14F-4D97-AF65-F5344CB8AC3E}">
        <p14:creationId xmlns:p14="http://schemas.microsoft.com/office/powerpoint/2010/main" val="401410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 animBg="1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 in Our HTTP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A1E86E-9BE6-4CAF-AA4D-928690594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2" y="5773600"/>
            <a:ext cx="10744200" cy="719034"/>
          </a:xfrm>
        </p:spPr>
        <p:txBody>
          <a:bodyPr/>
          <a:lstStyle/>
          <a:p>
            <a:r>
              <a:rPr lang="en-US" dirty="0"/>
              <a:t>Cookies 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4F25ACA-289A-4115-A9A5-6082AEF12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1295400"/>
            <a:ext cx="6351475" cy="3175738"/>
          </a:xfrm>
          <a:prstGeom prst="roundRect">
            <a:avLst>
              <a:gd name="adj" fmla="val 66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76062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0A1B3E8-26C7-44E2-AC07-9A303A101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FFFD15CB-9726-46AC-81B0-CA4C2783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Cookie Class - Properties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E83D50A-C681-452F-B04E-C27B86C12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736" y="1389744"/>
            <a:ext cx="112776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Key { get;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Value { get;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DateTime Expires { get;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bool IsNew { get; } = true;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override string ToString()</a:t>
            </a: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Implement method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918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0A1B3E8-26C7-44E2-AC07-9A303A101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FFFD15CB-9726-46AC-81B0-CA4C2783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Cookie Class - Constructors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E83D50A-C681-452F-B04E-C27B86C12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467" y="1447800"/>
            <a:ext cx="112776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HttpCookie(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key, string value, int expires = 3)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HttpCookie(string key, string value, bool isNew, int expires = 3) : this(key, value, expires)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625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0A1B3E8-26C7-44E2-AC07-9A303A101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80CAB1D9-6BC5-4C19-AB58-EF9E2058A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r>
              <a:rPr lang="en-US" dirty="0"/>
              <a:t>The change allows us to keep several headers with same key</a:t>
            </a:r>
          </a:p>
          <a:p>
            <a:r>
              <a:rPr lang="en-US" dirty="0"/>
              <a:t>Change the code of the server in order to work with the new implementation of </a:t>
            </a:r>
            <a:r>
              <a:rPr lang="en-US" noProof="1"/>
              <a:t>HttpHeaderCollection</a:t>
            </a:r>
            <a:r>
              <a:rPr lang="en-US" dirty="0"/>
              <a:t> class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FFFD15CB-9726-46AC-81B0-CA4C2783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Changes in the HttpHeaderCollection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E83D50A-C681-452F-B04E-C27B86C12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28" y="1467680"/>
            <a:ext cx="112776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readonly Dictionary&lt;string, HttpHeader&gt; headers;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1F971DC-B677-42EF-8F57-9D6A498BD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28" y="3032762"/>
            <a:ext cx="11277600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readonly Dictionary&lt;string, List&lt;HttpHeader&gt;&gt; headers;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xmlns="" id="{777FA0C1-EDDC-404E-894D-0DDD28573D3A}"/>
              </a:ext>
            </a:extLst>
          </p:cNvPr>
          <p:cNvSpPr/>
          <p:nvPr/>
        </p:nvSpPr>
        <p:spPr>
          <a:xfrm>
            <a:off x="5713412" y="2249556"/>
            <a:ext cx="320216" cy="583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4994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0A1B3E8-26C7-44E2-AC07-9A303A101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FFFD15CB-9726-46AC-81B0-CA4C2783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Cookies in the </a:t>
            </a:r>
            <a:r>
              <a:rPr lang="en-US" noProof="1"/>
              <a:t>HttpRequest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1F971DC-B677-42EF-8F57-9D6A498BD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" y="1151121"/>
            <a:ext cx="11277600" cy="53060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ParseCookies()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(this.HeaderCollection.ContainsKey("Cookie")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List&lt;HttpHeader&gt; cookiesList =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this.HeaderCollection.GetHeader("Cookie");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(HttpHeader header in cookiesList)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 continues on the next slide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938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0A1B3E8-26C7-44E2-AC07-9A303A101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FFFD15CB-9726-46AC-81B0-CA4C2783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Cookies in the </a:t>
            </a:r>
            <a:r>
              <a:rPr lang="en-US" noProof="1"/>
              <a:t>HttpRequest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1F971DC-B677-42EF-8F57-9D6A498BD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" y="1151121"/>
            <a:ext cx="11277600" cy="53060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cookieString = header.Value;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(string.IsNullOrEmpty(cookieString)) return;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cookies = cookieString.Split(';');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c in cookies)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(!c.Contains("=")) continue;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Get cookie key and value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HttpCookie cookie = new HttpCookie(key, value, false);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this.CookieCollection.AddCookie(cookie);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25677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0A1B3E8-26C7-44E2-AC07-9A303A101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FFFD15CB-9726-46AC-81B0-CA4C2783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Cookies in the </a:t>
            </a:r>
            <a:r>
              <a:rPr lang="en-US" dirty="0" err="1"/>
              <a:t>RequestHandler</a:t>
            </a:r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1F971DC-B677-42EF-8F57-9D6A498BD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631" y="1153396"/>
            <a:ext cx="11277600" cy="53060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SetCookies(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IHttpContext httpContext, IHttpResponse httpResponse)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cookies = httpContext.Request.CookieCollection;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foreach (HttpCookie cookie in cookies)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(cookie.IsNew)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httpResponse.AddHeader("Set-Cookie",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cookie.ToString());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094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A1E86E-9BE6-4CAF-AA4D-928690594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2" y="5773600"/>
            <a:ext cx="10744200" cy="71903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03FA104-DD95-44EB-96F3-00A433429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354" y="1905000"/>
            <a:ext cx="6916115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15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to store information about a user to be used across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multiple pages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Sessions?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1" y="3185388"/>
            <a:ext cx="1785990" cy="17859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5212" y="2760425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737" y="4889448"/>
            <a:ext cx="874252" cy="8742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134" y="3452851"/>
            <a:ext cx="874252" cy="8742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134" y="2261901"/>
            <a:ext cx="874252" cy="8742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947" y="3452851"/>
            <a:ext cx="874252" cy="8742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89028" y="2786527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56522" y="2437417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/login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4970" y="3628367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/home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24385" y="5064964"/>
            <a:ext cx="1729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/products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32346" y="4499227"/>
            <a:ext cx="1759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user:</a:t>
            </a:r>
            <a:r>
              <a:rPr lang="en-US" sz="2800" dirty="0"/>
              <a:t> Teo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432585" y="3140368"/>
            <a:ext cx="1221858" cy="4967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85254" y="3938052"/>
            <a:ext cx="2009227" cy="1157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417118" y="3889977"/>
            <a:ext cx="1255478" cy="334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28782" y="4212845"/>
            <a:ext cx="1243814" cy="54799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04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exchange mechanism be used between the user and the web application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Management</a:t>
            </a:r>
            <a:endParaRPr lang="bg-BG" dirty="0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xmlns="" id="{2D4AD747-1D9C-4984-8C7B-7AB42271DC6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3E94340-D94D-4D63-BD86-D2C894B88213}"/>
              </a:ext>
            </a:extLst>
          </p:cNvPr>
          <p:cNvSpPr txBox="1"/>
          <p:nvPr/>
        </p:nvSpPr>
        <p:spPr>
          <a:xfrm>
            <a:off x="943838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2612" y="4891020"/>
            <a:ext cx="599827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114C09D-A73F-48D9-9354-BC5BAEE017D6}"/>
              </a:ext>
            </a:extLst>
          </p:cNvPr>
          <p:cNvSpPr txBox="1"/>
          <p:nvPr/>
        </p:nvSpPr>
        <p:spPr>
          <a:xfrm>
            <a:off x="4848174" y="3529168"/>
            <a:ext cx="2591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User credentials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5" y="3708830"/>
            <a:ext cx="2020543" cy="16600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194" y="5450072"/>
            <a:ext cx="709891" cy="7098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5460866"/>
            <a:ext cx="705707" cy="7057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33" y="5408722"/>
            <a:ext cx="771119" cy="7711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55" y="3800695"/>
            <a:ext cx="1870776" cy="112084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2612" y="4065640"/>
            <a:ext cx="6042193" cy="19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959" y="3435714"/>
            <a:ext cx="2209048" cy="22090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3B708932-8D70-45C9-9D28-B9FAC7082276}"/>
              </a:ext>
            </a:extLst>
          </p:cNvPr>
          <p:cNvSpPr txBox="1"/>
          <p:nvPr/>
        </p:nvSpPr>
        <p:spPr>
          <a:xfrm>
            <a:off x="9145426" y="3068778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8E977DE7-5751-4C47-A884-44E5E706E70D}"/>
              </a:ext>
            </a:extLst>
          </p:cNvPr>
          <p:cNvSpPr txBox="1"/>
          <p:nvPr/>
        </p:nvSpPr>
        <p:spPr>
          <a:xfrm>
            <a:off x="5239200" y="4330431"/>
            <a:ext cx="170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ID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1207" y="2414487"/>
            <a:ext cx="1455034" cy="6559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372CC9B8-6406-4447-8780-9BF7B5FEED90}"/>
              </a:ext>
            </a:extLst>
          </p:cNvPr>
          <p:cNvSpPr txBox="1"/>
          <p:nvPr/>
        </p:nvSpPr>
        <p:spPr>
          <a:xfrm>
            <a:off x="4722812" y="2129866"/>
            <a:ext cx="2471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First Time Login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CFCE8C28-D595-4D54-A031-D6D1FBA318AB}"/>
              </a:ext>
            </a:extLst>
          </p:cNvPr>
          <p:cNvCxnSpPr>
            <a:cxnSpLocks/>
          </p:cNvCxnSpPr>
          <p:nvPr/>
        </p:nvCxnSpPr>
        <p:spPr>
          <a:xfrm>
            <a:off x="7422377" y="2421937"/>
            <a:ext cx="1455034" cy="6559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02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5" grpId="0"/>
      <p:bldP spid="4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exchange mechanism be used between the user and the web application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Management</a:t>
            </a:r>
            <a:endParaRPr lang="bg-BG" dirty="0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xmlns="" id="{2D4AD747-1D9C-4984-8C7B-7AB42271DC6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3E94340-D94D-4D63-BD86-D2C894B88213}"/>
              </a:ext>
            </a:extLst>
          </p:cNvPr>
          <p:cNvSpPr txBox="1"/>
          <p:nvPr/>
        </p:nvSpPr>
        <p:spPr>
          <a:xfrm>
            <a:off x="943838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2612" y="4891020"/>
            <a:ext cx="599827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5" y="3708830"/>
            <a:ext cx="2020543" cy="16600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194" y="5450072"/>
            <a:ext cx="709891" cy="7098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5460866"/>
            <a:ext cx="705707" cy="7057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33" y="5408722"/>
            <a:ext cx="771119" cy="7711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55" y="3800695"/>
            <a:ext cx="1870776" cy="112084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2612" y="4065640"/>
            <a:ext cx="6042193" cy="19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959" y="3435714"/>
            <a:ext cx="2209048" cy="22090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3B708932-8D70-45C9-9D28-B9FAC7082276}"/>
              </a:ext>
            </a:extLst>
          </p:cNvPr>
          <p:cNvSpPr txBox="1"/>
          <p:nvPr/>
        </p:nvSpPr>
        <p:spPr>
          <a:xfrm>
            <a:off x="9145426" y="3068778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8E977DE7-5751-4C47-A884-44E5E706E70D}"/>
              </a:ext>
            </a:extLst>
          </p:cNvPr>
          <p:cNvSpPr txBox="1"/>
          <p:nvPr/>
        </p:nvSpPr>
        <p:spPr>
          <a:xfrm>
            <a:off x="5239200" y="3535303"/>
            <a:ext cx="170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ID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1207" y="2503039"/>
            <a:ext cx="1705197" cy="56741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372CC9B8-6406-4447-8780-9BF7B5FEED90}"/>
              </a:ext>
            </a:extLst>
          </p:cNvPr>
          <p:cNvSpPr txBox="1"/>
          <p:nvPr/>
        </p:nvSpPr>
        <p:spPr>
          <a:xfrm>
            <a:off x="4897383" y="2241429"/>
            <a:ext cx="2436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Browsing Pages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0FAE8B7-6937-45A9-81DB-990634DF731A}"/>
              </a:ext>
            </a:extLst>
          </p:cNvPr>
          <p:cNvSpPr txBox="1"/>
          <p:nvPr/>
        </p:nvSpPr>
        <p:spPr>
          <a:xfrm>
            <a:off x="3937398" y="4324156"/>
            <a:ext cx="431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Requested data + Session ID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E09F6B5D-D063-4F25-8763-B998595B21F8}"/>
              </a:ext>
            </a:extLst>
          </p:cNvPr>
          <p:cNvCxnSpPr>
            <a:cxnSpLocks/>
          </p:cNvCxnSpPr>
          <p:nvPr/>
        </p:nvCxnSpPr>
        <p:spPr>
          <a:xfrm>
            <a:off x="7415692" y="2503039"/>
            <a:ext cx="1705197" cy="56741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5686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exchange mechanism be used between the user and the web application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Management</a:t>
            </a:r>
            <a:endParaRPr lang="bg-BG" dirty="0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xmlns="" id="{2D4AD747-1D9C-4984-8C7B-7AB42271DC6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3E94340-D94D-4D63-BD86-D2C894B88213}"/>
              </a:ext>
            </a:extLst>
          </p:cNvPr>
          <p:cNvSpPr txBox="1"/>
          <p:nvPr/>
        </p:nvSpPr>
        <p:spPr>
          <a:xfrm>
            <a:off x="943838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2612" y="4891020"/>
            <a:ext cx="599827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5" y="3708830"/>
            <a:ext cx="2020543" cy="16600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194" y="5450072"/>
            <a:ext cx="709891" cy="7098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5460866"/>
            <a:ext cx="705707" cy="7057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33" y="5408722"/>
            <a:ext cx="771119" cy="7711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55" y="3800695"/>
            <a:ext cx="1870776" cy="112084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2612" y="4065640"/>
            <a:ext cx="6042193" cy="19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959" y="3435714"/>
            <a:ext cx="2209048" cy="22090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3B708932-8D70-45C9-9D28-B9FAC7082276}"/>
              </a:ext>
            </a:extLst>
          </p:cNvPr>
          <p:cNvSpPr txBox="1"/>
          <p:nvPr/>
        </p:nvSpPr>
        <p:spPr>
          <a:xfrm>
            <a:off x="9145426" y="3068778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8E977DE7-5751-4C47-A884-44E5E706E70D}"/>
              </a:ext>
            </a:extLst>
          </p:cNvPr>
          <p:cNvSpPr txBox="1"/>
          <p:nvPr/>
        </p:nvSpPr>
        <p:spPr>
          <a:xfrm>
            <a:off x="3945292" y="4320501"/>
            <a:ext cx="4284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Requested Data + Session ID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1207" y="2590800"/>
            <a:ext cx="1313335" cy="4796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372CC9B8-6406-4447-8780-9BF7B5FEED90}"/>
              </a:ext>
            </a:extLst>
          </p:cNvPr>
          <p:cNvSpPr txBox="1"/>
          <p:nvPr/>
        </p:nvSpPr>
        <p:spPr>
          <a:xfrm>
            <a:off x="4505521" y="2037057"/>
            <a:ext cx="34344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Browsing pages after</a:t>
            </a:r>
          </a:p>
          <a:p>
            <a:pPr algn="ctr"/>
            <a:r>
              <a:rPr lang="en-US" sz="2800" dirty="0"/>
              <a:t>the server is restarted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819C73B-71C2-4F99-8A64-F0E780BA5DDC}"/>
              </a:ext>
            </a:extLst>
          </p:cNvPr>
          <p:cNvSpPr txBox="1"/>
          <p:nvPr/>
        </p:nvSpPr>
        <p:spPr>
          <a:xfrm>
            <a:off x="5247497" y="3513948"/>
            <a:ext cx="170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ID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7D520FAD-F78B-4F5B-A54D-E180AD6E059D}"/>
              </a:ext>
            </a:extLst>
          </p:cNvPr>
          <p:cNvCxnSpPr>
            <a:cxnSpLocks/>
          </p:cNvCxnSpPr>
          <p:nvPr/>
        </p:nvCxnSpPr>
        <p:spPr>
          <a:xfrm>
            <a:off x="7992931" y="2590800"/>
            <a:ext cx="1313335" cy="4796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4279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with Cookies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530" y="3033915"/>
            <a:ext cx="1785990" cy="17859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81931" y="2608952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285" y="3715751"/>
            <a:ext cx="874252" cy="8742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31366" y="3129882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06626" y="1851013"/>
            <a:ext cx="1889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Cookie 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name: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sid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value: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5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}</a:t>
            </a:r>
            <a:endParaRPr lang="en-US" sz="28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296376" y="3115549"/>
            <a:ext cx="770771" cy="19075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851013"/>
            <a:ext cx="777817" cy="77781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4357600"/>
            <a:ext cx="777817" cy="77781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406625" y="4280118"/>
            <a:ext cx="1889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Cookie 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name: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sid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value: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7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}</a:t>
            </a:r>
            <a:endParaRPr lang="en-US" sz="2800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427412" y="4591677"/>
            <a:ext cx="762000" cy="2851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9574811" y="1612365"/>
            <a:ext cx="1787869" cy="1988470"/>
          </a:xfrm>
          <a:prstGeom prst="roundRect">
            <a:avLst/>
          </a:prstGeom>
          <a:solidFill>
            <a:srgbClr val="6B85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sid 5 {</a:t>
            </a:r>
            <a:br>
              <a:rPr lang="en-US" sz="2000" dirty="0"/>
            </a:br>
            <a:r>
              <a:rPr lang="en-US" sz="2000" dirty="0"/>
              <a:t>  uid: 101</a:t>
            </a:r>
            <a:br>
              <a:rPr lang="en-US" sz="2000" dirty="0"/>
            </a:br>
            <a:r>
              <a:rPr lang="en-US" sz="2000" dirty="0"/>
              <a:t>}</a:t>
            </a:r>
          </a:p>
          <a:p>
            <a:r>
              <a:rPr lang="en-US" sz="2000" dirty="0"/>
              <a:t>sid 7 {</a:t>
            </a:r>
            <a:br>
              <a:rPr lang="en-US" sz="2000" dirty="0"/>
            </a:br>
            <a:r>
              <a:rPr lang="en-US" sz="2000" dirty="0"/>
              <a:t>  uid: 102</a:t>
            </a:r>
            <a:br>
              <a:rPr lang="en-US" sz="2000" dirty="0"/>
            </a:br>
            <a:r>
              <a:rPr lang="en-US" sz="2000" dirty="0"/>
              <a:t>}</a:t>
            </a:r>
          </a:p>
          <a:p>
            <a:endParaRPr lang="en-US" dirty="0"/>
          </a:p>
        </p:txBody>
      </p:sp>
      <p:sp>
        <p:nvSpPr>
          <p:cNvPr id="45" name="Can 44"/>
          <p:cNvSpPr/>
          <p:nvPr/>
        </p:nvSpPr>
        <p:spPr>
          <a:xfrm>
            <a:off x="9773245" y="4591677"/>
            <a:ext cx="1425604" cy="1848029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uid  name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101 Teo</a:t>
            </a:r>
          </a:p>
          <a:p>
            <a:r>
              <a:rPr lang="en-US" dirty="0">
                <a:solidFill>
                  <a:schemeClr val="bg1"/>
                </a:solidFill>
              </a:rPr>
              <a:t>102 Bojo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424132" y="1099527"/>
            <a:ext cx="2396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Store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675813" y="4034076"/>
            <a:ext cx="1686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Database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6333632" y="2412079"/>
            <a:ext cx="2933159" cy="9169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8378647" y="3391492"/>
            <a:ext cx="977658" cy="38670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181786" y="4819905"/>
            <a:ext cx="1371380" cy="6957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6333632" y="4495800"/>
            <a:ext cx="3085727" cy="155658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3150378" y="3362980"/>
            <a:ext cx="788686" cy="2214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3492298" y="4869776"/>
            <a:ext cx="818232" cy="30756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20538612">
            <a:off x="6896233" y="2374671"/>
            <a:ext cx="1465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Validate</a:t>
            </a:r>
          </a:p>
        </p:txBody>
      </p:sp>
      <p:sp>
        <p:nvSpPr>
          <p:cNvPr id="75" name="TextBox 74"/>
          <p:cNvSpPr txBox="1"/>
          <p:nvPr/>
        </p:nvSpPr>
        <p:spPr>
          <a:xfrm rot="1607758">
            <a:off x="8199816" y="4647293"/>
            <a:ext cx="1509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data</a:t>
            </a:r>
          </a:p>
        </p:txBody>
      </p:sp>
      <p:sp>
        <p:nvSpPr>
          <p:cNvPr id="76" name="TextBox 75"/>
          <p:cNvSpPr txBox="1"/>
          <p:nvPr/>
        </p:nvSpPr>
        <p:spPr>
          <a:xfrm rot="1607758">
            <a:off x="5800853" y="5305827"/>
            <a:ext cx="4083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Create personal web page</a:t>
            </a:r>
          </a:p>
        </p:txBody>
      </p:sp>
      <p:sp>
        <p:nvSpPr>
          <p:cNvPr id="77" name="TextBox 76"/>
          <p:cNvSpPr txBox="1"/>
          <p:nvPr/>
        </p:nvSpPr>
        <p:spPr>
          <a:xfrm rot="743552">
            <a:off x="3319508" y="2643810"/>
            <a:ext cx="81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</a:t>
            </a:r>
          </a:p>
        </p:txBody>
      </p:sp>
      <p:sp>
        <p:nvSpPr>
          <p:cNvPr id="78" name="TextBox 77"/>
          <p:cNvSpPr txBox="1"/>
          <p:nvPr/>
        </p:nvSpPr>
        <p:spPr>
          <a:xfrm rot="20255812">
            <a:off x="3276332" y="4218267"/>
            <a:ext cx="81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</a:t>
            </a:r>
          </a:p>
        </p:txBody>
      </p:sp>
      <p:sp>
        <p:nvSpPr>
          <p:cNvPr id="79" name="TextBox 78"/>
          <p:cNvSpPr txBox="1"/>
          <p:nvPr/>
        </p:nvSpPr>
        <p:spPr>
          <a:xfrm rot="743552">
            <a:off x="3099786" y="3468852"/>
            <a:ext cx="974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</a:t>
            </a:r>
          </a:p>
        </p:txBody>
      </p:sp>
      <p:sp>
        <p:nvSpPr>
          <p:cNvPr id="81" name="TextBox 80"/>
          <p:cNvSpPr txBox="1"/>
          <p:nvPr/>
        </p:nvSpPr>
        <p:spPr>
          <a:xfrm rot="20255812">
            <a:off x="3623757" y="4950786"/>
            <a:ext cx="891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</a:t>
            </a:r>
          </a:p>
        </p:txBody>
      </p:sp>
    </p:spTree>
    <p:extLst>
      <p:ext uri="{BB962C8B-B14F-4D97-AF65-F5344CB8AC3E}">
        <p14:creationId xmlns:p14="http://schemas.microsoft.com/office/powerpoint/2010/main" val="160631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4" grpId="0"/>
      <p:bldP spid="75" grpId="0"/>
      <p:bldP spid="76" grpId="0"/>
      <p:bldP spid="77" grpId="0"/>
      <p:bldP spid="78" grpId="0"/>
      <p:bldP spid="79" grpId="0"/>
      <p:bldP spid="8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Structure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CCD1DB1-9752-47EF-907D-727EA4A8A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2" y="1433228"/>
            <a:ext cx="7391401" cy="47459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"hje85d3" :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   user_id: 789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   username: FirstUser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 },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"af354dd" :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   user_id: 456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   username: SecondUser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 },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"fg78e5s" :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   user_id: 654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   username: ThirdUser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 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75924470-31F9-428A-9F30-722A0C8743C4}"/>
              </a:ext>
            </a:extLst>
          </p:cNvPr>
          <p:cNvSpPr/>
          <p:nvPr/>
        </p:nvSpPr>
        <p:spPr>
          <a:xfrm>
            <a:off x="2857568" y="1472984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6AFCC75C-E1D5-4A9B-819C-BAB2C27A8740}"/>
              </a:ext>
            </a:extLst>
          </p:cNvPr>
          <p:cNvSpPr/>
          <p:nvPr/>
        </p:nvSpPr>
        <p:spPr>
          <a:xfrm>
            <a:off x="2857568" y="2992670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FA77B7E2-4C60-4053-86CB-3098215DE7CC}"/>
              </a:ext>
            </a:extLst>
          </p:cNvPr>
          <p:cNvSpPr/>
          <p:nvPr/>
        </p:nvSpPr>
        <p:spPr>
          <a:xfrm>
            <a:off x="2857568" y="4537548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utoShape 25">
            <a:extLst>
              <a:ext uri="{FF2B5EF4-FFF2-40B4-BE49-F238E27FC236}">
                <a16:creationId xmlns:a16="http://schemas.microsoft.com/office/drawing/2014/main" xmlns="" id="{513DAB78-C1CD-465A-B948-D0F6F65EF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2" y="2992670"/>
            <a:ext cx="1848679" cy="986786"/>
          </a:xfrm>
          <a:prstGeom prst="wedgeRoundRectCallout">
            <a:avLst>
              <a:gd name="adj1" fmla="val -21467"/>
              <a:gd name="adj2" fmla="val -188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Unique </a:t>
            </a:r>
          </a:p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Session ID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30127338-68C1-4C39-BA50-FD408CE421BA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 flipV="1">
            <a:off x="2228091" y="1681706"/>
            <a:ext cx="629477" cy="18043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8EAC37B8-AFB7-486D-A523-B3F240B326A8}"/>
              </a:ext>
            </a:extLst>
          </p:cNvPr>
          <p:cNvCxnSpPr>
            <a:stCxn id="18" idx="3"/>
            <a:endCxn id="13" idx="1"/>
          </p:cNvCxnSpPr>
          <p:nvPr/>
        </p:nvCxnSpPr>
        <p:spPr>
          <a:xfrm flipV="1">
            <a:off x="2228091" y="3201392"/>
            <a:ext cx="629477" cy="2846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CAA61678-9541-45AA-861F-811B15F672D7}"/>
              </a:ext>
            </a:extLst>
          </p:cNvPr>
          <p:cNvCxnSpPr>
            <a:stCxn id="18" idx="3"/>
            <a:endCxn id="16" idx="1"/>
          </p:cNvCxnSpPr>
          <p:nvPr/>
        </p:nvCxnSpPr>
        <p:spPr>
          <a:xfrm>
            <a:off x="2228091" y="3486063"/>
            <a:ext cx="629477" cy="12602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8C39FB36-610E-4E2E-B2DA-24F8F28A6AB6}"/>
              </a:ext>
            </a:extLst>
          </p:cNvPr>
          <p:cNvSpPr/>
          <p:nvPr/>
        </p:nvSpPr>
        <p:spPr>
          <a:xfrm>
            <a:off x="5180012" y="1877176"/>
            <a:ext cx="3429000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xmlns="" id="{140678F0-92A1-41A1-911D-FD755878C245}"/>
              </a:ext>
            </a:extLst>
          </p:cNvPr>
          <p:cNvSpPr/>
          <p:nvPr/>
        </p:nvSpPr>
        <p:spPr>
          <a:xfrm>
            <a:off x="5180012" y="3417899"/>
            <a:ext cx="3581400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709EE0C3-E2A9-49FE-A882-F70B4232A666}"/>
              </a:ext>
            </a:extLst>
          </p:cNvPr>
          <p:cNvSpPr/>
          <p:nvPr/>
        </p:nvSpPr>
        <p:spPr>
          <a:xfrm>
            <a:off x="5180012" y="4954992"/>
            <a:ext cx="3429000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xmlns="" id="{4DFFAA19-BCF5-4C53-A78B-CC0377A31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1012" y="2992670"/>
            <a:ext cx="2548022" cy="986786"/>
          </a:xfrm>
          <a:prstGeom prst="wedgeRoundRectCallout">
            <a:avLst>
              <a:gd name="adj1" fmla="val -21467"/>
              <a:gd name="adj2" fmla="val -188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Key-Value pairs with user data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0263127D-8907-40EA-A48A-7310869ECB17}"/>
              </a:ext>
            </a:extLst>
          </p:cNvPr>
          <p:cNvCxnSpPr>
            <a:stCxn id="26" idx="1"/>
            <a:endCxn id="23" idx="3"/>
          </p:cNvCxnSpPr>
          <p:nvPr/>
        </p:nvCxnSpPr>
        <p:spPr>
          <a:xfrm flipH="1" flipV="1">
            <a:off x="8609012" y="2265462"/>
            <a:ext cx="762000" cy="1220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1105D912-B2FA-4CFE-A93F-281D95A7EF1F}"/>
              </a:ext>
            </a:extLst>
          </p:cNvPr>
          <p:cNvCxnSpPr>
            <a:endCxn id="24" idx="3"/>
          </p:cNvCxnSpPr>
          <p:nvPr/>
        </p:nvCxnSpPr>
        <p:spPr>
          <a:xfrm flipH="1">
            <a:off x="8761412" y="3486063"/>
            <a:ext cx="589721" cy="3201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8BC4C583-B2C0-4DBF-AEE4-7FDDBF007354}"/>
              </a:ext>
            </a:extLst>
          </p:cNvPr>
          <p:cNvCxnSpPr>
            <a:stCxn id="26" idx="1"/>
            <a:endCxn id="25" idx="3"/>
          </p:cNvCxnSpPr>
          <p:nvPr/>
        </p:nvCxnSpPr>
        <p:spPr>
          <a:xfrm flipH="1">
            <a:off x="8609012" y="3486063"/>
            <a:ext cx="762000" cy="18572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9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6" grpId="0" animBg="1"/>
      <p:bldP spid="18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Session in Our HTTP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A1E86E-9BE6-4CAF-AA4D-928690594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2" y="5773600"/>
            <a:ext cx="10744200" cy="719034"/>
          </a:xfrm>
        </p:spPr>
        <p:txBody>
          <a:bodyPr/>
          <a:lstStyle/>
          <a:p>
            <a:r>
              <a:rPr lang="en-US" dirty="0"/>
              <a:t>HTTP Session Implementation</a:t>
            </a:r>
          </a:p>
        </p:txBody>
      </p:sp>
      <p:pic>
        <p:nvPicPr>
          <p:cNvPr id="8" name="Graphic 7" descr="Monitor">
            <a:extLst>
              <a:ext uri="{FF2B5EF4-FFF2-40B4-BE49-F238E27FC236}">
                <a16:creationId xmlns:a16="http://schemas.microsoft.com/office/drawing/2014/main" xmlns="" id="{960802BE-9943-4A7A-9D0D-4202A444F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033160" y="500218"/>
            <a:ext cx="5946912" cy="44759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94EFC11-399B-4F52-9BFA-08A4CA6195F3}"/>
              </a:ext>
            </a:extLst>
          </p:cNvPr>
          <p:cNvSpPr txBox="1"/>
          <p:nvPr/>
        </p:nvSpPr>
        <p:spPr>
          <a:xfrm>
            <a:off x="4168243" y="2030293"/>
            <a:ext cx="38523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Consolas" panose="020B0609020204030204" pitchFamily="49" charset="0"/>
              </a:rPr>
              <a:t>Welcome back!</a:t>
            </a:r>
          </a:p>
        </p:txBody>
      </p:sp>
    </p:spTree>
    <p:extLst>
      <p:ext uri="{BB962C8B-B14F-4D97-AF65-F5344CB8AC3E}">
        <p14:creationId xmlns:p14="http://schemas.microsoft.com/office/powerpoint/2010/main" val="41912622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IHttpSession</a:t>
            </a:r>
            <a:r>
              <a:rPr lang="en-US" dirty="0"/>
              <a:t> Interface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12812" y="1752600"/>
            <a:ext cx="10272600" cy="41434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Id { get; 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GetParameter(string key);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Add(string key, string value);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Clear();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IsAuthenticated();</a:t>
            </a:r>
          </a:p>
        </p:txBody>
      </p:sp>
    </p:spTree>
    <p:extLst>
      <p:ext uri="{BB962C8B-B14F-4D97-AF65-F5344CB8AC3E}">
        <p14:creationId xmlns:p14="http://schemas.microsoft.com/office/powerpoint/2010/main" val="116648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Cookies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A1E86E-9BE6-4CAF-AA4D-928690594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2" y="5773600"/>
            <a:ext cx="10744200" cy="719034"/>
          </a:xfrm>
        </p:spPr>
        <p:txBody>
          <a:bodyPr/>
          <a:lstStyle/>
          <a:p>
            <a:r>
              <a:rPr lang="en-US" dirty="0"/>
              <a:t>Usages and Control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66EB8C52-52EF-445A-BC54-E3F18FC93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379" y="1643705"/>
            <a:ext cx="6868426" cy="285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996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HttpSession</a:t>
            </a:r>
            <a:r>
              <a:rPr lang="en-US" dirty="0"/>
              <a:t> Class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08012" y="1524000"/>
            <a:ext cx="109584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string id;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Dictionary&lt;string, string&gt; parameters;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HttpSession(string id)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this.parameters = new Dictionary&lt;string, string&gt;();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this.id = id;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Implement the IHttpSession interface</a:t>
            </a:r>
          </a:p>
        </p:txBody>
      </p:sp>
    </p:spTree>
    <p:extLst>
      <p:ext uri="{BB962C8B-B14F-4D97-AF65-F5344CB8AC3E}">
        <p14:creationId xmlns:p14="http://schemas.microsoft.com/office/powerpoint/2010/main" val="356927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Set Session in the HttpRequest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19441" y="1018004"/>
            <a:ext cx="11430000" cy="55215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SetSession(Dictionary&lt;string, IHttpSession&gt; session)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(this.CookieCollection.ContainsCookie("sessionId"))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sessionCookie = this.CookieCollection.GetCookie("sessionId");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sessionId = sessionCookie.Value;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(session.ContainsKey(sessionId))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this.HttpSession = session[sessionId];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146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Set Session in the RequestHandler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31812" y="1600200"/>
            <a:ext cx="109584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(cookie.IsNew)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session = httpContext.Request.HttpSession;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(!requestCookies.ContainsCookie(SessionIdString)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|| session == null)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 session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{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Parse the cookie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498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Set Session in the RequestHandler (2)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38111" y="1752600"/>
            <a:ext cx="11316208" cy="37117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sessionId = SessionCreator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.GetInstance().GenerateSessionId();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httpResponse.AddHeader("Set-Cookie", "sessionId=" + sessionId + "; HttpOnly; path=/");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IHttpSession httpSession = new HttpSession(sessionId);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httpContext.Request.HttpSession = httpSession;</a:t>
            </a:r>
          </a:p>
        </p:txBody>
      </p:sp>
    </p:spTree>
    <p:extLst>
      <p:ext uri="{BB962C8B-B14F-4D97-AF65-F5344CB8AC3E}">
        <p14:creationId xmlns:p14="http://schemas.microsoft.com/office/powerpoint/2010/main" val="211299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SessionCreator – Fields and Constructor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64615" y="1600200"/>
            <a:ext cx="11316208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SessionCreator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Random random;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static SessionCreator sessionCreator;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SessionCreator()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this.random = new Random();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91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SessionCreator – Methods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29897" y="1228815"/>
            <a:ext cx="11316208" cy="50690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SessionCreator GetInstance()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(sessionCreator == null)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sessionCreator = new SessionCreator();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sessionCreator;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GenerateSessionId()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Guid.NewGuid().ToString();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110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5" y="1891085"/>
            <a:ext cx="11804821" cy="47321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Cookies </a:t>
            </a:r>
            <a:r>
              <a:rPr lang="en-US" sz="3200" dirty="0"/>
              <a:t>are client based stored information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They are created by web applications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Browser sends them back to the application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Sessions </a:t>
            </a:r>
            <a:r>
              <a:rPr lang="en-US" sz="3200" dirty="0"/>
              <a:t>are server based information that</a:t>
            </a:r>
            <a:br>
              <a:rPr lang="en-US" sz="3200" dirty="0"/>
            </a:br>
            <a:r>
              <a:rPr lang="en-US" sz="3200" dirty="0"/>
              <a:t>is used across multiple pages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CF084BA-DC3E-49DA-8030-F37D93F893A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0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https://softuni.bg/courses/csharp-web-development-basics</a:t>
            </a:r>
            <a:r>
              <a:rPr lang="en-US" dirty="0"/>
              <a:t>  </a:t>
            </a:r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783" y="1151121"/>
            <a:ext cx="12038042" cy="2919605"/>
          </a:xfrm>
        </p:spPr>
        <p:txBody>
          <a:bodyPr>
            <a:normAutofit/>
          </a:bodyPr>
          <a:lstStyle/>
          <a:p>
            <a:r>
              <a:rPr lang="en-US" dirty="0"/>
              <a:t>A small file of plain text with no executable code</a:t>
            </a:r>
          </a:p>
          <a:p>
            <a:pPr lvl="1"/>
            <a:r>
              <a:rPr lang="en-US" dirty="0"/>
              <a:t>Sent by the server to the client's browser</a:t>
            </a:r>
          </a:p>
          <a:p>
            <a:pPr lvl="1"/>
            <a:r>
              <a:rPr lang="en-US" dirty="0"/>
              <a:t>Stored by the browser on the client's device (computer, tablet, etc.)</a:t>
            </a:r>
          </a:p>
          <a:p>
            <a:pPr lvl="1"/>
            <a:r>
              <a:rPr lang="en-US" dirty="0"/>
              <a:t>Hold small piece of data for a particular client and a web site</a:t>
            </a:r>
          </a:p>
          <a:p>
            <a:endParaRPr lang="en-US" dirty="0"/>
          </a:p>
          <a:p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Cookies?</a:t>
            </a:r>
            <a:endParaRPr lang="bg-BG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6DE67C88-70A4-4C95-B3B3-C77C1B120F47}"/>
              </a:ext>
            </a:extLst>
          </p:cNvPr>
          <p:cNvGrpSpPr/>
          <p:nvPr/>
        </p:nvGrpSpPr>
        <p:grpSpPr>
          <a:xfrm>
            <a:off x="3884612" y="3314606"/>
            <a:ext cx="3733800" cy="3733800"/>
            <a:chOff x="7008812" y="3276600"/>
            <a:chExt cx="3733800" cy="3733800"/>
          </a:xfrm>
        </p:grpSpPr>
        <p:pic>
          <p:nvPicPr>
            <p:cNvPr id="25" name="Graphic 24" descr="Computer">
              <a:extLst>
                <a:ext uri="{FF2B5EF4-FFF2-40B4-BE49-F238E27FC236}">
                  <a16:creationId xmlns:a16="http://schemas.microsoft.com/office/drawing/2014/main" xmlns="" id="{527F19D2-DB86-4129-9B3E-325AF3EF5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008812" y="3276600"/>
              <a:ext cx="3733800" cy="37338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xmlns="" id="{28F29683-65AB-458A-B21C-D891B7E44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1052" y="4350207"/>
              <a:ext cx="1066803" cy="10668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921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783" y="1151121"/>
            <a:ext cx="12038042" cy="5570355"/>
          </a:xfrm>
        </p:spPr>
        <p:txBody>
          <a:bodyPr/>
          <a:lstStyle/>
          <a:p>
            <a:r>
              <a:rPr lang="en-US" dirty="0"/>
              <a:t>Session management</a:t>
            </a:r>
          </a:p>
          <a:p>
            <a:pPr lvl="1"/>
            <a:r>
              <a:rPr lang="en-US" dirty="0"/>
              <a:t>Logins, shopping carts, game scores, or anything else the server should remember</a:t>
            </a:r>
          </a:p>
          <a:p>
            <a:r>
              <a:rPr lang="en-US" dirty="0"/>
              <a:t>Personalization</a:t>
            </a:r>
          </a:p>
          <a:p>
            <a:pPr lvl="1"/>
            <a:r>
              <a:rPr lang="en-US" dirty="0"/>
              <a:t>User preferences, themes, and other custom settings</a:t>
            </a:r>
          </a:p>
          <a:p>
            <a:r>
              <a:rPr lang="en-US" dirty="0"/>
              <a:t>Tracking</a:t>
            </a:r>
          </a:p>
          <a:p>
            <a:pPr lvl="1"/>
            <a:r>
              <a:rPr lang="en-US" dirty="0"/>
              <a:t>Recording and analyzing user behavior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Cookies Used?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83160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783" y="1151121"/>
            <a:ext cx="12038042" cy="5570355"/>
          </a:xfrm>
        </p:spPr>
        <p:txBody>
          <a:bodyPr/>
          <a:lstStyle/>
          <a:p>
            <a:r>
              <a:rPr lang="en-US" dirty="0"/>
              <a:t>The HTTP object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stateless</a:t>
            </a:r>
          </a:p>
          <a:p>
            <a:pPr lvl="1"/>
            <a:r>
              <a:rPr lang="en-US" dirty="0"/>
              <a:t>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doesn’t store </a:t>
            </a:r>
            <a:r>
              <a:rPr lang="en-US" dirty="0"/>
              <a:t>information about the requests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Management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9DEB34A9-A3EC-46ED-A25D-EB21A937D6F0}"/>
              </a:ext>
            </a:extLst>
          </p:cNvPr>
          <p:cNvGrpSpPr/>
          <p:nvPr/>
        </p:nvGrpSpPr>
        <p:grpSpPr>
          <a:xfrm>
            <a:off x="1217612" y="2743200"/>
            <a:ext cx="9448800" cy="3436641"/>
            <a:chOff x="1751012" y="2514600"/>
            <a:chExt cx="9041895" cy="3131841"/>
          </a:xfrm>
        </p:grpSpPr>
        <p:sp>
          <p:nvSpPr>
            <p:cNvPr id="5" name="TextBox 4"/>
            <p:cNvSpPr txBox="1"/>
            <p:nvPr/>
          </p:nvSpPr>
          <p:spPr>
            <a:xfrm>
              <a:off x="2086838" y="2535378"/>
              <a:ext cx="1905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Client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358533" y="3416715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129020" y="2879037"/>
              <a:ext cx="721843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GET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1295" y="3175430"/>
              <a:ext cx="2020543" cy="1660031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1194" y="4916672"/>
              <a:ext cx="709891" cy="70989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1012" y="4927466"/>
              <a:ext cx="705707" cy="70570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733" y="4875322"/>
              <a:ext cx="771119" cy="771119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9155" y="3267295"/>
              <a:ext cx="1870776" cy="112084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3275" y="2798770"/>
              <a:ext cx="2263324" cy="226332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8044077" y="2514600"/>
              <a:ext cx="27488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Application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4383555" y="3987737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035415" y="3473880"/>
              <a:ext cx="909052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POST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4376591" y="4568697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126969" y="4054839"/>
              <a:ext cx="723894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GET</a:t>
              </a:r>
            </a:p>
          </p:txBody>
        </p:sp>
        <p:sp>
          <p:nvSpPr>
            <p:cNvPr id="44" name="AutoShape 25"/>
            <p:cNvSpPr>
              <a:spLocks noChangeArrowheads="1"/>
            </p:cNvSpPr>
            <p:nvPr/>
          </p:nvSpPr>
          <p:spPr bwMode="auto">
            <a:xfrm>
              <a:off x="5062391" y="4959286"/>
              <a:ext cx="2590800" cy="457200"/>
            </a:xfrm>
            <a:prstGeom prst="wedgeRoundRectCallout">
              <a:avLst>
                <a:gd name="adj1" fmla="val -8790"/>
                <a:gd name="adj2" fmla="val -89906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r>
                <a:rPr lang="en-US" sz="2800" dirty="0">
                  <a:solidFill>
                    <a:srgbClr val="FFFFFF"/>
                  </a:solidFill>
                </a:rPr>
                <a:t>Not stored</a:t>
              </a:r>
              <a:endParaRPr lang="bg-BG" sz="28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2125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783" y="1151121"/>
            <a:ext cx="12038042" cy="5570355"/>
          </a:xfrm>
        </p:spPr>
        <p:txBody>
          <a:bodyPr/>
          <a:lstStyle/>
          <a:p>
            <a:r>
              <a:rPr lang="en-US" dirty="0"/>
              <a:t>The server does not know if two requests come from the same client</a:t>
            </a:r>
          </a:p>
          <a:p>
            <a:r>
              <a:rPr lang="en-US" dirty="0"/>
              <a:t>State management problems</a:t>
            </a:r>
          </a:p>
          <a:p>
            <a:pPr lvl="1"/>
            <a:r>
              <a:rPr lang="en-US" dirty="0"/>
              <a:t>Navigation through pages requires authentication each time</a:t>
            </a:r>
          </a:p>
          <a:p>
            <a:pPr lvl="1"/>
            <a:r>
              <a:rPr lang="en-US" dirty="0"/>
              <a:t>Information about the pages is lost between the requests</a:t>
            </a:r>
          </a:p>
          <a:p>
            <a:pPr lvl="1"/>
            <a:r>
              <a:rPr lang="en-US" dirty="0"/>
              <a:t>Harder personalization of functionality of pages</a:t>
            </a:r>
          </a:p>
          <a:p>
            <a:pPr marL="377887" lvl="1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HTTP – the Problem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05458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783" y="1151121"/>
            <a:ext cx="12038042" cy="5570355"/>
          </a:xfrm>
        </p:spPr>
        <p:txBody>
          <a:bodyPr/>
          <a:lstStyle/>
          <a:p>
            <a:r>
              <a:rPr lang="en-US" dirty="0"/>
              <a:t>A reliable mechanism for websites to remember </a:t>
            </a:r>
            <a:r>
              <a:rPr lang="en-US" dirty="0" err="1"/>
              <a:t>stateful</a:t>
            </a:r>
            <a:r>
              <a:rPr lang="en-US" dirty="0"/>
              <a:t> information</a:t>
            </a:r>
          </a:p>
          <a:p>
            <a:pPr lvl="1"/>
            <a:r>
              <a:rPr lang="en-US" dirty="0"/>
              <a:t>to know whether the user is logged in or not</a:t>
            </a:r>
          </a:p>
          <a:p>
            <a:pPr lvl="1"/>
            <a:r>
              <a:rPr lang="en-US" dirty="0"/>
              <a:t>to know which account the user is logged in with</a:t>
            </a:r>
          </a:p>
          <a:p>
            <a:pPr lvl="1"/>
            <a:r>
              <a:rPr lang="en-US" dirty="0"/>
              <a:t>to record the user's browsing activity</a:t>
            </a:r>
          </a:p>
          <a:p>
            <a:pPr lvl="1"/>
            <a:r>
              <a:rPr lang="en-US" dirty="0"/>
              <a:t>to remember pieces of information previously entered into form fields (usernames, passwords, etc.)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HTTP – the Cookie Solution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67470789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26234</TotalTime>
  <Words>1690</Words>
  <Application>Microsoft Office PowerPoint</Application>
  <PresentationFormat>Custom</PresentationFormat>
  <Paragraphs>422</Paragraphs>
  <Slides>49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Consolas</vt:lpstr>
      <vt:lpstr>Wingdings</vt:lpstr>
      <vt:lpstr>Wingdings 2</vt:lpstr>
      <vt:lpstr>SoftUni 16x9</vt:lpstr>
      <vt:lpstr>State Management</vt:lpstr>
      <vt:lpstr>Table of Contents</vt:lpstr>
      <vt:lpstr>Have a Question?</vt:lpstr>
      <vt:lpstr>HTTP Cookies</vt:lpstr>
      <vt:lpstr>What are Cookies?</vt:lpstr>
      <vt:lpstr>Why are Cookies Used?</vt:lpstr>
      <vt:lpstr>Session Management</vt:lpstr>
      <vt:lpstr>Stateless HTTP – the Problem</vt:lpstr>
      <vt:lpstr>Stateless HTTP – the Cookie Solution</vt:lpstr>
      <vt:lpstr>How are Cookies Used?</vt:lpstr>
      <vt:lpstr>Server-Client Cookies Exchange</vt:lpstr>
      <vt:lpstr>Cookie Structure</vt:lpstr>
      <vt:lpstr>Scope</vt:lpstr>
      <vt:lpstr>Lifetime</vt:lpstr>
      <vt:lpstr>Security</vt:lpstr>
      <vt:lpstr>What is in the Cookie?</vt:lpstr>
      <vt:lpstr>Examine Your Cookies</vt:lpstr>
      <vt:lpstr>Examine Your Cookies (2)</vt:lpstr>
      <vt:lpstr>Control Your Cookies – Mozilla Browser</vt:lpstr>
      <vt:lpstr>Control Your Cookies – Mozilla Browser (2)</vt:lpstr>
      <vt:lpstr>Control Your Cookies – Chrome Browser</vt:lpstr>
      <vt:lpstr>Third Party Cookies</vt:lpstr>
      <vt:lpstr>Third Party Cookies</vt:lpstr>
      <vt:lpstr>Cookies in Our HTTP Server</vt:lpstr>
      <vt:lpstr>The Cookie Class - Properties</vt:lpstr>
      <vt:lpstr>The Cookie Class - Constructors</vt:lpstr>
      <vt:lpstr>Changes in the HttpHeaderCollection</vt:lpstr>
      <vt:lpstr>Parse Cookies in the HttpRequest</vt:lpstr>
      <vt:lpstr>Parse Cookies in the HttpRequest (2)</vt:lpstr>
      <vt:lpstr>Set Cookies in the RequestHandler</vt:lpstr>
      <vt:lpstr>HTTP Sessions</vt:lpstr>
      <vt:lpstr>What are Sessions?</vt:lpstr>
      <vt:lpstr>Session Management</vt:lpstr>
      <vt:lpstr>Session Management</vt:lpstr>
      <vt:lpstr>Session Management</vt:lpstr>
      <vt:lpstr>Relation with Cookies</vt:lpstr>
      <vt:lpstr>Session Structure</vt:lpstr>
      <vt:lpstr>HTTP Session in Our HTTP Server</vt:lpstr>
      <vt:lpstr>IHttpSession Interface</vt:lpstr>
      <vt:lpstr>HttpSession Class</vt:lpstr>
      <vt:lpstr>Set Session in the HttpRequest</vt:lpstr>
      <vt:lpstr>Set Session in the RequestHandler</vt:lpstr>
      <vt:lpstr>Set Session in the RequestHandler (2)</vt:lpstr>
      <vt:lpstr>SessionCreator – Fields and Constructor</vt:lpstr>
      <vt:lpstr>SessionCreator – Methods</vt:lpstr>
      <vt:lpstr>Summary</vt:lpstr>
      <vt:lpstr>State Management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Management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Course Page - https://softuni.bg/courses/csharp-web-development-basics</dc:description>
  <cp:lastModifiedBy>Trainer</cp:lastModifiedBy>
  <cp:revision>656</cp:revision>
  <dcterms:created xsi:type="dcterms:W3CDTF">2014-01-02T17:00:34Z</dcterms:created>
  <dcterms:modified xsi:type="dcterms:W3CDTF">2017-10-03T10:30:11Z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