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08" r:id="rId5"/>
    <p:sldId id="427" r:id="rId6"/>
    <p:sldId id="419" r:id="rId7"/>
    <p:sldId id="409" r:id="rId8"/>
    <p:sldId id="410" r:id="rId9"/>
    <p:sldId id="421" r:id="rId10"/>
    <p:sldId id="422" r:id="rId11"/>
    <p:sldId id="423" r:id="rId12"/>
    <p:sldId id="424" r:id="rId13"/>
    <p:sldId id="425" r:id="rId14"/>
    <p:sldId id="426" r:id="rId15"/>
    <p:sldId id="412" r:id="rId16"/>
    <p:sldId id="420" r:id="rId17"/>
    <p:sldId id="428" r:id="rId18"/>
    <p:sldId id="429" r:id="rId19"/>
    <p:sldId id="430" r:id="rId20"/>
    <p:sldId id="431" r:id="rId21"/>
    <p:sldId id="432" r:id="rId22"/>
    <p:sldId id="413" r:id="rId23"/>
    <p:sldId id="414" r:id="rId24"/>
    <p:sldId id="415" r:id="rId25"/>
    <p:sldId id="433" r:id="rId26"/>
    <p:sldId id="416" r:id="rId27"/>
    <p:sldId id="417" r:id="rId28"/>
    <p:sldId id="418" r:id="rId29"/>
    <p:sldId id="349" r:id="rId30"/>
    <p:sldId id="405" r:id="rId31"/>
    <p:sldId id="404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Project Structure" id="{C3B03A4F-E8B2-4FB2-AA8D-760AE3F532D7}">
          <p14:sldIdLst>
            <p14:sldId id="427"/>
            <p14:sldId id="419"/>
            <p14:sldId id="409"/>
            <p14:sldId id="410"/>
            <p14:sldId id="421"/>
            <p14:sldId id="422"/>
            <p14:sldId id="423"/>
            <p14:sldId id="424"/>
            <p14:sldId id="425"/>
            <p14:sldId id="426"/>
            <p14:sldId id="412"/>
          </p14:sldIdLst>
        </p14:section>
        <p14:section name="Usage Optimization" id="{2AC349EE-AB49-4657-9173-DF37D268602F}">
          <p14:sldIdLst>
            <p14:sldId id="420"/>
            <p14:sldId id="428"/>
            <p14:sldId id="429"/>
            <p14:sldId id="430"/>
            <p14:sldId id="431"/>
            <p14:sldId id="432"/>
            <p14:sldId id="413"/>
            <p14:sldId id="414"/>
            <p14:sldId id="415"/>
          </p14:sldIdLst>
        </p14:section>
        <p14:section name="Useful Patterns" id="{5A731C5D-F4D1-49D9-BCBA-01F1E2F793E5}">
          <p14:sldIdLst>
            <p14:sldId id="433"/>
            <p14:sldId id="416"/>
            <p14:sldId id="417"/>
            <p14:sldId id="418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74" d="100"/>
          <a:sy n="74" d="100"/>
        </p:scale>
        <p:origin x="36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infragistic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dirty="0"/>
              <a:t>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Useful Patterns and Code Structure in Entity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79534" y="3669522"/>
            <a:ext cx="137858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Best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Practices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 project: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</a:t>
            </a:r>
            <a:r>
              <a:rPr lang="en-US" dirty="0">
                <a:solidFill>
                  <a:schemeClr val="accent1"/>
                </a:solidFill>
              </a:rPr>
              <a:t>References</a:t>
            </a:r>
            <a:r>
              <a:rPr lang="en-US" dirty="0"/>
              <a:t> in the Solution Explorer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875212" y="4322312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4" y="3150737"/>
            <a:ext cx="4105275" cy="2952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86" y="3407912"/>
            <a:ext cx="6086475" cy="243840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065208" y="2971641"/>
            <a:ext cx="4067176" cy="578882"/>
          </a:xfrm>
          <a:prstGeom prst="wedgeRoundRectCallout">
            <a:avLst>
              <a:gd name="adj1" fmla="val -42782"/>
              <a:gd name="adj2" fmla="val 113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Select Project </a:t>
            </a:r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 Solution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4678918"/>
            <a:ext cx="4067176" cy="578882"/>
          </a:xfrm>
          <a:prstGeom prst="wedgeRoundRectCallout">
            <a:avLst>
              <a:gd name="adj1" fmla="val -37399"/>
              <a:gd name="adj2" fmla="val -93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Mark Models project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client code </a:t>
            </a:r>
            <a:r>
              <a:rPr lang="en-US" dirty="0"/>
              <a:t>in a project of your choice (Console, WPF, ASP.NET, etc.)</a:t>
            </a:r>
          </a:p>
          <a:p>
            <a:r>
              <a:rPr lang="en-US" dirty="0"/>
              <a:t>You may affix the name of the project with </a:t>
            </a:r>
            <a:r>
              <a:rPr lang="en-US" dirty="0">
                <a:solidFill>
                  <a:schemeClr val="accent1"/>
                </a:solidFill>
              </a:rPr>
              <a:t>.Client</a:t>
            </a:r>
          </a:p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both of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projects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35" y="3810001"/>
            <a:ext cx="6535578" cy="26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>
                <a:solidFill>
                  <a:schemeClr val="accent1"/>
                </a:solidFill>
              </a:rPr>
              <a:t>Entity Framework </a:t>
            </a:r>
            <a:r>
              <a:rPr lang="en-US" dirty="0"/>
              <a:t>from the </a:t>
            </a:r>
            <a:r>
              <a:rPr lang="en-US" noProof="1">
                <a:solidFill>
                  <a:schemeClr val="accent1"/>
                </a:solidFill>
              </a:rPr>
              <a:t>NuGet</a:t>
            </a:r>
            <a:r>
              <a:rPr lang="en-US" dirty="0">
                <a:solidFill>
                  <a:schemeClr val="accent1"/>
                </a:solidFill>
              </a:rPr>
              <a:t> Package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667000"/>
            <a:ext cx="42481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046" y="2890838"/>
            <a:ext cx="6400800" cy="2524125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4304" y="38481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2012" y="2429338"/>
            <a:ext cx="2920940" cy="578882"/>
          </a:xfrm>
          <a:prstGeom prst="wedgeRoundRectCallout">
            <a:avLst>
              <a:gd name="adj1" fmla="val -40577"/>
              <a:gd name="adj2" fmla="val 104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0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</a:t>
            </a:r>
            <a:r>
              <a:rPr lang="en-US" dirty="0">
                <a:solidFill>
                  <a:schemeClr val="accent1"/>
                </a:solidFill>
              </a:rPr>
              <a:t>existing </a:t>
            </a:r>
            <a:r>
              <a:rPr lang="en-US" noProof="1">
                <a:solidFill>
                  <a:schemeClr val="accent1"/>
                </a:solidFill>
              </a:rPr>
              <a:t>App.config </a:t>
            </a:r>
            <a:r>
              <a:rPr lang="en-US" dirty="0"/>
              <a:t>from your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project to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 (3)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9410" b="27744"/>
          <a:stretch/>
        </p:blipFill>
        <p:spPr>
          <a:xfrm>
            <a:off x="307009" y="2353987"/>
            <a:ext cx="5638800" cy="3744172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>
            <a:off x="6052702" y="392127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28" y="2440136"/>
            <a:ext cx="5276850" cy="3571874"/>
          </a:xfrm>
          <a:prstGeom prst="rect">
            <a:avLst/>
          </a:prstGeom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899889" y="5869302"/>
            <a:ext cx="2920940" cy="578882"/>
          </a:xfrm>
          <a:prstGeom prst="wedgeRoundRectCallout">
            <a:avLst>
              <a:gd name="adj1" fmla="val 31292"/>
              <a:gd name="adj2" fmla="val -1023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Files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0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size affects cold-query performance</a:t>
            </a:r>
          </a:p>
          <a:p>
            <a:pPr lvl="1"/>
            <a:r>
              <a:rPr lang="en-US" dirty="0"/>
              <a:t>Split model to only serve the operation performed – don't initialize entire database</a:t>
            </a:r>
          </a:p>
          <a:p>
            <a:pPr lvl="1"/>
            <a:r>
              <a:rPr lang="en-US" dirty="0"/>
              <a:t>Always include foreign key property along with navigation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67056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8" y="994166"/>
            <a:ext cx="7029450" cy="35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dirty="0">
                <a:solidFill>
                  <a:schemeClr val="accent1"/>
                </a:solidFill>
              </a:rPr>
              <a:t>required data </a:t>
            </a:r>
            <a:r>
              <a:rPr lang="en-US" dirty="0"/>
              <a:t>by filtering and projecting your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4012" y="1844767"/>
            <a:ext cx="64008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e.FirstName,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e.LastName,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e.Salary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});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4800600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queries are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dirty="0">
                <a:solidFill>
                  <a:schemeClr val="accent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the results</a:t>
            </a:r>
          </a:p>
          <a:p>
            <a:r>
              <a:rPr lang="en-US" dirty="0"/>
              <a:t>Execute your query </a:t>
            </a:r>
            <a:r>
              <a:rPr lang="en-US" dirty="0">
                <a:solidFill>
                  <a:schemeClr val="accent1"/>
                </a:solidFill>
              </a:rPr>
              <a:t>before</a:t>
            </a:r>
            <a:r>
              <a:rPr lang="en-US" dirty="0"/>
              <a:t> using it in a loop!</a:t>
            </a:r>
          </a:p>
          <a:p>
            <a:r>
              <a:rPr lang="en-US" dirty="0"/>
              <a:t>You can monitor query execution using </a:t>
            </a:r>
            <a:r>
              <a:rPr lang="en-US" dirty="0">
                <a:solidFill>
                  <a:schemeClr val="accent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(2)</a:t>
            </a:r>
          </a:p>
        </p:txBody>
      </p:sp>
    </p:spTree>
    <p:extLst>
      <p:ext uri="{BB962C8B-B14F-4D97-AF65-F5344CB8AC3E}">
        <p14:creationId xmlns:p14="http://schemas.microsoft.com/office/powerpoint/2010/main" val="7814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2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call to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DetectChanges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AddRange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RemoveRange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AddRange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6212" y="5334000"/>
            <a:ext cx="2920940" cy="1055608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any collection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8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Project Structure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EF Optimizations</a:t>
            </a:r>
            <a:endParaRPr lang="en-US" sz="30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Useful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builds </a:t>
            </a:r>
            <a:r>
              <a:rPr lang="en-US" dirty="0">
                <a:solidFill>
                  <a:schemeClr val="accent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tracks changes </a:t>
            </a:r>
            <a:r>
              <a:rPr lang="en-US" dirty="0"/>
              <a:t>for every loaded entity</a:t>
            </a:r>
          </a:p>
          <a:p>
            <a:r>
              <a:rPr lang="en-US" dirty="0"/>
              <a:t>If we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want to </a:t>
            </a:r>
            <a:r>
              <a:rPr lang="en-US" dirty="0">
                <a:solidFill>
                  <a:schemeClr val="accent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 dirty="0"/>
              <a:t>Disable tracking:</a:t>
            </a:r>
          </a:p>
          <a:p>
            <a:pPr>
              <a:spcBef>
                <a:spcPts val="17400"/>
              </a:spcBef>
            </a:pPr>
            <a:r>
              <a:rPr lang="en-US" dirty="0"/>
              <a:t>Note this also </a:t>
            </a:r>
            <a:r>
              <a:rPr lang="en-US" dirty="0">
                <a:solidFill>
                  <a:schemeClr val="accent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3962400"/>
            <a:ext cx="8077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23686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size and number of roundtrips to the database are inversely proportional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– less data, more queries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– more data, less queries</a:t>
            </a:r>
          </a:p>
          <a:p>
            <a:pPr>
              <a:spcBef>
                <a:spcPts val="4800"/>
              </a:spcBef>
            </a:pPr>
            <a:r>
              <a:rPr lang="en-US" dirty="0"/>
              <a:t>There is no best approach – performance depends on usage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</a:t>
            </a:r>
          </a:p>
        </p:txBody>
      </p:sp>
    </p:spTree>
    <p:extLst>
      <p:ext uri="{BB962C8B-B14F-4D97-AF65-F5344CB8AC3E}">
        <p14:creationId xmlns:p14="http://schemas.microsoft.com/office/powerpoint/2010/main" val="86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need to access many </a:t>
            </a:r>
            <a:r>
              <a:rPr lang="en-US" dirty="0">
                <a:solidFill>
                  <a:schemeClr val="accent1"/>
                </a:solidFill>
              </a:rPr>
              <a:t>navigation properties </a:t>
            </a:r>
            <a:r>
              <a:rPr lang="en-US" dirty="0"/>
              <a:t>from the fetched entities?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more</a:t>
            </a:r>
          </a:p>
          <a:p>
            <a:r>
              <a:rPr lang="en-US" dirty="0"/>
              <a:t>Do you know exactly what data will be needed at run time?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if loading lots 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(2)</a:t>
            </a:r>
          </a:p>
        </p:txBody>
      </p:sp>
    </p:spTree>
    <p:extLst>
      <p:ext uri="{BB962C8B-B14F-4D97-AF65-F5344CB8AC3E}">
        <p14:creationId xmlns:p14="http://schemas.microsoft.com/office/powerpoint/2010/main" val="40945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your code executing far from your database? (increased network latency)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will simplify your code; don’t take database proximity for granted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Depending on scenario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will require fewer round trips</a:t>
            </a:r>
          </a:p>
          <a:p>
            <a:pPr>
              <a:spcBef>
                <a:spcPts val="4800"/>
              </a:spcBef>
            </a:pPr>
            <a:r>
              <a:rPr lang="en-US" dirty="0"/>
              <a:t>Always test application-wide performance, only optimize if results aren't satisfactory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(3)</a:t>
            </a:r>
          </a:p>
        </p:txBody>
      </p:sp>
    </p:spTree>
    <p:extLst>
      <p:ext uri="{BB962C8B-B14F-4D97-AF65-F5344CB8AC3E}">
        <p14:creationId xmlns:p14="http://schemas.microsoft.com/office/powerpoint/2010/main" val="31417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Singleton</a:t>
            </a:r>
            <a:r>
              <a:rPr lang="en-US" sz="3600" dirty="0"/>
              <a:t> – Ensure a class has only one instance and provide a global point of access to it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Service Locator </a:t>
            </a:r>
            <a:r>
              <a:rPr lang="en-US" sz="3600" dirty="0"/>
              <a:t>– Make a service available globally and decouple the calling class from the dependent object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Command</a:t>
            </a:r>
            <a:r>
              <a:rPr lang="en-US" sz="3600" dirty="0"/>
              <a:t> – Encapsulate a request as an object, allowing delayed execution, undo and replay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04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576460"/>
            <a:ext cx="10363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Authenticator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Authenticator Instance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null)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Authenticator();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89612" y="1903512"/>
            <a:ext cx="3581400" cy="578882"/>
          </a:xfrm>
          <a:prstGeom prst="wedgeRoundRectCallout">
            <a:avLst>
              <a:gd name="adj1" fmla="val -55843"/>
              <a:gd name="adj2" fmla="val 1166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Constructor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80181" y="3059192"/>
            <a:ext cx="3581400" cy="1055608"/>
          </a:xfrm>
          <a:prstGeom prst="wedgeRoundRectCallout">
            <a:avLst>
              <a:gd name="adj1" fmla="val 6729"/>
              <a:gd name="adj2" fmla="val 799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Instantiate when first accessed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9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1813" y="2751321"/>
            <a:ext cx="3048000" cy="1905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8070" y="3018021"/>
            <a:ext cx="1752600" cy="137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985012" y="2438401"/>
            <a:ext cx="2681400" cy="2530842"/>
            <a:chOff x="8532812" y="2605288"/>
            <a:chExt cx="2681400" cy="3869957"/>
          </a:xfrm>
        </p:grpSpPr>
        <p:sp>
          <p:nvSpPr>
            <p:cNvPr id="9" name="Rectangle 8"/>
            <p:cNvSpPr/>
            <p:nvPr/>
          </p:nvSpPr>
          <p:spPr>
            <a:xfrm>
              <a:off x="8532812" y="2605288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2812" y="4059455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32812" y="5513622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C</a:t>
              </a:r>
            </a:p>
          </p:txBody>
        </p:sp>
      </p:grp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29813" y="3703821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0670" y="2752838"/>
            <a:ext cx="1104342" cy="950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0670" y="3703821"/>
            <a:ext cx="1104342" cy="950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0670" y="3703821"/>
            <a:ext cx="11043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29813" y="40386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9813" y="33528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8070" y="4396984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8070" y="4993485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5013" y="3577122"/>
            <a:ext cx="940158" cy="3098557"/>
          </a:xfrm>
          <a:prstGeom prst="bentConnector3">
            <a:avLst>
              <a:gd name="adj1" fmla="val -467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4262" y="2209800"/>
            <a:ext cx="2667000" cy="5334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756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091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262" y="2743200"/>
            <a:ext cx="2667000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456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791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7562" y="4282189"/>
            <a:ext cx="4293450" cy="16301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48562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8348" y="2287864"/>
            <a:ext cx="1592079" cy="40267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12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Project structure is important as an application is scaled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Entity Framework performance can be improved by following certain guidelines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Design Patterns define a common approach to solving certain development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Large Solutions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1" y="1928434"/>
            <a:ext cx="6248402" cy="2186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8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Scalability</a:t>
            </a:r>
          </a:p>
          <a:p>
            <a:r>
              <a:rPr lang="en-US" sz="4000" dirty="0"/>
              <a:t>Maintainability</a:t>
            </a:r>
          </a:p>
          <a:p>
            <a:r>
              <a:rPr lang="en-US" sz="4000" dirty="0"/>
              <a:t>Manageability</a:t>
            </a:r>
          </a:p>
          <a:p>
            <a:r>
              <a:rPr lang="en-US" sz="4000" dirty="0"/>
              <a:t>Testability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Organized Code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4412" y="1861284"/>
            <a:ext cx="5334000" cy="3929916"/>
            <a:chOff x="5942012" y="1676400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5942012" y="1676400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6012" y="1676400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5942012" y="2506479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6012" y="2506479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5942012" y="3336558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6012" y="3336558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5942012" y="4166637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66012" y="4166637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5942012" y="4996716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66012" y="4996716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code can be split into sections: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– entity classes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Business Logic </a:t>
            </a:r>
            <a:r>
              <a:rPr lang="en-US" dirty="0"/>
              <a:t>(optional) – data validation, transformations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</p:spTree>
    <p:extLst>
      <p:ext uri="{BB962C8B-B14F-4D97-AF65-F5344CB8AC3E}">
        <p14:creationId xmlns:p14="http://schemas.microsoft.com/office/powerpoint/2010/main" val="144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projects for each layer of your app</a:t>
            </a:r>
          </a:p>
          <a:p>
            <a:r>
              <a:rPr lang="en-US" dirty="0"/>
              <a:t>From an Empty Solution, </a:t>
            </a:r>
            <a:r>
              <a:rPr lang="en-US" dirty="0">
                <a:solidFill>
                  <a:schemeClr val="accent1"/>
                </a:solidFill>
              </a:rPr>
              <a:t>right click </a:t>
            </a:r>
            <a:r>
              <a:rPr lang="en-US" dirty="0"/>
              <a:t>and select </a:t>
            </a:r>
            <a:r>
              <a:rPr lang="en-US" dirty="0">
                <a:solidFill>
                  <a:schemeClr val="accent1"/>
                </a:solidFill>
              </a:rPr>
              <a:t>New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1" y="2743200"/>
            <a:ext cx="7972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.Models</a:t>
            </a:r>
          </a:p>
          <a:p>
            <a:r>
              <a:rPr lang="en-US" dirty="0"/>
              <a:t>Create POCO classes as usual inside the new project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Models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86" y="1976437"/>
            <a:ext cx="7447052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data connection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.Data</a:t>
            </a:r>
          </a:p>
          <a:p>
            <a:r>
              <a:rPr lang="en-US" dirty="0"/>
              <a:t>Add a new </a:t>
            </a:r>
            <a:r>
              <a:rPr lang="en-US" dirty="0">
                <a:solidFill>
                  <a:schemeClr val="accent1"/>
                </a:solidFill>
              </a:rPr>
              <a:t>ADO.NET </a:t>
            </a:r>
            <a:r>
              <a:rPr lang="en-US" dirty="0"/>
              <a:t>item from the context menu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94" y="1904999"/>
            <a:ext cx="7435436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11062</TotalTime>
  <Words>1268</Words>
  <Application>Microsoft Office PowerPoint</Application>
  <PresentationFormat>Custom</PresentationFormat>
  <Paragraphs>237</Paragraphs>
  <Slides>31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Best Practices and Architecture</vt:lpstr>
      <vt:lpstr>Table of Contents</vt:lpstr>
      <vt:lpstr>Questions</vt:lpstr>
      <vt:lpstr>Project Structure</vt:lpstr>
      <vt:lpstr>Importance of Organized Code</vt:lpstr>
      <vt:lpstr>Project Organization</vt:lpstr>
      <vt:lpstr>Project Organization in Visual Studio</vt:lpstr>
      <vt:lpstr>Create the Models Project</vt:lpstr>
      <vt:lpstr>Create the Data Layer Project</vt:lpstr>
      <vt:lpstr>Create the Data Layer Project (2)</vt:lpstr>
      <vt:lpstr>Create the Client Project</vt:lpstr>
      <vt:lpstr>Create the Client Project (2)</vt:lpstr>
      <vt:lpstr>Create the Client Project (3)</vt:lpstr>
      <vt:lpstr>Bounded Context</vt:lpstr>
      <vt:lpstr>Usage Optimization</vt:lpstr>
      <vt:lpstr>Usage Optimization</vt:lpstr>
      <vt:lpstr>Usage Optimization (2)</vt:lpstr>
      <vt:lpstr>Usage Optimization (3)</vt:lpstr>
      <vt:lpstr>Usage Optimization (4)</vt:lpstr>
      <vt:lpstr>Usage Optimization (5)</vt:lpstr>
      <vt:lpstr>Loading Methods</vt:lpstr>
      <vt:lpstr>Loading Methods (2)</vt:lpstr>
      <vt:lpstr>Loading Methods (3)</vt:lpstr>
      <vt:lpstr>Design Patterns</vt:lpstr>
      <vt:lpstr>Singleton Pattern</vt:lpstr>
      <vt:lpstr>Service Locator</vt:lpstr>
      <vt:lpstr>Command Pattern</vt:lpstr>
      <vt:lpstr>Summary</vt:lpstr>
      <vt:lpstr>Best Practices and Architecture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215</cp:revision>
  <dcterms:created xsi:type="dcterms:W3CDTF">2014-01-02T17:00:34Z</dcterms:created>
  <dcterms:modified xsi:type="dcterms:W3CDTF">2017-03-16T06:31:18Z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