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34" r:id="rId14"/>
    <p:sldId id="435" r:id="rId15"/>
    <p:sldId id="394" r:id="rId16"/>
    <p:sldId id="397" r:id="rId17"/>
    <p:sldId id="396" r:id="rId18"/>
    <p:sldId id="433" r:id="rId19"/>
    <p:sldId id="398" r:id="rId20"/>
    <p:sldId id="399" r:id="rId21"/>
    <p:sldId id="403" r:id="rId22"/>
    <p:sldId id="446" r:id="rId23"/>
    <p:sldId id="400" r:id="rId24"/>
    <p:sldId id="411" r:id="rId25"/>
    <p:sldId id="401" r:id="rId26"/>
    <p:sldId id="448" r:id="rId27"/>
    <p:sldId id="426" r:id="rId28"/>
    <p:sldId id="349" r:id="rId29"/>
    <p:sldId id="445" r:id="rId30"/>
    <p:sldId id="413" r:id="rId31"/>
    <p:sldId id="41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364" autoAdjust="0"/>
  </p:normalViewPr>
  <p:slideViewPr>
    <p:cSldViewPr>
      <p:cViewPr varScale="1">
        <p:scale>
          <a:sx n="73" d="100"/>
          <a:sy n="73" d="100"/>
        </p:scale>
        <p:origin x="77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2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472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2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3#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eone.com/" TargetMode="External"/><Relationship Id="rId4" Type="http://schemas.openxmlformats.org/officeDocument/2006/relationships/hyperlink" Target="https://www.compilejava.ne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528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C++ </a:t>
            </a:r>
            <a:r>
              <a:rPr lang="bg-BG" dirty="0" smtClean="0"/>
              <a:t>и </a:t>
            </a:r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75761" y="2133600"/>
            <a:ext cx="11804822" cy="28471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  <a:p>
            <a:pPr lvl="1"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5025" y="2667000"/>
            <a:ext cx="8828987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Демонстрация на живо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6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изпитна задача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</a:t>
            </a:r>
            <a:r>
              <a:rPr lang="en-US" sz="2600" dirty="0" smtClean="0"/>
              <a:t> </a:t>
            </a:r>
            <a:r>
              <a:rPr lang="en-US" sz="2600" dirty="0" smtClean="0">
                <a:hlinkClick r:id="rId3"/>
              </a:rPr>
              <a:t>https://judge.softuni.bg/Contests/Practice/Index/533#3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0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изпитна задача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"stdafx.h"</a:t>
            </a:r>
            <a:endParaRPr lang="en-US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&lt;iostream&gt;</a:t>
            </a:r>
          </a:p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std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{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cin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number; i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string(number - i, ' ');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string(i, '*');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 | ";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string(i,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'*');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string(number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i, ' ') &lt;&lt; endl;</a:t>
            </a: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компилира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Program.cpp</a:t>
            </a:r>
            <a:r>
              <a:rPr lang="en-US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се компилира 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JavaScript</a:t>
            </a:r>
            <a:r>
              <a:rPr lang="bg-BG" dirty="0" smtClean="0"/>
              <a:t> сорс кодът се изпълнява от уеб браузъра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600200"/>
            <a:ext cx="7234755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C++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Visual Studio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en-US" dirty="0"/>
              <a:t> Xcode</a:t>
            </a:r>
            <a:r>
              <a:rPr lang="en-US" b="1" dirty="0" smtClean="0"/>
              <a:t> </a:t>
            </a:r>
            <a:r>
              <a:rPr lang="bg-BG" dirty="0"/>
              <a:t>за </a:t>
            </a:r>
            <a:r>
              <a:rPr lang="en-US" dirty="0"/>
              <a:t>Mac </a:t>
            </a:r>
            <a:r>
              <a:rPr lang="en-US" dirty="0" smtClean="0"/>
              <a:t>OS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Eclipse</a:t>
            </a:r>
            <a:r>
              <a:rPr lang="bg-BG" dirty="0" smtClean="0">
                <a:sym typeface="Wingdings" panose="05000000000000000000" pitchFamily="2" charset="2"/>
              </a:rPr>
              <a:t> за </a:t>
            </a:r>
            <a:r>
              <a:rPr lang="en-US" dirty="0"/>
              <a:t>Linux, Mac OS X, </a:t>
            </a:r>
            <a:r>
              <a:rPr lang="en-US" dirty="0" smtClean="0"/>
              <a:t>Windows</a:t>
            </a:r>
            <a:endParaRPr lang="bg-BG" dirty="0" smtClean="0"/>
          </a:p>
          <a:p>
            <a:pPr lvl="2"/>
            <a:r>
              <a:rPr lang="en-US" dirty="0" smtClean="0"/>
              <a:t>CLion</a:t>
            </a:r>
            <a:r>
              <a:rPr lang="bg-BG" dirty="0" smtClean="0"/>
              <a:t>(платен)</a:t>
            </a:r>
            <a:r>
              <a:rPr lang="en-US" dirty="0" smtClean="0"/>
              <a:t> </a:t>
            </a:r>
            <a:r>
              <a:rPr lang="bg-BG" dirty="0" smtClean="0"/>
              <a:t>за </a:t>
            </a:r>
            <a:r>
              <a:rPr lang="en-US" dirty="0"/>
              <a:t>Linux, Mac OS X, Windows</a:t>
            </a:r>
            <a:endParaRPr lang="bg-BG" dirty="0"/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2017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</a:t>
            </a:r>
            <a:r>
              <a:rPr lang="bg-BG" dirty="0" smtClean="0"/>
              <a:t>препоръчва</a:t>
            </a:r>
            <a:endParaRPr lang="en-US" dirty="0" smtClean="0"/>
          </a:p>
          <a:p>
            <a:r>
              <a:rPr lang="bg-BG" dirty="0" smtClean="0"/>
              <a:t>Алтернативна среда за разработка (</a:t>
            </a:r>
            <a:r>
              <a:rPr lang="en-US" dirty="0" smtClean="0"/>
              <a:t>online)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–</a:t>
            </a:r>
            <a:r>
              <a:rPr lang="en-US" dirty="0" smtClean="0"/>
              <a:t> .NET </a:t>
            </a:r>
            <a:r>
              <a:rPr lang="en-US" dirty="0"/>
              <a:t>Fiddle - </a:t>
            </a:r>
            <a:r>
              <a:rPr lang="en-US" dirty="0">
                <a:hlinkClick r:id="rId3"/>
              </a:rPr>
              <a:t>https://dotnetfiddle.net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Java </a:t>
            </a:r>
            <a:r>
              <a:rPr lang="en-US" dirty="0" smtClean="0"/>
              <a:t>–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://www.compilejava.net</a:t>
            </a:r>
            <a:r>
              <a:rPr lang="en-US" dirty="0" smtClean="0">
                <a:hlinkClick r:id="rId4"/>
              </a:rPr>
              <a:t>/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JavaScript – </a:t>
            </a:r>
            <a:r>
              <a:rPr lang="bg-BG" dirty="0" smtClean="0"/>
              <a:t>може директно в конзолата на браузър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–</a:t>
            </a:r>
            <a:r>
              <a:rPr lang="bg-BG" dirty="0" smtClean="0"/>
              <a:t> </a:t>
            </a:r>
            <a:r>
              <a:rPr lang="en-US" dirty="0" smtClean="0">
                <a:hlinkClick r:id="rId5"/>
              </a:rPr>
              <a:t>https://ideone.com/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smtClean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Нов конзолен проект</a:t>
            </a:r>
            <a:r>
              <a:rPr lang="bg-BG" dirty="0"/>
              <a:t> </a:t>
            </a:r>
            <a:r>
              <a:rPr lang="bg-BG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C++]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13" y="3055224"/>
            <a:ext cx="5867400" cy="36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 се пише в секцията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m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</a:p>
          <a:p>
            <a:pPr lvl="1"/>
            <a:r>
              <a:rPr lang="bg-BG" sz="3000" dirty="0" smtClean="0"/>
              <a:t>Между отварящата и затварящата 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Натиснете </a:t>
            </a:r>
            <a:r>
              <a:rPr lang="en-US" sz="3000" dirty="0" smtClean="0"/>
              <a:t>[Enter] </a:t>
            </a:r>
            <a:r>
              <a:rPr lang="bg-BG" sz="3000" dirty="0" smtClean="0"/>
              <a:t>след отварящата </a:t>
            </a:r>
            <a:r>
              <a:rPr lang="bg-BG" sz="3000" dirty="0"/>
              <a:t>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29" y="1295400"/>
            <a:ext cx="627474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222720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24000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600" dirty="0"/>
              <a:t>Какво означава да програмираме?</a:t>
            </a:r>
            <a:endParaRPr lang="en-US" sz="3600" dirty="0"/>
          </a:p>
          <a:p>
            <a:pPr marL="514350" lvl="0" indent="-514350">
              <a:buFont typeface="+mj-lt"/>
              <a:buAutoNum type="arabicPeriod"/>
            </a:pPr>
            <a:r>
              <a:rPr lang="bg-BG" sz="3600" dirty="0" smtClean="0"/>
              <a:t>Първа програмка със </a:t>
            </a:r>
            <a:r>
              <a:rPr lang="en-US" sz="3600" dirty="0" smtClean="0"/>
              <a:t>C++</a:t>
            </a:r>
            <a:r>
              <a:rPr lang="bg-BG" sz="3600" dirty="0" smtClean="0"/>
              <a:t> </a:t>
            </a:r>
            <a:r>
              <a:rPr lang="bg-BG" sz="3600" dirty="0"/>
              <a:t>и </a:t>
            </a:r>
            <a:r>
              <a:rPr lang="en-US" sz="3600" dirty="0"/>
              <a:t>Visual Studio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600" dirty="0" smtClean="0"/>
              <a:t>Да направим конзолна програма</a:t>
            </a:r>
          </a:p>
          <a:p>
            <a:pPr marL="712788" lvl="1" indent="-409575"/>
            <a:r>
              <a:rPr lang="bg-BG" sz="3600" dirty="0" smtClean="0"/>
              <a:t>Създаване на конзолна </a:t>
            </a:r>
            <a:r>
              <a:rPr lang="en-US" sz="3600" dirty="0" smtClean="0"/>
              <a:t>C++ </a:t>
            </a:r>
            <a:r>
              <a:rPr lang="bg-BG" sz="3600" dirty="0" smtClean="0"/>
              <a:t>програма</a:t>
            </a:r>
          </a:p>
          <a:p>
            <a:pPr marL="712788" lvl="1" indent="-409575"/>
            <a:r>
              <a:rPr lang="bg-BG" sz="3600" dirty="0" smtClean="0"/>
              <a:t>Стартиране на програмата</a:t>
            </a:r>
          </a:p>
          <a:p>
            <a:pPr marL="712788" lvl="1" indent="-409575"/>
            <a:r>
              <a:rPr lang="bg-BG" sz="3600" dirty="0" smtClean="0"/>
              <a:t>Тестване в </a:t>
            </a:r>
            <a:r>
              <a:rPr lang="en-US" sz="3600" dirty="0" smtClean="0"/>
              <a:t>judge </a:t>
            </a:r>
            <a:r>
              <a:rPr lang="bg-BG" sz="3600" dirty="0" smtClean="0"/>
              <a:t>системата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906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214067"/>
            <a:ext cx="71627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"Hello, C++"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61901"/>
            <a:ext cx="89582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40338"/>
            <a:ext cx="9577597" cy="1110780"/>
          </a:xfrm>
        </p:spPr>
        <p:txBody>
          <a:bodyPr/>
          <a:lstStyle/>
          <a:p>
            <a:r>
              <a:rPr lang="bg-BG" dirty="0" smtClean="0"/>
              <a:t>Втори начин за изписване на </a:t>
            </a:r>
            <a:r>
              <a:rPr lang="en-US" dirty="0" smtClean="0"/>
              <a:t>“Hello, C++”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89813" y="1905000"/>
            <a:ext cx="9406022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puts ("Hello, C++");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5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 smtClean="0"/>
              <a:t>Ако няма грешки, програмата ще се изпълни</a:t>
            </a:r>
          </a:p>
          <a:p>
            <a:r>
              <a:rPr lang="bg-BG" dirty="0" smtClean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35" y="3264051"/>
            <a:ext cx="7234755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https://judge.softuni.bg/Contests/Practice/Index/528#0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00" y="2438270"/>
            <a:ext cx="5915025" cy="42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935479"/>
          </a:xfrm>
        </p:spPr>
        <p:txBody>
          <a:bodyPr/>
          <a:lstStyle/>
          <a:p>
            <a:r>
              <a:rPr lang="bg-BG" dirty="0" smtClean="0"/>
              <a:t>Писане извън тялото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 smtClean="0"/>
              <a:t> метода: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Бъркане на малки и главни букви: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Липса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bg-BG" dirty="0" smtClean="0"/>
              <a:t>в края на всяка команда</a:t>
            </a:r>
            <a:r>
              <a:rPr lang="en-US" dirty="0" smtClean="0"/>
              <a:t>(</a:t>
            </a:r>
            <a:r>
              <a:rPr lang="bg-BG" dirty="0" smtClean="0"/>
              <a:t>не го подчертава, но програмата не може да се компилира)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C++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3" y="1876459"/>
            <a:ext cx="5128759" cy="561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84" y="3260247"/>
            <a:ext cx="5100458" cy="71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84" y="5410200"/>
            <a:ext cx="5100458" cy="8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33399"/>
            <a:ext cx="11804822" cy="6188077"/>
          </a:xfrm>
        </p:spPr>
        <p:txBody>
          <a:bodyPr/>
          <a:lstStyle/>
          <a:p>
            <a:r>
              <a:rPr lang="bg-BG" sz="3600" dirty="0" smtClean="0"/>
              <a:t>Липсваща </a:t>
            </a:r>
            <a:r>
              <a:rPr lang="bg-BG" sz="3600" dirty="0"/>
              <a:t>кавичка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600" dirty="0" smtClean="0">
                <a:latin typeface="Consolas" panose="020B0609020204030204" pitchFamily="49" charset="0"/>
              </a:rPr>
              <a:t>Липсваща диамантена скоба(без значение при коя от командите)</a:t>
            </a:r>
          </a:p>
          <a:p>
            <a:endParaRPr lang="bg-BG" dirty="0" smtClean="0">
              <a:latin typeface="Consolas" panose="020B0609020204030204" pitchFamily="49" charset="0"/>
            </a:endParaRPr>
          </a:p>
          <a:p>
            <a:r>
              <a:rPr lang="bg-BG" sz="3600" dirty="0" smtClean="0"/>
              <a:t>Липсваща буква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 </a:t>
            </a:r>
            <a:r>
              <a:rPr lang="bg-BG" sz="3600" dirty="0">
                <a:latin typeface="Consolas" panose="020B0609020204030204" pitchFamily="49" charset="0"/>
              </a:rPr>
              <a:t>при последната </a:t>
            </a:r>
            <a:r>
              <a:rPr lang="bg-BG" sz="3600" dirty="0" smtClean="0">
                <a:latin typeface="Consolas" panose="020B0609020204030204" pitchFamily="49" charset="0"/>
              </a:rPr>
              <a:t>команда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240342"/>
            <a:ext cx="4267200" cy="64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8" y="3200400"/>
            <a:ext cx="4249194" cy="599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05" y="3199517"/>
            <a:ext cx="4656931" cy="601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2" y="4760969"/>
            <a:ext cx="4244251" cy="7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033783"/>
            <a:ext cx="5323948" cy="289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237191"/>
            <a:ext cx="6038850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2" y="2101370"/>
            <a:ext cx="5443537" cy="28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smtClean="0"/>
              <a:t>C++</a:t>
            </a:r>
            <a:r>
              <a:rPr lang="bg-BG" sz="300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/>
              <a:t>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C++ </a:t>
            </a:r>
            <a:r>
              <a:rPr lang="bg-BG" sz="3200" dirty="0" smtClean="0"/>
              <a:t>командите се пишат в</a:t>
            </a:r>
            <a:r>
              <a:rPr lang="en-US" sz="3200" dirty="0" smtClean="0"/>
              <a:t> </a:t>
            </a:r>
            <a:r>
              <a:rPr lang="bg-BG" sz="3200" dirty="0" smtClean="0"/>
              <a:t>частта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main(…)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със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cout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&lt;&lt;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“ ” &lt;&lt; endl;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95" y="41910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349744"/>
            <a:ext cx="72178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</a:t>
            </a:r>
            <a:r>
              <a:rPr lang="en-US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"Hello, C++"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6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bg-BG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88815" y="1905000"/>
            <a:ext cx="11804822" cy="34567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600" dirty="0"/>
              <a:t> на компютъра – 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259080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291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pic>
        <p:nvPicPr>
          <p:cNvPr id="17" name="Picture 16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77" y="2090471"/>
            <a:ext cx="2133598" cy="2341486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0277" y="2090471"/>
            <a:ext cx="2133598" cy="2341486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59" y="3307494"/>
            <a:ext cx="2133598" cy="2341486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8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291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7" name="Picture 16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77" y="2090471"/>
            <a:ext cx="2133598" cy="2341486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0277" y="2090471"/>
            <a:ext cx="2133598" cy="2341486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59" y="3307494"/>
            <a:ext cx="2133598" cy="2341486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3414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4" y="3307494"/>
            <a:ext cx="2133598" cy="23414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C++</a:t>
            </a:r>
            <a:endParaRPr lang="en-US" sz="2800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09360" y="2037520"/>
            <a:ext cx="5879465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length;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3414" y="3307494"/>
            <a:ext cx="2133598" cy="2341486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 descr="http://softuni.bg" title="SoftUni Code Wiz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4" y="3307494"/>
            <a:ext cx="2133598" cy="23414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55812" y="5715000"/>
            <a:ext cx="78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613" y="56461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1211</Words>
  <Application>Microsoft Office PowerPoint</Application>
  <PresentationFormat>Custom</PresentationFormat>
  <Paragraphs>258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кодирането</vt:lpstr>
      <vt:lpstr>Съдържание</vt:lpstr>
      <vt:lpstr>Какво означава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Програмиране</vt:lpstr>
      <vt:lpstr>Демонстрация на живо</vt:lpstr>
      <vt:lpstr>Примерна изпитна задача</vt:lpstr>
      <vt:lpstr>Примерна изпитна задача – решение</vt:lpstr>
      <vt:lpstr>Компютърни програми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Втори начин за изписване на “Hello, C++” </vt:lpstr>
      <vt:lpstr>Стартиране на програмата</vt:lpstr>
      <vt:lpstr>Тестване на програмата в Judge</vt:lpstr>
      <vt:lpstr>Типични грешки в C++ програмите</vt:lpstr>
      <vt:lpstr>PowerPoint Presentation</vt:lpstr>
      <vt:lpstr>Конзолни програмки със C++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2017-09-09T09:47:20Z</dcterms:modified>
  <cp:category>computer programming;programming;C++;програмиране;кодиране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