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74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15" r:id="rId12"/>
    <p:sldId id="462" r:id="rId13"/>
    <p:sldId id="463" r:id="rId14"/>
    <p:sldId id="475" r:id="rId15"/>
    <p:sldId id="464" r:id="rId16"/>
    <p:sldId id="465" r:id="rId17"/>
    <p:sldId id="477" r:id="rId18"/>
    <p:sldId id="466" r:id="rId19"/>
    <p:sldId id="435" r:id="rId20"/>
    <p:sldId id="467" r:id="rId21"/>
    <p:sldId id="437" r:id="rId22"/>
    <p:sldId id="468" r:id="rId23"/>
    <p:sldId id="469" r:id="rId24"/>
    <p:sldId id="439" r:id="rId25"/>
    <p:sldId id="441" r:id="rId26"/>
    <p:sldId id="470" r:id="rId27"/>
    <p:sldId id="471" r:id="rId28"/>
    <p:sldId id="442" r:id="rId29"/>
    <p:sldId id="478" r:id="rId30"/>
    <p:sldId id="472" r:id="rId31"/>
    <p:sldId id="473" r:id="rId32"/>
    <p:sldId id="444" r:id="rId33"/>
    <p:sldId id="445" r:id="rId34"/>
    <p:sldId id="446" r:id="rId35"/>
    <p:sldId id="480" r:id="rId36"/>
    <p:sldId id="485" r:id="rId37"/>
    <p:sldId id="479" r:id="rId38"/>
    <p:sldId id="487" r:id="rId39"/>
    <p:sldId id="488" r:id="rId40"/>
    <p:sldId id="489" r:id="rId41"/>
    <p:sldId id="448" r:id="rId42"/>
    <p:sldId id="427" r:id="rId43"/>
    <p:sldId id="474" r:id="rId44"/>
    <p:sldId id="482" r:id="rId45"/>
    <p:sldId id="412" r:id="rId46"/>
    <p:sldId id="413" r:id="rId47"/>
    <p:sldId id="414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36392-2604-412A-8255-13D8638E1962}">
          <p14:sldIdLst>
            <p14:sldId id="274"/>
            <p14:sldId id="454"/>
            <p14:sldId id="455"/>
          </p14:sldIdLst>
        </p14:section>
        <p14:section name="Инкрементация и декрементация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Конструкция на for-цикъл" id="{03E56469-9770-497C-A23F-32F97D7AE463}">
          <p14:sldIdLst>
            <p14:sldId id="461"/>
            <p14:sldId id="415"/>
            <p14:sldId id="462"/>
            <p14:sldId id="463"/>
            <p14:sldId id="475"/>
            <p14:sldId id="464"/>
            <p14:sldId id="465"/>
            <p14:sldId id="477"/>
            <p14:sldId id="466"/>
            <p14:sldId id="435"/>
            <p14:sldId id="467"/>
            <p14:sldId id="437"/>
            <p14:sldId id="468"/>
            <p14:sldId id="469"/>
            <p14:sldId id="439"/>
          </p14:sldIdLst>
        </p14:section>
        <p14:section name="Задачи с цикли" id="{4937414F-ED73-4485-8BCB-D0B1FFC63926}">
          <p14:sldIdLst>
            <p14:sldId id="441"/>
            <p14:sldId id="470"/>
            <p14:sldId id="471"/>
            <p14:sldId id="442"/>
            <p14:sldId id="478"/>
            <p14:sldId id="472"/>
            <p14:sldId id="473"/>
            <p14:sldId id="444"/>
            <p14:sldId id="445"/>
            <p14:sldId id="446"/>
            <p14:sldId id="480"/>
            <p14:sldId id="485"/>
            <p14:sldId id="479"/>
            <p14:sldId id="487"/>
            <p14:sldId id="488"/>
            <p14:sldId id="489"/>
            <p14:sldId id="448"/>
          </p14:sldIdLst>
        </p14:section>
        <p14:section name="Какво научихме днес?" id="{5AD64692-6CE9-4DEA-AB3B-2F50C84A5AF2}">
          <p14:sldIdLst>
            <p14:sldId id="427"/>
            <p14:sldId id="474"/>
            <p14:sldId id="482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2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2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2#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2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07865" y="3620889"/>
            <a:ext cx="192603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</a:t>
            </a:r>
            <a:r>
              <a:rPr lang="bg-BG" b="1" spc="5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 smtClean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</a:t>
            </a:r>
            <a:r>
              <a:rPr lang="bg-BG" dirty="0" smtClean="0"/>
              <a:t>) –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960411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3038213"/>
            <a:ext cx="1967753" cy="849021"/>
          </a:xfrm>
          <a:prstGeom prst="wedgeRoundRectCallout">
            <a:avLst>
              <a:gd name="adj1" fmla="val -33295"/>
              <a:gd name="adj2" fmla="val 65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64995" y="2977639"/>
            <a:ext cx="1967753" cy="865666"/>
          </a:xfrm>
          <a:prstGeom prst="wedgeRoundRectCallout">
            <a:avLst>
              <a:gd name="adj1" fmla="val -59280"/>
              <a:gd name="adj2" fmla="val 6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31" y="2959537"/>
            <a:ext cx="2933797" cy="800799"/>
          </a:xfrm>
          <a:prstGeom prst="wedgeRoundRectCallout">
            <a:avLst>
              <a:gd name="adj1" fmla="val -5338"/>
              <a:gd name="adj2" fmla="val 92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581" y="4110800"/>
            <a:ext cx="2823477" cy="807999"/>
          </a:xfrm>
          <a:prstGeom prst="wedgeRoundRectCallout">
            <a:avLst>
              <a:gd name="adj1" fmla="val -95798"/>
              <a:gd name="adj2" fmla="val -321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8661" y="5913477"/>
            <a:ext cx="5116978" cy="807999"/>
          </a:xfrm>
          <a:prstGeom prst="wedgeRoundRectCallout">
            <a:avLst>
              <a:gd name="adj1" fmla="val -37560"/>
              <a:gd name="adj2" fmla="val -98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i &lt;&lt; endl;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https://judge.softuni.bg/Contests/Practice/Index/532#0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351324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i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https://judge.softuni.bg/Contests/Practice/Index/532#1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Числа до 1000, завършващи на </a:t>
            </a:r>
            <a:r>
              <a:rPr lang="bg-BG" dirty="0" smtClean="0"/>
              <a:t>7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22098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i+=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i &lt;&lt; " ";</a:t>
            </a:r>
          </a:p>
          <a:p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bg-BG" dirty="0" smtClean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657600"/>
            <a:ext cx="10972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'a';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letter++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" &lt;&lt; letter &lt;&lt; endl;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https://judge.softuni.bg/Contests/Practice/Index/532#2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 помощта на </a:t>
            </a:r>
            <a:r>
              <a:rPr lang="en-US" dirty="0" smtClean="0"/>
              <a:t>ASCII Table </a:t>
            </a:r>
            <a:r>
              <a:rPr lang="bg-BG" dirty="0" smtClean="0"/>
              <a:t>можем да решим задачата по още един начин.</a:t>
            </a:r>
          </a:p>
          <a:p>
            <a:r>
              <a:rPr lang="bg-BG" dirty="0" smtClean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</a:t>
            </a:r>
            <a:r>
              <a:rPr lang="bg-BG" dirty="0" smtClean="0"/>
              <a:t>букви</a:t>
            </a:r>
            <a:r>
              <a:rPr lang="en-US" dirty="0" smtClean="0"/>
              <a:t> </a:t>
            </a:r>
            <a:r>
              <a:rPr lang="bg-BG" dirty="0" smtClean="0"/>
              <a:t>(2)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657600"/>
            <a:ext cx="10972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97; i &lt;= 122;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i &lt;&lt; endl;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https://judge.softuni.bg/Contests/Practice/Index/532#2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590123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588671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48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-5991"/>
            <a:ext cx="9577597" cy="1110780"/>
          </a:xfrm>
        </p:spPr>
        <p:txBody>
          <a:bodyPr/>
          <a:lstStyle/>
          <a:p>
            <a:r>
              <a:rPr lang="bg-BG" dirty="0" smtClean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3710"/>
            <a:ext cx="10363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number;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current_num;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current_num;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current_num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sum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3128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https://judge.softuni.bg/Contests/Practice/Index/532#3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521325"/>
            <a:ext cx="3352800" cy="983874"/>
          </a:xfrm>
          <a:prstGeom prst="wedgeRoundRectCallout">
            <a:avLst>
              <a:gd name="adj1" fmla="val -117668"/>
              <a:gd name="adj2" fmla="val 785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4012" y="424447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sum += num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</a:t>
            </a:r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12344321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017052"/>
            <a:ext cx="103632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number; cin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 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INT_MIN;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cin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max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max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412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https://judge.softuni.bg/Contests/Practice/Index/532#4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910581"/>
            <a:ext cx="3443400" cy="1025225"/>
          </a:xfrm>
          <a:prstGeom prst="wedgeRoundRectCallout">
            <a:avLst>
              <a:gd name="adj1" fmla="val -117668"/>
              <a:gd name="adj2" fmla="val 785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&lt;climits&gt;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Най-малко </a:t>
            </a:r>
            <a:r>
              <a:rPr lang="bg-BG" dirty="0"/>
              <a:t>число - </a:t>
            </a:r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57400"/>
            <a:ext cx="10363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sv-SE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</a:t>
            </a:r>
            <a:r>
              <a:rPr lang="sv-SE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sv-SE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sv-SE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sv-SE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INT_MAX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sv-SE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"Max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https://judge.softuni.bg/Contests/Practice/Index/532#5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2354695"/>
            <a:ext cx="3443400" cy="1025225"/>
          </a:xfrm>
          <a:prstGeom prst="wedgeRoundRectCallout">
            <a:avLst>
              <a:gd name="adj1" fmla="val -117668"/>
              <a:gd name="adj2" fmla="val 785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&lt;climits&gt;</a:t>
            </a:r>
            <a:endParaRPr 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</a:t>
            </a:r>
            <a:r>
              <a:rPr lang="bg-BG" sz="3000" dirty="0" smtClean="0"/>
              <a:t>число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noProof="1" smtClean="0"/>
              <a:t>– условие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Лява </a:t>
            </a:r>
            <a:r>
              <a:rPr lang="bg-BG" noProof="1" smtClean="0"/>
              <a:t>и </a:t>
            </a:r>
            <a:r>
              <a:rPr lang="bg-BG" noProof="1"/>
              <a:t>дясна </a:t>
            </a:r>
            <a:r>
              <a:rPr lang="bg-BG" noProof="1" smtClean="0"/>
              <a:t>сума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number;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left_sum = 0;</a:t>
            </a:r>
          </a:p>
          <a:p>
            <a:pPr>
              <a:lnSpc>
                <a:spcPct val="105000"/>
              </a:lnSpc>
            </a:pP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number;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current_num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cin &gt;&gt; current_num;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left_sum += current_num;</a:t>
            </a:r>
          </a:p>
          <a:p>
            <a:pPr>
              <a:lnSpc>
                <a:spcPct val="105000"/>
              </a:lnSpc>
            </a:pP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right_sum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36612" y="1295400"/>
            <a:ext cx="10493756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(left_sum == right_sum)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"Yes, sum = " &lt;&lt; right_sum &lt;&lt; endl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diff = abs(left_sum - right_sum);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"No, diff = " &lt;&lt; diff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3534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</a:t>
            </a:r>
            <a:r>
              <a:rPr lang="bg-BG" sz="3000" dirty="0" smtClean="0"/>
              <a:t>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486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noProof="1" smtClean="0"/>
              <a:t>– условие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0567" y="2455744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26459"/>
          </a:xfrm>
        </p:spPr>
        <p:txBody>
          <a:bodyPr/>
          <a:lstStyle/>
          <a:p>
            <a:r>
              <a:rPr lang="bg-BG" noProof="1" smtClean="0"/>
              <a:t>Четна </a:t>
            </a:r>
            <a:r>
              <a:rPr lang="bg-BG" noProof="1"/>
              <a:t>/ нечетна </a:t>
            </a:r>
            <a:r>
              <a:rPr lang="bg-BG" noProof="1" smtClean="0"/>
              <a:t>сума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10720"/>
            <a:ext cx="10493756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number; cin &gt;&gt; number;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odd_sum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even_sum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current_num; cin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current_num;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even_sum += current_num;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odd_sum += current_num;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5981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Сумиране на гласните букви -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34152"/>
          </a:xfrm>
        </p:spPr>
        <p:txBody>
          <a:bodyPr/>
          <a:lstStyle/>
          <a:p>
            <a:r>
              <a:rPr lang="bg-BG" noProof="1" smtClean="0"/>
              <a:t>Сумиране на гласни букви – решение 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37318"/>
            <a:ext cx="10493756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getline(cin, input);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input.length()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 sum += 1; break;</a:t>
            </a: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 sum += 2;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sum &lt;&lt; endl;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90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https://judge.softuni.bg/Contests/Practice/Index/532#8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1125276"/>
            <a:ext cx="3352800" cy="1201366"/>
          </a:xfrm>
          <a:prstGeom prst="wedgeRoundRectCallout">
            <a:avLst>
              <a:gd name="adj1" fmla="val -72116"/>
              <a:gd name="adj2" fmla="val 518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дължината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39498" y="2895600"/>
            <a:ext cx="3352800" cy="983874"/>
          </a:xfrm>
          <a:prstGeom prst="wedgeRoundRectCallout">
            <a:avLst>
              <a:gd name="adj1" fmla="val -119989"/>
              <a:gd name="adj2" fmla="val -23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 по индекс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bg-BG" sz="3600" dirty="0" smtClean="0"/>
              <a:t>Използва се за принтиране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bg-BG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Функцията </a:t>
            </a:r>
            <a:r>
              <a:rPr lang="en-US" dirty="0" smtClean="0"/>
              <a:t>putchar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2523150"/>
            <a:ext cx="68326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 = '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(letter);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//а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648200"/>
            <a:ext cx="68326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(symbol);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457200"/>
            <a:ext cx="9677400" cy="5807076"/>
          </a:xfrm>
        </p:spPr>
        <p:txBody>
          <a:bodyPr/>
          <a:lstStyle/>
          <a:p>
            <a:r>
              <a:rPr lang="bg-BG" sz="3600" dirty="0"/>
              <a:t>Когато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дължината е повече от един символ </a:t>
            </a:r>
            <a:r>
              <a:rPr lang="bg-BG" sz="3600" dirty="0"/>
              <a:t>или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sz="3600" dirty="0"/>
              <a:t> принтира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последния срещнат</a:t>
            </a:r>
            <a:r>
              <a:rPr lang="bg-BG" sz="3600" dirty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133600"/>
            <a:ext cx="68326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letters = 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(letters);</a:t>
            </a: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4572000"/>
            <a:ext cx="68326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symbols = '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@#$%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(symbols);</a:t>
            </a:r>
          </a:p>
          <a:p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143000"/>
            <a:ext cx="11034600" cy="5578479"/>
          </a:xfrm>
        </p:spPr>
        <p:txBody>
          <a:bodyPr/>
          <a:lstStyle/>
          <a:p>
            <a:r>
              <a:rPr lang="bg-BG" sz="3600" dirty="0" smtClean="0"/>
              <a:t>От големи към малки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3200" dirty="0"/>
              <a:t>От малки към големи -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4" y="108425"/>
            <a:ext cx="9577597" cy="1110780"/>
          </a:xfrm>
        </p:spPr>
        <p:txBody>
          <a:bodyPr/>
          <a:lstStyle/>
          <a:p>
            <a:r>
              <a:rPr lang="bg-BG" dirty="0" smtClean="0"/>
              <a:t>Преобразуване на малки и големи букви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5873" y="1981200"/>
            <a:ext cx="85234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 = 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</a:p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(tolower(letter));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//а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5873" y="4800600"/>
            <a:ext cx="85234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 = 'a';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(toupper(letter));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729" y="1676400"/>
            <a:ext cx="11361271" cy="45073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</a:t>
            </a:r>
            <a:r>
              <a:rPr lang="bg-BG" dirty="0" smtClean="0"/>
              <a:t>две думи от </a:t>
            </a:r>
            <a:r>
              <a:rPr lang="bg-BG" dirty="0"/>
              <a:t>потребителя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Проверява </a:t>
            </a:r>
            <a:r>
              <a:rPr lang="bg-BG" dirty="0"/>
              <a:t>дали </a:t>
            </a:r>
            <a:r>
              <a:rPr lang="bg-BG" dirty="0" smtClean="0"/>
              <a:t>те са еднакви(без да има разлика между главни и малки)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 </a:t>
            </a:r>
            <a:r>
              <a:rPr lang="bg-BG" dirty="0"/>
              <a:t>равенство печата </a:t>
            </a:r>
            <a:r>
              <a:rPr lang="bg-BG" dirty="0" smtClean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dirty="0" smtClean="0"/>
              <a:t>"; </a:t>
            </a:r>
            <a:r>
              <a:rPr lang="bg-BG" dirty="0"/>
              <a:t>иначе печата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 smtClean="0"/>
              <a:t>"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304363"/>
            <a:ext cx="9577597" cy="111078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Еднакви </a:t>
            </a:r>
            <a:r>
              <a:rPr lang="bg-BG" dirty="0" smtClean="0"/>
              <a:t>думи</a:t>
            </a:r>
            <a:r>
              <a:rPr lang="bg-BG" noProof="1" smtClean="0"/>
              <a:t> </a:t>
            </a:r>
            <a:r>
              <a:rPr lang="bg-BG" noProof="1"/>
              <a:t>– </a:t>
            </a:r>
            <a:r>
              <a:rPr lang="bg-BG" noProof="1" smtClean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58494"/>
            <a:ext cx="9577597" cy="1110780"/>
          </a:xfrm>
        </p:spPr>
        <p:txBody>
          <a:bodyPr/>
          <a:lstStyle/>
          <a:p>
            <a:r>
              <a:rPr lang="bg-BG" dirty="0"/>
              <a:t>Еднакви думи</a:t>
            </a:r>
            <a:r>
              <a:rPr lang="bg-BG" noProof="1"/>
              <a:t> – </a:t>
            </a:r>
            <a:r>
              <a:rPr lang="bg-BG" noProof="1" smtClean="0"/>
              <a:t>условие (2)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1" y="1295400"/>
            <a:ext cx="10515601" cy="4800600"/>
          </a:xfrm>
        </p:spPr>
        <p:txBody>
          <a:bodyPr/>
          <a:lstStyle/>
          <a:p>
            <a:r>
              <a:rPr lang="bg-BG" sz="3600" dirty="0"/>
              <a:t>Примерен</a:t>
            </a:r>
            <a:r>
              <a:rPr lang="bg-BG" sz="4000" dirty="0"/>
              <a:t> вход и изход: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302" y="2590800"/>
            <a:ext cx="2141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34710" y="2590800"/>
            <a:ext cx="14478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80516" y="2933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2302" y="4757056"/>
            <a:ext cx="2141220" cy="9960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80516" y="50673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34710" y="4757057"/>
            <a:ext cx="14478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33698" y="2590800"/>
            <a:ext cx="2141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dirty="0"/>
              <a:t>Soft</a:t>
            </a:r>
          </a:p>
          <a:p>
            <a:pPr algn="ctr">
              <a:lnSpc>
                <a:spcPct val="115000"/>
              </a:lnSpc>
            </a:pPr>
            <a:r>
              <a:rPr lang="en-US" sz="2800" dirty="0"/>
              <a:t>Uni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07017" y="28901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793921" y="2590800"/>
            <a:ext cx="14478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33698" y="4747259"/>
            <a:ext cx="214122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dirty="0"/>
              <a:t>HeLlO</a:t>
            </a:r>
          </a:p>
          <a:p>
            <a:pPr algn="ctr"/>
            <a:r>
              <a:rPr lang="en-US" dirty="0"/>
              <a:t>hELLo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907017" y="509995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752012" y="4724400"/>
            <a:ext cx="14478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Еднакви думи</a:t>
            </a:r>
            <a:r>
              <a:rPr lang="bg-BG" noProof="1"/>
              <a:t> – </a:t>
            </a:r>
            <a:r>
              <a:rPr lang="bg-BG" noProof="1" smtClean="0"/>
              <a:t>решение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418" y="1295400"/>
            <a:ext cx="11201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word_one, word_two;</a:t>
            </a: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word_one &gt;&gt; word_two;</a:t>
            </a:r>
          </a:p>
          <a:p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0; i &lt;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word_one.length()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++i) {</a:t>
            </a: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word_one[i] =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(word_one[i]);</a:t>
            </a: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word_two[i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(word_two[i]);</a:t>
            </a: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(word_one ==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word_two) cout 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"yes"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cout 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"no"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 smtClean="0"/>
              <a:t>/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 smtClean="0"/>
              <a:t> числови стойности</a:t>
            </a:r>
            <a:endParaRPr lang="bg-BG" sz="3000" dirty="0" smtClean="0"/>
          </a:p>
          <a:p>
            <a:pPr marL="0" indent="0">
              <a:lnSpc>
                <a:spcPct val="100000"/>
              </a:lnSpc>
              <a:buNone/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26684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size_t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40" y="4066316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586605"/>
            <a:ext cx="1072793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int num; cin &gt;&gt;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 …}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382" y="3029161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/>
              <a:t>Можем да четем </a:t>
            </a:r>
            <a:r>
              <a:rPr lang="bg-BG" sz="3600" dirty="0" smtClean="0"/>
              <a:t>един символ или буква от </a:t>
            </a:r>
            <a:r>
              <a:rPr lang="bg-BG" sz="3600" dirty="0"/>
              <a:t>конзолата: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bg-BG" dirty="0" smtClean="0"/>
              <a:t>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057400"/>
            <a:ext cx="68326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 = '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(letter);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411209"/>
            <a:ext cx="683267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'</a:t>
            </a:r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(symbol);</a:t>
            </a:r>
          </a:p>
          <a:p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  <a:r>
              <a:rPr lang="bg-BG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311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 smtClean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4653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5" y="248206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51553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&lt;&lt; 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endl;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835504" y="50536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3" y="5541926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4" y="297032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2581</Words>
  <Application>Microsoft Office PowerPoint</Application>
  <PresentationFormat>Custom</PresentationFormat>
  <Paragraphs>605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Have a Question?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Числа до 1000, завършващи на 7 (2)</vt:lpstr>
      <vt:lpstr>ASCII таблица</vt:lpstr>
      <vt:lpstr>Всички латински букви - условие</vt:lpstr>
      <vt:lpstr>Всички латински букви (2)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– решение</vt:lpstr>
      <vt:lpstr>PowerPoint Presentation</vt:lpstr>
      <vt:lpstr>Четна / нечетна сума - условие</vt:lpstr>
      <vt:lpstr>Четна / нечетна сума – условие (2)</vt:lpstr>
      <vt:lpstr>Четна / нечетна сума – решение</vt:lpstr>
      <vt:lpstr>Сумиране на гласните букви - условие</vt:lpstr>
      <vt:lpstr>Сумиране на гласни букви – решение </vt:lpstr>
      <vt:lpstr>Функцията putchar</vt:lpstr>
      <vt:lpstr>PowerPoint Presentation</vt:lpstr>
      <vt:lpstr>Преобразуване на малки и големи букви </vt:lpstr>
      <vt:lpstr>Еднакви думи – условие</vt:lpstr>
      <vt:lpstr>Еднакви думи – условие (2) </vt:lpstr>
      <vt:lpstr>Еднакви думи – решение</vt:lpstr>
      <vt:lpstr>Задачи с цикли</vt:lpstr>
      <vt:lpstr>Какво научихме днес?</vt:lpstr>
      <vt:lpstr>Какво научихме днес? (2)</vt:lpstr>
      <vt:lpstr>Какво научихме днес? (3)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2017-10-07T09:53:43Z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