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3"/>
  </p:notesMasterIdLst>
  <p:handoutMasterIdLst>
    <p:handoutMasterId r:id="rId54"/>
  </p:handoutMasterIdLst>
  <p:sldIdLst>
    <p:sldId id="274" r:id="rId3"/>
    <p:sldId id="459" r:id="rId4"/>
    <p:sldId id="465" r:id="rId5"/>
    <p:sldId id="420" r:id="rId6"/>
    <p:sldId id="415" r:id="rId7"/>
    <p:sldId id="466" r:id="rId8"/>
    <p:sldId id="467" r:id="rId9"/>
    <p:sldId id="426" r:id="rId10"/>
    <p:sldId id="496" r:id="rId11"/>
    <p:sldId id="468" r:id="rId12"/>
    <p:sldId id="469" r:id="rId13"/>
    <p:sldId id="460" r:id="rId14"/>
    <p:sldId id="49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8" r:id="rId23"/>
    <p:sldId id="500" r:id="rId24"/>
    <p:sldId id="477" r:id="rId25"/>
    <p:sldId id="479" r:id="rId26"/>
    <p:sldId id="453" r:id="rId27"/>
    <p:sldId id="480" r:id="rId28"/>
    <p:sldId id="481" r:id="rId29"/>
    <p:sldId id="482" r:id="rId30"/>
    <p:sldId id="483" r:id="rId31"/>
    <p:sldId id="484" r:id="rId32"/>
    <p:sldId id="485" r:id="rId33"/>
    <p:sldId id="498" r:id="rId34"/>
    <p:sldId id="486" r:id="rId35"/>
    <p:sldId id="487" r:id="rId36"/>
    <p:sldId id="488" r:id="rId37"/>
    <p:sldId id="502" r:id="rId38"/>
    <p:sldId id="501" r:id="rId39"/>
    <p:sldId id="493" r:id="rId40"/>
    <p:sldId id="503" r:id="rId41"/>
    <p:sldId id="489" r:id="rId42"/>
    <p:sldId id="490" r:id="rId43"/>
    <p:sldId id="492" r:id="rId44"/>
    <p:sldId id="491" r:id="rId45"/>
    <p:sldId id="456" r:id="rId46"/>
    <p:sldId id="494" r:id="rId47"/>
    <p:sldId id="349" r:id="rId48"/>
    <p:sldId id="495" r:id="rId49"/>
    <p:sldId id="458" r:id="rId50"/>
    <p:sldId id="413" r:id="rId51"/>
    <p:sldId id="414" r:id="rId5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459"/>
            <p14:sldId id="465"/>
            <p14:sldId id="420"/>
            <p14:sldId id="415"/>
            <p14:sldId id="466"/>
            <p14:sldId id="467"/>
            <p14:sldId id="426"/>
            <p14:sldId id="496"/>
            <p14:sldId id="468"/>
            <p14:sldId id="469"/>
            <p14:sldId id="460"/>
            <p14:sldId id="499"/>
          </p14:sldIdLst>
        </p14:section>
        <p14:section name="По-сложни логически проверки" id="{3AB062C0-8079-4A71-B65B-1F05213509A0}">
          <p14:sldIdLst>
            <p14:sldId id="470"/>
            <p14:sldId id="471"/>
            <p14:sldId id="472"/>
            <p14:sldId id="473"/>
            <p14:sldId id="474"/>
            <p14:sldId id="475"/>
            <p14:sldId id="476"/>
            <p14:sldId id="478"/>
            <p14:sldId id="500"/>
            <p14:sldId id="477"/>
            <p14:sldId id="479"/>
            <p14:sldId id="453"/>
            <p14:sldId id="480"/>
            <p14:sldId id="481"/>
            <p14:sldId id="482"/>
            <p14:sldId id="483"/>
            <p14:sldId id="484"/>
            <p14:sldId id="485"/>
            <p14:sldId id="498"/>
            <p14:sldId id="486"/>
            <p14:sldId id="487"/>
            <p14:sldId id="488"/>
            <p14:sldId id="502"/>
            <p14:sldId id="501"/>
            <p14:sldId id="493"/>
            <p14:sldId id="503"/>
          </p14:sldIdLst>
        </p14:section>
        <p14:section name="Switch-case" id="{B4646D63-E83B-470A-A934-5AC260B1B0A5}">
          <p14:sldIdLst>
            <p14:sldId id="489"/>
            <p14:sldId id="490"/>
            <p14:sldId id="492"/>
            <p14:sldId id="491"/>
            <p14:sldId id="456"/>
            <p14:sldId id="494"/>
            <p14:sldId id="349"/>
            <p14:sldId id="495"/>
            <p14:sldId id="458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3" autoAdjust="0"/>
    <p:restoredTop sz="94533" autoAdjust="0"/>
  </p:normalViewPr>
  <p:slideViewPr>
    <p:cSldViewPr>
      <p:cViewPr varScale="1">
        <p:scale>
          <a:sx n="73" d="100"/>
          <a:sy n="73" d="100"/>
        </p:scale>
        <p:origin x="462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1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5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3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6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6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7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7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7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8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judge.softuni.bg/Contests/Practice/Index/531#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11" y="3586025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 smtClean="0"/>
              <a:t>Количество</a:t>
            </a:r>
            <a:endParaRPr lang="bg-BG" sz="2600" dirty="0"/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22547" y="4653283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0.50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0.80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1.20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1.45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1.60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endParaRPr lang="en-US" sz="30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3812" y="3175610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40041" y="3176525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42218" y="3197719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06695" y="3206400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49470" y="3177060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40616" y="3175610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CA0C489-34B3-43B8-87FB-CE42A261CECE}"/>
              </a:ext>
            </a:extLst>
          </p:cNvPr>
          <p:cNvSpPr/>
          <p:nvPr/>
        </p:nvSpPr>
        <p:spPr>
          <a:xfrm>
            <a:off x="2796192" y="3707641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2ACAA61-4B18-40EE-85DE-1642EDDADCB8}"/>
              </a:ext>
            </a:extLst>
          </p:cNvPr>
          <p:cNvSpPr/>
          <p:nvPr/>
        </p:nvSpPr>
        <p:spPr>
          <a:xfrm>
            <a:off x="6365339" y="3739156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61CAEA1-095F-4BB3-BDB5-8A77CD051BE2}"/>
              </a:ext>
            </a:extLst>
          </p:cNvPr>
          <p:cNvSpPr/>
          <p:nvPr/>
        </p:nvSpPr>
        <p:spPr>
          <a:xfrm>
            <a:off x="9399556" y="3707641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152400"/>
            <a:ext cx="9577597" cy="1110780"/>
          </a:xfrm>
        </p:spPr>
        <p:txBody>
          <a:bodyPr>
            <a:normAutofit/>
          </a:bodyPr>
          <a:lstStyle/>
          <a:p>
            <a:pPr lvl="0"/>
            <a:r>
              <a:rPr lang="bg-BG" sz="3800" dirty="0" smtClean="0"/>
              <a:t>Решение:</a:t>
            </a:r>
            <a:r>
              <a:rPr lang="en-US" sz="3800" dirty="0" smtClean="0"/>
              <a:t> </a:t>
            </a:r>
            <a:r>
              <a:rPr lang="bg-BG" dirty="0" smtClean="0"/>
              <a:t>Квартално магазинче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2686" y="1828800"/>
            <a:ext cx="911105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&lt;string&gt;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main()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product, town;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double quantity;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cin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product &gt;&gt; town &gt;&gt; price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211" y="61615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 dirty="0"/>
              <a:t>Решение:</a:t>
            </a:r>
            <a:r>
              <a:rPr lang="en-US" sz="3800" dirty="0"/>
              <a:t> </a:t>
            </a:r>
            <a:r>
              <a:rPr lang="bg-BG" dirty="0"/>
              <a:t>Квартално </a:t>
            </a:r>
            <a:r>
              <a:rPr lang="bg-BG" dirty="0" smtClean="0"/>
              <a:t>магазинче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1" y="1834248"/>
            <a:ext cx="11211697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	if (product == "coffee")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cout &lt;&lt; quantity * 0.5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TODO: finish the checks for all the products…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"Varna")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TODO: finish the checks for all the products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"Plovdiv")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TODO: finish the checks for all the products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9860" y="605680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7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53" y="4568599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56253" y="5412181"/>
            <a:ext cx="9296398" cy="692873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pic>
        <p:nvPicPr>
          <p:cNvPr id="22" name="Picture 21" descr="http://softuni.bg" title="SoftUni Code Wizard">
            <a:extLst>
              <a:ext uri="{FF2B5EF4-FFF2-40B4-BE49-F238E27FC236}">
                <a16:creationId xmlns:a16="http://schemas.microsoft.com/office/drawing/2014/main" id="{7B265FCB-54E6-4D8B-A49C-C427B5EA3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5014" y="1876211"/>
            <a:ext cx="2133598" cy="2341486"/>
          </a:xfrm>
          <a:prstGeom prst="rect">
            <a:avLst/>
          </a:prstGeom>
        </p:spPr>
      </p:pic>
      <p:sp>
        <p:nvSpPr>
          <p:cNvPr id="23" name="AutoShape 7">
            <a:extLst>
              <a:ext uri="{FF2B5EF4-FFF2-40B4-BE49-F238E27FC236}">
                <a16:creationId xmlns:a16="http://schemas.microsoft.com/office/drawing/2014/main" id="{97EABCF0-A7FD-4255-B632-5F29AED6E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1483230"/>
            <a:ext cx="1930033" cy="785962"/>
          </a:xfrm>
          <a:prstGeom prst="wedgeRoundRectCallout">
            <a:avLst>
              <a:gd name="adj1" fmla="val -72318"/>
              <a:gd name="adj2" fmla="val 545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&amp;&amp;,  || , !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/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Вярност на двете условия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491025" y="5492555"/>
            <a:ext cx="28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/>
              <a:t>Вярност на </a:t>
            </a:r>
          </a:p>
          <a:p>
            <a:pPr algn="ctr"/>
            <a:r>
              <a:rPr lang="bg-BG" dirty="0"/>
              <a:t>едното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 другото </a:t>
            </a:r>
          </a:p>
          <a:p>
            <a:pPr algn="ctr"/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Отрицание на условие</a:t>
            </a:r>
            <a:endParaRPr lang="en-US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724" y="4386259"/>
            <a:ext cx="10882198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&gt;&gt; a;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&gt; 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 10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151812" y="198172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Проверява дали 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правоъгълник</a:t>
            </a:r>
          </a:p>
          <a:p>
            <a:pPr>
              <a:lnSpc>
                <a:spcPct val="100000"/>
              </a:lnSpc>
            </a:pPr>
            <a:r>
              <a:rPr lang="bg-BG" dirty="0"/>
              <a:t>Точка е вътрешна, ако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наляво от дясната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надолу от горната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условие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3280740"/>
            <a:ext cx="4140103" cy="323801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709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8243" y="1600200"/>
            <a:ext cx="10777184" cy="3185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x, x1 …;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 &gt;&gt; x, x1 …;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TODO: Read the coordinates of the points 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"Inside" &lt;&lt; endl;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"Outside" &lt;&lt; endl;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https://judge.softuni.bg/Contests/Practice/Index/531#2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8681654" y="1828800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32" y="4807823"/>
            <a:ext cx="10882198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word;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&gt;&gt; word;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 ==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Example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 == "Demo")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7EABCF0-A7FD-4255-B632-5F29AED6E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200" y="3953921"/>
            <a:ext cx="3505200" cy="853899"/>
          </a:xfrm>
          <a:prstGeom prst="wedgeRoundRectCallout">
            <a:avLst>
              <a:gd name="adj1" fmla="val -72318"/>
              <a:gd name="adj2" fmla="val 545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&lt;string&gt;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#TODO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81" y="110664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1339" y="581424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62870" y="5816674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723688" y="59373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780587" y="5814247"/>
            <a:ext cx="920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59710" y="5814247"/>
            <a:ext cx="146303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828094" y="593735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D93EDC-5198-4A24-88D3-2E8E097B2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656" y="581424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carrot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4C1E7F-74D3-4010-98FC-1F6B51D10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569" y="5814247"/>
            <a:ext cx="182152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vegetable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4">
            <a:extLst>
              <a:ext uri="{FF2B5EF4-FFF2-40B4-BE49-F238E27FC236}">
                <a16:creationId xmlns:a16="http://schemas.microsoft.com/office/drawing/2014/main" id="{964B6846-110F-4D21-9ED4-BE49DC94953A}"/>
              </a:ext>
            </a:extLst>
          </p:cNvPr>
          <p:cNvSpPr/>
          <p:nvPr/>
        </p:nvSpPr>
        <p:spPr>
          <a:xfrm>
            <a:off x="5753558" y="593735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458" y="-13063"/>
            <a:ext cx="9577597" cy="1079863"/>
          </a:xfrm>
        </p:spPr>
        <p:txBody>
          <a:bodyPr/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3723" y="870895"/>
            <a:ext cx="10872689" cy="55215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food;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food;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food == "apple"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food == "kiwi"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food == "lemon"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food == "grapes")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"fruit"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8412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1434" y="1303085"/>
            <a:ext cx="10710778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"cucumber"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food == "carrot")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"vegetable"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"unknown"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50812" y="185635"/>
            <a:ext cx="9577597" cy="1033566"/>
          </a:xfrm>
        </p:spPr>
        <p:txBody>
          <a:bodyPr/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4212" y="623368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Пример:</a:t>
            </a:r>
          </a:p>
          <a:p>
            <a:pPr lvl="1">
              <a:spcBef>
                <a:spcPts val="1800"/>
              </a:spcBef>
            </a:pPr>
            <a:r>
              <a:rPr lang="bg-BG" sz="3400" dirty="0"/>
              <a:t>Проверка дали число е в диапазона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[100… 200]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 е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равно на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2999A50-C4AD-4D97-ABB3-2547C99C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28" y="4276841"/>
            <a:ext cx="1077718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a &lt;&lt; endl;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&gt;= 100 &amp;&amp; a &lt;= 200)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a == 0)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"In range" &lt;&lt; endl;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0019" y="4664757"/>
            <a:ext cx="11285610" cy="14888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is_valid </a:t>
            </a: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is_valid</a:t>
            </a: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"Invalid" &lt;&lt; endl;</a:t>
            </a:r>
            <a:endParaRPr lang="en-US" sz="275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7847012" y="147661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7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/>
              <a:t>Напишете програма, която: </a:t>
            </a:r>
          </a:p>
          <a:p>
            <a:pPr lvl="1"/>
            <a:r>
              <a:rPr lang="bg-BG" sz="2800" dirty="0"/>
              <a:t>Чете 6 десетични числа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2800" dirty="0"/>
              <a:t> </a:t>
            </a:r>
            <a:r>
              <a:rPr lang="bg-BG" sz="2800" dirty="0"/>
              <a:t>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endParaRPr lang="bg-BG" sz="2800" dirty="0"/>
          </a:p>
          <a:p>
            <a:pPr lvl="1"/>
            <a:r>
              <a:rPr lang="bg-BG" sz="2800" dirty="0"/>
              <a:t>Извежда дали точката е:</a:t>
            </a:r>
          </a:p>
          <a:p>
            <a:pPr lvl="2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върху страна </a:t>
            </a:r>
            <a:r>
              <a:rPr lang="bg-BG" sz="2800" dirty="0"/>
              <a:t>от правоъгълника </a:t>
            </a:r>
            <a:r>
              <a:rPr lang="en-US" sz="2800" dirty="0"/>
              <a:t>("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Border</a:t>
            </a:r>
            <a:r>
              <a:rPr lang="en-US" sz="2800" dirty="0"/>
              <a:t>")</a:t>
            </a:r>
          </a:p>
          <a:p>
            <a:pPr lvl="2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</a:t>
            </a:r>
            <a:r>
              <a:rPr lang="en-US" sz="2800" dirty="0"/>
              <a:t> </a:t>
            </a:r>
            <a:r>
              <a:rPr lang="bg-BG" sz="2800" dirty="0"/>
              <a:t>или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извън</a:t>
            </a:r>
            <a:r>
              <a:rPr lang="bg-BG" sz="2800" dirty="0"/>
              <a:t> правоъгълника </a:t>
            </a:r>
            <a:r>
              <a:rPr lang="en-US" sz="2800" dirty="0"/>
              <a:t>("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Inside/Outside</a:t>
            </a:r>
            <a:r>
              <a:rPr lang="en-US" sz="2800" dirty="0"/>
              <a:t>")</a:t>
            </a:r>
          </a:p>
          <a:p>
            <a:pPr>
              <a:spcBef>
                <a:spcPts val="1800"/>
              </a:spcBef>
            </a:pPr>
            <a:r>
              <a:rPr lang="bg-BG" sz="2800" dirty="0"/>
              <a:t>Примерен</a:t>
            </a:r>
            <a:br>
              <a:rPr lang="bg-BG" sz="2800" dirty="0"/>
            </a:br>
            <a:r>
              <a:rPr lang="bg-BG" sz="2800" dirty="0"/>
              <a:t>вход и изход:</a:t>
            </a:r>
            <a:endParaRPr lang="en-US" sz="2800" dirty="0"/>
          </a:p>
          <a:p>
            <a:pPr marL="682634" lvl="2" indent="0">
              <a:buNone/>
            </a:pPr>
            <a:endParaRPr lang="bg-BG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Точка върху страна на правоъгълник -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056" y="4289932"/>
            <a:ext cx="54241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dirty="0"/>
              <a:t>2</a:t>
            </a:r>
            <a:endParaRPr lang="en-US" dirty="0"/>
          </a:p>
          <a:p>
            <a:r>
              <a:rPr lang="bg-BG" dirty="0"/>
              <a:t>-3</a:t>
            </a:r>
            <a:endParaRPr lang="en-US" dirty="0"/>
          </a:p>
          <a:p>
            <a:r>
              <a:rPr lang="bg-BG" dirty="0"/>
              <a:t>12</a:t>
            </a:r>
            <a:endParaRPr lang="en-US" dirty="0"/>
          </a:p>
          <a:p>
            <a:r>
              <a:rPr lang="bg-BG" dirty="0"/>
              <a:t>3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73115" y="4289932"/>
            <a:ext cx="1676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92393" y="5047644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074" y="1447800"/>
            <a:ext cx="3096676" cy="2404934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53320" y="4289932"/>
            <a:ext cx="54488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dirty="0"/>
              <a:t>2</a:t>
            </a:r>
            <a:endParaRPr lang="en-US" dirty="0"/>
          </a:p>
          <a:p>
            <a:r>
              <a:rPr lang="bg-BG" dirty="0"/>
              <a:t>-3</a:t>
            </a:r>
            <a:endParaRPr lang="en-US" dirty="0"/>
          </a:p>
          <a:p>
            <a:r>
              <a:rPr lang="bg-BG" dirty="0"/>
              <a:t>12</a:t>
            </a:r>
            <a:endParaRPr lang="en-US" dirty="0"/>
          </a:p>
          <a:p>
            <a:r>
              <a:rPr lang="bg-BG" dirty="0"/>
              <a:t>3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5143" y="4289932"/>
            <a:ext cx="126681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50128" y="507262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932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876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Точка лежи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sz="2800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800" dirty="0"/>
              <a:t> </a:t>
            </a:r>
            <a:r>
              <a:rPr lang="bg-BG" sz="2800" dirty="0"/>
              <a:t>съвпада с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2800" dirty="0"/>
              <a:t> </a:t>
            </a:r>
            <a:r>
              <a:rPr lang="bg-BG" sz="2800" dirty="0"/>
              <a:t>или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2800" dirty="0"/>
              <a:t> </a:t>
            </a:r>
            <a:r>
              <a:rPr lang="bg-BG" sz="2800" dirty="0"/>
              <a:t>и същевременно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2800" dirty="0"/>
              <a:t> </a:t>
            </a:r>
            <a:r>
              <a:rPr lang="bg-BG" sz="2800" dirty="0"/>
              <a:t>е между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2800" dirty="0"/>
              <a:t> </a:t>
            </a:r>
            <a:r>
              <a:rPr lang="bg-BG" sz="2800" dirty="0"/>
              <a:t>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sz="2800" dirty="0"/>
              <a:t> или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2800" dirty="0"/>
              <a:t> </a:t>
            </a:r>
            <a:r>
              <a:rPr lang="bg-BG" sz="2800" dirty="0"/>
              <a:t>съвпада с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2800" dirty="0"/>
              <a:t> </a:t>
            </a:r>
            <a:r>
              <a:rPr lang="bg-BG" sz="2800" dirty="0"/>
              <a:t>или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2800" dirty="0"/>
              <a:t> </a:t>
            </a:r>
            <a:r>
              <a:rPr lang="bg-BG" sz="2800" dirty="0"/>
              <a:t>и същевременно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800" dirty="0"/>
              <a:t> </a:t>
            </a:r>
            <a:r>
              <a:rPr lang="bg-BG" sz="2800" dirty="0"/>
              <a:t>е между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2800" dirty="0"/>
              <a:t> </a:t>
            </a:r>
            <a:r>
              <a:rPr lang="bg-BG" sz="2800" dirty="0"/>
              <a:t>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762" y="176865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Точка върху страна на правоъгълник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5025" y="2971982"/>
            <a:ext cx="10515598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&amp;&amp; (y &lt;= y2)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&amp;&amp; (x &lt;= x2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"Border" &lt;&lt; endl;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Outside" &lt;&lt; endl;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3195630"/>
            <a:ext cx="3393629" cy="2645991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86606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7827" y="1814481"/>
            <a:ext cx="10715528" cy="4479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on_left_side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on_right_side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on_up_side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on_down_side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on_left_side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on_right_side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on_up_side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on_down_side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cout &lt;&lt; "Border" &lt;&lt; endl;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"Inside / Outside" &lt;&lt; endl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1998" y="6294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https://judge.softuni.bg/Contests/Practice/Index/531#5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4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потребителски вход:</a:t>
            </a:r>
          </a:p>
          <a:p>
            <a:pPr lvl="2"/>
            <a:r>
              <a:rPr lang="bg-BG" sz="2800" dirty="0"/>
              <a:t>Продукт</a:t>
            </a:r>
          </a:p>
          <a:p>
            <a:pPr lvl="2"/>
            <a:r>
              <a:rPr lang="bg-BG" sz="2800" dirty="0"/>
              <a:t>Ден</a:t>
            </a:r>
          </a:p>
          <a:p>
            <a:pPr lvl="2"/>
            <a:r>
              <a:rPr lang="bg-BG" sz="2800" dirty="0"/>
              <a:t>Количество</a:t>
            </a:r>
          </a:p>
          <a:p>
            <a:pPr lvl="1"/>
            <a:r>
              <a:rPr lang="bg-BG" sz="3000" dirty="0"/>
              <a:t>Извежда сумата, която трябва да се заплати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деня и продукта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bg-BG" dirty="0"/>
              <a:t>Вложени проверки</a:t>
            </a:r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en-US" dirty="0"/>
              <a:t>Switch-case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424" y="5190696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48736" y="566863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217813" y="566863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137709"/>
            <a:ext cx="9577597" cy="1110780"/>
          </a:xfrm>
        </p:spPr>
        <p:txBody>
          <a:bodyPr>
            <a:normAutofit/>
          </a:bodyPr>
          <a:lstStyle/>
          <a:p>
            <a:r>
              <a:rPr lang="ru-RU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2798" y="1334384"/>
            <a:ext cx="1099361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saturday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==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fixed &lt;&lt;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setprecision(2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quantity *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 &lt;&lt; endl;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==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fixed &lt;&lt; setprecision(2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quantity * 1.25 &lt;&lt; endl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fruits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https://judge.softuni.bg/Contests/Practice/Index/531#6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08012" y="1061621"/>
            <a:ext cx="11298414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monday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day ==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day ==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==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banana")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fixed &lt;&lt; setprecision(2)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quantity * 2.50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fruits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https://judge.softuni.bg/Contests/Practice/Index/531#6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27012" y="228600"/>
            <a:ext cx="9577597" cy="11107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Магазин за плодове</a:t>
            </a:r>
            <a:r>
              <a:rPr lang="en-US" dirty="0" smtClean="0"/>
              <a:t> - </a:t>
            </a:r>
            <a:r>
              <a:rPr lang="bg-BG" dirty="0" smtClean="0"/>
              <a:t>решение</a:t>
            </a:r>
            <a:r>
              <a:rPr lang="en-US" dirty="0" smtClean="0"/>
              <a:t>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потребителя: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Обем на продажби </a:t>
            </a:r>
            <a:r>
              <a:rPr lang="en-US" sz="2800" dirty="0"/>
              <a:t>(</a:t>
            </a:r>
            <a:r>
              <a:rPr lang="bg-BG" sz="2800" dirty="0"/>
              <a:t>десетично число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комисионната</a:t>
            </a:r>
            <a:r>
              <a:rPr lang="bg-BG" sz="3000" dirty="0"/>
              <a:t>, която дадена фирма дава на търговците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града и обема на продажбите</a:t>
            </a:r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стойността</a:t>
            </a:r>
            <a:r>
              <a:rPr lang="bg-BG" sz="3000" dirty="0"/>
              <a:t> на комисионната, закръглена до 2 цифри след десетичната запетая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73606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0412" y="1635931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b="1" dirty="0">
                          <a:solidFill>
                            <a:schemeClr val="bg1"/>
                          </a:solidFill>
                          <a:effectLst/>
                        </a:rPr>
                        <a:t>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b="1" dirty="0">
                          <a:solidFill>
                            <a:schemeClr val="bg1"/>
                          </a:solidFill>
                          <a:effectLst/>
                        </a:rPr>
                        <a:t>7%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8%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12%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4.5%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7.5%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10%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13%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5.5%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8%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12%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14.5%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41812" y="5257800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43118" y="5254388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847294" y="55731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69759"/>
            <a:ext cx="9577597" cy="1110780"/>
          </a:xfrm>
        </p:spPr>
        <p:txBody>
          <a:bodyPr/>
          <a:lstStyle/>
          <a:p>
            <a:r>
              <a:rPr lang="bg-BG" dirty="0"/>
              <a:t>Търговски комисионни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623" y="1084446"/>
            <a:ext cx="112632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city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sales;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city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sales;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comission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(city != "Sofia" &amp;&amp;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city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"Varna" &amp;&amp;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city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"Plovdiv" ||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sales 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"error"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34742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https://judge.softuni.bg/Contests/Practice/Index/531#7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C50EC66-6928-4EEF-9BCA-F00AB2951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1180539"/>
            <a:ext cx="3409354" cy="841088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&lt;iomanip&gt;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решение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7623" y="1259493"/>
            <a:ext cx="112632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(city ==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(sales &gt;= 0 &amp;&amp; sales &lt;= 500)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comission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else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(sales &gt; 500 &amp;&amp; sales &lt;= 1000)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comission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4212" y="625981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https://judge.softuni.bg/Contests/Practice/Index/531#7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169264"/>
            <a:ext cx="9577597" cy="1110780"/>
          </a:xfrm>
        </p:spPr>
        <p:txBody>
          <a:bodyPr/>
          <a:lstStyle/>
          <a:p>
            <a:r>
              <a:rPr lang="bg-BG" dirty="0"/>
              <a:t>Търговски комисионни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623" y="2286000"/>
            <a:ext cx="11263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(city == "Varna")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(city == "Plovdiv")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price ranges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fixed &lt;&lt; setprecision(2)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comission *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sales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212" y="6294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https://judge.softuni.bg/Contests/Practice/Index/531#7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 дума </a:t>
            </a:r>
            <a:r>
              <a:rPr lang="en-US" sz="3000" dirty="0"/>
              <a:t>(</a:t>
            </a:r>
            <a:r>
              <a:rPr lang="bg-BG" sz="3000" dirty="0"/>
              <a:t>животно</a:t>
            </a:r>
            <a:r>
              <a:rPr lang="en-US" sz="3000" dirty="0"/>
              <a:t>)</a:t>
            </a:r>
          </a:p>
          <a:p>
            <a:pPr lvl="2"/>
            <a:r>
              <a:rPr lang="bg-BG" sz="2800" dirty="0"/>
              <a:t>Възможен вход: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"dog"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"crocodile"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"tortoise"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"snake": </a:t>
            </a:r>
            <a:endParaRPr lang="bg-BG" sz="2800" dirty="0"/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sz="2800" dirty="0"/>
              <a:t>Бозайник – </a:t>
            </a:r>
            <a:r>
              <a:rPr lang="en-US" sz="2800" dirty="0"/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mammal</a:t>
            </a:r>
            <a:r>
              <a:rPr lang="en-US" sz="2800" dirty="0"/>
              <a:t>"</a:t>
            </a:r>
          </a:p>
          <a:p>
            <a:pPr lvl="2"/>
            <a:r>
              <a:rPr lang="bg-BG" sz="2800" dirty="0"/>
              <a:t>Влечуго – </a:t>
            </a:r>
            <a:r>
              <a:rPr lang="en-US" sz="2800" dirty="0"/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reptile</a:t>
            </a:r>
            <a:r>
              <a:rPr lang="en-US" sz="2800" dirty="0"/>
              <a:t>"</a:t>
            </a:r>
          </a:p>
          <a:p>
            <a:pPr lvl="2"/>
            <a:r>
              <a:rPr lang="bg-BG" sz="2800" dirty="0"/>
              <a:t>Други – </a:t>
            </a:r>
            <a:r>
              <a:rPr lang="en-US" sz="2800" dirty="0"/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sz="2800" dirty="0"/>
              <a:t>"</a:t>
            </a:r>
          </a:p>
          <a:p>
            <a:r>
              <a:rPr lang="bg-BG" sz="2800" dirty="0"/>
              <a:t>Примерен вход и изход:</a:t>
            </a:r>
          </a:p>
          <a:p>
            <a:endParaRPr lang="en-US" sz="28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 животно - условие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15011-B621-45E1-A6DB-BFDA2034E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601" y="5898525"/>
            <a:ext cx="1295400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mammal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9D00C6-C169-4D4C-AD18-ADB20738B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5898525"/>
            <a:ext cx="762000" cy="4796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dog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55CCAA47-3946-450E-B499-C47FA0E5AF43}"/>
              </a:ext>
            </a:extLst>
          </p:cNvPr>
          <p:cNvSpPr/>
          <p:nvPr/>
        </p:nvSpPr>
        <p:spPr>
          <a:xfrm>
            <a:off x="2305059" y="6022334"/>
            <a:ext cx="284153" cy="251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8D6B4D-B904-47EC-90A2-6B945C5D5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039" y="5898525"/>
            <a:ext cx="1508410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unknown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8AFB3-978C-4ED5-A72E-4E09C419F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650" y="5898525"/>
            <a:ext cx="762000" cy="4796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car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014ADF2A-FA74-4941-BA67-4ECF3EB6A862}"/>
              </a:ext>
            </a:extLst>
          </p:cNvPr>
          <p:cNvSpPr/>
          <p:nvPr/>
        </p:nvSpPr>
        <p:spPr>
          <a:xfrm>
            <a:off x="6024497" y="6022334"/>
            <a:ext cx="284153" cy="251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79678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152399"/>
            <a:ext cx="9577597" cy="998721"/>
          </a:xfrm>
        </p:spPr>
        <p:txBody>
          <a:bodyPr/>
          <a:lstStyle/>
          <a:p>
            <a:r>
              <a:rPr lang="bg-BG" dirty="0"/>
              <a:t>Вид животно -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623" y="1306599"/>
            <a:ext cx="112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animal;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animal;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(animal == "dog")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"mammal" &lt;&lt; endl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(animal == "snake" ||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animal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"crocodile"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animal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"tortoise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"reptile" &lt;&lt; endl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"unknown" &lt;&lt; endl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212" y="6294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https://judge.softuni.bg/Contests/Practice/Index/531#9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5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bg-BG" dirty="0"/>
              <a:t>По-доброто</a:t>
            </a:r>
            <a:r>
              <a:rPr lang="en-US" dirty="0"/>
              <a:t> If-Else-If-Else?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052703"/>
            <a:ext cx="8938472" cy="1568497"/>
          </a:xfrm>
        </p:spPr>
        <p:txBody>
          <a:bodyPr/>
          <a:lstStyle/>
          <a:p>
            <a:pPr lvl="0"/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en-US" dirty="0"/>
          </a:p>
        </p:txBody>
      </p:sp>
      <p:pic>
        <p:nvPicPr>
          <p:cNvPr id="6" name="Picture 5" descr="http://softuni.bg" title="SoftUni Code Wizard">
            <a:extLst>
              <a:ext uri="{FF2B5EF4-FFF2-40B4-BE49-F238E27FC236}">
                <a16:creationId xmlns:a16="http://schemas.microsoft.com/office/drawing/2014/main" id="{1EB40AA1-C9D0-46A6-9004-D117414BD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5012" y="1728706"/>
            <a:ext cx="2133598" cy="2341486"/>
          </a:xfrm>
          <a:prstGeom prst="rect">
            <a:avLst/>
          </a:prstGeom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AC50EC66-6928-4EEF-9BCA-F00AB2951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059" y="1200133"/>
            <a:ext cx="1961554" cy="139642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(…)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 …?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742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else-if…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3656013" y="1735167"/>
            <a:ext cx="3352800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13" y="2409360"/>
            <a:ext cx="2286000" cy="1396426"/>
          </a:xfrm>
          <a:prstGeom prst="wedgeRoundRectCallout">
            <a:avLst>
              <a:gd name="adj1" fmla="val 83795"/>
              <a:gd name="adj2" fmla="val -50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Условието 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switch-case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633" y="2027036"/>
            <a:ext cx="2286000" cy="1396426"/>
          </a:xfrm>
          <a:prstGeom prst="wedgeRoundRectCallout">
            <a:avLst>
              <a:gd name="adj1" fmla="val -68659"/>
              <a:gd name="adj2" fmla="val 920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Изброяване на условия  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029267" y="2209800"/>
            <a:ext cx="2102070" cy="2274925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536" y="4135317"/>
            <a:ext cx="3276600" cy="1301021"/>
          </a:xfrm>
          <a:prstGeom prst="wedgeRoundRectCallout">
            <a:avLst>
              <a:gd name="adj1" fmla="val -70546"/>
              <a:gd name="adj2" fmla="val 352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Код, който ще се изпълни, ако няма дефинирано условие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029267" y="4746251"/>
            <a:ext cx="2102070" cy="1279612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7604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switch-case, </a:t>
            </a:r>
            <a:r>
              <a:rPr lang="bg-BG" sz="3000" dirty="0"/>
              <a:t>можем да изпълняваме един и същ код за 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198812" y="2103198"/>
            <a:ext cx="3733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: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//код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//код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3586815" y="2667000"/>
            <a:ext cx="2102070" cy="2122525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198" y="1752600"/>
            <a:ext cx="2994110" cy="1553301"/>
          </a:xfrm>
          <a:prstGeom prst="wedgeRoundRectCallout">
            <a:avLst>
              <a:gd name="adj1" fmla="val -68659"/>
              <a:gd name="adj2" fmla="val 920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Кодът ще се изпълни за някое от трите условия в серията</a:t>
            </a:r>
          </a:p>
        </p:txBody>
      </p:sp>
    </p:spTree>
    <p:extLst>
      <p:ext uri="{BB962C8B-B14F-4D97-AF65-F5344CB8AC3E}">
        <p14:creationId xmlns:p14="http://schemas.microsoft.com/office/powerpoint/2010/main" val="3411318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(1…7)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en-US" sz="2800" dirty="0"/>
              <a:t>"Error!"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42989-7416-427F-AAB4-62437175F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972" y="4512132"/>
            <a:ext cx="1295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Monday</a:t>
            </a:r>
            <a:endParaRPr lang="bg-BG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BCED7B-B963-40CF-8EFD-ABB585F5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278" y="4508720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06DF8F33-BAC3-486E-BDA0-0082CD82057E}"/>
              </a:ext>
            </a:extLst>
          </p:cNvPr>
          <p:cNvSpPr/>
          <p:nvPr/>
        </p:nvSpPr>
        <p:spPr>
          <a:xfrm>
            <a:off x="2919454" y="482746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57AF4B-2F12-48A3-A961-811B93CB2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506" y="5704996"/>
            <a:ext cx="1732772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Thursday</a:t>
            </a:r>
            <a:endParaRPr lang="bg-BG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A7C465-2064-468E-B146-AE8387E1B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5701584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7">
            <a:extLst>
              <a:ext uri="{FF2B5EF4-FFF2-40B4-BE49-F238E27FC236}">
                <a16:creationId xmlns:a16="http://schemas.microsoft.com/office/drawing/2014/main" id="{B2D39940-DDE1-48EA-8B5B-4FC71BC332F0}"/>
              </a:ext>
            </a:extLst>
          </p:cNvPr>
          <p:cNvSpPr/>
          <p:nvPr/>
        </p:nvSpPr>
        <p:spPr>
          <a:xfrm>
            <a:off x="2897988" y="602032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48511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60412" y="1412966"/>
            <a:ext cx="10377602" cy="459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day;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"Monday" &lt;&lt; endl;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"Tuesday" &lt;&lt; endl;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"Sunday" &lt;&lt; endl;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"Error!" &lt;&lt; endl;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 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https://judge.softuni.bg/Contests/Practice/Index/531#8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154941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2427107" y="2227036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64" y="1976101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Вложени проверки: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По-сложни проверки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cout &lt;&lt; "Point on the left or right side." &lt;&lt; endl;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Switch-case </a:t>
            </a:r>
            <a:r>
              <a:rPr lang="bg-BG" sz="3200" dirty="0"/>
              <a:t>конструкция 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</a:t>
            </a:r>
            <a:r>
              <a:rPr lang="en-US" dirty="0"/>
              <a:t>(2)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4E6FB86D-F210-4107-8350-D4F8EE971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1752600"/>
            <a:ext cx="32004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60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 smtClean="0"/>
          </a:p>
          <a:p>
            <a:r>
              <a:rPr lang="bg-BG" dirty="0"/>
              <a:t>Само при изпълнение на първото условие се преминава към вложената проверка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7717" y="1752600"/>
            <a:ext cx="9983788" cy="37117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 {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"condition1 valid"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cout &lt;&lt; "condition2 valid"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"condition2 not valid"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75412" y="1600200"/>
            <a:ext cx="4724399" cy="600270"/>
          </a:xfrm>
          <a:prstGeom prst="wedgeRoundRectCallout">
            <a:avLst>
              <a:gd name="adj1" fmla="val 32713"/>
              <a:gd name="adj2" fmla="val 1486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0D340D-646A-420F-B2A8-459E18E70EE1}"/>
              </a:ext>
            </a:extLst>
          </p:cNvPr>
          <p:cNvSpPr/>
          <p:nvPr/>
        </p:nvSpPr>
        <p:spPr>
          <a:xfrm>
            <a:off x="1193700" y="2801949"/>
            <a:ext cx="9191823" cy="211763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 smtClean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530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60" y="975883"/>
            <a:ext cx="1132985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въведеното,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84152" y="5496496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38014" y="5498534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07530" y="5496496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08612" y="5486400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11B7E4F-124B-4711-8422-6143EC966B7F}"/>
              </a:ext>
            </a:extLst>
          </p:cNvPr>
          <p:cNvSpPr/>
          <p:nvPr/>
        </p:nvSpPr>
        <p:spPr>
          <a:xfrm>
            <a:off x="2428844" y="5828472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67F42F2-67B8-4696-93ED-3A17F3EA5FE9}"/>
              </a:ext>
            </a:extLst>
          </p:cNvPr>
          <p:cNvSpPr/>
          <p:nvPr/>
        </p:nvSpPr>
        <p:spPr>
          <a:xfrm>
            <a:off x="5094161" y="5798408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r>
              <a:rPr lang="en-US" sz="3800" dirty="0"/>
              <a:t> (2)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C82851-46FB-42D0-9147-AD793B8DE54C}"/>
              </a:ext>
            </a:extLst>
          </p:cNvPr>
          <p:cNvSpPr/>
          <p:nvPr/>
        </p:nvSpPr>
        <p:spPr>
          <a:xfrm>
            <a:off x="4391478" y="1162326"/>
            <a:ext cx="2698205" cy="1091077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age</a:t>
            </a:r>
          </a:p>
          <a:p>
            <a:pPr algn="ctr"/>
            <a:r>
              <a:rPr lang="en-US" dirty="0"/>
              <a:t>Read gender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</p:cNvCxnSpPr>
          <p:nvPr/>
        </p:nvCxnSpPr>
        <p:spPr>
          <a:xfrm>
            <a:off x="5740139" y="2431543"/>
            <a:ext cx="0" cy="3870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68F6148-4398-4709-8C0C-CFC05A77871F}"/>
              </a:ext>
            </a:extLst>
          </p:cNvPr>
          <p:cNvSpPr/>
          <p:nvPr/>
        </p:nvSpPr>
        <p:spPr>
          <a:xfrm>
            <a:off x="4016534" y="2937824"/>
            <a:ext cx="3447209" cy="753466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Gender equals "f"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46782-9124-42E9-98FC-8B3CCF25A5D2}"/>
              </a:ext>
            </a:extLst>
          </p:cNvPr>
          <p:cNvSpPr txBox="1"/>
          <p:nvPr/>
        </p:nvSpPr>
        <p:spPr>
          <a:xfrm rot="18935076">
            <a:off x="3097467" y="3611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612956-2AFB-469D-9D09-6A3751CCB2CE}"/>
              </a:ext>
            </a:extLst>
          </p:cNvPr>
          <p:cNvSpPr/>
          <p:nvPr/>
        </p:nvSpPr>
        <p:spPr>
          <a:xfrm>
            <a:off x="2495608" y="4375711"/>
            <a:ext cx="1819207" cy="442786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 &lt; 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AC3C0-E3CF-4931-9056-C601409078A6}"/>
              </a:ext>
            </a:extLst>
          </p:cNvPr>
          <p:cNvSpPr txBox="1"/>
          <p:nvPr/>
        </p:nvSpPr>
        <p:spPr>
          <a:xfrm rot="18935076">
            <a:off x="1927913" y="4925852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01BF33-4109-4F75-AB8E-336C15FEE775}"/>
              </a:ext>
            </a:extLst>
          </p:cNvPr>
          <p:cNvSpPr txBox="1"/>
          <p:nvPr/>
        </p:nvSpPr>
        <p:spPr>
          <a:xfrm rot="2831618">
            <a:off x="3978868" y="4893044"/>
            <a:ext cx="678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</a:t>
            </a:r>
            <a:endParaRPr lang="en-US" sz="1600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811980" y="5639027"/>
            <a:ext cx="2158232" cy="506659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"Miss" 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78110849-13C6-4230-BC49-2C02E9B89AC4}"/>
              </a:ext>
            </a:extLst>
          </p:cNvPr>
          <p:cNvSpPr/>
          <p:nvPr/>
        </p:nvSpPr>
        <p:spPr>
          <a:xfrm flipH="1">
            <a:off x="3812094" y="5647221"/>
            <a:ext cx="2053718" cy="498465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</a:t>
            </a:r>
            <a:r>
              <a:rPr lang="en-US" dirty="0" err="1"/>
              <a:t>Ms</a:t>
            </a:r>
            <a:r>
              <a:rPr lang="bg-BG" dirty="0"/>
              <a:t>.</a:t>
            </a:r>
            <a:r>
              <a:rPr lang="en-US" dirty="0"/>
              <a:t>"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2BA2B8-F811-4BDA-BD47-8DE06EAFB8F8}"/>
              </a:ext>
            </a:extLst>
          </p:cNvPr>
          <p:cNvCxnSpPr>
            <a:cxnSpLocks/>
          </p:cNvCxnSpPr>
          <p:nvPr/>
        </p:nvCxnSpPr>
        <p:spPr>
          <a:xfrm flipH="1">
            <a:off x="3386307" y="3727023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9FCA1-282A-46B4-B8BD-29043EADB542}"/>
              </a:ext>
            </a:extLst>
          </p:cNvPr>
          <p:cNvCxnSpPr>
            <a:cxnSpLocks/>
          </p:cNvCxnSpPr>
          <p:nvPr/>
        </p:nvCxnSpPr>
        <p:spPr>
          <a:xfrm flipH="1">
            <a:off x="2205208" y="5035178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AA54A1-9C0D-497D-A413-A081BF801CC2}"/>
              </a:ext>
            </a:extLst>
          </p:cNvPr>
          <p:cNvCxnSpPr>
            <a:cxnSpLocks/>
          </p:cNvCxnSpPr>
          <p:nvPr/>
        </p:nvCxnSpPr>
        <p:spPr>
          <a:xfrm>
            <a:off x="3965691" y="5035178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2DEC098-F319-4039-B337-C1B65849A9BE}"/>
              </a:ext>
            </a:extLst>
          </p:cNvPr>
          <p:cNvSpPr txBox="1"/>
          <p:nvPr/>
        </p:nvSpPr>
        <p:spPr>
          <a:xfrm rot="2664924" flipH="1">
            <a:off x="7508012" y="3640670"/>
            <a:ext cx="67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false</a:t>
            </a:r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C5E40E-59F0-4FE1-9F5B-ED84FA811EE6}"/>
              </a:ext>
            </a:extLst>
          </p:cNvPr>
          <p:cNvSpPr/>
          <p:nvPr/>
        </p:nvSpPr>
        <p:spPr>
          <a:xfrm>
            <a:off x="7320419" y="4460827"/>
            <a:ext cx="1819207" cy="442786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 &lt; 16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1925AD-3CC4-4197-AB5B-2222E192CB31}"/>
              </a:ext>
            </a:extLst>
          </p:cNvPr>
          <p:cNvSpPr txBox="1"/>
          <p:nvPr/>
        </p:nvSpPr>
        <p:spPr>
          <a:xfrm rot="18935076">
            <a:off x="6915930" y="4946247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B18D6B-FCB5-4DDA-8FCB-5FDB41A6A6D7}"/>
              </a:ext>
            </a:extLst>
          </p:cNvPr>
          <p:cNvSpPr txBox="1"/>
          <p:nvPr/>
        </p:nvSpPr>
        <p:spPr>
          <a:xfrm rot="2831618">
            <a:off x="9102369" y="5003336"/>
            <a:ext cx="678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</a:t>
            </a:r>
            <a:endParaRPr lang="en-US" sz="1600" dirty="0"/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027972" y="5639026"/>
            <a:ext cx="2581040" cy="506659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"Master" 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28E56C7-4774-4B2A-821A-4FC1695A6062}"/>
              </a:ext>
            </a:extLst>
          </p:cNvPr>
          <p:cNvSpPr/>
          <p:nvPr/>
        </p:nvSpPr>
        <p:spPr>
          <a:xfrm flipH="1">
            <a:off x="8768855" y="5639026"/>
            <a:ext cx="2100400" cy="498465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</a:t>
            </a:r>
            <a:r>
              <a:rPr lang="en-US" dirty="0" err="1"/>
              <a:t>Mr</a:t>
            </a:r>
            <a:r>
              <a:rPr lang="bg-BG" dirty="0"/>
              <a:t>.</a:t>
            </a:r>
            <a:r>
              <a:rPr lang="en-US" dirty="0"/>
              <a:t>"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E7F899-1EDC-4CC7-A792-D650DE8B1CE8}"/>
              </a:ext>
            </a:extLst>
          </p:cNvPr>
          <p:cNvCxnSpPr>
            <a:cxnSpLocks/>
          </p:cNvCxnSpPr>
          <p:nvPr/>
        </p:nvCxnSpPr>
        <p:spPr>
          <a:xfrm>
            <a:off x="7467331" y="3801200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707047-1824-449B-9BBD-7EC4CAD49214}"/>
              </a:ext>
            </a:extLst>
          </p:cNvPr>
          <p:cNvCxnSpPr>
            <a:cxnSpLocks/>
          </p:cNvCxnSpPr>
          <p:nvPr/>
        </p:nvCxnSpPr>
        <p:spPr>
          <a:xfrm flipH="1">
            <a:off x="7171982" y="5086305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D82281-3551-4C9C-9568-8D156FF14A84}"/>
              </a:ext>
            </a:extLst>
          </p:cNvPr>
          <p:cNvCxnSpPr>
            <a:cxnSpLocks/>
          </p:cNvCxnSpPr>
          <p:nvPr/>
        </p:nvCxnSpPr>
        <p:spPr>
          <a:xfrm>
            <a:off x="9064345" y="5097582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24" grpId="0"/>
      <p:bldP spid="28" grpId="0" animBg="1"/>
      <p:bldP spid="32" grpId="0"/>
      <p:bldP spid="34" grpId="0"/>
      <p:bldP spid="26" grpId="0" animBg="1"/>
      <p:bldP spid="42" grpId="0" animBg="1"/>
      <p:bldP spid="49" grpId="0"/>
      <p:bldP spid="50" grpId="0" animBg="1"/>
      <p:bldP spid="51" grpId="0"/>
      <p:bldP spid="52" grpId="0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197913"/>
            <a:ext cx="9577597" cy="866201"/>
          </a:xfrm>
        </p:spPr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2209800"/>
            <a:ext cx="106680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&lt;string&gt;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double age;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string gender;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cin &gt;&gt; age &gt;&gt; gender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212" y="606551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</a:t>
            </a:r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4"/>
              </a:rPr>
              <a:t>https://judge.softuni.bg/Contests/Practice/Index/531#0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52400"/>
            <a:ext cx="8991600" cy="6200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(gender == "m") {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cout &lt;&lt; "Master";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 &gt;= 16)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 cout &lt;&lt; "Mr.";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"f")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 &lt;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cout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"Miss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 &gt;= 16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cout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"Ms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."; 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4" name="Rectangle 3"/>
          <p:cNvSpPr/>
          <p:nvPr/>
        </p:nvSpPr>
        <p:spPr>
          <a:xfrm>
            <a:off x="680447" y="640297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</a:t>
            </a:r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2576</Words>
  <Application>Microsoft Office PowerPoint</Application>
  <PresentationFormat>Custom</PresentationFormat>
  <Paragraphs>661</Paragraphs>
  <Slides>50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Have a Question?</vt:lpstr>
      <vt:lpstr>Съдържание</vt:lpstr>
      <vt:lpstr>Вложени проверки</vt:lpstr>
      <vt:lpstr>Вложени проверки</vt:lpstr>
      <vt:lpstr>Обръщение според възраст и пол – условие</vt:lpstr>
      <vt:lpstr>Обръщение според възраст и пол – условие (2)</vt:lpstr>
      <vt:lpstr>Решение: Обръщение според възраст и пол</vt:lpstr>
      <vt:lpstr>PowerPoint Presentation</vt:lpstr>
      <vt:lpstr>Квартално магазинче – условие</vt:lpstr>
      <vt:lpstr>Квартално магазинче – условие (2)</vt:lpstr>
      <vt:lpstr>Решение: Квартално магазинче</vt:lpstr>
      <vt:lpstr>Решение: Квартално магазинче (2)</vt:lpstr>
      <vt:lpstr>По-сложни проверки</vt:lpstr>
      <vt:lpstr>Булеви оператори</vt:lpstr>
      <vt:lpstr>Логическо "И"</vt:lpstr>
      <vt:lpstr>Точка в правоъгълник - условие</vt:lpstr>
      <vt:lpstr>Точка в правоъгълник - решение</vt:lpstr>
      <vt:lpstr>Логическо "ИЛИ"</vt:lpstr>
      <vt:lpstr>Плод или зеленчук - условие</vt:lpstr>
      <vt:lpstr>Плод или зеленчук - решение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Точка върху страна на правоъгълник - условие</vt:lpstr>
      <vt:lpstr>Точка върху страна на правоъгълник - решение</vt:lpstr>
      <vt:lpstr>Опростяване на логически условия</vt:lpstr>
      <vt:lpstr>Магазин за плодове – условие</vt:lpstr>
      <vt:lpstr>Магазин за плодове –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Търговски комисионни - решение</vt:lpstr>
      <vt:lpstr>Търговски комисионни - решение</vt:lpstr>
      <vt:lpstr>Вид животно - условие</vt:lpstr>
      <vt:lpstr>Вид животно - решение</vt:lpstr>
      <vt:lpstr>Условна конструкция Switch-case</vt:lpstr>
      <vt:lpstr>Условна конструкция Switch-case</vt:lpstr>
      <vt:lpstr>Множество случаи в Switch-case</vt:lpstr>
      <vt:lpstr>Ден от седмицата - условие</vt:lpstr>
      <vt:lpstr>Ден от седмицата - решение</vt:lpstr>
      <vt:lpstr>По-сложни проверки</vt:lpstr>
      <vt:lpstr>Какво научихме днес?</vt:lpstr>
      <vt:lpstr>Какво научихме днес? (2)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2017-09-23T22:13:16Z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