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</p:sldMasterIdLst>
  <p:notesMasterIdLst>
    <p:notesMasterId r:id="rId12"/>
  </p:notesMasterIdLst>
  <p:sldIdLst>
    <p:sldId id="256" r:id="rId2"/>
    <p:sldId id="261" r:id="rId3"/>
    <p:sldId id="258" r:id="rId4"/>
    <p:sldId id="276" r:id="rId5"/>
    <p:sldId id="264" r:id="rId6"/>
    <p:sldId id="275" r:id="rId7"/>
    <p:sldId id="277" r:id="rId8"/>
    <p:sldId id="267" r:id="rId9"/>
    <p:sldId id="268" r:id="rId10"/>
    <p:sldId id="269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9CA69E"/>
    <a:srgbClr val="21302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1886" autoAdjust="0"/>
  </p:normalViewPr>
  <p:slideViewPr>
    <p:cSldViewPr>
      <p:cViewPr>
        <p:scale>
          <a:sx n="90" d="100"/>
          <a:sy n="90" d="100"/>
        </p:scale>
        <p:origin x="-582" y="9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95E9A8CB-3F8F-4AC8-A3AC-099DFB2A27CF}" type="datetimeFigureOut">
              <a:rPr lang="en-GB"/>
              <a:pPr>
                <a:defRPr/>
              </a:pPr>
              <a:t>12/08/2012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ECED61A-A1D9-4FF6-9D0E-8E3A710D9BE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EF7F0EF-D6B2-4F0E-A815-E4BB1218A9E1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smtClean="0"/>
          </a:p>
        </p:txBody>
      </p:sp>
      <p:sp>
        <p:nvSpPr>
          <p:cNvPr id="15364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66EE9CC-69AB-4A09-AC68-2630618349E1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smtClean="0"/>
          </a:p>
        </p:txBody>
      </p:sp>
      <p:sp>
        <p:nvSpPr>
          <p:cNvPr id="16388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5AC5F8A-1EB1-40D9-8C53-3F4469B23C33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F56342E4-5A08-480F-91F9-B4B2F206E10D}" type="datetime1">
              <a:rPr lang="en-GB" smtClean="0"/>
              <a:pPr>
                <a:defRPr/>
              </a:pPr>
              <a:t>12/08/2012</a:t>
            </a:fld>
            <a:endParaRPr lang="en-GB" dirty="0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2F4D8F4D-E0FE-4829-B73E-91E40FD7B488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56342E4-5A08-480F-91F9-B4B2F206E10D}" type="datetime1">
              <a:rPr lang="en-GB" smtClean="0"/>
              <a:pPr>
                <a:defRPr/>
              </a:pPr>
              <a:t>12/08/2012</a:t>
            </a:fld>
            <a:endParaRPr lang="en-GB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F4D8F4D-E0FE-4829-B73E-91E40FD7B488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56342E4-5A08-480F-91F9-B4B2F206E10D}" type="datetime1">
              <a:rPr lang="en-GB" smtClean="0"/>
              <a:pPr>
                <a:defRPr/>
              </a:pPr>
              <a:t>12/08/2012</a:t>
            </a:fld>
            <a:endParaRPr lang="en-GB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F4D8F4D-E0FE-4829-B73E-91E40FD7B488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56342E4-5A08-480F-91F9-B4B2F206E10D}" type="datetime1">
              <a:rPr lang="en-GB" smtClean="0"/>
              <a:pPr>
                <a:defRPr/>
              </a:pPr>
              <a:t>12/08/2012</a:t>
            </a:fld>
            <a:endParaRPr lang="en-GB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F4D8F4D-E0FE-4829-B73E-91E40FD7B488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56342E4-5A08-480F-91F9-B4B2F206E10D}" type="datetime1">
              <a:rPr lang="en-GB" smtClean="0"/>
              <a:pPr>
                <a:defRPr/>
              </a:pPr>
              <a:t>12/08/2012</a:t>
            </a:fld>
            <a:endParaRPr lang="en-GB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F4D8F4D-E0FE-4829-B73E-91E40FD7B488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56342E4-5A08-480F-91F9-B4B2F206E10D}" type="datetime1">
              <a:rPr lang="en-GB" smtClean="0"/>
              <a:pPr>
                <a:defRPr/>
              </a:pPr>
              <a:t>12/08/2012</a:t>
            </a:fld>
            <a:endParaRPr lang="en-GB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F4D8F4D-E0FE-4829-B73E-91E40FD7B488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56342E4-5A08-480F-91F9-B4B2F206E10D}" type="datetime1">
              <a:rPr lang="en-GB" smtClean="0"/>
              <a:pPr>
                <a:defRPr/>
              </a:pPr>
              <a:t>12/08/2012</a:t>
            </a:fld>
            <a:endParaRPr lang="en-GB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F4D8F4D-E0FE-4829-B73E-91E40FD7B488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56342E4-5A08-480F-91F9-B4B2F206E10D}" type="datetime1">
              <a:rPr lang="en-GB" smtClean="0"/>
              <a:pPr>
                <a:defRPr/>
              </a:pPr>
              <a:t>12/08/2012</a:t>
            </a:fld>
            <a:endParaRPr lang="en-GB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F4D8F4D-E0FE-4829-B73E-91E40FD7B488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56342E4-5A08-480F-91F9-B4B2F206E10D}" type="datetime1">
              <a:rPr lang="en-GB" smtClean="0"/>
              <a:pPr>
                <a:defRPr/>
              </a:pPr>
              <a:t>12/08/2012</a:t>
            </a:fld>
            <a:endParaRPr lang="en-GB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F4D8F4D-E0FE-4829-B73E-91E40FD7B488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fld id="{F56342E4-5A08-480F-91F9-B4B2F206E10D}" type="datetime1">
              <a:rPr lang="en-GB" smtClean="0"/>
              <a:pPr>
                <a:defRPr/>
              </a:pPr>
              <a:t>12/08/2012</a:t>
            </a:fld>
            <a:endParaRPr lang="en-GB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F4D8F4D-E0FE-4829-B73E-91E40FD7B488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F56342E4-5A08-480F-91F9-B4B2F206E10D}" type="datetime1">
              <a:rPr lang="en-GB" smtClean="0"/>
              <a:pPr>
                <a:defRPr/>
              </a:pPr>
              <a:t>12/08/2012</a:t>
            </a:fld>
            <a:endParaRPr lang="en-GB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2F4D8F4D-E0FE-4829-B73E-91E40FD7B488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F56342E4-5A08-480F-91F9-B4B2F206E10D}" type="datetime1">
              <a:rPr lang="en-GB" smtClean="0"/>
              <a:pPr>
                <a:defRPr/>
              </a:pPr>
              <a:t>12/08/2012</a:t>
            </a:fld>
            <a:endParaRPr lang="en-GB" dirty="0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2F4D8F4D-E0FE-4829-B73E-91E40FD7B488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itorque.de/MisterGoodca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cucumber/cucumber/wiki/Given-When-Then" TargetMode="External"/><Relationship Id="rId3" Type="http://schemas.openxmlformats.org/officeDocument/2006/relationships/hyperlink" Target="http://smartypantscoding.com/a-cheat-sheet-for-unit-testing-silverlight-apps-on-windows-phone-7" TargetMode="External"/><Relationship Id="rId7" Type="http://schemas.openxmlformats.org/officeDocument/2006/relationships/hyperlink" Target="https://github.com/cucumber/cucumber/wiki/Gherkin" TargetMode="External"/><Relationship Id="rId2" Type="http://schemas.openxmlformats.org/officeDocument/2006/relationships/hyperlink" Target="http://www.jeff.wilcox.name/2011/06/updated-ut-mango-bit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pecflow.org/specflow/getting-started.aspx" TargetMode="External"/><Relationship Id="rId5" Type="http://schemas.openxmlformats.org/officeDocument/2006/relationships/hyperlink" Target="http://msdn.microsoft.com/en-us/magazine/gg490346.aspx" TargetMode="External"/><Relationship Id="rId10" Type="http://schemas.openxmlformats.org/officeDocument/2006/relationships/hyperlink" Target="http://osherove.com/videos/2009/8/25/unit-testing-best-practices.html" TargetMode="External"/><Relationship Id="rId4" Type="http://schemas.openxmlformats.org/officeDocument/2006/relationships/hyperlink" Target="http://code.google.com/p/moq" TargetMode="External"/><Relationship Id="rId9" Type="http://schemas.openxmlformats.org/officeDocument/2006/relationships/hyperlink" Target="https://github.com/Expensify/WindowsPhoneTestFramework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323850" y="1989138"/>
            <a:ext cx="8569325" cy="1584325"/>
          </a:xfrm>
        </p:spPr>
        <p:txBody>
          <a:bodyPr>
            <a:normAutofit fontScale="90000"/>
          </a:bodyPr>
          <a:lstStyle/>
          <a:p>
            <a:pPr algn="l"/>
            <a:r>
              <a:rPr lang="en-GB" sz="6000" dirty="0" smtClean="0">
                <a:solidFill>
                  <a:srgbClr val="21302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nivers Condensed"/>
                <a:ea typeface="Calibri" pitchFamily="34" charset="0"/>
                <a:cs typeface="Times New Roman" pitchFamily="18" charset="0"/>
              </a:rPr>
              <a:t>Unit Testing In WP7. Tips and Tricks.</a:t>
            </a:r>
            <a:endParaRPr lang="en-GB" sz="6000" dirty="0" smtClean="0">
              <a:solidFill>
                <a:srgbClr val="21302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>
          <a:xfrm>
            <a:off x="349250" y="3692525"/>
            <a:ext cx="6400800" cy="1752600"/>
          </a:xfrm>
        </p:spPr>
        <p:txBody>
          <a:bodyPr/>
          <a:lstStyle/>
          <a:p>
            <a:pPr algn="l"/>
            <a:r>
              <a:rPr lang="en-GB" sz="2000" dirty="0" smtClean="0">
                <a:solidFill>
                  <a:srgbClr val="213024"/>
                </a:solidFill>
                <a:latin typeface="Univers Condensed"/>
                <a:ea typeface="Calibri" pitchFamily="34" charset="0"/>
                <a:cs typeface="Times New Roman" pitchFamily="18" charset="0"/>
              </a:rPr>
              <a:t>MOBILE DEVELOPER DAY</a:t>
            </a:r>
            <a:endParaRPr lang="en-GB" sz="2000" dirty="0" smtClean="0">
              <a:solidFill>
                <a:srgbClr val="213024"/>
              </a:solidFill>
              <a:latin typeface="Univers Condensed"/>
              <a:ea typeface="Calibri" pitchFamily="34" charset="0"/>
              <a:cs typeface="Times New Roman" pitchFamily="18" charset="0"/>
            </a:endParaRPr>
          </a:p>
          <a:p>
            <a:pPr algn="l"/>
            <a:r>
              <a:rPr lang="en-GB" sz="1400" dirty="0" smtClean="0">
                <a:solidFill>
                  <a:srgbClr val="9CA69E"/>
                </a:solidFill>
                <a:latin typeface="Univers Condensed"/>
                <a:ea typeface="Calibri" pitchFamily="34" charset="0"/>
                <a:cs typeface="Times New Roman" pitchFamily="18" charset="0"/>
              </a:rPr>
              <a:t>Alexander </a:t>
            </a:r>
            <a:r>
              <a:rPr lang="en-GB" sz="1400" dirty="0" err="1" smtClean="0">
                <a:solidFill>
                  <a:srgbClr val="9CA69E"/>
                </a:solidFill>
                <a:latin typeface="Univers Condensed"/>
                <a:ea typeface="Calibri" pitchFamily="34" charset="0"/>
                <a:cs typeface="Times New Roman" pitchFamily="18" charset="0"/>
              </a:rPr>
              <a:t>Liubushyn</a:t>
            </a:r>
            <a:r>
              <a:rPr lang="en-GB" sz="1400" dirty="0" smtClean="0">
                <a:solidFill>
                  <a:srgbClr val="9CA69E"/>
                </a:solidFill>
                <a:latin typeface="Univers Condensed"/>
                <a:ea typeface="Calibri" pitchFamily="34" charset="0"/>
                <a:cs typeface="Times New Roman" pitchFamily="18" charset="0"/>
              </a:rPr>
              <a:t>, August 16</a:t>
            </a:r>
            <a:r>
              <a:rPr lang="en-GB" sz="1400" baseline="30000" dirty="0" smtClean="0">
                <a:solidFill>
                  <a:srgbClr val="9CA69E"/>
                </a:solidFill>
                <a:latin typeface="Univers Condensed"/>
                <a:ea typeface="Calibri" pitchFamily="34" charset="0"/>
                <a:cs typeface="Times New Roman" pitchFamily="18" charset="0"/>
              </a:rPr>
              <a:t>th</a:t>
            </a:r>
            <a:r>
              <a:rPr lang="en-GB" sz="1400" dirty="0" smtClean="0">
                <a:solidFill>
                  <a:srgbClr val="9CA69E"/>
                </a:solidFill>
                <a:latin typeface="Univers Condensed"/>
                <a:ea typeface="Calibri" pitchFamily="34" charset="0"/>
                <a:cs typeface="Times New Roman" pitchFamily="18" charset="0"/>
              </a:rPr>
              <a:t>, </a:t>
            </a:r>
            <a:r>
              <a:rPr lang="en-GB" sz="1400" dirty="0" smtClean="0">
                <a:solidFill>
                  <a:srgbClr val="9CA69E"/>
                </a:solidFill>
                <a:latin typeface="Univers Condensed"/>
                <a:ea typeface="Calibri" pitchFamily="34" charset="0"/>
                <a:cs typeface="Times New Roman" pitchFamily="18" charset="0"/>
              </a:rPr>
              <a:t>2012</a:t>
            </a:r>
            <a:endParaRPr lang="en-GB" sz="1400" dirty="0" smtClean="0">
              <a:solidFill>
                <a:srgbClr val="9CA69E"/>
              </a:solidFill>
              <a:latin typeface="Univers Condensed"/>
              <a:ea typeface="Calibri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6F0622-8894-4225-9EED-93D87D3C9924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12290" name="Titel 1"/>
          <p:cNvSpPr>
            <a:spLocks noGrp="1"/>
          </p:cNvSpPr>
          <p:nvPr>
            <p:ph type="title"/>
          </p:nvPr>
        </p:nvSpPr>
        <p:spPr>
          <a:xfrm>
            <a:off x="446088" y="836613"/>
            <a:ext cx="8229600" cy="1143000"/>
          </a:xfrm>
        </p:spPr>
        <p:txBody>
          <a:bodyPr/>
          <a:lstStyle/>
          <a:p>
            <a:r>
              <a:rPr lang="en-US" smtClean="0"/>
              <a:t>Thank you for attending.</a:t>
            </a:r>
          </a:p>
        </p:txBody>
      </p:sp>
      <p:pic>
        <p:nvPicPr>
          <p:cNvPr id="12292" name="Picture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268288"/>
            <a:ext cx="166687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3" name="Picture 2" descr="D:\Projects\Web\GoodcatTrainings\Assets\Trainings_bi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115888"/>
            <a:ext cx="3060700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el 1"/>
          <p:cNvSpPr txBox="1">
            <a:spLocks/>
          </p:cNvSpPr>
          <p:nvPr/>
        </p:nvSpPr>
        <p:spPr>
          <a:xfrm>
            <a:off x="457200" y="5238750"/>
            <a:ext cx="8229600" cy="1143000"/>
          </a:xfrm>
          <a:prstGeom prst="rect">
            <a:avLst/>
          </a:prstGeom>
        </p:spPr>
        <p:txBody>
          <a:bodyPr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2600" dirty="0" smtClean="0"/>
              <a:t>Feel free to contact me on Twitter (@</a:t>
            </a:r>
            <a:r>
              <a:rPr lang="en-US" sz="2600" dirty="0" err="1" smtClean="0"/>
              <a:t>Mister_Goodcat</a:t>
            </a:r>
            <a:r>
              <a:rPr lang="en-US" sz="2600" dirty="0" smtClean="0"/>
              <a:t>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600" dirty="0" smtClean="0"/>
              <a:t>or through my blog (</a:t>
            </a:r>
            <a:r>
              <a:rPr lang="en-US" sz="2600" dirty="0" smtClean="0">
                <a:hlinkClick r:id="rId4"/>
              </a:rPr>
              <a:t>http://www.pitorque.de/MisterGoodcat</a:t>
            </a:r>
            <a:r>
              <a:rPr lang="en-US" sz="2600" dirty="0" smtClean="0"/>
              <a:t>)</a:t>
            </a:r>
            <a:endParaRPr lang="en-US" sz="2600" dirty="0"/>
          </a:p>
        </p:txBody>
      </p:sp>
      <p:sp>
        <p:nvSpPr>
          <p:cNvPr id="12295" name="Titel 1"/>
          <p:cNvSpPr txBox="1">
            <a:spLocks/>
          </p:cNvSpPr>
          <p:nvPr/>
        </p:nvSpPr>
        <p:spPr bwMode="auto">
          <a:xfrm>
            <a:off x="449263" y="19161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000"/>
              <a:t>Please leave your feedback in the survey displayed after the webinar.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00113" y="1628775"/>
            <a:ext cx="8229600" cy="4525963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Юнит тестирование</a:t>
            </a:r>
            <a:endParaRPr lang="en-US" dirty="0" smtClean="0"/>
          </a:p>
          <a:p>
            <a:pPr lvl="1" fontAlgn="auto">
              <a:spcAft>
                <a:spcPts val="0"/>
              </a:spcAft>
              <a:defRPr/>
            </a:pPr>
            <a:r>
              <a:rPr lang="ru-RU" dirty="0" smtClean="0"/>
              <a:t>Введение что и как.</a:t>
            </a: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Кодирование</a:t>
            </a:r>
            <a:endParaRPr lang="en-US" dirty="0" smtClean="0"/>
          </a:p>
          <a:p>
            <a:pPr lvl="1" fontAlgn="auto">
              <a:spcAft>
                <a:spcPts val="0"/>
              </a:spcAft>
              <a:defRPr/>
            </a:pPr>
            <a:r>
              <a:rPr lang="ru-RU" dirty="0" smtClean="0"/>
              <a:t>Настройка окружения</a:t>
            </a:r>
            <a:endParaRPr lang="en-US" dirty="0" smtClean="0"/>
          </a:p>
          <a:p>
            <a:pPr lvl="1" fontAlgn="auto">
              <a:spcAft>
                <a:spcPts val="0"/>
              </a:spcAft>
              <a:defRPr/>
            </a:pPr>
            <a:r>
              <a:rPr lang="ru-RU" dirty="0" smtClean="0"/>
              <a:t>Создание юнит тестов</a:t>
            </a:r>
            <a:endParaRPr lang="en-US" dirty="0" smtClean="0"/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/>
              <a:t>Advanced topics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/>
              <a:t>Limitations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Outside the Box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85349A-D08A-438B-A108-6BDDAE73F04B}" type="slidenum">
              <a:rPr lang="en-GB"/>
              <a:pPr>
                <a:defRPr/>
              </a:pPr>
              <a:t>2</a:t>
            </a:fld>
            <a:endParaRPr lang="en-GB"/>
          </a:p>
        </p:txBody>
      </p:sp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</a:t>
            </a:r>
            <a:endParaRPr lang="en-US" dirty="0" smtClean="0"/>
          </a:p>
        </p:txBody>
      </p:sp>
      <p:pic>
        <p:nvPicPr>
          <p:cNvPr id="4101" name="Grafik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381598">
            <a:off x="6100763" y="2790825"/>
            <a:ext cx="1622425" cy="300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de-DE" dirty="0" smtClean="0"/>
              <a:t>Unit </a:t>
            </a:r>
            <a:r>
              <a:rPr lang="de-DE" dirty="0" err="1" smtClean="0"/>
              <a:t>tests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endParaRPr lang="de-DE" dirty="0" smtClean="0"/>
          </a:p>
          <a:p>
            <a:pPr lvl="1" fontAlgn="auto">
              <a:spcAft>
                <a:spcPts val="0"/>
              </a:spcAft>
              <a:defRPr/>
            </a:pPr>
            <a:r>
              <a:rPr lang="de-DE" dirty="0" err="1" smtClean="0"/>
              <a:t>reassure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works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expected</a:t>
            </a:r>
            <a:endParaRPr lang="de-DE" dirty="0" smtClean="0"/>
          </a:p>
          <a:p>
            <a:pPr lvl="1" fontAlgn="auto">
              <a:spcAft>
                <a:spcPts val="0"/>
              </a:spcAft>
              <a:defRPr/>
            </a:pPr>
            <a:r>
              <a:rPr lang="de-DE" dirty="0" err="1" smtClean="0"/>
              <a:t>facilitate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changes</a:t>
            </a:r>
            <a:endParaRPr lang="de-DE" dirty="0" smtClean="0"/>
          </a:p>
          <a:p>
            <a:pPr lvl="1" fontAlgn="auto">
              <a:spcAft>
                <a:spcPts val="0"/>
              </a:spcAft>
              <a:defRPr/>
            </a:pPr>
            <a:r>
              <a:rPr lang="de-DE" dirty="0" err="1" smtClean="0"/>
              <a:t>detect</a:t>
            </a:r>
            <a:r>
              <a:rPr lang="de-DE" dirty="0" smtClean="0"/>
              <a:t> </a:t>
            </a:r>
            <a:r>
              <a:rPr lang="de-DE" dirty="0" err="1" smtClean="0"/>
              <a:t>defects</a:t>
            </a:r>
            <a:r>
              <a:rPr lang="de-DE" dirty="0" smtClean="0"/>
              <a:t> </a:t>
            </a:r>
            <a:r>
              <a:rPr lang="de-DE" dirty="0" err="1" smtClean="0"/>
              <a:t>early</a:t>
            </a:r>
            <a:r>
              <a:rPr lang="de-DE" dirty="0" smtClean="0"/>
              <a:t> (</a:t>
            </a:r>
            <a:r>
              <a:rPr lang="de-DE" dirty="0" err="1" smtClean="0"/>
              <a:t>bug</a:t>
            </a:r>
            <a:r>
              <a:rPr lang="de-DE" dirty="0" smtClean="0"/>
              <a:t> </a:t>
            </a:r>
            <a:r>
              <a:rPr lang="de-DE" dirty="0" err="1" smtClean="0"/>
              <a:t>fixing</a:t>
            </a:r>
            <a:r>
              <a:rPr lang="de-DE" dirty="0" smtClean="0"/>
              <a:t> </a:t>
            </a:r>
            <a:r>
              <a:rPr lang="de-DE" dirty="0" err="1" smtClean="0"/>
              <a:t>costs</a:t>
            </a:r>
            <a:r>
              <a:rPr lang="de-DE" dirty="0" smtClean="0"/>
              <a:t>!)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de-DE" dirty="0" err="1" smtClean="0"/>
              <a:t>be</a:t>
            </a:r>
            <a:r>
              <a:rPr lang="de-DE" dirty="0" smtClean="0"/>
              <a:t> (</a:t>
            </a:r>
            <a:r>
              <a:rPr lang="de-DE" dirty="0" err="1" smtClean="0"/>
              <a:t>part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)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documentation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design (</a:t>
            </a:r>
            <a:r>
              <a:rPr lang="de-DE" dirty="0" err="1" smtClean="0"/>
              <a:t>esp</a:t>
            </a:r>
            <a:r>
              <a:rPr lang="de-DE" dirty="0" smtClean="0"/>
              <a:t>. TDD)</a:t>
            </a:r>
          </a:p>
          <a:p>
            <a:pPr fontAlgn="auto">
              <a:spcAft>
                <a:spcPts val="0"/>
              </a:spcAft>
              <a:defRPr/>
            </a:pPr>
            <a:r>
              <a:rPr lang="de-DE" dirty="0" smtClean="0"/>
              <a:t>But </a:t>
            </a:r>
            <a:r>
              <a:rPr lang="de-DE" dirty="0" err="1" smtClean="0"/>
              <a:t>unit</a:t>
            </a:r>
            <a:r>
              <a:rPr lang="de-DE" dirty="0" smtClean="0"/>
              <a:t> </a:t>
            </a:r>
            <a:r>
              <a:rPr lang="de-DE" dirty="0" err="1" smtClean="0"/>
              <a:t>tests</a:t>
            </a:r>
            <a:endParaRPr lang="de-DE" dirty="0" smtClean="0"/>
          </a:p>
          <a:p>
            <a:pPr lvl="1" fontAlgn="auto">
              <a:spcAft>
                <a:spcPts val="0"/>
              </a:spcAft>
              <a:defRPr/>
            </a:pP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show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presence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errors</a:t>
            </a:r>
            <a:endParaRPr lang="de-DE" dirty="0" smtClean="0"/>
          </a:p>
          <a:p>
            <a:pPr lvl="1" fontAlgn="auto">
              <a:spcAft>
                <a:spcPts val="0"/>
              </a:spcAft>
              <a:defRPr/>
            </a:pP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right</a:t>
            </a:r>
            <a:r>
              <a:rPr lang="de-DE" dirty="0" smtClean="0"/>
              <a:t> </a:t>
            </a:r>
            <a:r>
              <a:rPr lang="de-DE" dirty="0" err="1" smtClean="0"/>
              <a:t>things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right</a:t>
            </a:r>
            <a:r>
              <a:rPr lang="de-DE" dirty="0" smtClean="0"/>
              <a:t> </a:t>
            </a:r>
            <a:r>
              <a:rPr lang="de-DE" dirty="0" err="1" smtClean="0"/>
              <a:t>way</a:t>
            </a:r>
            <a:endParaRPr lang="de-DE" dirty="0" smtClean="0"/>
          </a:p>
          <a:p>
            <a:pPr lvl="1" fontAlgn="auto">
              <a:spcAft>
                <a:spcPts val="0"/>
              </a:spcAft>
              <a:defRPr/>
            </a:pPr>
            <a:r>
              <a:rPr lang="de-DE" dirty="0" smtClean="0"/>
              <a:t>must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maintained</a:t>
            </a:r>
            <a:r>
              <a:rPr lang="de-DE" dirty="0" smtClean="0"/>
              <a:t> (</a:t>
            </a:r>
            <a:r>
              <a:rPr lang="de-DE" dirty="0" err="1" smtClean="0"/>
              <a:t>failure</a:t>
            </a:r>
            <a:r>
              <a:rPr lang="de-DE" dirty="0" smtClean="0"/>
              <a:t> </a:t>
            </a:r>
            <a:r>
              <a:rPr lang="de-DE" dirty="0" err="1" smtClean="0"/>
              <a:t>reviews</a:t>
            </a:r>
            <a:r>
              <a:rPr lang="de-DE" dirty="0" smtClean="0"/>
              <a:t>)</a:t>
            </a:r>
          </a:p>
          <a:p>
            <a:pPr lvl="1" fontAlgn="auto">
              <a:spcAft>
                <a:spcPts val="0"/>
              </a:spcAft>
              <a:defRPr/>
            </a:pPr>
            <a:endParaRPr lang="de-DE" dirty="0" smtClean="0"/>
          </a:p>
          <a:p>
            <a:pPr fontAlgn="auto"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3BFB23-7820-4B9C-B02B-73852D9E5EC8}" type="slidenum">
              <a:rPr lang="en-GB"/>
              <a:pPr>
                <a:defRPr/>
              </a:pPr>
              <a:t>3</a:t>
            </a:fld>
            <a:endParaRPr lang="en-GB"/>
          </a:p>
        </p:txBody>
      </p:sp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Unit Testing (1)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Inhaltsplatzhalter 2"/>
          <p:cNvSpPr>
            <a:spLocks noGrp="1"/>
          </p:cNvSpPr>
          <p:nvPr>
            <p:ph idx="1"/>
          </p:nvPr>
        </p:nvSpPr>
        <p:spPr>
          <a:xfrm>
            <a:off x="179388" y="1600200"/>
            <a:ext cx="8785225" cy="4525963"/>
          </a:xfrm>
        </p:spPr>
        <p:txBody>
          <a:bodyPr>
            <a:normAutofit/>
          </a:bodyPr>
          <a:lstStyle/>
          <a:p>
            <a:r>
              <a:rPr lang="de-DE" smtClean="0"/>
              <a:t>Write unit tests that:</a:t>
            </a:r>
          </a:p>
          <a:p>
            <a:pPr lvl="1"/>
            <a:r>
              <a:rPr lang="de-DE" smtClean="0"/>
              <a:t>test a single piece of code (a "unit")</a:t>
            </a:r>
          </a:p>
          <a:p>
            <a:pPr lvl="1"/>
            <a:r>
              <a:rPr lang="de-DE" smtClean="0"/>
              <a:t>test a single functionality</a:t>
            </a:r>
          </a:p>
          <a:p>
            <a:pPr lvl="1"/>
            <a:r>
              <a:rPr lang="de-DE" smtClean="0"/>
              <a:t>test your own code (no testing .NET or libs)</a:t>
            </a:r>
          </a:p>
          <a:p>
            <a:pPr lvl="1"/>
            <a:r>
              <a:rPr lang="de-DE" smtClean="0"/>
              <a:t>result in the most benefit</a:t>
            </a:r>
            <a:br>
              <a:rPr lang="de-DE" smtClean="0"/>
            </a:br>
            <a:r>
              <a:rPr lang="de-DE" smtClean="0"/>
              <a:t>=&gt; test what is important to the project</a:t>
            </a:r>
            <a:br>
              <a:rPr lang="de-DE" smtClean="0"/>
            </a:br>
            <a:r>
              <a:rPr lang="de-DE" smtClean="0"/>
              <a:t>=&gt; test what contains most logic or is complex</a:t>
            </a:r>
            <a:br>
              <a:rPr lang="de-DE" smtClean="0"/>
            </a:br>
            <a:r>
              <a:rPr lang="de-DE" smtClean="0"/>
              <a:t>=&gt; test what changes frequently</a:t>
            </a:r>
            <a:br>
              <a:rPr lang="de-DE" smtClean="0"/>
            </a:br>
            <a:r>
              <a:rPr lang="de-DE" smtClean="0"/>
              <a:t>=&gt; state machines, calculations, nested conditions etc.</a:t>
            </a:r>
          </a:p>
          <a:p>
            <a:pPr lvl="1"/>
            <a:endParaRPr lang="de-DE" smtClean="0"/>
          </a:p>
          <a:p>
            <a:endParaRPr lang="de-DE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C36114-931D-4A40-A7A4-6EF98C5C3C0F}" type="slidenum">
              <a:rPr lang="en-GB"/>
              <a:pPr>
                <a:defRPr/>
              </a:pPr>
              <a:t>4</a:t>
            </a:fld>
            <a:endParaRPr lang="en-GB"/>
          </a:p>
        </p:txBody>
      </p:sp>
      <p:sp>
        <p:nvSpPr>
          <p:cNvPr id="61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Unit Testing (2)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751243-C757-4288-9677-9E56E75A1817}" type="slidenum">
              <a:rPr lang="en-GB"/>
              <a:pPr>
                <a:defRPr/>
              </a:pPr>
              <a:t>5</a:t>
            </a:fld>
            <a:endParaRPr lang="en-GB"/>
          </a:p>
        </p:txBody>
      </p:sp>
      <p:sp>
        <p:nvSpPr>
          <p:cNvPr id="7170" name="Titel 1"/>
          <p:cNvSpPr>
            <a:spLocks noGrp="1"/>
          </p:cNvSpPr>
          <p:nvPr>
            <p:ph type="title"/>
          </p:nvPr>
        </p:nvSpPr>
        <p:spPr>
          <a:xfrm>
            <a:off x="446088" y="2924175"/>
            <a:ext cx="8229600" cy="1143000"/>
          </a:xfrm>
        </p:spPr>
        <p:txBody>
          <a:bodyPr/>
          <a:lstStyle/>
          <a:p>
            <a:r>
              <a:rPr lang="en-US" smtClean="0"/>
              <a:t>Live Coding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1188" y="1744663"/>
            <a:ext cx="7859712" cy="341312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/>
              <a:t>Setup:</a:t>
            </a:r>
            <a:r>
              <a:rPr lang="en-US" dirty="0" smtClean="0"/>
              <a:t> not straight-forward, limitations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b="1" dirty="0" smtClean="0"/>
              <a:t>Writing tests: </a:t>
            </a:r>
            <a:r>
              <a:rPr lang="en-US" dirty="0" smtClean="0"/>
              <a:t>pretty much the same as on the desktop and in other projects, the most challenging part especially for beginners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b="1" dirty="0" smtClean="0"/>
              <a:t>Mocking/Isolation:</a:t>
            </a:r>
            <a:r>
              <a:rPr lang="en-US" dirty="0" smtClean="0"/>
              <a:t> not available at all, makes everything harder or requires additional setup/more manual coding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8C6E18-A0F0-4714-B6BB-81A95576014D}" type="slidenum">
              <a:rPr lang="en-GB"/>
              <a:pPr>
                <a:defRPr/>
              </a:pPr>
              <a:t>6</a:t>
            </a:fld>
            <a:endParaRPr lang="en-GB" dirty="0"/>
          </a:p>
        </p:txBody>
      </p:sp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Summary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Inhaltsplatzhalter 2"/>
          <p:cNvSpPr>
            <a:spLocks noGrp="1"/>
          </p:cNvSpPr>
          <p:nvPr>
            <p:ph idx="1"/>
          </p:nvPr>
        </p:nvSpPr>
        <p:spPr>
          <a:xfrm>
            <a:off x="611188" y="2997200"/>
            <a:ext cx="7859712" cy="3413125"/>
          </a:xfrm>
        </p:spPr>
        <p:txBody>
          <a:bodyPr/>
          <a:lstStyle/>
          <a:p>
            <a:pPr marL="0" indent="0" algn="ctr">
              <a:buFont typeface="Arial" pitchFamily="34" charset="0"/>
              <a:buNone/>
            </a:pPr>
            <a:r>
              <a:rPr lang="en-US" smtClean="0"/>
              <a:t>Live demo of BDD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793F14-0E83-4FB6-B733-11AC12E20E56}" type="slidenum">
              <a:rPr lang="en-GB"/>
              <a:pPr>
                <a:defRPr/>
              </a:pPr>
              <a:t>7</a:t>
            </a:fld>
            <a:endParaRPr lang="en-GB" dirty="0"/>
          </a:p>
        </p:txBody>
      </p:sp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Outside the Box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3100" y="1628775"/>
            <a:ext cx="7859713" cy="4537075"/>
          </a:xfrm>
        </p:spPr>
        <p:txBody>
          <a:bodyPr rtlCol="0">
            <a:normAutofit fontScale="40000" lnSpcReduction="20000"/>
          </a:bodyPr>
          <a:lstStyle/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/>
              <a:t>Windows Phone Unit Testing </a:t>
            </a:r>
            <a:r>
              <a:rPr lang="en-US" b="1" dirty="0" smtClean="0"/>
              <a:t>Resources</a:t>
            </a:r>
            <a:endParaRPr lang="en-US" b="1" dirty="0"/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Jeff Wilcox WP7 Unit Testing bits: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u="sng" dirty="0" smtClean="0">
                <a:hlinkClick r:id="rId2"/>
              </a:rPr>
              <a:t>http</a:t>
            </a:r>
            <a:r>
              <a:rPr lang="en-US" u="sng" dirty="0">
                <a:hlinkClick r:id="rId2"/>
              </a:rPr>
              <a:t>://www.jeff.wilcox.name/2011/06/updated-ut-mango-bits/</a:t>
            </a:r>
            <a:endParaRPr lang="en-US" dirty="0"/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Roger Peter WP7 Unit Testing cheat sheet: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u="sng" dirty="0" smtClean="0">
                <a:hlinkClick r:id="rId3"/>
              </a:rPr>
              <a:t>http</a:t>
            </a:r>
            <a:r>
              <a:rPr lang="en-US" u="sng" dirty="0">
                <a:hlinkClick r:id="rId3"/>
              </a:rPr>
              <a:t>://smartypantscoding.com/a-cheat-sheet-for-unit-testing-silverlight-apps-on-windows-phone-7</a:t>
            </a:r>
            <a:endParaRPr lang="en-US" dirty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 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/>
              <a:t>Silverlight compatible isolation framework "</a:t>
            </a:r>
            <a:r>
              <a:rPr lang="en-US" b="1" dirty="0" err="1"/>
              <a:t>Moq</a:t>
            </a:r>
            <a:r>
              <a:rPr lang="en-US" b="1" dirty="0"/>
              <a:t>": </a:t>
            </a:r>
            <a:r>
              <a:rPr lang="en-US" u="sng" dirty="0" smtClean="0">
                <a:hlinkClick r:id="rId4"/>
              </a:rPr>
              <a:t>http</a:t>
            </a:r>
            <a:r>
              <a:rPr lang="en-US" u="sng" dirty="0">
                <a:hlinkClick r:id="rId4"/>
              </a:rPr>
              <a:t>://code.google.com/p/moq</a:t>
            </a:r>
            <a:endParaRPr lang="en-US" dirty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 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/>
              <a:t>BDD related </a:t>
            </a:r>
            <a:r>
              <a:rPr lang="en-US" b="1" dirty="0" smtClean="0"/>
              <a:t>resources</a:t>
            </a:r>
            <a:endParaRPr lang="en-US" b="1" dirty="0"/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Behavior Driven Development, explained with </a:t>
            </a:r>
            <a:r>
              <a:rPr lang="en-US" dirty="0" err="1"/>
              <a:t>SpecFlow</a:t>
            </a:r>
            <a:r>
              <a:rPr lang="en-US" dirty="0"/>
              <a:t> and </a:t>
            </a:r>
            <a:r>
              <a:rPr lang="en-US" dirty="0" err="1"/>
              <a:t>WatiN</a:t>
            </a:r>
            <a:r>
              <a:rPr lang="en-US" dirty="0"/>
              <a:t> (ASP.NET MVC, but nicely explains the workflow and theory too):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u="sng" dirty="0" smtClean="0">
                <a:hlinkClick r:id="rId5"/>
              </a:rPr>
              <a:t>http</a:t>
            </a:r>
            <a:r>
              <a:rPr lang="en-US" u="sng" dirty="0">
                <a:hlinkClick r:id="rId5"/>
              </a:rPr>
              <a:t>://msdn.microsoft.com/en-us/magazine/gg490346.aspx</a:t>
            </a:r>
            <a:endParaRPr lang="en-US" dirty="0"/>
          </a:p>
          <a:p>
            <a:pPr fontAlgn="auto">
              <a:spcAft>
                <a:spcPts val="0"/>
              </a:spcAft>
              <a:defRPr/>
            </a:pPr>
            <a:r>
              <a:rPr lang="en-US" dirty="0" err="1"/>
              <a:t>SpecFlow</a:t>
            </a:r>
            <a:r>
              <a:rPr lang="en-US" dirty="0"/>
              <a:t>: </a:t>
            </a:r>
            <a:r>
              <a:rPr lang="en-US" u="sng" dirty="0">
                <a:hlinkClick r:id="rId6"/>
              </a:rPr>
              <a:t>http://specflow.org/specflow/getting-started.aspx</a:t>
            </a:r>
            <a:endParaRPr lang="en-US" dirty="0"/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A quick introduction to the Gherkin language: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u="sng" dirty="0" smtClean="0">
                <a:hlinkClick r:id="rId7"/>
              </a:rPr>
              <a:t>https</a:t>
            </a:r>
            <a:r>
              <a:rPr lang="en-US" u="sng" dirty="0">
                <a:hlinkClick r:id="rId7"/>
              </a:rPr>
              <a:t>://github.com/cucumber/cucumber/wiki/Gherkin</a:t>
            </a:r>
            <a:endParaRPr lang="en-US" dirty="0"/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An explanation of the semantics behind Given-When-Then(-And-But): </a:t>
            </a:r>
            <a:r>
              <a:rPr lang="en-US" u="sng" dirty="0">
                <a:hlinkClick r:id="rId8"/>
              </a:rPr>
              <a:t>https://github.com/cucumber/cucumber/wiki/Given-When-Then</a:t>
            </a:r>
            <a:endParaRPr lang="en-US" dirty="0"/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The Windows Phone Test Framework by Stuart Lodge: </a:t>
            </a:r>
            <a:r>
              <a:rPr lang="en-US" u="sng" dirty="0">
                <a:hlinkClick r:id="rId9"/>
              </a:rPr>
              <a:t>https://</a:t>
            </a:r>
            <a:r>
              <a:rPr lang="en-US" u="sng" dirty="0" smtClean="0">
                <a:hlinkClick r:id="rId9"/>
              </a:rPr>
              <a:t>github.com/Expensify/WindowsPhoneTestFramework</a:t>
            </a:r>
            <a:endParaRPr lang="en-US" dirty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/>
              <a:t>Unit </a:t>
            </a:r>
            <a:r>
              <a:rPr lang="en-US" b="1" dirty="0"/>
              <a:t>testing in </a:t>
            </a:r>
            <a:r>
              <a:rPr lang="en-US" b="1" dirty="0" smtClean="0"/>
              <a:t>general</a:t>
            </a:r>
            <a:endParaRPr lang="en-US" b="1" dirty="0"/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Roy </a:t>
            </a:r>
            <a:r>
              <a:rPr lang="en-US" dirty="0" err="1"/>
              <a:t>Osherove</a:t>
            </a:r>
            <a:r>
              <a:rPr lang="en-US" dirty="0"/>
              <a:t> on Unit Testing best practices: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u="sng" dirty="0" smtClean="0">
                <a:hlinkClick r:id="rId10"/>
              </a:rPr>
              <a:t>http</a:t>
            </a:r>
            <a:r>
              <a:rPr lang="en-US" u="sng" dirty="0">
                <a:hlinkClick r:id="rId10"/>
              </a:rPr>
              <a:t>://osherove.com/videos/2009/8/25/unit-testing-best-practices.html</a:t>
            </a:r>
            <a:endParaRPr lang="en-US" dirty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4D3B11-08B7-4AAD-9A61-815CAE0A7A5B}" type="slidenum">
              <a:rPr lang="en-GB"/>
              <a:pPr>
                <a:defRPr/>
              </a:pPr>
              <a:t>8</a:t>
            </a:fld>
            <a:endParaRPr lang="en-GB" dirty="0"/>
          </a:p>
        </p:txBody>
      </p:sp>
      <p:sp>
        <p:nvSpPr>
          <p:cNvPr id="102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Resources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C30F46-D013-437E-A16A-8676CE9C6777}" type="slidenum">
              <a:rPr lang="en-GB"/>
              <a:pPr>
                <a:defRPr/>
              </a:pPr>
              <a:t>9</a:t>
            </a:fld>
            <a:endParaRPr lang="en-GB"/>
          </a:p>
        </p:txBody>
      </p:sp>
      <p:sp>
        <p:nvSpPr>
          <p:cNvPr id="11266" name="Titel 1"/>
          <p:cNvSpPr>
            <a:spLocks noGrp="1"/>
          </p:cNvSpPr>
          <p:nvPr>
            <p:ph type="title"/>
          </p:nvPr>
        </p:nvSpPr>
        <p:spPr>
          <a:xfrm>
            <a:off x="446088" y="2924175"/>
            <a:ext cx="8229600" cy="1143000"/>
          </a:xfrm>
        </p:spPr>
        <p:txBody>
          <a:bodyPr/>
          <a:lstStyle/>
          <a:p>
            <a:r>
              <a:rPr lang="de-DE" smtClean="0"/>
              <a:t>Q&amp;A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39</TotalTime>
  <Words>264</Words>
  <Application>Microsoft Office PowerPoint</Application>
  <PresentationFormat>Экран (4:3)</PresentationFormat>
  <Paragraphs>69</Paragraphs>
  <Slides>10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Calibri</vt:lpstr>
      <vt:lpstr>Arial</vt:lpstr>
      <vt:lpstr>Univers Condensed</vt:lpstr>
      <vt:lpstr>Times New Roman</vt:lpstr>
      <vt:lpstr>Открытая</vt:lpstr>
      <vt:lpstr>Unit Testing In WP7. Tips and Tricks.</vt:lpstr>
      <vt:lpstr>План</vt:lpstr>
      <vt:lpstr>Unit Testing (1)</vt:lpstr>
      <vt:lpstr>Unit Testing (2)</vt:lpstr>
      <vt:lpstr>Live Coding</vt:lpstr>
      <vt:lpstr>Summary</vt:lpstr>
      <vt:lpstr>Outside the Box</vt:lpstr>
      <vt:lpstr>Resources</vt:lpstr>
      <vt:lpstr>Q&amp;A</vt:lpstr>
      <vt:lpstr>Thank you for attending.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Networking with Sockets</dc:title>
  <dc:creator>Peter Kuhn</dc:creator>
  <cp:lastModifiedBy>aliubushyn</cp:lastModifiedBy>
  <cp:revision>157</cp:revision>
  <dcterms:created xsi:type="dcterms:W3CDTF">2010-07-12T23:09:34Z</dcterms:created>
  <dcterms:modified xsi:type="dcterms:W3CDTF">2012-08-12T19:17:13Z</dcterms:modified>
</cp:coreProperties>
</file>