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EA85A-3B83-4711-B948-9F767F97C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B6EE-D152-4ADA-A1FA-B5F5C7469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49DAD-A686-4DF4-A4B4-E15F86E3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0C3-F1FA-426A-AE05-97A17B109CF1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2EE37-E5EA-480D-8124-B74039BA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83769-A72D-4AD9-88A8-C73612BC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1101-C41E-4288-B08B-45C7D3E9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BC2D-7C1A-4BF2-80B0-F982DF16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C36D9-D141-43C6-ACB4-30A0FC721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324F4-345B-4555-8BD7-2421526E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0C3-F1FA-426A-AE05-97A17B109CF1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78A74-424A-402B-9A9F-6452F196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5C155-A73D-46FD-8473-755A018D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1101-C41E-4288-B08B-45C7D3E9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7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B65E0-1911-408E-812F-42C3AB83F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23ECEF-88E5-4142-9FAF-0945E6639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42AB6-3090-475B-A71E-8BC811DA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0C3-F1FA-426A-AE05-97A17B109CF1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717BA-2418-48DA-83DE-F2AF0133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23945-E883-49FD-83B2-B03B726B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1101-C41E-4288-B08B-45C7D3E9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8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4418E-085A-40B2-BE82-7AB4DDBC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28520-A9EA-4DCF-AB82-9165059F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5B8FA-10B4-4B7D-B5AC-AE827396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0C3-F1FA-426A-AE05-97A17B109CF1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0E296-A207-4DA9-AF73-0EE66062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3FB65-013C-4CCF-B3FD-B5A47878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1101-C41E-4288-B08B-45C7D3E9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45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53EDF-D017-4FC7-BF86-14303946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C83C7-6683-4477-AE9C-0C301BE7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F2B8F-6FF2-4552-9E04-AE55CDE6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0C3-F1FA-426A-AE05-97A17B109CF1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ABAAD-E445-4B7A-B9E6-33265D0B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4F88A-1021-497C-8477-5E1C883D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1101-C41E-4288-B08B-45C7D3E9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30BD1-438C-4030-93B4-9E424133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EA907-03C2-4C62-85C4-DD188BDF6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276911-4226-435A-8776-035E16829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705BC-9A59-4DE0-9466-3242F49B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0C3-F1FA-426A-AE05-97A17B109CF1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84D1F-0420-495C-BD83-0412832D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743C2-72A3-4B94-BB70-AE0483C5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1101-C41E-4288-B08B-45C7D3E9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9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DFE8C-C444-494E-8A53-6DC94771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17A70-7505-4D3F-B536-90582166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6F4AB-B2C7-49B5-993F-5173E182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C312A8-1842-4E7C-95E2-03F63791D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85BB82-18E7-4970-BF32-8221CE35B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F65792-BD07-4E98-8442-5337C132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0C3-F1FA-426A-AE05-97A17B109CF1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B2F2F8-A741-4DCD-A538-C93676F1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8BA2CF-A466-4EE0-94FF-18FF21E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1101-C41E-4288-B08B-45C7D3E9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1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1B970-3721-49A6-B999-75353880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2CF250-1B74-41B4-A28E-8658B8E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0C3-F1FA-426A-AE05-97A17B109CF1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D6BD48-6BD9-4084-B96A-278E8C7F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3838FB-3AE7-4547-A546-438F53D0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1101-C41E-4288-B08B-45C7D3E9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EFBE22-02D4-4C64-B84C-5E8A61DF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0C3-F1FA-426A-AE05-97A17B109CF1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7243E4-AF29-4820-8941-EF681D89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0937F-5C53-4F39-BE91-EE65DC9E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1101-C41E-4288-B08B-45C7D3E9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2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67DE1-6675-4DBC-8E40-0A3A54A1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5D1B5-54C9-474B-9BB5-AA4D8ABD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3FA79F-0EB5-4B57-8879-37EC715F0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24C11-78D4-415E-B4AA-A55CBCEE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0C3-F1FA-426A-AE05-97A17B109CF1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52181-8DA2-48CB-A19C-F1115A80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502E2-11AF-4C9E-8EAA-A0D8E374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1101-C41E-4288-B08B-45C7D3E9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38020-4648-4583-95A3-8256DE03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E860D0-ED7E-4A11-BFDE-5F6529F13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BD2BB9-ABB8-4232-8ABA-FCDD3FBD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44BB9-E17D-462D-8C56-F0FC5F25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0C3-F1FA-426A-AE05-97A17B109CF1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4B587-3112-4A13-99A9-D10DFA3B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5674E-E922-4A1B-9BF6-CCAD46A0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1101-C41E-4288-B08B-45C7D3E9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24AD32-3495-4BB1-B9D4-4F435BC7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D6C16-86D1-4F01-AFA8-7039E4A4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07A85-C255-41BD-ADE2-7BCC6715A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750C3-F1FA-426A-AE05-97A17B109CF1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EC9FD-2825-44D1-94F0-B7F4ACD6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3D112-53AD-4510-A71F-6898923EB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1101-C41E-4288-B08B-45C7D3E9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2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36B9C5F2-42E9-4102-89F0-9A6082A7A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8896129"/>
                  </p:ext>
                </p:extLst>
              </p:nvPr>
            </p:nvGraphicFramePr>
            <p:xfrm>
              <a:off x="1287541" y="719666"/>
              <a:ext cx="9836976" cy="2946273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905888">
                      <a:extLst>
                        <a:ext uri="{9D8B030D-6E8A-4147-A177-3AD203B41FA5}">
                          <a16:colId xmlns:a16="http://schemas.microsoft.com/office/drawing/2014/main" val="3675578158"/>
                        </a:ext>
                      </a:extLst>
                    </a:gridCol>
                    <a:gridCol w="878316">
                      <a:extLst>
                        <a:ext uri="{9D8B030D-6E8A-4147-A177-3AD203B41FA5}">
                          <a16:colId xmlns:a16="http://schemas.microsoft.com/office/drawing/2014/main" val="447339137"/>
                        </a:ext>
                      </a:extLst>
                    </a:gridCol>
                    <a:gridCol w="2521776">
                      <a:extLst>
                        <a:ext uri="{9D8B030D-6E8A-4147-A177-3AD203B41FA5}">
                          <a16:colId xmlns:a16="http://schemas.microsoft.com/office/drawing/2014/main" val="1596251199"/>
                        </a:ext>
                      </a:extLst>
                    </a:gridCol>
                    <a:gridCol w="1964115">
                      <a:extLst>
                        <a:ext uri="{9D8B030D-6E8A-4147-A177-3AD203B41FA5}">
                          <a16:colId xmlns:a16="http://schemas.microsoft.com/office/drawing/2014/main" val="1328210284"/>
                        </a:ext>
                      </a:extLst>
                    </a:gridCol>
                    <a:gridCol w="2566881">
                      <a:extLst>
                        <a:ext uri="{9D8B030D-6E8A-4147-A177-3AD203B41FA5}">
                          <a16:colId xmlns:a16="http://schemas.microsoft.com/office/drawing/2014/main" val="1944359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Linear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Quadratic Kernel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Cubic Kernel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Gaussian Kernel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855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Multiclass method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One-vs-one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One-vs-one</a:t>
                          </a:r>
                          <a:endParaRPr lang="zh-CN" altLang="en-US" dirty="0"/>
                        </a:p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One-vs-one</a:t>
                          </a:r>
                          <a:endParaRPr lang="zh-CN" altLang="en-US" dirty="0"/>
                        </a:p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One-vs-one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54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Kernel function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none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𝑥</m:t>
                                    </m:r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8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=(</m:t>
                                </m:r>
                                <m:sSup>
                                  <m:sSupPr>
                                    <m:ctrlP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𝑦</m:t>
                                    </m:r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𝑥</m:t>
                                    </m:r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8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=(</m:t>
                                </m:r>
                                <m:sSup>
                                  <m:sSupPr>
                                    <m:ctrlP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b="0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𝑦</m:t>
                                    </m:r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𝑥</m:t>
                                    </m:r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,</m:t>
                                    </m:r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8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exp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altLang="zh-CN" sz="18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(−</m:t>
                                </m:r>
                                <m:sSup>
                                  <m:sSupPr>
                                    <m:ctrlP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𝑥</m:t>
                                    </m:r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𝑦</m:t>
                                    </m:r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8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2591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Learning method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SGD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SGD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SGD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SGD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051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CV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5-folds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5-folds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5-folds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5-folds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8776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36B9C5F2-42E9-4102-89F0-9A6082A7A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8896129"/>
                  </p:ext>
                </p:extLst>
              </p:nvPr>
            </p:nvGraphicFramePr>
            <p:xfrm>
              <a:off x="1287541" y="719666"/>
              <a:ext cx="9836976" cy="2946273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905888">
                      <a:extLst>
                        <a:ext uri="{9D8B030D-6E8A-4147-A177-3AD203B41FA5}">
                          <a16:colId xmlns:a16="http://schemas.microsoft.com/office/drawing/2014/main" val="3675578158"/>
                        </a:ext>
                      </a:extLst>
                    </a:gridCol>
                    <a:gridCol w="878316">
                      <a:extLst>
                        <a:ext uri="{9D8B030D-6E8A-4147-A177-3AD203B41FA5}">
                          <a16:colId xmlns:a16="http://schemas.microsoft.com/office/drawing/2014/main" val="447339137"/>
                        </a:ext>
                      </a:extLst>
                    </a:gridCol>
                    <a:gridCol w="2521776">
                      <a:extLst>
                        <a:ext uri="{9D8B030D-6E8A-4147-A177-3AD203B41FA5}">
                          <a16:colId xmlns:a16="http://schemas.microsoft.com/office/drawing/2014/main" val="1596251199"/>
                        </a:ext>
                      </a:extLst>
                    </a:gridCol>
                    <a:gridCol w="1964115">
                      <a:extLst>
                        <a:ext uri="{9D8B030D-6E8A-4147-A177-3AD203B41FA5}">
                          <a16:colId xmlns:a16="http://schemas.microsoft.com/office/drawing/2014/main" val="1328210284"/>
                        </a:ext>
                      </a:extLst>
                    </a:gridCol>
                    <a:gridCol w="2566881">
                      <a:extLst>
                        <a:ext uri="{9D8B030D-6E8A-4147-A177-3AD203B41FA5}">
                          <a16:colId xmlns:a16="http://schemas.microsoft.com/office/drawing/2014/main" val="194435923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Linear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Quadratic Kernel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Cubic Kernel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Gaussian Kernel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8555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Multiclass method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One-vs-one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One-vs-one</a:t>
                          </a:r>
                          <a:endParaRPr lang="zh-CN" altLang="en-US" dirty="0"/>
                        </a:p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One-vs-one</a:t>
                          </a:r>
                          <a:endParaRPr lang="zh-CN" altLang="en-US" dirty="0"/>
                        </a:p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One-vs-one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545107"/>
                      </a:ext>
                    </a:extLst>
                  </a:tr>
                  <a:tr h="655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Kernel function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none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0628" t="-199074" r="-179710" b="-167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70807" t="-199074" r="-131056" b="-167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3610" t="-199074" r="-238" b="-167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2591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Learning method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SGD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SGD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SGD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SGD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0516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CV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5-folds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5-folds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5-folds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5-folds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8776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50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星形: 五角 4">
            <a:extLst>
              <a:ext uri="{FF2B5EF4-FFF2-40B4-BE49-F238E27FC236}">
                <a16:creationId xmlns:a16="http://schemas.microsoft.com/office/drawing/2014/main" id="{E2220FA9-1BBA-4CE4-BA3B-E8A812CDD553}"/>
              </a:ext>
            </a:extLst>
          </p:cNvPr>
          <p:cNvSpPr/>
          <p:nvPr/>
        </p:nvSpPr>
        <p:spPr>
          <a:xfrm>
            <a:off x="6878501" y="1545869"/>
            <a:ext cx="332137" cy="26652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BAC2433F-8049-49DC-8015-BC56AFA14532}"/>
              </a:ext>
            </a:extLst>
          </p:cNvPr>
          <p:cNvSpPr/>
          <p:nvPr/>
        </p:nvSpPr>
        <p:spPr>
          <a:xfrm>
            <a:off x="3811367" y="4198860"/>
            <a:ext cx="332137" cy="26652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9DF63F6-A199-4A7B-93BB-63BFF98E46C3}"/>
              </a:ext>
            </a:extLst>
          </p:cNvPr>
          <p:cNvCxnSpPr/>
          <p:nvPr/>
        </p:nvCxnSpPr>
        <p:spPr>
          <a:xfrm flipV="1">
            <a:off x="3977435" y="1679133"/>
            <a:ext cx="3067134" cy="265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0DB48D9-2570-445C-9444-873B14889BE8}"/>
              </a:ext>
            </a:extLst>
          </p:cNvPr>
          <p:cNvCxnSpPr/>
          <p:nvPr/>
        </p:nvCxnSpPr>
        <p:spPr>
          <a:xfrm flipV="1">
            <a:off x="3977435" y="1652481"/>
            <a:ext cx="0" cy="267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3AAFA5-67C0-4216-9E5F-707A41F036E5}"/>
              </a:ext>
            </a:extLst>
          </p:cNvPr>
          <p:cNvCxnSpPr>
            <a:cxnSpLocks/>
          </p:cNvCxnSpPr>
          <p:nvPr/>
        </p:nvCxnSpPr>
        <p:spPr>
          <a:xfrm>
            <a:off x="3992129" y="1652480"/>
            <a:ext cx="30524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95D6FDDD-C7EA-4753-85A8-CA1C56290FFB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3977437" y="1647674"/>
            <a:ext cx="2901065" cy="25511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C8EA416-0704-48A5-9D4E-6EDB64F3AE09}"/>
              </a:ext>
            </a:extLst>
          </p:cNvPr>
          <p:cNvSpPr txBox="1"/>
          <p:nvPr/>
        </p:nvSpPr>
        <p:spPr>
          <a:xfrm>
            <a:off x="5703724" y="3108140"/>
            <a:ext cx="129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Euclidean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22CF4F-AA0C-4567-9B80-33E7653A64AD}"/>
              </a:ext>
            </a:extLst>
          </p:cNvPr>
          <p:cNvSpPr txBox="1"/>
          <p:nvPr/>
        </p:nvSpPr>
        <p:spPr>
          <a:xfrm>
            <a:off x="2714839" y="2046808"/>
            <a:ext cx="129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C000"/>
                </a:solidFill>
              </a:rPr>
              <a:t>Cityblock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AF8197-2930-4F49-8B84-487D1CDE107D}"/>
              </a:ext>
            </a:extLst>
          </p:cNvPr>
          <p:cNvSpPr txBox="1"/>
          <p:nvPr/>
        </p:nvSpPr>
        <p:spPr>
          <a:xfrm>
            <a:off x="4627527" y="2538413"/>
            <a:ext cx="1225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Minkowski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2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CB294864-AEE1-496A-83EE-D239B9C56E5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0265809"/>
                  </p:ext>
                </p:extLst>
              </p:nvPr>
            </p:nvGraphicFramePr>
            <p:xfrm>
              <a:off x="829998" y="1254273"/>
              <a:ext cx="9257105" cy="2661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793540">
                      <a:extLst>
                        <a:ext uri="{9D8B030D-6E8A-4147-A177-3AD203B41FA5}">
                          <a16:colId xmlns:a16="http://schemas.microsoft.com/office/drawing/2014/main" val="44418106"/>
                        </a:ext>
                      </a:extLst>
                    </a:gridCol>
                    <a:gridCol w="1616326">
                      <a:extLst>
                        <a:ext uri="{9D8B030D-6E8A-4147-A177-3AD203B41FA5}">
                          <a16:colId xmlns:a16="http://schemas.microsoft.com/office/drawing/2014/main" val="3117484079"/>
                        </a:ext>
                      </a:extLst>
                    </a:gridCol>
                    <a:gridCol w="2185539">
                      <a:extLst>
                        <a:ext uri="{9D8B030D-6E8A-4147-A177-3AD203B41FA5}">
                          <a16:colId xmlns:a16="http://schemas.microsoft.com/office/drawing/2014/main" val="488889007"/>
                        </a:ext>
                      </a:extLst>
                    </a:gridCol>
                    <a:gridCol w="1681184">
                      <a:extLst>
                        <a:ext uri="{9D8B030D-6E8A-4147-A177-3AD203B41FA5}">
                          <a16:colId xmlns:a16="http://schemas.microsoft.com/office/drawing/2014/main" val="1364338034"/>
                        </a:ext>
                      </a:extLst>
                    </a:gridCol>
                    <a:gridCol w="1980516">
                      <a:extLst>
                        <a:ext uri="{9D8B030D-6E8A-4147-A177-3AD203B41FA5}">
                          <a16:colId xmlns:a16="http://schemas.microsoft.com/office/drawing/2014/main" val="1882741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Quadratic Kernel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Cubic Kernel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Gaussian Kernel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951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Training Error Rate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13.4%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10.2%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10.3%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10.9%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7233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Validation Error Rate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13.1%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9.9%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9.5%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b="0" i="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.9%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571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488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Computing Time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770.16s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896.15s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976.99s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1364.2s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4927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CB294864-AEE1-496A-83EE-D239B9C56E5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90265809"/>
                  </p:ext>
                </p:extLst>
              </p:nvPr>
            </p:nvGraphicFramePr>
            <p:xfrm>
              <a:off x="829998" y="1254273"/>
              <a:ext cx="9257105" cy="2661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793540">
                      <a:extLst>
                        <a:ext uri="{9D8B030D-6E8A-4147-A177-3AD203B41FA5}">
                          <a16:colId xmlns:a16="http://schemas.microsoft.com/office/drawing/2014/main" val="44418106"/>
                        </a:ext>
                      </a:extLst>
                    </a:gridCol>
                    <a:gridCol w="1616326">
                      <a:extLst>
                        <a:ext uri="{9D8B030D-6E8A-4147-A177-3AD203B41FA5}">
                          <a16:colId xmlns:a16="http://schemas.microsoft.com/office/drawing/2014/main" val="3117484079"/>
                        </a:ext>
                      </a:extLst>
                    </a:gridCol>
                    <a:gridCol w="2185539">
                      <a:extLst>
                        <a:ext uri="{9D8B030D-6E8A-4147-A177-3AD203B41FA5}">
                          <a16:colId xmlns:a16="http://schemas.microsoft.com/office/drawing/2014/main" val="488889007"/>
                        </a:ext>
                      </a:extLst>
                    </a:gridCol>
                    <a:gridCol w="1681184">
                      <a:extLst>
                        <a:ext uri="{9D8B030D-6E8A-4147-A177-3AD203B41FA5}">
                          <a16:colId xmlns:a16="http://schemas.microsoft.com/office/drawing/2014/main" val="1364338034"/>
                        </a:ext>
                      </a:extLst>
                    </a:gridCol>
                    <a:gridCol w="1980516">
                      <a:extLst>
                        <a:ext uri="{9D8B030D-6E8A-4147-A177-3AD203B41FA5}">
                          <a16:colId xmlns:a16="http://schemas.microsoft.com/office/drawing/2014/main" val="18827418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Quadratic Kernel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Cubic Kernel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Gaussian Kernel SVM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9513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Training Error Rate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13.4%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10.2%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10.3%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10.9%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72331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Validation Error Rate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13.1%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9.9%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9.5%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67692" t="-205714" r="-308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571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1.19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4488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Computing Time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770.16s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896.15s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976.99s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1364.2s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49271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166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96</Words>
  <Application>Microsoft Office PowerPoint</Application>
  <PresentationFormat>宽屏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Boyuan Lu</dc:creator>
  <cp:lastModifiedBy>Boyuan Lu</cp:lastModifiedBy>
  <cp:revision>5</cp:revision>
  <dcterms:created xsi:type="dcterms:W3CDTF">2020-12-12T03:39:42Z</dcterms:created>
  <dcterms:modified xsi:type="dcterms:W3CDTF">2020-12-12T04:40:54Z</dcterms:modified>
</cp:coreProperties>
</file>