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2" r:id="rId1"/>
  </p:sldMasterIdLst>
  <p:notesMasterIdLst>
    <p:notesMasterId r:id="rId51"/>
  </p:notesMasterIdLst>
  <p:handoutMasterIdLst>
    <p:handoutMasterId r:id="rId52"/>
  </p:handoutMasterIdLst>
  <p:sldIdLst>
    <p:sldId id="256" r:id="rId2"/>
    <p:sldId id="257" r:id="rId3"/>
    <p:sldId id="258" r:id="rId4"/>
    <p:sldId id="259" r:id="rId5"/>
    <p:sldId id="260" r:id="rId6"/>
    <p:sldId id="262" r:id="rId7"/>
    <p:sldId id="366" r:id="rId8"/>
    <p:sldId id="286" r:id="rId9"/>
    <p:sldId id="305" r:id="rId10"/>
    <p:sldId id="283" r:id="rId11"/>
    <p:sldId id="317" r:id="rId12"/>
    <p:sldId id="291" r:id="rId13"/>
    <p:sldId id="292" r:id="rId14"/>
    <p:sldId id="293" r:id="rId15"/>
    <p:sldId id="294" r:id="rId16"/>
    <p:sldId id="296" r:id="rId17"/>
    <p:sldId id="297" r:id="rId18"/>
    <p:sldId id="318" r:id="rId19"/>
    <p:sldId id="319" r:id="rId20"/>
    <p:sldId id="299" r:id="rId21"/>
    <p:sldId id="304" r:id="rId22"/>
    <p:sldId id="324" r:id="rId23"/>
    <p:sldId id="325" r:id="rId24"/>
    <p:sldId id="326" r:id="rId25"/>
    <p:sldId id="327" r:id="rId26"/>
    <p:sldId id="328" r:id="rId27"/>
    <p:sldId id="308" r:id="rId28"/>
    <p:sldId id="330" r:id="rId29"/>
    <p:sldId id="360" r:id="rId30"/>
    <p:sldId id="314" r:id="rId31"/>
    <p:sldId id="334" r:id="rId32"/>
    <p:sldId id="333" r:id="rId33"/>
    <p:sldId id="332" r:id="rId34"/>
    <p:sldId id="339" r:id="rId35"/>
    <p:sldId id="341" r:id="rId36"/>
    <p:sldId id="340" r:id="rId37"/>
    <p:sldId id="342" r:id="rId38"/>
    <p:sldId id="345" r:id="rId39"/>
    <p:sldId id="346" r:id="rId40"/>
    <p:sldId id="350" r:id="rId41"/>
    <p:sldId id="343" r:id="rId42"/>
    <p:sldId id="352" r:id="rId43"/>
    <p:sldId id="362" r:id="rId44"/>
    <p:sldId id="353" r:id="rId45"/>
    <p:sldId id="354" r:id="rId46"/>
    <p:sldId id="363" r:id="rId47"/>
    <p:sldId id="356" r:id="rId48"/>
    <p:sldId id="358" r:id="rId49"/>
    <p:sldId id="359" r:id="rId50"/>
  </p:sldIdLst>
  <p:sldSz cx="12190413" cy="6858000"/>
  <p:notesSz cx="6858000" cy="9144000"/>
  <p:custDataLst>
    <p:tags r:id="rId53"/>
  </p:custDataLst>
  <p:defaultTextStyle>
    <a:defPPr>
      <a:defRPr lang="da-DK"/>
    </a:defPPr>
    <a:lvl1pPr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p:defaultTextStyle>
  <p:extLst>
    <p:ext uri="{EFAFB233-063F-42B5-8137-9DF3F51BA10A}">
      <p15:sldGuideLst xmlns:p15="http://schemas.microsoft.com/office/powerpoint/2012/main">
        <p15:guide id="1" orient="horz" pos="1012">
          <p15:clr>
            <a:srgbClr val="A4A3A4"/>
          </p15:clr>
        </p15:guide>
        <p15:guide id="2" orient="horz" pos="3884">
          <p15:clr>
            <a:srgbClr val="A4A3A4"/>
          </p15:clr>
        </p15:guide>
        <p15:guide id="3" pos="385">
          <p15:clr>
            <a:srgbClr val="A4A3A4"/>
          </p15:clr>
        </p15:guide>
        <p15:guide id="4" pos="2789">
          <p15:clr>
            <a:srgbClr val="A4A3A4"/>
          </p15:clr>
        </p15:guide>
        <p15:guide id="5" pos="2880">
          <p15:clr>
            <a:srgbClr val="A4A3A4"/>
          </p15:clr>
        </p15:guide>
        <p15:guide id="6" pos="5281">
          <p15:clr>
            <a:srgbClr val="A4A3A4"/>
          </p15:clr>
        </p15:guide>
        <p15:guide id="7" orient="horz" pos="913">
          <p15:clr>
            <a:srgbClr val="A4A3A4"/>
          </p15:clr>
        </p15:guide>
        <p15:guide id="8" orient="horz" pos="3929">
          <p15:clr>
            <a:srgbClr val="A4A3A4"/>
          </p15:clr>
        </p15:guide>
        <p15:guide id="9" pos="392">
          <p15:clr>
            <a:srgbClr val="A4A3A4"/>
          </p15:clr>
        </p15:guide>
        <p15:guide id="10" pos="3771">
          <p15:clr>
            <a:srgbClr val="A4A3A4"/>
          </p15:clr>
        </p15:guide>
        <p15:guide id="11" pos="3954">
          <p15:clr>
            <a:srgbClr val="A4A3A4"/>
          </p15:clr>
        </p15:guide>
        <p15:guide id="12" pos="7040">
          <p15:clr>
            <a:srgbClr val="A4A3A4"/>
          </p15:clr>
        </p15:guide>
        <p15:guide id="13" pos="733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a furlanetto" initials="lf" lastIdx="2" clrIdx="0">
    <p:extLst>
      <p:ext uri="{19B8F6BF-5375-455C-9EA6-DF929625EA0E}">
        <p15:presenceInfo xmlns:p15="http://schemas.microsoft.com/office/powerpoint/2012/main" userId="cb444e6a3a5353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9393"/>
    <a:srgbClr val="980000"/>
    <a:srgbClr val="000000"/>
    <a:srgbClr val="FFFFFF"/>
    <a:srgbClr val="FFCC00"/>
    <a:srgbClr val="FF6600"/>
    <a:srgbClr val="FF0000"/>
    <a:srgbClr val="990000"/>
    <a:srgbClr val="FF0099"/>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625" autoAdjust="0"/>
  </p:normalViewPr>
  <p:slideViewPr>
    <p:cSldViewPr showGuides="1">
      <p:cViewPr varScale="1">
        <p:scale>
          <a:sx n="70" d="100"/>
          <a:sy n="70" d="100"/>
        </p:scale>
        <p:origin x="66" y="72"/>
      </p:cViewPr>
      <p:guideLst>
        <p:guide orient="horz" pos="1012"/>
        <p:guide orient="horz" pos="3884"/>
        <p:guide pos="385"/>
        <p:guide pos="2789"/>
        <p:guide pos="2880"/>
        <p:guide pos="5281"/>
        <p:guide orient="horz" pos="913"/>
        <p:guide orient="horz" pos="3929"/>
        <p:guide pos="392"/>
        <p:guide pos="3771"/>
        <p:guide pos="3954"/>
        <p:guide pos="7040"/>
        <p:guide pos="7332"/>
      </p:guideLst>
    </p:cSldViewPr>
  </p:slideViewPr>
  <p:notesTextViewPr>
    <p:cViewPr>
      <p:scale>
        <a:sx n="100" d="100"/>
        <a:sy n="100" d="100"/>
      </p:scale>
      <p:origin x="0" y="0"/>
    </p:cViewPr>
  </p:notesTextViewPr>
  <p:notesViewPr>
    <p:cSldViewPr showGuide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da-DK" dirty="0"/>
          </a:p>
        </p:txBody>
      </p:sp>
      <p:sp>
        <p:nvSpPr>
          <p:cNvPr id="634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da-DK" dirty="0"/>
          </a:p>
        </p:txBody>
      </p:sp>
      <p:sp>
        <p:nvSpPr>
          <p:cNvPr id="634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da-DK" dirty="0"/>
          </a:p>
        </p:txBody>
      </p:sp>
      <p:sp>
        <p:nvSpPr>
          <p:cNvPr id="634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491ECFBD-4A0D-4BCF-98A8-E205F44719BF}" type="slidenum">
              <a:rPr lang="da-DK" smtClean="0"/>
              <a:pPr/>
              <a:t>‹#›</a:t>
            </a:fld>
            <a:endParaRPr lang="da-DK" dirty="0"/>
          </a:p>
        </p:txBody>
      </p:sp>
    </p:spTree>
    <p:extLst>
      <p:ext uri="{BB962C8B-B14F-4D97-AF65-F5344CB8AC3E}">
        <p14:creationId xmlns:p14="http://schemas.microsoft.com/office/powerpoint/2010/main" val="1372809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da-DK" dirty="0"/>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da-DK" dirty="0"/>
          </a:p>
        </p:txBody>
      </p:sp>
      <p:sp>
        <p:nvSpPr>
          <p:cNvPr id="3076"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da-DK"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C734BB09-483B-4C4B-A5A4-C02A22055B01}" type="slidenum">
              <a:rPr lang="da-DK"/>
              <a:pPr/>
              <a:t>‹#›</a:t>
            </a:fld>
            <a:endParaRPr lang="da-DK" dirty="0"/>
          </a:p>
        </p:txBody>
      </p:sp>
    </p:spTree>
    <p:extLst>
      <p:ext uri="{BB962C8B-B14F-4D97-AF65-F5344CB8AC3E}">
        <p14:creationId xmlns:p14="http://schemas.microsoft.com/office/powerpoint/2010/main" val="127783607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Verdana" pitchFamily="34" charset="0"/>
        <a:ea typeface="ＭＳ Ｐゴシック" pitchFamily="-80" charset="-128"/>
        <a:cs typeface="+mn-cs"/>
      </a:defRPr>
    </a:lvl1pPr>
    <a:lvl2pPr marL="457200" algn="l" rtl="0" fontAlgn="base">
      <a:spcBef>
        <a:spcPct val="30000"/>
      </a:spcBef>
      <a:spcAft>
        <a:spcPct val="0"/>
      </a:spcAft>
      <a:defRPr sz="1200" kern="1200">
        <a:solidFill>
          <a:schemeClr val="tx1"/>
        </a:solidFill>
        <a:latin typeface="Verdana" pitchFamily="34" charset="0"/>
        <a:ea typeface="ＭＳ Ｐゴシック" pitchFamily="-80" charset="-128"/>
        <a:cs typeface="+mn-cs"/>
      </a:defRPr>
    </a:lvl2pPr>
    <a:lvl3pPr marL="914400" algn="l" rtl="0" fontAlgn="base">
      <a:spcBef>
        <a:spcPct val="30000"/>
      </a:spcBef>
      <a:spcAft>
        <a:spcPct val="0"/>
      </a:spcAft>
      <a:defRPr sz="1200" kern="1200">
        <a:solidFill>
          <a:schemeClr val="tx1"/>
        </a:solidFill>
        <a:latin typeface="Verdana" pitchFamily="34" charset="0"/>
        <a:ea typeface="ＭＳ Ｐゴシック" pitchFamily="-80" charset="-128"/>
        <a:cs typeface="+mn-cs"/>
      </a:defRPr>
    </a:lvl3pPr>
    <a:lvl4pPr marL="1371600" algn="l" rtl="0" fontAlgn="base">
      <a:spcBef>
        <a:spcPct val="30000"/>
      </a:spcBef>
      <a:spcAft>
        <a:spcPct val="0"/>
      </a:spcAft>
      <a:defRPr sz="1200" kern="1200">
        <a:solidFill>
          <a:schemeClr val="tx1"/>
        </a:solidFill>
        <a:latin typeface="Verdana" pitchFamily="34" charset="0"/>
        <a:ea typeface="ＭＳ Ｐゴシック" pitchFamily="-80" charset="-128"/>
        <a:cs typeface="+mn-cs"/>
      </a:defRPr>
    </a:lvl4pPr>
    <a:lvl5pPr marL="1828800" algn="l" rtl="0" fontAlgn="base">
      <a:spcBef>
        <a:spcPct val="30000"/>
      </a:spcBef>
      <a:spcAft>
        <a:spcPct val="0"/>
      </a:spcAft>
      <a:defRPr sz="12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s">
    <p:spTree>
      <p:nvGrpSpPr>
        <p:cNvPr id="1" name=""/>
        <p:cNvGrpSpPr/>
        <p:nvPr/>
      </p:nvGrpSpPr>
      <p:grpSpPr>
        <a:xfrm>
          <a:off x="0" y="0"/>
          <a:ext cx="0" cy="0"/>
          <a:chOff x="0" y="0"/>
          <a:chExt cx="0" cy="0"/>
        </a:xfrm>
      </p:grpSpPr>
      <p:sp>
        <p:nvSpPr>
          <p:cNvPr id="9" name="Footer Placeholder 2"/>
          <p:cNvSpPr>
            <a:spLocks noGrp="1"/>
          </p:cNvSpPr>
          <p:nvPr>
            <p:ph type="ftr" sz="quarter" idx="3"/>
          </p:nvPr>
        </p:nvSpPr>
        <p:spPr>
          <a:xfrm>
            <a:off x="6095207" y="6477000"/>
            <a:ext cx="3959769" cy="306000"/>
          </a:xfrm>
          <a:prstGeom prst="rect">
            <a:avLst/>
          </a:prstGeom>
        </p:spPr>
        <p:txBody>
          <a:bodyPr vert="horz" lIns="0" tIns="0" rIns="0" bIns="0" rtlCol="0" anchor="t" anchorCtr="0"/>
          <a:lstStyle>
            <a:lvl1pPr algn="r">
              <a:defRPr sz="900">
                <a:solidFill>
                  <a:schemeClr val="tx1"/>
                </a:solidFill>
              </a:defRPr>
            </a:lvl1pPr>
          </a:lstStyle>
          <a:p>
            <a:endParaRPr lang="en-GB" dirty="0"/>
          </a:p>
        </p:txBody>
      </p:sp>
      <p:sp>
        <p:nvSpPr>
          <p:cNvPr id="11" name="Slide Number Placeholder 3"/>
          <p:cNvSpPr>
            <a:spLocks noGrp="1"/>
          </p:cNvSpPr>
          <p:nvPr>
            <p:ph type="sldNum" sz="quarter" idx="4"/>
          </p:nvPr>
        </p:nvSpPr>
        <p:spPr>
          <a:xfrm>
            <a:off x="812694" y="6477000"/>
            <a:ext cx="407947" cy="306000"/>
          </a:xfrm>
          <a:prstGeom prst="rect">
            <a:avLst/>
          </a:prstGeom>
        </p:spPr>
        <p:txBody>
          <a:bodyPr vert="horz" lIns="0" tIns="0" rIns="0" bIns="0" rtlCol="0" anchor="t" anchorCtr="0"/>
          <a:lstStyle>
            <a:lvl1pPr algn="l">
              <a:defRPr sz="900">
                <a:solidFill>
                  <a:schemeClr val="tx1"/>
                </a:solidFill>
              </a:defRPr>
            </a:lvl1pPr>
          </a:lstStyle>
          <a:p>
            <a:fld id="{103EA872-A674-449B-A120-B97244F8E91D}" type="slidenum">
              <a:rPr lang="en-GB" smtClean="0"/>
              <a:pPr/>
              <a:t>‹#›</a:t>
            </a:fld>
            <a:endParaRPr lang="en-GB" dirty="0"/>
          </a:p>
        </p:txBody>
      </p:sp>
      <p:sp>
        <p:nvSpPr>
          <p:cNvPr id="2" name="Rectangle 1"/>
          <p:cNvSpPr/>
          <p:nvPr userDrawn="1"/>
        </p:nvSpPr>
        <p:spPr bwMode="auto">
          <a:xfrm>
            <a:off x="0" y="-14069"/>
            <a:ext cx="12190413" cy="6858000"/>
          </a:xfrm>
          <a:prstGeom prst="rect">
            <a:avLst/>
          </a:prstGeom>
          <a:solidFill>
            <a:srgbClr val="FFFFFF"/>
          </a:solidFill>
          <a:ln w="9525" cap="flat" cmpd="sng" algn="ctr">
            <a:no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GB" sz="1600" b="0" i="0" u="none" strike="noStrike" cap="none" normalizeH="0" baseline="0" dirty="0">
              <a:ln>
                <a:noFill/>
              </a:ln>
              <a:solidFill>
                <a:schemeClr val="tx1"/>
              </a:solidFill>
              <a:effectLst/>
              <a:latin typeface="Verdana" pitchFamily="34" charset="0"/>
              <a:ea typeface="ＭＳ Ｐゴシック" pitchFamily="-80" charset="-128"/>
            </a:endParaRPr>
          </a:p>
        </p:txBody>
      </p:sp>
      <p:sp>
        <p:nvSpPr>
          <p:cNvPr id="114690" name="Rectangle 2"/>
          <p:cNvSpPr>
            <a:spLocks noGrp="1" noChangeArrowheads="1"/>
          </p:cNvSpPr>
          <p:nvPr>
            <p:ph type="ctrTitle"/>
          </p:nvPr>
        </p:nvSpPr>
        <p:spPr>
          <a:xfrm>
            <a:off x="622300" y="1295400"/>
            <a:ext cx="8725800" cy="838200"/>
          </a:xfrm>
        </p:spPr>
        <p:txBody>
          <a:bodyPr/>
          <a:lstStyle>
            <a:lvl1pPr>
              <a:defRPr>
                <a:solidFill>
                  <a:srgbClr val="000000"/>
                </a:solidFill>
              </a:defRPr>
            </a:lvl1pPr>
          </a:lstStyle>
          <a:p>
            <a:pPr lvl="0"/>
            <a:r>
              <a:rPr lang="en-GB" noProof="0" dirty="0" err="1"/>
              <a:t>Click</a:t>
            </a:r>
            <a:r>
              <a:rPr lang="en-GB" noProof="0" dirty="0"/>
              <a:t> to </a:t>
            </a:r>
            <a:r>
              <a:rPr lang="en-GB" noProof="0" dirty="0" err="1"/>
              <a:t>edit</a:t>
            </a:r>
            <a:r>
              <a:rPr lang="en-GB" noProof="0" dirty="0"/>
              <a:t> Master </a:t>
            </a:r>
            <a:r>
              <a:rPr lang="en-GB" noProof="0" dirty="0" err="1"/>
              <a:t>title</a:t>
            </a:r>
            <a:r>
              <a:rPr lang="en-GB" noProof="0" dirty="0"/>
              <a:t> style</a:t>
            </a:r>
            <a:endParaRPr lang="en-GB"/>
          </a:p>
        </p:txBody>
      </p:sp>
      <p:sp>
        <p:nvSpPr>
          <p:cNvPr id="114691" name="Rectangle 3"/>
          <p:cNvSpPr>
            <a:spLocks noGrp="1" noChangeArrowheads="1"/>
          </p:cNvSpPr>
          <p:nvPr>
            <p:ph type="subTitle" idx="1"/>
          </p:nvPr>
        </p:nvSpPr>
        <p:spPr>
          <a:xfrm>
            <a:off x="622300" y="2286000"/>
            <a:ext cx="8723683" cy="1752600"/>
          </a:xfrm>
        </p:spPr>
        <p:txBody>
          <a:bodyPr/>
          <a:lstStyle>
            <a:lvl1pPr marL="0" indent="0">
              <a:buFontTx/>
              <a:buNone/>
              <a:defRPr>
                <a:solidFill>
                  <a:srgbClr val="000000"/>
                </a:solidFill>
              </a:defRPr>
            </a:lvl1pPr>
          </a:lstStyle>
          <a:p>
            <a:pPr lvl="0"/>
            <a:r>
              <a:rPr lang="en-GB" noProof="0" dirty="0" err="1"/>
              <a:t>Click</a:t>
            </a:r>
            <a:r>
              <a:rPr lang="en-GB" noProof="0" dirty="0"/>
              <a:t> to </a:t>
            </a:r>
            <a:r>
              <a:rPr lang="en-GB" noProof="0" dirty="0" err="1"/>
              <a:t>edit</a:t>
            </a:r>
            <a:r>
              <a:rPr lang="en-GB" noProof="0" dirty="0"/>
              <a:t> Master </a:t>
            </a:r>
            <a:r>
              <a:rPr lang="en-GB" noProof="0" dirty="0" err="1"/>
              <a:t>subtitle</a:t>
            </a:r>
            <a:r>
              <a:rPr lang="en-GB" noProof="0" dirty="0"/>
              <a:t> style</a:t>
            </a:r>
            <a:endParaRPr lang="en-GB"/>
          </a:p>
        </p:txBody>
      </p:sp>
      <p:pic>
        <p:nvPicPr>
          <p:cNvPr id="429512300" name="Logo"/>
          <p:cNvPicPr>
            <a:picLocks noChangeAspect="1"/>
          </p:cNvPicPr>
          <p:nvPr/>
        </p:nvPicPr>
        <p:blipFill>
          <a:blip r:embed="rId2">
            <a:extLst/>
          </a:blip>
          <a:stretch>
            <a:fillRect/>
          </a:stretch>
        </p:blipFill>
        <p:spPr>
          <a:xfrm>
            <a:off x="622800" y="6030000"/>
            <a:ext cx="5199728" cy="626400"/>
          </a:xfrm>
          <a:prstGeom prst="rect">
            <a:avLst/>
          </a:prstGeom>
        </p:spPr>
      </p:pic>
      <p:pic>
        <p:nvPicPr>
          <p:cNvPr id="480261478" name="Frise"/>
          <p:cNvPicPr>
            <a:picLocks noChangeAspect="1"/>
          </p:cNvPicPr>
          <p:nvPr/>
        </p:nvPicPr>
        <p:blipFill>
          <a:blip r:embed="rId3">
            <a:extLst/>
          </a:blip>
          <a:stretch>
            <a:fillRect/>
          </a:stretch>
        </p:blipFill>
        <p:spPr>
          <a:xfrm>
            <a:off x="7149600" y="3394800"/>
            <a:ext cx="5040000" cy="2340000"/>
          </a:xfrm>
          <a:prstGeom prst="rect">
            <a:avLst/>
          </a:prstGeom>
        </p:spPr>
      </p:pic>
      <p:pic>
        <p:nvPicPr>
          <p:cNvPr id="13" name="Picture 4" descr="DTU Corporate logo_F_A0"/>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166465" y="279398"/>
            <a:ext cx="485265" cy="707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21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Click</a:t>
            </a:r>
            <a:r>
              <a:rPr lang="en-GB" dirty="0"/>
              <a:t> to </a:t>
            </a:r>
            <a:r>
              <a:rPr lang="en-GB" dirty="0" err="1"/>
              <a:t>edit</a:t>
            </a:r>
            <a:r>
              <a:rPr lang="en-GB" dirty="0"/>
              <a:t> Master </a:t>
            </a:r>
            <a:r>
              <a:rPr lang="en-GB" dirty="0" err="1"/>
              <a:t>title</a:t>
            </a:r>
            <a:r>
              <a:rPr lang="en-GB" dirty="0"/>
              <a:t> style</a:t>
            </a:r>
            <a:endParaRPr lang="en-GB"/>
          </a:p>
        </p:txBody>
      </p:sp>
      <p:sp>
        <p:nvSpPr>
          <p:cNvPr id="3" name="Content Placeholder 2"/>
          <p:cNvSpPr>
            <a:spLocks noGrp="1"/>
          </p:cNvSpPr>
          <p:nvPr>
            <p:ph idx="1"/>
          </p:nvPr>
        </p:nvSpPr>
        <p:spPr/>
        <p:txBody>
          <a:bodyPr/>
          <a:lstStyle/>
          <a:p>
            <a:pPr lvl="0"/>
            <a:r>
              <a:rPr lang="en-GB" dirty="0"/>
              <a:t>Edit Master </a:t>
            </a:r>
            <a:r>
              <a:rPr lang="en-GB" dirty="0" err="1"/>
              <a:t>text</a:t>
            </a:r>
            <a:r>
              <a:rPr lang="en-GB" dirty="0"/>
              <a:t> styles</a:t>
            </a:r>
            <a:endParaRPr lang="en-GB"/>
          </a:p>
          <a:p>
            <a:pPr lvl="1"/>
            <a:r>
              <a:rPr lang="en-GB" dirty="0"/>
              <a:t>Second </a:t>
            </a:r>
            <a:r>
              <a:rPr lang="en-GB" dirty="0" err="1"/>
              <a:t>level</a:t>
            </a:r>
            <a:endParaRPr lang="en-GB" dirty="0"/>
          </a:p>
          <a:p>
            <a:pPr lvl="2"/>
            <a:r>
              <a:rPr lang="en-GB" dirty="0"/>
              <a:t>Third </a:t>
            </a:r>
            <a:r>
              <a:rPr lang="en-GB" dirty="0" err="1"/>
              <a:t>level</a:t>
            </a:r>
            <a:endParaRPr lang="en-GB" dirty="0"/>
          </a:p>
          <a:p>
            <a:pPr lvl="3"/>
            <a:r>
              <a:rPr lang="en-GB" dirty="0" err="1"/>
              <a:t>Fourth</a:t>
            </a:r>
            <a:r>
              <a:rPr lang="en-GB" dirty="0"/>
              <a:t> </a:t>
            </a:r>
            <a:r>
              <a:rPr lang="en-GB" dirty="0" err="1"/>
              <a:t>level</a:t>
            </a:r>
            <a:endParaRPr lang="en-GB" dirty="0"/>
          </a:p>
          <a:p>
            <a:pPr lvl="4"/>
            <a:r>
              <a:rPr lang="en-GB" dirty="0"/>
              <a:t>Fifth </a:t>
            </a:r>
            <a:r>
              <a:rPr lang="en-GB" dirty="0" err="1"/>
              <a:t>level</a:t>
            </a:r>
            <a:endParaRPr lang="en-GB" dirty="0"/>
          </a:p>
        </p:txBody>
      </p:sp>
      <p:sp>
        <p:nvSpPr>
          <p:cNvPr id="4" name="Date_CustomB"/>
          <p:cNvSpPr>
            <a:spLocks noGrp="1"/>
          </p:cNvSpPr>
          <p:nvPr>
            <p:ph type="dt" sz="half" idx="10"/>
          </p:nvPr>
        </p:nvSpPr>
        <p:spPr/>
        <p:txBody>
          <a:bodyPr/>
          <a:lstStyle/>
          <a:p>
            <a:r>
              <a:rPr lang="en-US" dirty="0"/>
              <a:t>17 August 2018</a:t>
            </a:r>
            <a:endParaRPr lang="en-GB" dirty="0"/>
          </a:p>
        </p:txBody>
      </p:sp>
      <p:sp>
        <p:nvSpPr>
          <p:cNvPr id="5" name="FLD_Presentation Title"/>
          <p:cNvSpPr>
            <a:spLocks noGrp="1"/>
          </p:cNvSpPr>
          <p:nvPr>
            <p:ph type="ftr" sz="quarter" idx="11"/>
          </p:nvPr>
        </p:nvSpPr>
        <p:spPr/>
        <p:txBody>
          <a:bodyPr/>
          <a:lstStyle/>
          <a:p>
            <a:endParaRPr lang="en-GB" dirty="0"/>
          </a:p>
        </p:txBody>
      </p:sp>
      <p:sp>
        <p:nvSpPr>
          <p:cNvPr id="9" name="Pladsholder til diasnummer 8"/>
          <p:cNvSpPr>
            <a:spLocks noGrp="1"/>
          </p:cNvSpPr>
          <p:nvPr>
            <p:ph type="sldNum" sz="quarter" idx="12"/>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18777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a:xfrm>
            <a:off x="611188" y="148616"/>
            <a:ext cx="10563358" cy="1143000"/>
          </a:xfrm>
        </p:spPr>
        <p:txBody>
          <a:bodyPr/>
          <a:lstStyle/>
          <a:p>
            <a:r>
              <a:rPr lang="en-GB" dirty="0" err="1"/>
              <a:t>Click</a:t>
            </a:r>
            <a:r>
              <a:rPr lang="en-GB" dirty="0"/>
              <a:t> to </a:t>
            </a:r>
            <a:r>
              <a:rPr lang="en-GB" dirty="0" err="1"/>
              <a:t>edit</a:t>
            </a:r>
            <a:r>
              <a:rPr lang="en-GB" dirty="0"/>
              <a:t> Master </a:t>
            </a:r>
            <a:r>
              <a:rPr lang="en-GB" dirty="0" err="1"/>
              <a:t>title</a:t>
            </a:r>
            <a:r>
              <a:rPr lang="en-GB" dirty="0"/>
              <a:t> style</a:t>
            </a:r>
            <a:endParaRPr lang="en-GB"/>
          </a:p>
        </p:txBody>
      </p:sp>
      <p:sp>
        <p:nvSpPr>
          <p:cNvPr id="3" name="Content Placeholder 2"/>
          <p:cNvSpPr>
            <a:spLocks noGrp="1"/>
          </p:cNvSpPr>
          <p:nvPr>
            <p:ph sz="half" idx="1"/>
          </p:nvPr>
        </p:nvSpPr>
        <p:spPr>
          <a:xfrm>
            <a:off x="622301" y="1449388"/>
            <a:ext cx="5364162" cy="47879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a:t>Edit Master </a:t>
            </a:r>
            <a:r>
              <a:rPr lang="en-GB" dirty="0" err="1"/>
              <a:t>text</a:t>
            </a:r>
            <a:r>
              <a:rPr lang="en-GB" dirty="0"/>
              <a:t> styles</a:t>
            </a:r>
            <a:endParaRPr lang="en-GB"/>
          </a:p>
          <a:p>
            <a:pPr lvl="1"/>
            <a:r>
              <a:rPr lang="en-GB" dirty="0"/>
              <a:t>Second </a:t>
            </a:r>
            <a:r>
              <a:rPr lang="en-GB" dirty="0" err="1"/>
              <a:t>level</a:t>
            </a:r>
            <a:endParaRPr lang="en-GB" dirty="0"/>
          </a:p>
          <a:p>
            <a:pPr lvl="2"/>
            <a:r>
              <a:rPr lang="en-GB" dirty="0"/>
              <a:t>Third </a:t>
            </a:r>
            <a:r>
              <a:rPr lang="en-GB" dirty="0" err="1"/>
              <a:t>level</a:t>
            </a:r>
            <a:endParaRPr lang="en-GB" dirty="0"/>
          </a:p>
          <a:p>
            <a:pPr lvl="3"/>
            <a:r>
              <a:rPr lang="en-GB" dirty="0" err="1"/>
              <a:t>Fourth</a:t>
            </a:r>
            <a:r>
              <a:rPr lang="en-GB" dirty="0"/>
              <a:t> </a:t>
            </a:r>
            <a:r>
              <a:rPr lang="en-GB" dirty="0" err="1"/>
              <a:t>level</a:t>
            </a:r>
            <a:endParaRPr lang="en-GB" dirty="0"/>
          </a:p>
          <a:p>
            <a:pPr lvl="4"/>
            <a:r>
              <a:rPr lang="en-GB" dirty="0"/>
              <a:t>Fifth </a:t>
            </a:r>
            <a:r>
              <a:rPr lang="en-GB" dirty="0" err="1"/>
              <a:t>level</a:t>
            </a:r>
            <a:endParaRPr lang="en-GB" dirty="0"/>
          </a:p>
        </p:txBody>
      </p:sp>
      <p:sp>
        <p:nvSpPr>
          <p:cNvPr id="4" name="Content Placeholder 3"/>
          <p:cNvSpPr>
            <a:spLocks noGrp="1"/>
          </p:cNvSpPr>
          <p:nvPr>
            <p:ph sz="half" idx="2"/>
          </p:nvPr>
        </p:nvSpPr>
        <p:spPr>
          <a:xfrm>
            <a:off x="6276974" y="1449388"/>
            <a:ext cx="5362575" cy="4787900"/>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dirty="0"/>
              <a:t>Edit Master </a:t>
            </a:r>
            <a:r>
              <a:rPr lang="en-GB" dirty="0" err="1"/>
              <a:t>text</a:t>
            </a:r>
            <a:r>
              <a:rPr lang="en-GB" dirty="0"/>
              <a:t> styles</a:t>
            </a:r>
            <a:endParaRPr lang="en-GB"/>
          </a:p>
          <a:p>
            <a:pPr lvl="1"/>
            <a:r>
              <a:rPr lang="en-GB" dirty="0"/>
              <a:t>Second </a:t>
            </a:r>
            <a:r>
              <a:rPr lang="en-GB" dirty="0" err="1"/>
              <a:t>level</a:t>
            </a:r>
            <a:endParaRPr lang="en-GB" dirty="0"/>
          </a:p>
          <a:p>
            <a:pPr lvl="2"/>
            <a:r>
              <a:rPr lang="en-GB" dirty="0"/>
              <a:t>Third </a:t>
            </a:r>
            <a:r>
              <a:rPr lang="en-GB" dirty="0" err="1"/>
              <a:t>level</a:t>
            </a:r>
            <a:endParaRPr lang="en-GB" dirty="0"/>
          </a:p>
          <a:p>
            <a:pPr lvl="3"/>
            <a:r>
              <a:rPr lang="en-GB" dirty="0" err="1"/>
              <a:t>Fourth</a:t>
            </a:r>
            <a:r>
              <a:rPr lang="en-GB" dirty="0"/>
              <a:t> </a:t>
            </a:r>
            <a:r>
              <a:rPr lang="en-GB" dirty="0" err="1"/>
              <a:t>level</a:t>
            </a:r>
            <a:endParaRPr lang="en-GB" dirty="0"/>
          </a:p>
          <a:p>
            <a:pPr lvl="4"/>
            <a:r>
              <a:rPr lang="en-GB" dirty="0"/>
              <a:t>Fifth </a:t>
            </a:r>
            <a:r>
              <a:rPr lang="en-GB" dirty="0" err="1"/>
              <a:t>level</a:t>
            </a:r>
            <a:endParaRPr lang="en-GB" dirty="0"/>
          </a:p>
        </p:txBody>
      </p:sp>
      <p:sp>
        <p:nvSpPr>
          <p:cNvPr id="5" name="Date_CustomB"/>
          <p:cNvSpPr>
            <a:spLocks noGrp="1"/>
          </p:cNvSpPr>
          <p:nvPr>
            <p:ph type="dt" sz="half" idx="10"/>
          </p:nvPr>
        </p:nvSpPr>
        <p:spPr/>
        <p:txBody>
          <a:bodyPr/>
          <a:lstStyle/>
          <a:p>
            <a:r>
              <a:rPr lang="en-US" dirty="0"/>
              <a:t>17 August 2018</a:t>
            </a:r>
            <a:endParaRPr lang="en-GB" dirty="0"/>
          </a:p>
        </p:txBody>
      </p:sp>
      <p:sp>
        <p:nvSpPr>
          <p:cNvPr id="6" name="FLD_Presentation Title"/>
          <p:cNvSpPr>
            <a:spLocks noGrp="1"/>
          </p:cNvSpPr>
          <p:nvPr>
            <p:ph type="ftr" sz="quarter" idx="11"/>
          </p:nvPr>
        </p:nvSpPr>
        <p:spPr/>
        <p:txBody>
          <a:bodyPr/>
          <a:lstStyle/>
          <a:p>
            <a:endParaRPr lang="en-GB" dirty="0"/>
          </a:p>
        </p:txBody>
      </p:sp>
      <p:sp>
        <p:nvSpPr>
          <p:cNvPr id="10" name="Pladsholder til diasnummer 9"/>
          <p:cNvSpPr>
            <a:spLocks noGrp="1"/>
          </p:cNvSpPr>
          <p:nvPr>
            <p:ph type="sldNum" sz="quarter" idx="12"/>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4263097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Click</a:t>
            </a:r>
            <a:r>
              <a:rPr lang="en-GB" dirty="0"/>
              <a:t> to </a:t>
            </a:r>
            <a:r>
              <a:rPr lang="en-GB" dirty="0" err="1"/>
              <a:t>edit</a:t>
            </a:r>
            <a:r>
              <a:rPr lang="en-GB" dirty="0"/>
              <a:t> Master </a:t>
            </a:r>
            <a:r>
              <a:rPr lang="en-GB" dirty="0" err="1"/>
              <a:t>title</a:t>
            </a:r>
            <a:r>
              <a:rPr lang="en-GB" dirty="0"/>
              <a:t> style</a:t>
            </a:r>
            <a:endParaRPr lang="en-GB"/>
          </a:p>
        </p:txBody>
      </p:sp>
      <p:sp>
        <p:nvSpPr>
          <p:cNvPr id="3" name="Date_CustomB"/>
          <p:cNvSpPr>
            <a:spLocks noGrp="1"/>
          </p:cNvSpPr>
          <p:nvPr>
            <p:ph type="dt" sz="half" idx="10"/>
          </p:nvPr>
        </p:nvSpPr>
        <p:spPr/>
        <p:txBody>
          <a:bodyPr/>
          <a:lstStyle/>
          <a:p>
            <a:r>
              <a:rPr lang="en-US" dirty="0"/>
              <a:t>17 August 2018</a:t>
            </a:r>
            <a:endParaRPr lang="en-GB" dirty="0"/>
          </a:p>
        </p:txBody>
      </p:sp>
      <p:sp>
        <p:nvSpPr>
          <p:cNvPr id="4" name="FLD_Presentation Title"/>
          <p:cNvSpPr>
            <a:spLocks noGrp="1"/>
          </p:cNvSpPr>
          <p:nvPr>
            <p:ph type="ftr" sz="quarter" idx="11"/>
          </p:nvPr>
        </p:nvSpPr>
        <p:spPr/>
        <p:txBody>
          <a:bodyPr/>
          <a:lstStyle/>
          <a:p>
            <a:endParaRPr lang="en-GB" dirty="0"/>
          </a:p>
        </p:txBody>
      </p:sp>
      <p:sp>
        <p:nvSpPr>
          <p:cNvPr id="8" name="Pladsholder til diasnummer 7"/>
          <p:cNvSpPr>
            <a:spLocks noGrp="1"/>
          </p:cNvSpPr>
          <p:nvPr>
            <p:ph type="sldNum" sz="quarter" idx="12"/>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120845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Date_CustomB"/>
          <p:cNvSpPr>
            <a:spLocks noGrp="1"/>
          </p:cNvSpPr>
          <p:nvPr>
            <p:ph type="dt" sz="half" idx="10"/>
          </p:nvPr>
        </p:nvSpPr>
        <p:spPr/>
        <p:txBody>
          <a:bodyPr/>
          <a:lstStyle/>
          <a:p>
            <a:r>
              <a:rPr lang="en-US" dirty="0"/>
              <a:t>17 August 2018</a:t>
            </a:r>
            <a:endParaRPr lang="en-GB" dirty="0"/>
          </a:p>
        </p:txBody>
      </p:sp>
      <p:sp>
        <p:nvSpPr>
          <p:cNvPr id="3" name="FLD_Presentation Title"/>
          <p:cNvSpPr>
            <a:spLocks noGrp="1"/>
          </p:cNvSpPr>
          <p:nvPr>
            <p:ph type="ftr" sz="quarter" idx="11"/>
          </p:nvPr>
        </p:nvSpPr>
        <p:spPr/>
        <p:txBody>
          <a:bodyPr/>
          <a:lstStyle/>
          <a:p>
            <a:endParaRPr lang="en-GB" dirty="0"/>
          </a:p>
        </p:txBody>
      </p:sp>
      <p:sp>
        <p:nvSpPr>
          <p:cNvPr id="7" name="Pladsholder til diasnummer 6"/>
          <p:cNvSpPr>
            <a:spLocks noGrp="1"/>
          </p:cNvSpPr>
          <p:nvPr>
            <p:ph type="sldNum" sz="quarter" idx="12"/>
          </p:nvPr>
        </p:nvSpPr>
        <p:spPr/>
        <p:txBody>
          <a:bodyPr/>
          <a:lstStyle/>
          <a:p>
            <a:fld id="{103EA872-A674-449B-A120-B97244F8E91D}" type="slidenum">
              <a:rPr lang="en-GB" smtClean="0"/>
              <a:pPr/>
              <a:t>‹#›</a:t>
            </a:fld>
            <a:endParaRPr lang="en-GB" dirty="0"/>
          </a:p>
        </p:txBody>
      </p:sp>
    </p:spTree>
    <p:extLst>
      <p:ext uri="{BB962C8B-B14F-4D97-AF65-F5344CB8AC3E}">
        <p14:creationId xmlns:p14="http://schemas.microsoft.com/office/powerpoint/2010/main" val="26692647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Date_CustomB"/>
          <p:cNvSpPr>
            <a:spLocks noGrp="1"/>
          </p:cNvSpPr>
          <p:nvPr>
            <p:ph type="dt" sz="half" idx="2"/>
          </p:nvPr>
        </p:nvSpPr>
        <p:spPr>
          <a:xfrm>
            <a:off x="9726307" y="6476999"/>
            <a:ext cx="1915200" cy="306000"/>
          </a:xfrm>
          <a:prstGeom prst="rect">
            <a:avLst/>
          </a:prstGeom>
        </p:spPr>
        <p:txBody>
          <a:bodyPr vert="horz" lIns="0" tIns="0" rIns="0" bIns="0" rtlCol="0" anchor="t" anchorCtr="0"/>
          <a:lstStyle>
            <a:lvl1pPr algn="r">
              <a:defRPr sz="900">
                <a:solidFill>
                  <a:srgbClr val="000000"/>
                </a:solidFill>
              </a:defRPr>
            </a:lvl1pPr>
          </a:lstStyle>
          <a:p>
            <a:r>
              <a:rPr lang="en-US" dirty="0"/>
              <a:t>17 August 2018</a:t>
            </a:r>
            <a:endParaRPr lang="en-GB" dirty="0"/>
          </a:p>
        </p:txBody>
      </p:sp>
      <p:sp>
        <p:nvSpPr>
          <p:cNvPr id="3" name="FLD_Presentation Title"/>
          <p:cNvSpPr>
            <a:spLocks noGrp="1"/>
          </p:cNvSpPr>
          <p:nvPr>
            <p:ph type="ftr" sz="quarter" idx="3"/>
          </p:nvPr>
        </p:nvSpPr>
        <p:spPr>
          <a:xfrm>
            <a:off x="7420938" y="6477000"/>
            <a:ext cx="2305369" cy="306000"/>
          </a:xfrm>
          <a:prstGeom prst="rect">
            <a:avLst/>
          </a:prstGeom>
        </p:spPr>
        <p:txBody>
          <a:bodyPr vert="horz" lIns="0" tIns="0" rIns="0" bIns="0" rtlCol="0" anchor="t" anchorCtr="0"/>
          <a:lstStyle>
            <a:lvl1pPr algn="r">
              <a:defRPr sz="900">
                <a:solidFill>
                  <a:srgbClr val="000000"/>
                </a:solidFill>
              </a:defRPr>
            </a:lvl1pPr>
          </a:lstStyle>
          <a:p>
            <a:endParaRPr lang="en-GB" dirty="0"/>
          </a:p>
        </p:txBody>
      </p:sp>
      <p:sp>
        <p:nvSpPr>
          <p:cNvPr id="4" name="Slide Number Placeholder 3"/>
          <p:cNvSpPr>
            <a:spLocks noGrp="1"/>
          </p:cNvSpPr>
          <p:nvPr>
            <p:ph type="sldNum" sz="quarter" idx="4"/>
          </p:nvPr>
        </p:nvSpPr>
        <p:spPr>
          <a:xfrm>
            <a:off x="622300" y="6477000"/>
            <a:ext cx="598341" cy="306000"/>
          </a:xfrm>
          <a:prstGeom prst="rect">
            <a:avLst/>
          </a:prstGeom>
        </p:spPr>
        <p:txBody>
          <a:bodyPr vert="horz" lIns="0" tIns="0" rIns="0" bIns="0" rtlCol="0" anchor="t" anchorCtr="0"/>
          <a:lstStyle>
            <a:lvl1pPr algn="l">
              <a:defRPr sz="900">
                <a:solidFill>
                  <a:srgbClr val="000000"/>
                </a:solidFill>
              </a:defRPr>
            </a:lvl1pPr>
          </a:lstStyle>
          <a:p>
            <a:fld id="{103EA872-A674-449B-A120-B97244F8E91D}" type="slidenum">
              <a:rPr lang="en-GB" smtClean="0"/>
              <a:pPr/>
              <a:t>‹#›</a:t>
            </a:fld>
            <a:endParaRPr lang="en-GB" dirty="0"/>
          </a:p>
        </p:txBody>
      </p:sp>
      <p:sp>
        <p:nvSpPr>
          <p:cNvPr id="113666" name="Rectangle 2"/>
          <p:cNvSpPr>
            <a:spLocks noGrp="1" noChangeArrowheads="1"/>
          </p:cNvSpPr>
          <p:nvPr>
            <p:ph type="title"/>
          </p:nvPr>
        </p:nvSpPr>
        <p:spPr bwMode="auto">
          <a:xfrm>
            <a:off x="611188" y="148616"/>
            <a:ext cx="10563358"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p>
            <a:pPr lvl="0"/>
            <a:r>
              <a:rPr lang="en-GB"/>
              <a:t>Click to edit Master title style</a:t>
            </a:r>
            <a:endParaRPr lang="en-GB" dirty="0"/>
          </a:p>
        </p:txBody>
      </p:sp>
      <p:sp>
        <p:nvSpPr>
          <p:cNvPr id="113667" name="Rectangle 3"/>
          <p:cNvSpPr>
            <a:spLocks noGrp="1" noChangeArrowheads="1"/>
          </p:cNvSpPr>
          <p:nvPr>
            <p:ph type="body" idx="1"/>
          </p:nvPr>
        </p:nvSpPr>
        <p:spPr bwMode="auto">
          <a:xfrm>
            <a:off x="622300" y="1449388"/>
            <a:ext cx="11017250" cy="4795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3676" name="OFF_Workarea"/>
          <p:cNvSpPr>
            <a:spLocks noChangeArrowheads="1"/>
          </p:cNvSpPr>
          <p:nvPr/>
        </p:nvSpPr>
        <p:spPr bwMode="auto">
          <a:xfrm>
            <a:off x="1318511" y="6477000"/>
            <a:ext cx="6108844"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eaLnBrk="0" hangingPunct="0">
              <a:spcBef>
                <a:spcPct val="0"/>
              </a:spcBef>
            </a:pPr>
            <a:r>
              <a:rPr lang="en-GB" sz="900" b="1" dirty="0">
                <a:solidFill>
                  <a:srgbClr val="000000"/>
                </a:solidFill>
              </a:rPr>
              <a:t>DTU Management Engineering, Technical University of Denmark</a:t>
            </a:r>
          </a:p>
        </p:txBody>
      </p:sp>
      <p:pic>
        <p:nvPicPr>
          <p:cNvPr id="23" name="Picture 4" descr="DTU Corporate logo_F_A0"/>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1166465" y="279398"/>
            <a:ext cx="485265" cy="70719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12"/>
          <p:cNvSpPr txBox="1"/>
          <p:nvPr userDrawn="1"/>
        </p:nvSpPr>
        <p:spPr>
          <a:xfrm>
            <a:off x="12425388" y="6244790"/>
            <a:ext cx="2454794" cy="600164"/>
          </a:xfrm>
          <a:prstGeom prst="rect">
            <a:avLst/>
          </a:prstGeom>
          <a:noFill/>
        </p:spPr>
        <p:txBody>
          <a:bodyPr wrap="square" rtlCol="0">
            <a:spAutoFit/>
          </a:bodyPr>
          <a:lstStyle/>
          <a:p>
            <a:pPr>
              <a:spcBef>
                <a:spcPts val="0"/>
              </a:spcBef>
            </a:pPr>
            <a:r>
              <a:rPr lang="en-GB" sz="1100" noProof="1">
                <a:solidFill>
                  <a:schemeClr val="bg2"/>
                </a:solidFill>
              </a:rPr>
              <a:t>Add or change </a:t>
            </a:r>
            <a:br>
              <a:rPr lang="da-DK" sz="1100" noProof="1">
                <a:solidFill>
                  <a:schemeClr val="bg2"/>
                </a:solidFill>
              </a:rPr>
            </a:br>
            <a:r>
              <a:rPr lang="en-GB" sz="1100" noProof="1">
                <a:solidFill>
                  <a:schemeClr val="bg2"/>
                </a:solidFill>
              </a:rPr>
              <a:t>Presentation Title or Date</a:t>
            </a:r>
            <a:endParaRPr lang="en-GB" dirty="0"/>
          </a:p>
          <a:p>
            <a:pPr>
              <a:spcBef>
                <a:spcPts val="0"/>
              </a:spcBef>
            </a:pPr>
            <a:r>
              <a:rPr lang="en-GB" sz="1100" noProof="1">
                <a:solidFill>
                  <a:schemeClr val="bg2"/>
                </a:solidFill>
              </a:rPr>
              <a:t>via ”Insert”; ”Header &amp; Footer”</a:t>
            </a:r>
            <a:endParaRPr lang="en-GB" dirty="0"/>
          </a:p>
        </p:txBody>
      </p:sp>
      <p:cxnSp>
        <p:nvCxnSpPr>
          <p:cNvPr id="11" name="Straight Connector 13"/>
          <p:cNvCxnSpPr/>
          <p:nvPr userDrawn="1"/>
        </p:nvCxnSpPr>
        <p:spPr bwMode="auto">
          <a:xfrm>
            <a:off x="12250613" y="6597352"/>
            <a:ext cx="191975" cy="0"/>
          </a:xfrm>
          <a:prstGeom prst="line">
            <a:avLst/>
          </a:prstGeom>
          <a:solidFill>
            <a:schemeClr val="accent1"/>
          </a:solidFill>
          <a:ln w="19050"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45470260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hf sldNum="0" hdr="0" ftr="0"/>
  <p:txStyles>
    <p:titleStyle>
      <a:lvl1pPr algn="l" rtl="0" eaLnBrk="1" fontAlgn="base" hangingPunct="1">
        <a:spcBef>
          <a:spcPct val="0"/>
        </a:spcBef>
        <a:spcAft>
          <a:spcPct val="0"/>
        </a:spcAft>
        <a:defRPr sz="3000" b="1">
          <a:solidFill>
            <a:srgbClr val="000000"/>
          </a:solidFill>
          <a:latin typeface="+mj-lt"/>
          <a:ea typeface="+mj-ea"/>
          <a:cs typeface="+mj-cs"/>
        </a:defRPr>
      </a:lvl1pPr>
      <a:lvl2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2pPr>
      <a:lvl3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3pPr>
      <a:lvl4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4pPr>
      <a:lvl5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5pPr>
      <a:lvl6pPr marL="4572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6pPr>
      <a:lvl7pPr marL="9144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7pPr>
      <a:lvl8pPr marL="13716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8pPr>
      <a:lvl9pPr marL="18288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9pPr>
    </p:titleStyle>
    <p:bodyStyle>
      <a:lvl1pPr marL="188913" indent="-188913" algn="l" rtl="0" eaLnBrk="1" fontAlgn="base" hangingPunct="1">
        <a:spcBef>
          <a:spcPct val="20000"/>
        </a:spcBef>
        <a:spcAft>
          <a:spcPct val="0"/>
        </a:spcAft>
        <a:buChar char="•"/>
        <a:defRPr sz="1800">
          <a:solidFill>
            <a:srgbClr val="000000"/>
          </a:solidFill>
          <a:latin typeface="+mn-lt"/>
          <a:ea typeface="+mn-ea"/>
          <a:cs typeface="+mn-cs"/>
        </a:defRPr>
      </a:lvl1pPr>
      <a:lvl2pPr marL="574675" indent="-195263" algn="l" rtl="0" eaLnBrk="1" fontAlgn="base" hangingPunct="1">
        <a:spcBef>
          <a:spcPct val="20000"/>
        </a:spcBef>
        <a:spcAft>
          <a:spcPct val="0"/>
        </a:spcAft>
        <a:buChar char="–"/>
        <a:defRPr sz="1800">
          <a:solidFill>
            <a:srgbClr val="000000"/>
          </a:solidFill>
          <a:latin typeface="+mn-lt"/>
          <a:ea typeface="+mn-ea"/>
        </a:defRPr>
      </a:lvl2pPr>
      <a:lvl3pPr marL="1279525" indent="-228600" algn="l" rtl="0" eaLnBrk="1" fontAlgn="base" hangingPunct="1">
        <a:spcBef>
          <a:spcPct val="20000"/>
        </a:spcBef>
        <a:spcAft>
          <a:spcPct val="0"/>
        </a:spcAft>
        <a:buChar char="•"/>
        <a:defRPr sz="1800">
          <a:solidFill>
            <a:srgbClr val="000000"/>
          </a:solidFill>
          <a:latin typeface="+mn-lt"/>
          <a:ea typeface="+mn-ea"/>
        </a:defRPr>
      </a:lvl3pPr>
      <a:lvl4pPr marL="1698625" indent="-228600" algn="l" rtl="0" eaLnBrk="1" fontAlgn="base" hangingPunct="1">
        <a:spcBef>
          <a:spcPct val="20000"/>
        </a:spcBef>
        <a:spcAft>
          <a:spcPct val="0"/>
        </a:spcAft>
        <a:buChar char="–"/>
        <a:defRPr sz="1800">
          <a:solidFill>
            <a:srgbClr val="000000"/>
          </a:solidFill>
          <a:latin typeface="+mn-lt"/>
          <a:ea typeface="+mn-ea"/>
        </a:defRPr>
      </a:lvl4pPr>
      <a:lvl5pPr marL="2117725" indent="-228600" algn="l" rtl="0" eaLnBrk="1" fontAlgn="base" hangingPunct="1">
        <a:spcBef>
          <a:spcPct val="20000"/>
        </a:spcBef>
        <a:spcAft>
          <a:spcPct val="0"/>
        </a:spcAft>
        <a:buChar char="»"/>
        <a:defRPr sz="1800">
          <a:solidFill>
            <a:srgbClr val="000000"/>
          </a:solidFill>
          <a:latin typeface="+mn-lt"/>
          <a:ea typeface="+mn-ea"/>
        </a:defRPr>
      </a:lvl5pPr>
      <a:lvl6pPr marL="2574925" indent="-228600" algn="l" rtl="0" eaLnBrk="1" fontAlgn="base" hangingPunct="1">
        <a:spcBef>
          <a:spcPct val="20000"/>
        </a:spcBef>
        <a:spcAft>
          <a:spcPct val="0"/>
        </a:spcAft>
        <a:buChar char="»"/>
        <a:defRPr sz="1600">
          <a:solidFill>
            <a:schemeClr val="tx1"/>
          </a:solidFill>
          <a:latin typeface="+mn-lt"/>
          <a:ea typeface="+mn-ea"/>
        </a:defRPr>
      </a:lvl6pPr>
      <a:lvl7pPr marL="3032125" indent="-228600" algn="l" rtl="0" eaLnBrk="1" fontAlgn="base" hangingPunct="1">
        <a:spcBef>
          <a:spcPct val="20000"/>
        </a:spcBef>
        <a:spcAft>
          <a:spcPct val="0"/>
        </a:spcAft>
        <a:buChar char="»"/>
        <a:defRPr sz="1600">
          <a:solidFill>
            <a:schemeClr val="tx1"/>
          </a:solidFill>
          <a:latin typeface="+mn-lt"/>
          <a:ea typeface="+mn-ea"/>
        </a:defRPr>
      </a:lvl7pPr>
      <a:lvl8pPr marL="3489325" indent="-228600" algn="l" rtl="0" eaLnBrk="1" fontAlgn="base" hangingPunct="1">
        <a:spcBef>
          <a:spcPct val="20000"/>
        </a:spcBef>
        <a:spcAft>
          <a:spcPct val="0"/>
        </a:spcAft>
        <a:buChar char="»"/>
        <a:defRPr sz="1600">
          <a:solidFill>
            <a:schemeClr val="tx1"/>
          </a:solidFill>
          <a:latin typeface="+mn-lt"/>
          <a:ea typeface="+mn-ea"/>
        </a:defRPr>
      </a:lvl8pPr>
      <a:lvl9pPr marL="3946525" indent="-228600" algn="l" rtl="0" eaLnBrk="1" fontAlgn="base" hangingPunct="1">
        <a:spcBef>
          <a:spcPct val="20000"/>
        </a:spcBef>
        <a:spcAft>
          <a:spcPct val="0"/>
        </a:spcAft>
        <a:buChar char="»"/>
        <a:defRPr sz="1600">
          <a:solidFill>
            <a:schemeClr val="tx1"/>
          </a:solidFill>
          <a:latin typeface="+mn-lt"/>
          <a:ea typeface="+mn-ea"/>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sv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svg"/><Relationship Id="rId5" Type="http://schemas.openxmlformats.org/officeDocument/2006/relationships/image" Target="../media/image43.sv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svg"/></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6.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3.png"/><Relationship Id="rId4" Type="http://schemas.openxmlformats.org/officeDocument/2006/relationships/image" Target="../media/image52.png"/></Relationships>
</file>

<file path=ppt/slides/_rels/slide37.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1.png"/><Relationship Id="rId7" Type="http://schemas.openxmlformats.org/officeDocument/2006/relationships/image" Target="../media/image58.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3.pn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63.png"/><Relationship Id="rId4" Type="http://schemas.openxmlformats.org/officeDocument/2006/relationships/image" Target="../media/image62.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63.png"/><Relationship Id="rId4" Type="http://schemas.openxmlformats.org/officeDocument/2006/relationships/image" Target="../media/image62.png"/></Relationships>
</file>

<file path=ppt/slides/_rels/slide41.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69.png"/><Relationship Id="rId4" Type="http://schemas.openxmlformats.org/officeDocument/2006/relationships/image" Target="../media/image68.png"/></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69.png"/><Relationship Id="rId4" Type="http://schemas.openxmlformats.org/officeDocument/2006/relationships/image" Target="../media/image68.png"/></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0183" y="1412776"/>
            <a:ext cx="8725800" cy="1486272"/>
          </a:xfrm>
        </p:spPr>
        <p:txBody>
          <a:bodyPr/>
          <a:lstStyle/>
          <a:p>
            <a:r>
              <a:rPr lang="en-GB" dirty="0"/>
              <a:t>Analysis and prediction of bus dwell times and bus demand in case of special events</a:t>
            </a:r>
          </a:p>
        </p:txBody>
      </p:sp>
      <p:sp>
        <p:nvSpPr>
          <p:cNvPr id="3" name="Subtitle 2"/>
          <p:cNvSpPr>
            <a:spLocks noGrp="1"/>
          </p:cNvSpPr>
          <p:nvPr>
            <p:ph type="subTitle" idx="1"/>
          </p:nvPr>
        </p:nvSpPr>
        <p:spPr>
          <a:xfrm>
            <a:off x="622300" y="3848101"/>
            <a:ext cx="8723683" cy="1752600"/>
          </a:xfrm>
        </p:spPr>
        <p:txBody>
          <a:bodyPr/>
          <a:lstStyle/>
          <a:p>
            <a:r>
              <a:rPr lang="en-GB" dirty="0"/>
              <a:t>Student:	Luca Furlanetto </a:t>
            </a:r>
          </a:p>
          <a:p>
            <a:r>
              <a:rPr lang="en-GB" dirty="0"/>
              <a:t>		s161890</a:t>
            </a:r>
          </a:p>
          <a:p>
            <a:r>
              <a:rPr lang="en-GB" dirty="0"/>
              <a:t>Supervisor: 	Francisco C. Pereira</a:t>
            </a:r>
          </a:p>
          <a:p>
            <a:endParaRPr lang="en-GB" dirty="0"/>
          </a:p>
          <a:p>
            <a:endParaRPr lang="en-GB" dirty="0"/>
          </a:p>
        </p:txBody>
      </p:sp>
      <p:sp>
        <p:nvSpPr>
          <p:cNvPr id="4" name="Date_CustomB">
            <a:extLst>
              <a:ext uri="{FF2B5EF4-FFF2-40B4-BE49-F238E27FC236}">
                <a16:creationId xmlns:a16="http://schemas.microsoft.com/office/drawing/2014/main" id="{315AE1DD-CEB6-42AE-B86A-1DEBF96DC301}"/>
              </a:ext>
            </a:extLst>
          </p:cNvPr>
          <p:cNvSpPr txBox="1">
            <a:spLocks/>
          </p:cNvSpPr>
          <p:nvPr/>
        </p:nvSpPr>
        <p:spPr>
          <a:xfrm>
            <a:off x="9726307" y="6476999"/>
            <a:ext cx="1915200" cy="306000"/>
          </a:xfrm>
          <a:prstGeom prst="rect">
            <a:avLst/>
          </a:prstGeom>
        </p:spPr>
        <p:txBody>
          <a:bodyPr/>
          <a:lstStyle>
            <a:defPPr>
              <a:defRPr lang="da-DK"/>
            </a:defPPr>
            <a:lvl1pPr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1pPr>
            <a:lvl2pPr marL="4572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2pPr>
            <a:lvl3pPr marL="9144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3pPr>
            <a:lvl4pPr marL="13716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4pPr>
            <a:lvl5pPr marL="1828800" algn="l" rtl="0" fontAlgn="base">
              <a:spcBef>
                <a:spcPct val="50000"/>
              </a:spcBef>
              <a:spcAft>
                <a:spcPct val="0"/>
              </a:spcAft>
              <a:defRPr sz="1600" kern="1200">
                <a:solidFill>
                  <a:schemeClr val="tx1"/>
                </a:solidFill>
                <a:latin typeface="Verdana" pitchFamily="34" charset="0"/>
                <a:ea typeface="ＭＳ Ｐゴシック" pitchFamily="-80" charset="-128"/>
                <a:cs typeface="+mn-cs"/>
              </a:defRPr>
            </a:lvl5pPr>
            <a:lvl6pPr marL="2286000" algn="l" defTabSz="914400" rtl="0" eaLnBrk="1" latinLnBrk="0" hangingPunct="1">
              <a:defRPr sz="1600" kern="1200">
                <a:solidFill>
                  <a:schemeClr val="tx1"/>
                </a:solidFill>
                <a:latin typeface="Verdana" pitchFamily="34" charset="0"/>
                <a:ea typeface="ＭＳ Ｐゴシック" pitchFamily="-80" charset="-128"/>
                <a:cs typeface="+mn-cs"/>
              </a:defRPr>
            </a:lvl6pPr>
            <a:lvl7pPr marL="2743200" algn="l" defTabSz="914400" rtl="0" eaLnBrk="1" latinLnBrk="0" hangingPunct="1">
              <a:defRPr sz="1600" kern="1200">
                <a:solidFill>
                  <a:schemeClr val="tx1"/>
                </a:solidFill>
                <a:latin typeface="Verdana" pitchFamily="34" charset="0"/>
                <a:ea typeface="ＭＳ Ｐゴシック" pitchFamily="-80" charset="-128"/>
                <a:cs typeface="+mn-cs"/>
              </a:defRPr>
            </a:lvl7pPr>
            <a:lvl8pPr marL="3200400" algn="l" defTabSz="914400" rtl="0" eaLnBrk="1" latinLnBrk="0" hangingPunct="1">
              <a:defRPr sz="1600" kern="1200">
                <a:solidFill>
                  <a:schemeClr val="tx1"/>
                </a:solidFill>
                <a:latin typeface="Verdana" pitchFamily="34" charset="0"/>
                <a:ea typeface="ＭＳ Ｐゴシック" pitchFamily="-80" charset="-128"/>
                <a:cs typeface="+mn-cs"/>
              </a:defRPr>
            </a:lvl8pPr>
            <a:lvl9pPr marL="3657600" algn="l" defTabSz="914400" rtl="0" eaLnBrk="1" latinLnBrk="0" hangingPunct="1">
              <a:defRPr sz="1600" kern="1200">
                <a:solidFill>
                  <a:schemeClr val="tx1"/>
                </a:solidFill>
                <a:latin typeface="Verdana" pitchFamily="34" charset="0"/>
                <a:ea typeface="ＭＳ Ｐゴシック" pitchFamily="-80" charset="-128"/>
                <a:cs typeface="+mn-cs"/>
              </a:defRPr>
            </a:lvl9pPr>
          </a:lstStyle>
          <a:p>
            <a:r>
              <a:rPr lang="en-US" dirty="0"/>
              <a:t>17 August 2018</a:t>
            </a:r>
            <a:endParaRPr lang="en-GB"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D72A-0DE2-4B77-8E10-6FF4DB0BC48A}"/>
              </a:ext>
            </a:extLst>
          </p:cNvPr>
          <p:cNvSpPr>
            <a:spLocks noGrp="1"/>
          </p:cNvSpPr>
          <p:nvPr>
            <p:ph type="title"/>
          </p:nvPr>
        </p:nvSpPr>
        <p:spPr/>
        <p:txBody>
          <a:bodyPr/>
          <a:lstStyle/>
          <a:p>
            <a:r>
              <a:rPr lang="en-US" dirty="0"/>
              <a:t>Correlation analysis</a:t>
            </a:r>
          </a:p>
        </p:txBody>
      </p:sp>
      <p:sp>
        <p:nvSpPr>
          <p:cNvPr id="4" name="Date Placeholder 3">
            <a:extLst>
              <a:ext uri="{FF2B5EF4-FFF2-40B4-BE49-F238E27FC236}">
                <a16:creationId xmlns:a16="http://schemas.microsoft.com/office/drawing/2014/main" id="{EF3E9F77-AE3C-441A-A819-1946ADA1F689}"/>
              </a:ext>
            </a:extLst>
          </p:cNvPr>
          <p:cNvSpPr>
            <a:spLocks noGrp="1"/>
          </p:cNvSpPr>
          <p:nvPr>
            <p:ph type="dt" sz="half" idx="10"/>
          </p:nvPr>
        </p:nvSpPr>
        <p:spPr/>
        <p:txBody>
          <a:bodyPr/>
          <a:lstStyle/>
          <a:p>
            <a:r>
              <a:rPr lang="en-US" dirty="0"/>
              <a:t>17 August 2018</a:t>
            </a:r>
            <a:endParaRPr lang="en-GB" dirty="0"/>
          </a:p>
        </p:txBody>
      </p:sp>
      <p:pic>
        <p:nvPicPr>
          <p:cNvPr id="8" name="Picture 7">
            <a:extLst>
              <a:ext uri="{FF2B5EF4-FFF2-40B4-BE49-F238E27FC236}">
                <a16:creationId xmlns:a16="http://schemas.microsoft.com/office/drawing/2014/main" id="{3E84650A-ABDD-4E66-8B28-0249B39F4955}"/>
              </a:ext>
            </a:extLst>
          </p:cNvPr>
          <p:cNvPicPr>
            <a:picLocks noChangeAspect="1"/>
          </p:cNvPicPr>
          <p:nvPr/>
        </p:nvPicPr>
        <p:blipFill>
          <a:blip r:embed="rId2"/>
          <a:stretch>
            <a:fillRect/>
          </a:stretch>
        </p:blipFill>
        <p:spPr>
          <a:xfrm>
            <a:off x="611188" y="2523839"/>
            <a:ext cx="3550971" cy="3353172"/>
          </a:xfrm>
          <a:prstGeom prst="rect">
            <a:avLst/>
          </a:prstGeom>
        </p:spPr>
      </p:pic>
      <p:pic>
        <p:nvPicPr>
          <p:cNvPr id="9" name="Picture 8">
            <a:extLst>
              <a:ext uri="{FF2B5EF4-FFF2-40B4-BE49-F238E27FC236}">
                <a16:creationId xmlns:a16="http://schemas.microsoft.com/office/drawing/2014/main" id="{7E09C5CF-2FCE-4D6C-8B9C-2A67B78167FC}"/>
              </a:ext>
            </a:extLst>
          </p:cNvPr>
          <p:cNvPicPr>
            <a:picLocks noChangeAspect="1"/>
          </p:cNvPicPr>
          <p:nvPr/>
        </p:nvPicPr>
        <p:blipFill>
          <a:blip r:embed="rId3"/>
          <a:stretch>
            <a:fillRect/>
          </a:stretch>
        </p:blipFill>
        <p:spPr>
          <a:xfrm>
            <a:off x="4423300" y="2523839"/>
            <a:ext cx="3550970" cy="3353433"/>
          </a:xfrm>
          <a:prstGeom prst="rect">
            <a:avLst/>
          </a:prstGeom>
        </p:spPr>
      </p:pic>
      <p:sp>
        <p:nvSpPr>
          <p:cNvPr id="7" name="TextBox 6">
            <a:extLst>
              <a:ext uri="{FF2B5EF4-FFF2-40B4-BE49-F238E27FC236}">
                <a16:creationId xmlns:a16="http://schemas.microsoft.com/office/drawing/2014/main" id="{91B51113-BFA2-4A1D-9913-A4B065AAB85F}"/>
              </a:ext>
            </a:extLst>
          </p:cNvPr>
          <p:cNvSpPr txBox="1"/>
          <p:nvPr/>
        </p:nvSpPr>
        <p:spPr>
          <a:xfrm>
            <a:off x="479323" y="1829521"/>
            <a:ext cx="3550970" cy="338554"/>
          </a:xfrm>
          <a:prstGeom prst="rect">
            <a:avLst/>
          </a:prstGeom>
          <a:noFill/>
        </p:spPr>
        <p:txBody>
          <a:bodyPr wrap="square" rtlCol="0">
            <a:spAutoFit/>
          </a:bodyPr>
          <a:lstStyle/>
          <a:p>
            <a:pPr algn="ctr"/>
            <a:r>
              <a:rPr lang="en-US" b="1" dirty="0"/>
              <a:t>Alighting Passengers</a:t>
            </a:r>
          </a:p>
        </p:txBody>
      </p:sp>
      <p:sp>
        <p:nvSpPr>
          <p:cNvPr id="15" name="TextBox 14">
            <a:extLst>
              <a:ext uri="{FF2B5EF4-FFF2-40B4-BE49-F238E27FC236}">
                <a16:creationId xmlns:a16="http://schemas.microsoft.com/office/drawing/2014/main" id="{3BFC5CD2-88F8-4B5E-8980-C27355949939}"/>
              </a:ext>
            </a:extLst>
          </p:cNvPr>
          <p:cNvSpPr txBox="1"/>
          <p:nvPr/>
        </p:nvSpPr>
        <p:spPr>
          <a:xfrm>
            <a:off x="4423300" y="1829521"/>
            <a:ext cx="3550970" cy="338554"/>
          </a:xfrm>
          <a:prstGeom prst="rect">
            <a:avLst/>
          </a:prstGeom>
          <a:noFill/>
        </p:spPr>
        <p:txBody>
          <a:bodyPr wrap="square" rtlCol="0">
            <a:spAutoFit/>
          </a:bodyPr>
          <a:lstStyle/>
          <a:p>
            <a:pPr algn="ctr"/>
            <a:r>
              <a:rPr lang="en-US" b="1" dirty="0"/>
              <a:t>Boarding Passengers</a:t>
            </a:r>
          </a:p>
        </p:txBody>
      </p:sp>
      <p:sp>
        <p:nvSpPr>
          <p:cNvPr id="3" name="TextBox 2">
            <a:extLst>
              <a:ext uri="{FF2B5EF4-FFF2-40B4-BE49-F238E27FC236}">
                <a16:creationId xmlns:a16="http://schemas.microsoft.com/office/drawing/2014/main" id="{4D49E88C-3265-4829-8D07-F1341FFDC1F9}"/>
              </a:ext>
            </a:extLst>
          </p:cNvPr>
          <p:cNvSpPr txBox="1"/>
          <p:nvPr/>
        </p:nvSpPr>
        <p:spPr>
          <a:xfrm>
            <a:off x="8255446" y="1988840"/>
            <a:ext cx="3323779" cy="2400657"/>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000000"/>
                </a:solidFill>
                <a:latin typeface="+mn-lt"/>
                <a:ea typeface="+mn-ea"/>
              </a:rPr>
              <a:t>Measure and compare the relation between the input variables and the target variables.</a:t>
            </a:r>
          </a:p>
          <a:p>
            <a:pPr marL="285750" indent="-285750">
              <a:buFont typeface="Arial" panose="020B0604020202020204" pitchFamily="34" charset="0"/>
              <a:buChar char="•"/>
            </a:pPr>
            <a:endParaRPr lang="en-US" sz="1800" dirty="0">
              <a:solidFill>
                <a:srgbClr val="000000"/>
              </a:solidFill>
              <a:latin typeface="+mn-lt"/>
              <a:ea typeface="+mn-ea"/>
            </a:endParaRPr>
          </a:p>
          <a:p>
            <a:pPr marL="285750" indent="-285750">
              <a:buFont typeface="Arial" panose="020B0604020202020204" pitchFamily="34" charset="0"/>
              <a:buChar char="•"/>
            </a:pPr>
            <a:r>
              <a:rPr lang="en-US" sz="1800" dirty="0">
                <a:solidFill>
                  <a:srgbClr val="000000"/>
                </a:solidFill>
                <a:latin typeface="+mn-lt"/>
                <a:ea typeface="+mn-ea"/>
              </a:rPr>
              <a:t>Formula:</a:t>
            </a:r>
          </a:p>
          <a:p>
            <a:endParaRPr lang="en-US" dirty="0"/>
          </a:p>
        </p:txBody>
      </p:sp>
      <p:pic>
        <p:nvPicPr>
          <p:cNvPr id="13" name="Picture 12" descr="A close up of a logo&#10;&#10;Description generated with very high confidence">
            <a:extLst>
              <a:ext uri="{FF2B5EF4-FFF2-40B4-BE49-F238E27FC236}">
                <a16:creationId xmlns:a16="http://schemas.microsoft.com/office/drawing/2014/main" id="{ECBA0B9C-E706-477E-AF60-F0027D42B63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125"/>
          <a:stretch/>
        </p:blipFill>
        <p:spPr>
          <a:xfrm>
            <a:off x="8255446" y="4142735"/>
            <a:ext cx="3323779" cy="838723"/>
          </a:xfrm>
          <a:prstGeom prst="rect">
            <a:avLst/>
          </a:prstGeom>
        </p:spPr>
      </p:pic>
    </p:spTree>
    <p:extLst>
      <p:ext uri="{BB962C8B-B14F-4D97-AF65-F5344CB8AC3E}">
        <p14:creationId xmlns:p14="http://schemas.microsoft.com/office/powerpoint/2010/main" val="2987691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D72A-0DE2-4B77-8E10-6FF4DB0BC48A}"/>
              </a:ext>
            </a:extLst>
          </p:cNvPr>
          <p:cNvSpPr>
            <a:spLocks noGrp="1"/>
          </p:cNvSpPr>
          <p:nvPr>
            <p:ph type="title"/>
          </p:nvPr>
        </p:nvSpPr>
        <p:spPr/>
        <p:txBody>
          <a:bodyPr/>
          <a:lstStyle/>
          <a:p>
            <a:r>
              <a:rPr lang="en-US" dirty="0"/>
              <a:t>Correlation analysis</a:t>
            </a:r>
            <a:br>
              <a:rPr lang="en-US" dirty="0"/>
            </a:br>
            <a:r>
              <a:rPr lang="en-US" sz="2400" b="0" dirty="0"/>
              <a:t>Time series</a:t>
            </a:r>
            <a:endParaRPr lang="en-US" b="0" dirty="0"/>
          </a:p>
        </p:txBody>
      </p:sp>
      <p:sp>
        <p:nvSpPr>
          <p:cNvPr id="4" name="Date Placeholder 3">
            <a:extLst>
              <a:ext uri="{FF2B5EF4-FFF2-40B4-BE49-F238E27FC236}">
                <a16:creationId xmlns:a16="http://schemas.microsoft.com/office/drawing/2014/main" id="{EF3E9F77-AE3C-441A-A819-1946ADA1F689}"/>
              </a:ext>
            </a:extLst>
          </p:cNvPr>
          <p:cNvSpPr>
            <a:spLocks noGrp="1"/>
          </p:cNvSpPr>
          <p:nvPr>
            <p:ph type="dt" sz="half" idx="10"/>
          </p:nvPr>
        </p:nvSpPr>
        <p:spPr/>
        <p:txBody>
          <a:bodyPr/>
          <a:lstStyle/>
          <a:p>
            <a:r>
              <a:rPr lang="en-US" dirty="0"/>
              <a:t>17 August 2018</a:t>
            </a:r>
            <a:endParaRPr lang="en-GB" dirty="0"/>
          </a:p>
        </p:txBody>
      </p:sp>
      <p:pic>
        <p:nvPicPr>
          <p:cNvPr id="8" name="Picture 7">
            <a:extLst>
              <a:ext uri="{FF2B5EF4-FFF2-40B4-BE49-F238E27FC236}">
                <a16:creationId xmlns:a16="http://schemas.microsoft.com/office/drawing/2014/main" id="{3E84650A-ABDD-4E66-8B28-0249B39F4955}"/>
              </a:ext>
            </a:extLst>
          </p:cNvPr>
          <p:cNvPicPr>
            <a:picLocks noChangeAspect="1"/>
          </p:cNvPicPr>
          <p:nvPr/>
        </p:nvPicPr>
        <p:blipFill>
          <a:blip r:embed="rId2"/>
          <a:stretch>
            <a:fillRect/>
          </a:stretch>
        </p:blipFill>
        <p:spPr>
          <a:xfrm>
            <a:off x="611188" y="2523839"/>
            <a:ext cx="3550971" cy="3353172"/>
          </a:xfrm>
          <a:prstGeom prst="rect">
            <a:avLst/>
          </a:prstGeom>
        </p:spPr>
      </p:pic>
      <p:pic>
        <p:nvPicPr>
          <p:cNvPr id="9" name="Picture 8">
            <a:extLst>
              <a:ext uri="{FF2B5EF4-FFF2-40B4-BE49-F238E27FC236}">
                <a16:creationId xmlns:a16="http://schemas.microsoft.com/office/drawing/2014/main" id="{7E09C5CF-2FCE-4D6C-8B9C-2A67B78167FC}"/>
              </a:ext>
            </a:extLst>
          </p:cNvPr>
          <p:cNvPicPr>
            <a:picLocks noChangeAspect="1"/>
          </p:cNvPicPr>
          <p:nvPr/>
        </p:nvPicPr>
        <p:blipFill>
          <a:blip r:embed="rId3"/>
          <a:stretch>
            <a:fillRect/>
          </a:stretch>
        </p:blipFill>
        <p:spPr>
          <a:xfrm>
            <a:off x="4423300" y="2523839"/>
            <a:ext cx="3550970" cy="3353433"/>
          </a:xfrm>
          <a:prstGeom prst="rect">
            <a:avLst/>
          </a:prstGeom>
          <a:effectLst>
            <a:softEdge rad="12700"/>
          </a:effectLst>
        </p:spPr>
      </p:pic>
      <p:pic>
        <p:nvPicPr>
          <p:cNvPr id="10" name="Picture 9" descr="A close up of a logo&#10;&#10;Description generated with very high confidence">
            <a:extLst>
              <a:ext uri="{FF2B5EF4-FFF2-40B4-BE49-F238E27FC236}">
                <a16:creationId xmlns:a16="http://schemas.microsoft.com/office/drawing/2014/main" id="{020434F2-D07C-4A47-980B-76A14596F91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2963"/>
          <a:stretch/>
        </p:blipFill>
        <p:spPr>
          <a:xfrm rot="13714243">
            <a:off x="495288" y="2846330"/>
            <a:ext cx="1459432" cy="927418"/>
          </a:xfrm>
          <a:prstGeom prst="rect">
            <a:avLst/>
          </a:prstGeom>
          <a:effectLst>
            <a:softEdge rad="12700"/>
          </a:effectLst>
        </p:spPr>
      </p:pic>
      <p:pic>
        <p:nvPicPr>
          <p:cNvPr id="11" name="Picture 10" descr="A close up of a logo&#10;&#10;Description generated with very high confidence">
            <a:extLst>
              <a:ext uri="{FF2B5EF4-FFF2-40B4-BE49-F238E27FC236}">
                <a16:creationId xmlns:a16="http://schemas.microsoft.com/office/drawing/2014/main" id="{2AA33E21-15B3-4296-8DC3-3E48ECD89E6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2963"/>
          <a:stretch/>
        </p:blipFill>
        <p:spPr>
          <a:xfrm rot="2665173">
            <a:off x="4264956" y="2455230"/>
            <a:ext cx="1761908" cy="1357322"/>
          </a:xfrm>
          <a:prstGeom prst="rect">
            <a:avLst/>
          </a:prstGeom>
          <a:scene3d>
            <a:camera prst="perspectiveRelaxed"/>
            <a:lightRig rig="threePt" dir="t"/>
          </a:scene3d>
        </p:spPr>
      </p:pic>
      <p:sp>
        <p:nvSpPr>
          <p:cNvPr id="7" name="TextBox 6">
            <a:extLst>
              <a:ext uri="{FF2B5EF4-FFF2-40B4-BE49-F238E27FC236}">
                <a16:creationId xmlns:a16="http://schemas.microsoft.com/office/drawing/2014/main" id="{91B51113-BFA2-4A1D-9913-A4B065AAB85F}"/>
              </a:ext>
            </a:extLst>
          </p:cNvPr>
          <p:cNvSpPr txBox="1"/>
          <p:nvPr/>
        </p:nvSpPr>
        <p:spPr>
          <a:xfrm>
            <a:off x="479323" y="1829521"/>
            <a:ext cx="3550970" cy="338554"/>
          </a:xfrm>
          <a:prstGeom prst="rect">
            <a:avLst/>
          </a:prstGeom>
          <a:noFill/>
        </p:spPr>
        <p:txBody>
          <a:bodyPr wrap="square" rtlCol="0">
            <a:spAutoFit/>
          </a:bodyPr>
          <a:lstStyle/>
          <a:p>
            <a:pPr algn="ctr"/>
            <a:r>
              <a:rPr lang="en-US" b="1" dirty="0"/>
              <a:t>Alighting Passengers</a:t>
            </a:r>
          </a:p>
        </p:txBody>
      </p:sp>
      <p:sp>
        <p:nvSpPr>
          <p:cNvPr id="15" name="TextBox 14">
            <a:extLst>
              <a:ext uri="{FF2B5EF4-FFF2-40B4-BE49-F238E27FC236}">
                <a16:creationId xmlns:a16="http://schemas.microsoft.com/office/drawing/2014/main" id="{3BFC5CD2-88F8-4B5E-8980-C27355949939}"/>
              </a:ext>
            </a:extLst>
          </p:cNvPr>
          <p:cNvSpPr txBox="1"/>
          <p:nvPr/>
        </p:nvSpPr>
        <p:spPr>
          <a:xfrm>
            <a:off x="4423300" y="1829521"/>
            <a:ext cx="3550970" cy="338554"/>
          </a:xfrm>
          <a:prstGeom prst="rect">
            <a:avLst/>
          </a:prstGeom>
          <a:noFill/>
        </p:spPr>
        <p:txBody>
          <a:bodyPr wrap="square" rtlCol="0">
            <a:spAutoFit/>
          </a:bodyPr>
          <a:lstStyle/>
          <a:p>
            <a:pPr algn="ctr"/>
            <a:r>
              <a:rPr lang="en-US" b="1" dirty="0"/>
              <a:t>Boarding Passengers</a:t>
            </a:r>
          </a:p>
        </p:txBody>
      </p:sp>
      <p:sp>
        <p:nvSpPr>
          <p:cNvPr id="17" name="TextBox 16">
            <a:extLst>
              <a:ext uri="{FF2B5EF4-FFF2-40B4-BE49-F238E27FC236}">
                <a16:creationId xmlns:a16="http://schemas.microsoft.com/office/drawing/2014/main" id="{A173515B-833B-4550-B6C7-796930EBB3C7}"/>
              </a:ext>
            </a:extLst>
          </p:cNvPr>
          <p:cNvSpPr txBox="1"/>
          <p:nvPr/>
        </p:nvSpPr>
        <p:spPr>
          <a:xfrm>
            <a:off x="8245789" y="2523839"/>
            <a:ext cx="334381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Time series features are the most correlated ones varying from 0.48 to 0.73.</a:t>
            </a:r>
          </a:p>
          <a:p>
            <a:endParaRPr lang="en-US" dirty="0"/>
          </a:p>
        </p:txBody>
      </p:sp>
    </p:spTree>
    <p:extLst>
      <p:ext uri="{BB962C8B-B14F-4D97-AF65-F5344CB8AC3E}">
        <p14:creationId xmlns:p14="http://schemas.microsoft.com/office/powerpoint/2010/main" val="543530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D72A-0DE2-4B77-8E10-6FF4DB0BC48A}"/>
              </a:ext>
            </a:extLst>
          </p:cNvPr>
          <p:cNvSpPr>
            <a:spLocks noGrp="1"/>
          </p:cNvSpPr>
          <p:nvPr>
            <p:ph type="title"/>
          </p:nvPr>
        </p:nvSpPr>
        <p:spPr/>
        <p:txBody>
          <a:bodyPr/>
          <a:lstStyle/>
          <a:p>
            <a:r>
              <a:rPr lang="en-US" dirty="0"/>
              <a:t>Correlation analysis</a:t>
            </a:r>
            <a:br>
              <a:rPr lang="en-US" dirty="0"/>
            </a:br>
            <a:r>
              <a:rPr lang="en-US" sz="2400" b="0" dirty="0"/>
              <a:t>Autocorrelation</a:t>
            </a:r>
            <a:endParaRPr lang="en-US" dirty="0"/>
          </a:p>
        </p:txBody>
      </p:sp>
      <p:sp>
        <p:nvSpPr>
          <p:cNvPr id="4" name="Date Placeholder 3">
            <a:extLst>
              <a:ext uri="{FF2B5EF4-FFF2-40B4-BE49-F238E27FC236}">
                <a16:creationId xmlns:a16="http://schemas.microsoft.com/office/drawing/2014/main" id="{EF3E9F77-AE3C-441A-A819-1946ADA1F689}"/>
              </a:ext>
            </a:extLst>
          </p:cNvPr>
          <p:cNvSpPr>
            <a:spLocks noGrp="1"/>
          </p:cNvSpPr>
          <p:nvPr>
            <p:ph type="dt" sz="half" idx="10"/>
          </p:nvPr>
        </p:nvSpPr>
        <p:spPr/>
        <p:txBody>
          <a:bodyPr/>
          <a:lstStyle/>
          <a:p>
            <a:r>
              <a:rPr lang="en-US" dirty="0"/>
              <a:t>17 August 2018</a:t>
            </a:r>
            <a:endParaRPr lang="en-GB" dirty="0"/>
          </a:p>
        </p:txBody>
      </p:sp>
      <p:pic>
        <p:nvPicPr>
          <p:cNvPr id="8" name="Picture 7">
            <a:extLst>
              <a:ext uri="{FF2B5EF4-FFF2-40B4-BE49-F238E27FC236}">
                <a16:creationId xmlns:a16="http://schemas.microsoft.com/office/drawing/2014/main" id="{3E84650A-ABDD-4E66-8B28-0249B39F4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188" y="2776623"/>
            <a:ext cx="3550971" cy="2847604"/>
          </a:xfrm>
          <a:prstGeom prst="rect">
            <a:avLst/>
          </a:prstGeom>
        </p:spPr>
      </p:pic>
      <p:pic>
        <p:nvPicPr>
          <p:cNvPr id="9" name="Picture 8">
            <a:extLst>
              <a:ext uri="{FF2B5EF4-FFF2-40B4-BE49-F238E27FC236}">
                <a16:creationId xmlns:a16="http://schemas.microsoft.com/office/drawing/2014/main" id="{7E09C5CF-2FCE-4D6C-8B9C-2A67B78167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3300" y="2776753"/>
            <a:ext cx="3550970" cy="2847604"/>
          </a:xfrm>
          <a:prstGeom prst="rect">
            <a:avLst/>
          </a:prstGeom>
        </p:spPr>
      </p:pic>
      <p:sp>
        <p:nvSpPr>
          <p:cNvPr id="7" name="TextBox 6">
            <a:extLst>
              <a:ext uri="{FF2B5EF4-FFF2-40B4-BE49-F238E27FC236}">
                <a16:creationId xmlns:a16="http://schemas.microsoft.com/office/drawing/2014/main" id="{91B51113-BFA2-4A1D-9913-A4B065AAB85F}"/>
              </a:ext>
            </a:extLst>
          </p:cNvPr>
          <p:cNvSpPr txBox="1"/>
          <p:nvPr/>
        </p:nvSpPr>
        <p:spPr>
          <a:xfrm>
            <a:off x="479323" y="1829521"/>
            <a:ext cx="3550970" cy="338554"/>
          </a:xfrm>
          <a:prstGeom prst="rect">
            <a:avLst/>
          </a:prstGeom>
          <a:noFill/>
        </p:spPr>
        <p:txBody>
          <a:bodyPr wrap="square" rtlCol="0">
            <a:spAutoFit/>
          </a:bodyPr>
          <a:lstStyle/>
          <a:p>
            <a:pPr algn="ctr"/>
            <a:r>
              <a:rPr lang="en-US" b="1" dirty="0"/>
              <a:t>Alighting Passengers</a:t>
            </a:r>
          </a:p>
        </p:txBody>
      </p:sp>
      <p:sp>
        <p:nvSpPr>
          <p:cNvPr id="15" name="TextBox 14">
            <a:extLst>
              <a:ext uri="{FF2B5EF4-FFF2-40B4-BE49-F238E27FC236}">
                <a16:creationId xmlns:a16="http://schemas.microsoft.com/office/drawing/2014/main" id="{3BFC5CD2-88F8-4B5E-8980-C27355949939}"/>
              </a:ext>
            </a:extLst>
          </p:cNvPr>
          <p:cNvSpPr txBox="1"/>
          <p:nvPr/>
        </p:nvSpPr>
        <p:spPr>
          <a:xfrm>
            <a:off x="4423300" y="1829521"/>
            <a:ext cx="3550970" cy="338554"/>
          </a:xfrm>
          <a:prstGeom prst="rect">
            <a:avLst/>
          </a:prstGeom>
          <a:noFill/>
        </p:spPr>
        <p:txBody>
          <a:bodyPr wrap="square" rtlCol="0">
            <a:spAutoFit/>
          </a:bodyPr>
          <a:lstStyle/>
          <a:p>
            <a:pPr algn="ctr"/>
            <a:r>
              <a:rPr lang="en-US" b="1" dirty="0"/>
              <a:t>Boarding Passengers</a:t>
            </a:r>
          </a:p>
        </p:txBody>
      </p:sp>
      <p:sp>
        <p:nvSpPr>
          <p:cNvPr id="17" name="TextBox 16">
            <a:extLst>
              <a:ext uri="{FF2B5EF4-FFF2-40B4-BE49-F238E27FC236}">
                <a16:creationId xmlns:a16="http://schemas.microsoft.com/office/drawing/2014/main" id="{A173515B-833B-4550-B6C7-796930EBB3C7}"/>
              </a:ext>
            </a:extLst>
          </p:cNvPr>
          <p:cNvSpPr txBox="1"/>
          <p:nvPr/>
        </p:nvSpPr>
        <p:spPr>
          <a:xfrm>
            <a:off x="8399462" y="2615058"/>
            <a:ext cx="3343812" cy="2554545"/>
          </a:xfrm>
          <a:prstGeom prst="rect">
            <a:avLst/>
          </a:prstGeom>
          <a:noFill/>
        </p:spPr>
        <p:txBody>
          <a:bodyPr wrap="square" rtlCol="0">
            <a:spAutoFit/>
          </a:bodyPr>
          <a:lstStyle/>
          <a:p>
            <a:pPr marL="285750" indent="-285750">
              <a:buFont typeface="Arial" panose="020B0604020202020204" pitchFamily="34" charset="0"/>
              <a:buChar char="•"/>
            </a:pPr>
            <a:r>
              <a:rPr lang="en-US" dirty="0"/>
              <a:t>Autocorrelation expresses the degree of similarity of a time series.</a:t>
            </a:r>
          </a:p>
          <a:p>
            <a:pPr marL="285750" indent="-285750">
              <a:buFont typeface="Arial" panose="020B0604020202020204" pitchFamily="34" charset="0"/>
              <a:buChar char="•"/>
            </a:pPr>
            <a:r>
              <a:rPr lang="en-US" dirty="0"/>
              <a:t>Daily repeating pattern. </a:t>
            </a:r>
          </a:p>
          <a:p>
            <a:pPr marL="285750" indent="-285750">
              <a:buFont typeface="Arial" panose="020B0604020202020204" pitchFamily="34" charset="0"/>
              <a:buChar char="•"/>
            </a:pPr>
            <a:r>
              <a:rPr lang="en-US" dirty="0"/>
              <a:t>An observation is more related with the one occurred 24h before rather than the one occurred  12h before.</a:t>
            </a:r>
          </a:p>
        </p:txBody>
      </p:sp>
    </p:spTree>
    <p:extLst>
      <p:ext uri="{BB962C8B-B14F-4D97-AF65-F5344CB8AC3E}">
        <p14:creationId xmlns:p14="http://schemas.microsoft.com/office/powerpoint/2010/main" val="1455112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D72A-0DE2-4B77-8E10-6FF4DB0BC48A}"/>
              </a:ext>
            </a:extLst>
          </p:cNvPr>
          <p:cNvSpPr>
            <a:spLocks noGrp="1"/>
          </p:cNvSpPr>
          <p:nvPr>
            <p:ph type="title"/>
          </p:nvPr>
        </p:nvSpPr>
        <p:spPr/>
        <p:txBody>
          <a:bodyPr/>
          <a:lstStyle/>
          <a:p>
            <a:r>
              <a:rPr lang="en-US" dirty="0"/>
              <a:t>Correlation analysis</a:t>
            </a:r>
            <a:br>
              <a:rPr lang="en-US" dirty="0"/>
            </a:br>
            <a:r>
              <a:rPr lang="en-US" sz="2400" b="0" dirty="0"/>
              <a:t>Time of the day, Event proximity, Weather</a:t>
            </a:r>
            <a:endParaRPr lang="en-US" b="0" dirty="0"/>
          </a:p>
        </p:txBody>
      </p:sp>
      <p:sp>
        <p:nvSpPr>
          <p:cNvPr id="4" name="Date Placeholder 3">
            <a:extLst>
              <a:ext uri="{FF2B5EF4-FFF2-40B4-BE49-F238E27FC236}">
                <a16:creationId xmlns:a16="http://schemas.microsoft.com/office/drawing/2014/main" id="{EF3E9F77-AE3C-441A-A819-1946ADA1F689}"/>
              </a:ext>
            </a:extLst>
          </p:cNvPr>
          <p:cNvSpPr>
            <a:spLocks noGrp="1"/>
          </p:cNvSpPr>
          <p:nvPr>
            <p:ph type="dt" sz="half" idx="10"/>
          </p:nvPr>
        </p:nvSpPr>
        <p:spPr/>
        <p:txBody>
          <a:bodyPr/>
          <a:lstStyle/>
          <a:p>
            <a:r>
              <a:rPr lang="en-US" dirty="0"/>
              <a:t>17 August 2018</a:t>
            </a:r>
            <a:endParaRPr lang="en-GB" dirty="0"/>
          </a:p>
        </p:txBody>
      </p:sp>
      <p:pic>
        <p:nvPicPr>
          <p:cNvPr id="8" name="Picture 7">
            <a:extLst>
              <a:ext uri="{FF2B5EF4-FFF2-40B4-BE49-F238E27FC236}">
                <a16:creationId xmlns:a16="http://schemas.microsoft.com/office/drawing/2014/main" id="{3E84650A-ABDD-4E66-8B28-0249B39F4955}"/>
              </a:ext>
            </a:extLst>
          </p:cNvPr>
          <p:cNvPicPr>
            <a:picLocks noChangeAspect="1"/>
          </p:cNvPicPr>
          <p:nvPr/>
        </p:nvPicPr>
        <p:blipFill>
          <a:blip r:embed="rId2"/>
          <a:stretch>
            <a:fillRect/>
          </a:stretch>
        </p:blipFill>
        <p:spPr>
          <a:xfrm>
            <a:off x="611188" y="2523839"/>
            <a:ext cx="3550971" cy="3353172"/>
          </a:xfrm>
          <a:prstGeom prst="rect">
            <a:avLst/>
          </a:prstGeom>
        </p:spPr>
      </p:pic>
      <p:pic>
        <p:nvPicPr>
          <p:cNvPr id="9" name="Picture 8">
            <a:extLst>
              <a:ext uri="{FF2B5EF4-FFF2-40B4-BE49-F238E27FC236}">
                <a16:creationId xmlns:a16="http://schemas.microsoft.com/office/drawing/2014/main" id="{7E09C5CF-2FCE-4D6C-8B9C-2A67B78167FC}"/>
              </a:ext>
            </a:extLst>
          </p:cNvPr>
          <p:cNvPicPr>
            <a:picLocks noChangeAspect="1"/>
          </p:cNvPicPr>
          <p:nvPr/>
        </p:nvPicPr>
        <p:blipFill>
          <a:blip r:embed="rId3"/>
          <a:stretch>
            <a:fillRect/>
          </a:stretch>
        </p:blipFill>
        <p:spPr>
          <a:xfrm>
            <a:off x="4423300" y="2523839"/>
            <a:ext cx="3550970" cy="3353433"/>
          </a:xfrm>
          <a:prstGeom prst="rect">
            <a:avLst/>
          </a:prstGeom>
        </p:spPr>
      </p:pic>
      <p:sp>
        <p:nvSpPr>
          <p:cNvPr id="7" name="TextBox 6">
            <a:extLst>
              <a:ext uri="{FF2B5EF4-FFF2-40B4-BE49-F238E27FC236}">
                <a16:creationId xmlns:a16="http://schemas.microsoft.com/office/drawing/2014/main" id="{91B51113-BFA2-4A1D-9913-A4B065AAB85F}"/>
              </a:ext>
            </a:extLst>
          </p:cNvPr>
          <p:cNvSpPr txBox="1"/>
          <p:nvPr/>
        </p:nvSpPr>
        <p:spPr>
          <a:xfrm>
            <a:off x="479323" y="1829521"/>
            <a:ext cx="3550970" cy="338554"/>
          </a:xfrm>
          <a:prstGeom prst="rect">
            <a:avLst/>
          </a:prstGeom>
          <a:noFill/>
        </p:spPr>
        <p:txBody>
          <a:bodyPr wrap="square" rtlCol="0">
            <a:spAutoFit/>
          </a:bodyPr>
          <a:lstStyle/>
          <a:p>
            <a:pPr algn="ctr"/>
            <a:r>
              <a:rPr lang="en-US" b="1" dirty="0"/>
              <a:t>Alighting Passengers</a:t>
            </a:r>
          </a:p>
        </p:txBody>
      </p:sp>
      <p:sp>
        <p:nvSpPr>
          <p:cNvPr id="15" name="TextBox 14">
            <a:extLst>
              <a:ext uri="{FF2B5EF4-FFF2-40B4-BE49-F238E27FC236}">
                <a16:creationId xmlns:a16="http://schemas.microsoft.com/office/drawing/2014/main" id="{3BFC5CD2-88F8-4B5E-8980-C27355949939}"/>
              </a:ext>
            </a:extLst>
          </p:cNvPr>
          <p:cNvSpPr txBox="1"/>
          <p:nvPr/>
        </p:nvSpPr>
        <p:spPr>
          <a:xfrm>
            <a:off x="4423300" y="1829521"/>
            <a:ext cx="3550970" cy="338554"/>
          </a:xfrm>
          <a:prstGeom prst="rect">
            <a:avLst/>
          </a:prstGeom>
          <a:noFill/>
        </p:spPr>
        <p:txBody>
          <a:bodyPr wrap="square" rtlCol="0">
            <a:spAutoFit/>
          </a:bodyPr>
          <a:lstStyle/>
          <a:p>
            <a:pPr algn="ctr"/>
            <a:r>
              <a:rPr lang="en-US" b="1" dirty="0"/>
              <a:t>Boarding Passengers</a:t>
            </a:r>
          </a:p>
        </p:txBody>
      </p:sp>
      <p:sp>
        <p:nvSpPr>
          <p:cNvPr id="17" name="TextBox 16">
            <a:extLst>
              <a:ext uri="{FF2B5EF4-FFF2-40B4-BE49-F238E27FC236}">
                <a16:creationId xmlns:a16="http://schemas.microsoft.com/office/drawing/2014/main" id="{A173515B-833B-4550-B6C7-796930EBB3C7}"/>
              </a:ext>
            </a:extLst>
          </p:cNvPr>
          <p:cNvSpPr txBox="1"/>
          <p:nvPr/>
        </p:nvSpPr>
        <p:spPr>
          <a:xfrm>
            <a:off x="8245789" y="2523839"/>
            <a:ext cx="3343812" cy="1077218"/>
          </a:xfrm>
          <a:prstGeom prst="rect">
            <a:avLst/>
          </a:prstGeom>
          <a:noFill/>
        </p:spPr>
        <p:txBody>
          <a:bodyPr wrap="square" rtlCol="0">
            <a:spAutoFit/>
          </a:bodyPr>
          <a:lstStyle/>
          <a:p>
            <a:pPr marL="285750" indent="-285750">
              <a:buFont typeface="Arial" panose="020B0604020202020204" pitchFamily="34" charset="0"/>
              <a:buChar char="•"/>
            </a:pPr>
            <a:r>
              <a:rPr lang="en-US" dirty="0"/>
              <a:t>Time of the day, Event proximity, Weather obtained lower correlation values.</a:t>
            </a:r>
          </a:p>
        </p:txBody>
      </p:sp>
      <p:pic>
        <p:nvPicPr>
          <p:cNvPr id="13" name="Picture 12" descr="A close up of a logo&#10;&#10;Description generated with very high confidence">
            <a:extLst>
              <a:ext uri="{FF2B5EF4-FFF2-40B4-BE49-F238E27FC236}">
                <a16:creationId xmlns:a16="http://schemas.microsoft.com/office/drawing/2014/main" id="{C50C8C19-0F1F-41AF-A8FE-9B0F74D56144}"/>
              </a:ext>
            </a:extLst>
          </p:cNvPr>
          <p:cNvPicPr>
            <a:picLocks noChangeAspect="1"/>
          </p:cNvPicPr>
          <p:nvPr/>
        </p:nvPicPr>
        <p:blipFill rotWithShape="1">
          <a:blip r:embed="rId4">
            <a:extLst>
              <a:ext uri="{28A0092B-C50C-407E-A947-70E740481C1C}">
                <a14:useLocalDpi xmlns:a14="http://schemas.microsoft.com/office/drawing/2010/main" val="0"/>
              </a:ext>
            </a:extLst>
          </a:blip>
          <a:srcRect b="22963"/>
          <a:stretch/>
        </p:blipFill>
        <p:spPr>
          <a:xfrm rot="884266">
            <a:off x="5018863" y="3576772"/>
            <a:ext cx="3515005" cy="1525868"/>
          </a:xfrm>
          <a:prstGeom prst="rect">
            <a:avLst/>
          </a:prstGeom>
          <a:effectLst>
            <a:softEdge rad="38100"/>
          </a:effectLst>
          <a:scene3d>
            <a:camera prst="perspectiveRelaxed"/>
            <a:lightRig rig="threePt" dir="t"/>
          </a:scene3d>
        </p:spPr>
      </p:pic>
      <p:pic>
        <p:nvPicPr>
          <p:cNvPr id="14" name="Picture 13" descr="A close up of a logo&#10;&#10;Description generated with very high confidence">
            <a:extLst>
              <a:ext uri="{FF2B5EF4-FFF2-40B4-BE49-F238E27FC236}">
                <a16:creationId xmlns:a16="http://schemas.microsoft.com/office/drawing/2014/main" id="{68444834-7AB7-45EA-AE11-F3705B6316A7}"/>
              </a:ext>
            </a:extLst>
          </p:cNvPr>
          <p:cNvPicPr>
            <a:picLocks noChangeAspect="1"/>
          </p:cNvPicPr>
          <p:nvPr/>
        </p:nvPicPr>
        <p:blipFill rotWithShape="1">
          <a:blip r:embed="rId4">
            <a:extLst>
              <a:ext uri="{28A0092B-C50C-407E-A947-70E740481C1C}">
                <a14:useLocalDpi xmlns:a14="http://schemas.microsoft.com/office/drawing/2010/main" val="0"/>
              </a:ext>
            </a:extLst>
          </a:blip>
          <a:srcRect b="22963"/>
          <a:stretch/>
        </p:blipFill>
        <p:spPr>
          <a:xfrm rot="11645563">
            <a:off x="1097733" y="3583667"/>
            <a:ext cx="3483244" cy="1512080"/>
          </a:xfrm>
          <a:prstGeom prst="rect">
            <a:avLst/>
          </a:prstGeom>
          <a:effectLst>
            <a:softEdge rad="38100"/>
          </a:effectLst>
          <a:scene3d>
            <a:camera prst="perspectiveRelaxed"/>
            <a:lightRig rig="threePt" dir="t"/>
          </a:scene3d>
        </p:spPr>
      </p:pic>
    </p:spTree>
    <p:extLst>
      <p:ext uri="{BB962C8B-B14F-4D97-AF65-F5344CB8AC3E}">
        <p14:creationId xmlns:p14="http://schemas.microsoft.com/office/powerpoint/2010/main" val="736661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D72A-0DE2-4B77-8E10-6FF4DB0BC48A}"/>
              </a:ext>
            </a:extLst>
          </p:cNvPr>
          <p:cNvSpPr>
            <a:spLocks noGrp="1"/>
          </p:cNvSpPr>
          <p:nvPr>
            <p:ph type="title"/>
          </p:nvPr>
        </p:nvSpPr>
        <p:spPr/>
        <p:txBody>
          <a:bodyPr/>
          <a:lstStyle/>
          <a:p>
            <a:r>
              <a:rPr lang="en-US" dirty="0"/>
              <a:t>Correlation analysis</a:t>
            </a:r>
            <a:br>
              <a:rPr lang="en-US" dirty="0"/>
            </a:br>
            <a:r>
              <a:rPr lang="en-US" sz="2400" b="0" dirty="0"/>
              <a:t>Event proximity</a:t>
            </a:r>
            <a:endParaRPr lang="en-US" dirty="0"/>
          </a:p>
        </p:txBody>
      </p:sp>
      <p:sp>
        <p:nvSpPr>
          <p:cNvPr id="4" name="Date Placeholder 3">
            <a:extLst>
              <a:ext uri="{FF2B5EF4-FFF2-40B4-BE49-F238E27FC236}">
                <a16:creationId xmlns:a16="http://schemas.microsoft.com/office/drawing/2014/main" id="{EF3E9F77-AE3C-441A-A819-1946ADA1F689}"/>
              </a:ext>
            </a:extLst>
          </p:cNvPr>
          <p:cNvSpPr>
            <a:spLocks noGrp="1"/>
          </p:cNvSpPr>
          <p:nvPr>
            <p:ph type="dt" sz="half" idx="10"/>
          </p:nvPr>
        </p:nvSpPr>
        <p:spPr/>
        <p:txBody>
          <a:bodyPr/>
          <a:lstStyle/>
          <a:p>
            <a:r>
              <a:rPr lang="en-US" dirty="0"/>
              <a:t>17 August 2018</a:t>
            </a:r>
            <a:endParaRPr lang="en-GB" dirty="0"/>
          </a:p>
        </p:txBody>
      </p:sp>
      <p:pic>
        <p:nvPicPr>
          <p:cNvPr id="8" name="Picture 7">
            <a:extLst>
              <a:ext uri="{FF2B5EF4-FFF2-40B4-BE49-F238E27FC236}">
                <a16:creationId xmlns:a16="http://schemas.microsoft.com/office/drawing/2014/main" id="{3E84650A-ABDD-4E66-8B28-0249B39F4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670" y="2523839"/>
            <a:ext cx="3330006" cy="3353172"/>
          </a:xfrm>
          <a:prstGeom prst="rect">
            <a:avLst/>
          </a:prstGeom>
        </p:spPr>
      </p:pic>
      <p:pic>
        <p:nvPicPr>
          <p:cNvPr id="9" name="Picture 8">
            <a:extLst>
              <a:ext uri="{FF2B5EF4-FFF2-40B4-BE49-F238E27FC236}">
                <a16:creationId xmlns:a16="http://schemas.microsoft.com/office/drawing/2014/main" id="{7E09C5CF-2FCE-4D6C-8B9C-2A67B78167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3038" y="2523839"/>
            <a:ext cx="3434517" cy="3353433"/>
          </a:xfrm>
          <a:prstGeom prst="rect">
            <a:avLst/>
          </a:prstGeom>
        </p:spPr>
      </p:pic>
      <p:sp>
        <p:nvSpPr>
          <p:cNvPr id="7" name="TextBox 6">
            <a:extLst>
              <a:ext uri="{FF2B5EF4-FFF2-40B4-BE49-F238E27FC236}">
                <a16:creationId xmlns:a16="http://schemas.microsoft.com/office/drawing/2014/main" id="{91B51113-BFA2-4A1D-9913-A4B065AAB85F}"/>
              </a:ext>
            </a:extLst>
          </p:cNvPr>
          <p:cNvSpPr txBox="1"/>
          <p:nvPr/>
        </p:nvSpPr>
        <p:spPr>
          <a:xfrm>
            <a:off x="479323" y="1829521"/>
            <a:ext cx="3550970" cy="338554"/>
          </a:xfrm>
          <a:prstGeom prst="rect">
            <a:avLst/>
          </a:prstGeom>
          <a:noFill/>
        </p:spPr>
        <p:txBody>
          <a:bodyPr wrap="square" rtlCol="0">
            <a:spAutoFit/>
          </a:bodyPr>
          <a:lstStyle/>
          <a:p>
            <a:pPr algn="ctr"/>
            <a:r>
              <a:rPr lang="en-US" b="1" dirty="0"/>
              <a:t>Alighting Passengers</a:t>
            </a:r>
          </a:p>
        </p:txBody>
      </p:sp>
      <p:sp>
        <p:nvSpPr>
          <p:cNvPr id="15" name="TextBox 14">
            <a:extLst>
              <a:ext uri="{FF2B5EF4-FFF2-40B4-BE49-F238E27FC236}">
                <a16:creationId xmlns:a16="http://schemas.microsoft.com/office/drawing/2014/main" id="{3BFC5CD2-88F8-4B5E-8980-C27355949939}"/>
              </a:ext>
            </a:extLst>
          </p:cNvPr>
          <p:cNvSpPr txBox="1"/>
          <p:nvPr/>
        </p:nvSpPr>
        <p:spPr>
          <a:xfrm>
            <a:off x="4423300" y="1829521"/>
            <a:ext cx="3550970" cy="338554"/>
          </a:xfrm>
          <a:prstGeom prst="rect">
            <a:avLst/>
          </a:prstGeom>
          <a:noFill/>
        </p:spPr>
        <p:txBody>
          <a:bodyPr wrap="square" rtlCol="0">
            <a:spAutoFit/>
          </a:bodyPr>
          <a:lstStyle/>
          <a:p>
            <a:pPr algn="ctr"/>
            <a:r>
              <a:rPr lang="en-US" b="1" dirty="0"/>
              <a:t>Boarding Passengers</a:t>
            </a:r>
          </a:p>
        </p:txBody>
      </p:sp>
      <p:sp>
        <p:nvSpPr>
          <p:cNvPr id="17" name="TextBox 16">
            <a:extLst>
              <a:ext uri="{FF2B5EF4-FFF2-40B4-BE49-F238E27FC236}">
                <a16:creationId xmlns:a16="http://schemas.microsoft.com/office/drawing/2014/main" id="{A173515B-833B-4550-B6C7-796930EBB3C7}"/>
              </a:ext>
            </a:extLst>
          </p:cNvPr>
          <p:cNvSpPr txBox="1"/>
          <p:nvPr/>
        </p:nvSpPr>
        <p:spPr>
          <a:xfrm>
            <a:off x="8245789" y="2523839"/>
            <a:ext cx="3343812" cy="3046988"/>
          </a:xfrm>
          <a:prstGeom prst="rect">
            <a:avLst/>
          </a:prstGeom>
          <a:noFill/>
        </p:spPr>
        <p:txBody>
          <a:bodyPr wrap="square" rtlCol="0">
            <a:spAutoFit/>
          </a:bodyPr>
          <a:lstStyle/>
          <a:p>
            <a:pPr marL="285750" indent="-285750">
              <a:buFont typeface="Arial" panose="020B0604020202020204" pitchFamily="34" charset="0"/>
              <a:buChar char="•"/>
            </a:pPr>
            <a:r>
              <a:rPr lang="en-US" dirty="0"/>
              <a:t>Event proximity correlation for each stop divided by hour.</a:t>
            </a:r>
          </a:p>
          <a:p>
            <a:pPr marL="285750" indent="-285750">
              <a:buFont typeface="Arial" panose="020B0604020202020204" pitchFamily="34" charset="0"/>
              <a:buChar char="•"/>
            </a:pPr>
            <a:r>
              <a:rPr lang="en-US" dirty="0"/>
              <a:t>The demand in Bella center is highly correlated with events.</a:t>
            </a:r>
          </a:p>
          <a:p>
            <a:pPr marL="285750" indent="-285750">
              <a:buFont typeface="Arial" panose="020B0604020202020204" pitchFamily="34" charset="0"/>
              <a:buChar char="•"/>
            </a:pPr>
            <a:r>
              <a:rPr lang="en-US" dirty="0"/>
              <a:t>Only for passengers alighting, the demand in Telia Parken and Vega is highly correlated with events.</a:t>
            </a:r>
          </a:p>
        </p:txBody>
      </p:sp>
      <p:sp>
        <p:nvSpPr>
          <p:cNvPr id="3" name="TextBox 2">
            <a:extLst>
              <a:ext uri="{FF2B5EF4-FFF2-40B4-BE49-F238E27FC236}">
                <a16:creationId xmlns:a16="http://schemas.microsoft.com/office/drawing/2014/main" id="{FE2D62A9-145C-4490-B26A-635485A47965}"/>
              </a:ext>
            </a:extLst>
          </p:cNvPr>
          <p:cNvSpPr txBox="1"/>
          <p:nvPr/>
        </p:nvSpPr>
        <p:spPr>
          <a:xfrm>
            <a:off x="118542" y="2630793"/>
            <a:ext cx="792088" cy="2299027"/>
          </a:xfrm>
          <a:prstGeom prst="rect">
            <a:avLst/>
          </a:prstGeom>
          <a:noFill/>
        </p:spPr>
        <p:txBody>
          <a:bodyPr wrap="square" rtlCol="0">
            <a:spAutoFit/>
          </a:bodyPr>
          <a:lstStyle/>
          <a:p>
            <a:pPr>
              <a:lnSpc>
                <a:spcPct val="200000"/>
              </a:lnSpc>
              <a:spcBef>
                <a:spcPts val="500"/>
              </a:spcBef>
            </a:pPr>
            <a:r>
              <a:rPr lang="en-US" sz="1050" dirty="0">
                <a:solidFill>
                  <a:schemeClr val="bg2">
                    <a:lumMod val="75000"/>
                  </a:schemeClr>
                </a:solidFill>
              </a:rPr>
              <a:t>Forum</a:t>
            </a:r>
          </a:p>
          <a:p>
            <a:pPr>
              <a:lnSpc>
                <a:spcPct val="200000"/>
              </a:lnSpc>
              <a:spcBef>
                <a:spcPts val="500"/>
              </a:spcBef>
            </a:pPr>
            <a:r>
              <a:rPr lang="en-US" sz="1050" dirty="0">
                <a:solidFill>
                  <a:schemeClr val="bg2">
                    <a:lumMod val="75000"/>
                  </a:schemeClr>
                </a:solidFill>
              </a:rPr>
              <a:t>Vega</a:t>
            </a:r>
          </a:p>
          <a:p>
            <a:pPr>
              <a:lnSpc>
                <a:spcPct val="200000"/>
              </a:lnSpc>
              <a:spcBef>
                <a:spcPts val="500"/>
              </a:spcBef>
            </a:pPr>
            <a:r>
              <a:rPr lang="en-US" sz="1050" dirty="0">
                <a:solidFill>
                  <a:schemeClr val="bg2">
                    <a:lumMod val="75000"/>
                  </a:schemeClr>
                </a:solidFill>
              </a:rPr>
              <a:t>Bella C </a:t>
            </a:r>
          </a:p>
          <a:p>
            <a:pPr>
              <a:lnSpc>
                <a:spcPct val="200000"/>
              </a:lnSpc>
              <a:spcBef>
                <a:spcPts val="500"/>
              </a:spcBef>
            </a:pPr>
            <a:r>
              <a:rPr lang="en-US" sz="1050" dirty="0">
                <a:solidFill>
                  <a:schemeClr val="bg2">
                    <a:lumMod val="75000"/>
                  </a:schemeClr>
                </a:solidFill>
              </a:rPr>
              <a:t>Koncert.</a:t>
            </a:r>
          </a:p>
          <a:p>
            <a:pPr>
              <a:lnSpc>
                <a:spcPct val="200000"/>
              </a:lnSpc>
              <a:spcBef>
                <a:spcPts val="500"/>
              </a:spcBef>
            </a:pPr>
            <a:r>
              <a:rPr lang="en-US" sz="1050" dirty="0">
                <a:solidFill>
                  <a:schemeClr val="bg2">
                    <a:lumMod val="75000"/>
                  </a:schemeClr>
                </a:solidFill>
              </a:rPr>
              <a:t>Telia P. </a:t>
            </a:r>
          </a:p>
          <a:p>
            <a:pPr>
              <a:lnSpc>
                <a:spcPct val="200000"/>
              </a:lnSpc>
              <a:spcBef>
                <a:spcPts val="500"/>
              </a:spcBef>
            </a:pPr>
            <a:r>
              <a:rPr lang="en-US" sz="1050" dirty="0">
                <a:solidFill>
                  <a:schemeClr val="bg2">
                    <a:lumMod val="75000"/>
                  </a:schemeClr>
                </a:solidFill>
              </a:rPr>
              <a:t>Royal A. </a:t>
            </a:r>
          </a:p>
        </p:txBody>
      </p:sp>
      <p:sp>
        <p:nvSpPr>
          <p:cNvPr id="10" name="TextBox 9">
            <a:extLst>
              <a:ext uri="{FF2B5EF4-FFF2-40B4-BE49-F238E27FC236}">
                <a16:creationId xmlns:a16="http://schemas.microsoft.com/office/drawing/2014/main" id="{8ED55D1D-C87D-454F-9CA7-3E111A3D3A70}"/>
              </a:ext>
            </a:extLst>
          </p:cNvPr>
          <p:cNvSpPr txBox="1"/>
          <p:nvPr/>
        </p:nvSpPr>
        <p:spPr>
          <a:xfrm>
            <a:off x="3938459" y="2705980"/>
            <a:ext cx="792088" cy="2299027"/>
          </a:xfrm>
          <a:prstGeom prst="rect">
            <a:avLst/>
          </a:prstGeom>
          <a:noFill/>
        </p:spPr>
        <p:txBody>
          <a:bodyPr wrap="square" rtlCol="0">
            <a:spAutoFit/>
          </a:bodyPr>
          <a:lstStyle/>
          <a:p>
            <a:pPr>
              <a:lnSpc>
                <a:spcPct val="200000"/>
              </a:lnSpc>
              <a:spcBef>
                <a:spcPts val="500"/>
              </a:spcBef>
            </a:pPr>
            <a:r>
              <a:rPr lang="en-US" sz="1050" dirty="0">
                <a:solidFill>
                  <a:schemeClr val="bg2">
                    <a:lumMod val="75000"/>
                  </a:schemeClr>
                </a:solidFill>
              </a:rPr>
              <a:t>Forum</a:t>
            </a:r>
          </a:p>
          <a:p>
            <a:pPr>
              <a:lnSpc>
                <a:spcPct val="200000"/>
              </a:lnSpc>
              <a:spcBef>
                <a:spcPts val="500"/>
              </a:spcBef>
            </a:pPr>
            <a:r>
              <a:rPr lang="en-US" sz="1050" dirty="0">
                <a:solidFill>
                  <a:schemeClr val="bg2">
                    <a:lumMod val="75000"/>
                  </a:schemeClr>
                </a:solidFill>
              </a:rPr>
              <a:t>Vega</a:t>
            </a:r>
          </a:p>
          <a:p>
            <a:pPr>
              <a:lnSpc>
                <a:spcPct val="200000"/>
              </a:lnSpc>
              <a:spcBef>
                <a:spcPts val="500"/>
              </a:spcBef>
            </a:pPr>
            <a:r>
              <a:rPr lang="en-US" sz="1050" dirty="0">
                <a:solidFill>
                  <a:schemeClr val="bg2">
                    <a:lumMod val="75000"/>
                  </a:schemeClr>
                </a:solidFill>
              </a:rPr>
              <a:t>Telia P. </a:t>
            </a:r>
          </a:p>
          <a:p>
            <a:pPr>
              <a:lnSpc>
                <a:spcPct val="200000"/>
              </a:lnSpc>
              <a:spcBef>
                <a:spcPts val="500"/>
              </a:spcBef>
            </a:pPr>
            <a:r>
              <a:rPr lang="en-US" sz="1050" dirty="0">
                <a:solidFill>
                  <a:schemeClr val="bg2">
                    <a:lumMod val="75000"/>
                  </a:schemeClr>
                </a:solidFill>
              </a:rPr>
              <a:t>Bella C </a:t>
            </a:r>
          </a:p>
          <a:p>
            <a:pPr>
              <a:lnSpc>
                <a:spcPct val="200000"/>
              </a:lnSpc>
              <a:spcBef>
                <a:spcPts val="500"/>
              </a:spcBef>
            </a:pPr>
            <a:r>
              <a:rPr lang="en-US" sz="1050" dirty="0">
                <a:solidFill>
                  <a:schemeClr val="bg2">
                    <a:lumMod val="75000"/>
                  </a:schemeClr>
                </a:solidFill>
              </a:rPr>
              <a:t>Koncert.</a:t>
            </a:r>
          </a:p>
          <a:p>
            <a:pPr>
              <a:lnSpc>
                <a:spcPct val="200000"/>
              </a:lnSpc>
              <a:spcBef>
                <a:spcPts val="500"/>
              </a:spcBef>
            </a:pPr>
            <a:r>
              <a:rPr lang="en-US" sz="1050" dirty="0">
                <a:solidFill>
                  <a:schemeClr val="bg2">
                    <a:lumMod val="75000"/>
                  </a:schemeClr>
                </a:solidFill>
              </a:rPr>
              <a:t>Royal A. </a:t>
            </a:r>
          </a:p>
        </p:txBody>
      </p:sp>
    </p:spTree>
    <p:extLst>
      <p:ext uri="{BB962C8B-B14F-4D97-AF65-F5344CB8AC3E}">
        <p14:creationId xmlns:p14="http://schemas.microsoft.com/office/powerpoint/2010/main" val="511363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D72A-0DE2-4B77-8E10-6FF4DB0BC48A}"/>
              </a:ext>
            </a:extLst>
          </p:cNvPr>
          <p:cNvSpPr>
            <a:spLocks noGrp="1"/>
          </p:cNvSpPr>
          <p:nvPr>
            <p:ph type="title"/>
          </p:nvPr>
        </p:nvSpPr>
        <p:spPr/>
        <p:txBody>
          <a:bodyPr/>
          <a:lstStyle/>
          <a:p>
            <a:r>
              <a:rPr lang="en-US" dirty="0"/>
              <a:t>Correlation analysis</a:t>
            </a:r>
            <a:br>
              <a:rPr lang="en-US" dirty="0"/>
            </a:br>
            <a:r>
              <a:rPr lang="en-US" sz="2400" b="0" dirty="0"/>
              <a:t>Event topics</a:t>
            </a:r>
            <a:endParaRPr lang="en-US" dirty="0"/>
          </a:p>
        </p:txBody>
      </p:sp>
      <p:sp>
        <p:nvSpPr>
          <p:cNvPr id="4" name="Date Placeholder 3">
            <a:extLst>
              <a:ext uri="{FF2B5EF4-FFF2-40B4-BE49-F238E27FC236}">
                <a16:creationId xmlns:a16="http://schemas.microsoft.com/office/drawing/2014/main" id="{EF3E9F77-AE3C-441A-A819-1946ADA1F689}"/>
              </a:ext>
            </a:extLst>
          </p:cNvPr>
          <p:cNvSpPr>
            <a:spLocks noGrp="1"/>
          </p:cNvSpPr>
          <p:nvPr>
            <p:ph type="dt" sz="half" idx="10"/>
          </p:nvPr>
        </p:nvSpPr>
        <p:spPr/>
        <p:txBody>
          <a:bodyPr/>
          <a:lstStyle/>
          <a:p>
            <a:r>
              <a:rPr lang="en-US" dirty="0"/>
              <a:t>17 August 2018</a:t>
            </a:r>
            <a:endParaRPr lang="en-GB" dirty="0"/>
          </a:p>
        </p:txBody>
      </p:sp>
      <p:pic>
        <p:nvPicPr>
          <p:cNvPr id="8" name="Picture 7">
            <a:extLst>
              <a:ext uri="{FF2B5EF4-FFF2-40B4-BE49-F238E27FC236}">
                <a16:creationId xmlns:a16="http://schemas.microsoft.com/office/drawing/2014/main" id="{3E84650A-ABDD-4E66-8B28-0249B39F4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640" y="2523839"/>
            <a:ext cx="2980065" cy="3353172"/>
          </a:xfrm>
          <a:prstGeom prst="rect">
            <a:avLst/>
          </a:prstGeom>
        </p:spPr>
      </p:pic>
      <p:pic>
        <p:nvPicPr>
          <p:cNvPr id="9" name="Picture 8">
            <a:extLst>
              <a:ext uri="{FF2B5EF4-FFF2-40B4-BE49-F238E27FC236}">
                <a16:creationId xmlns:a16="http://schemas.microsoft.com/office/drawing/2014/main" id="{7E09C5CF-2FCE-4D6C-8B9C-2A67B78167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1089" y="2523839"/>
            <a:ext cx="3195391" cy="3353433"/>
          </a:xfrm>
          <a:prstGeom prst="rect">
            <a:avLst/>
          </a:prstGeom>
        </p:spPr>
      </p:pic>
      <p:sp>
        <p:nvSpPr>
          <p:cNvPr id="7" name="TextBox 6">
            <a:extLst>
              <a:ext uri="{FF2B5EF4-FFF2-40B4-BE49-F238E27FC236}">
                <a16:creationId xmlns:a16="http://schemas.microsoft.com/office/drawing/2014/main" id="{91B51113-BFA2-4A1D-9913-A4B065AAB85F}"/>
              </a:ext>
            </a:extLst>
          </p:cNvPr>
          <p:cNvSpPr txBox="1"/>
          <p:nvPr/>
        </p:nvSpPr>
        <p:spPr>
          <a:xfrm>
            <a:off x="479323" y="1829521"/>
            <a:ext cx="3550970" cy="338554"/>
          </a:xfrm>
          <a:prstGeom prst="rect">
            <a:avLst/>
          </a:prstGeom>
          <a:noFill/>
        </p:spPr>
        <p:txBody>
          <a:bodyPr wrap="square" rtlCol="0">
            <a:spAutoFit/>
          </a:bodyPr>
          <a:lstStyle/>
          <a:p>
            <a:pPr algn="ctr"/>
            <a:r>
              <a:rPr lang="en-US" b="1" dirty="0"/>
              <a:t>Alighting Passengers</a:t>
            </a:r>
          </a:p>
        </p:txBody>
      </p:sp>
      <p:sp>
        <p:nvSpPr>
          <p:cNvPr id="15" name="TextBox 14">
            <a:extLst>
              <a:ext uri="{FF2B5EF4-FFF2-40B4-BE49-F238E27FC236}">
                <a16:creationId xmlns:a16="http://schemas.microsoft.com/office/drawing/2014/main" id="{3BFC5CD2-88F8-4B5E-8980-C27355949939}"/>
              </a:ext>
            </a:extLst>
          </p:cNvPr>
          <p:cNvSpPr txBox="1"/>
          <p:nvPr/>
        </p:nvSpPr>
        <p:spPr>
          <a:xfrm>
            <a:off x="4423300" y="1829521"/>
            <a:ext cx="3550970" cy="338554"/>
          </a:xfrm>
          <a:prstGeom prst="rect">
            <a:avLst/>
          </a:prstGeom>
          <a:noFill/>
        </p:spPr>
        <p:txBody>
          <a:bodyPr wrap="square" rtlCol="0">
            <a:spAutoFit/>
          </a:bodyPr>
          <a:lstStyle/>
          <a:p>
            <a:pPr algn="ctr"/>
            <a:r>
              <a:rPr lang="en-US" b="1" dirty="0"/>
              <a:t>Boarding Passengers</a:t>
            </a:r>
          </a:p>
        </p:txBody>
      </p:sp>
      <p:sp>
        <p:nvSpPr>
          <p:cNvPr id="12" name="TextBox 11">
            <a:extLst>
              <a:ext uri="{FF2B5EF4-FFF2-40B4-BE49-F238E27FC236}">
                <a16:creationId xmlns:a16="http://schemas.microsoft.com/office/drawing/2014/main" id="{81A8443E-5263-4642-B841-2FB7BC0FB443}"/>
              </a:ext>
            </a:extLst>
          </p:cNvPr>
          <p:cNvSpPr txBox="1"/>
          <p:nvPr/>
        </p:nvSpPr>
        <p:spPr>
          <a:xfrm>
            <a:off x="8245789" y="2523839"/>
            <a:ext cx="3343812" cy="2554545"/>
          </a:xfrm>
          <a:prstGeom prst="rect">
            <a:avLst/>
          </a:prstGeom>
          <a:noFill/>
        </p:spPr>
        <p:txBody>
          <a:bodyPr wrap="square" rtlCol="0">
            <a:spAutoFit/>
          </a:bodyPr>
          <a:lstStyle/>
          <a:p>
            <a:pPr marL="285750" indent="-285750">
              <a:buFont typeface="Arial" panose="020B0604020202020204" pitchFamily="34" charset="0"/>
              <a:buChar char="•"/>
            </a:pPr>
            <a:r>
              <a:rPr lang="en-US" dirty="0"/>
              <a:t>Event topics correlation for each stop.</a:t>
            </a:r>
          </a:p>
          <a:p>
            <a:pPr marL="285750" indent="-285750">
              <a:buFont typeface="Arial" panose="020B0604020202020204" pitchFamily="34" charset="0"/>
              <a:buChar char="•"/>
            </a:pPr>
            <a:r>
              <a:rPr lang="en-US" dirty="0"/>
              <a:t>Cultural event influence more than others the demand in Bella Center.</a:t>
            </a:r>
          </a:p>
          <a:p>
            <a:pPr marL="285750" indent="-285750">
              <a:buFont typeface="Arial" panose="020B0604020202020204" pitchFamily="34" charset="0"/>
              <a:buChar char="•"/>
            </a:pPr>
            <a:r>
              <a:rPr lang="en-US" dirty="0"/>
              <a:t>Football match influence more than others the demand (alighting) in Telia Parken. </a:t>
            </a:r>
          </a:p>
        </p:txBody>
      </p:sp>
      <p:pic>
        <p:nvPicPr>
          <p:cNvPr id="3" name="Picture 2">
            <a:extLst>
              <a:ext uri="{FF2B5EF4-FFF2-40B4-BE49-F238E27FC236}">
                <a16:creationId xmlns:a16="http://schemas.microsoft.com/office/drawing/2014/main" id="{F46FA31D-4F61-4E6A-AF7C-6E1CE05AD184}"/>
              </a:ext>
            </a:extLst>
          </p:cNvPr>
          <p:cNvPicPr>
            <a:picLocks noChangeAspect="1"/>
          </p:cNvPicPr>
          <p:nvPr/>
        </p:nvPicPr>
        <p:blipFill>
          <a:blip r:embed="rId4"/>
          <a:stretch>
            <a:fillRect/>
          </a:stretch>
        </p:blipFill>
        <p:spPr>
          <a:xfrm>
            <a:off x="9191550" y="5350091"/>
            <a:ext cx="2245205" cy="953562"/>
          </a:xfrm>
          <a:prstGeom prst="rect">
            <a:avLst/>
          </a:prstGeom>
        </p:spPr>
      </p:pic>
    </p:spTree>
    <p:extLst>
      <p:ext uri="{BB962C8B-B14F-4D97-AF65-F5344CB8AC3E}">
        <p14:creationId xmlns:p14="http://schemas.microsoft.com/office/powerpoint/2010/main" val="1828449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DC325-953D-480A-9AA4-B7083FF64DCA}"/>
              </a:ext>
            </a:extLst>
          </p:cNvPr>
          <p:cNvSpPr>
            <a:spLocks noGrp="1"/>
          </p:cNvSpPr>
          <p:nvPr>
            <p:ph type="title"/>
          </p:nvPr>
        </p:nvSpPr>
        <p:spPr/>
        <p:txBody>
          <a:bodyPr/>
          <a:lstStyle/>
          <a:p>
            <a:r>
              <a:rPr lang="en-US" dirty="0"/>
              <a:t>Abnormal observations</a:t>
            </a:r>
            <a:br>
              <a:rPr lang="en-US" dirty="0"/>
            </a:br>
            <a:r>
              <a:rPr lang="en-US" sz="2400" b="0" dirty="0"/>
              <a:t>Considering the quantiles</a:t>
            </a:r>
            <a:endParaRPr lang="en-US" b="0" dirty="0"/>
          </a:p>
        </p:txBody>
      </p:sp>
      <p:sp>
        <p:nvSpPr>
          <p:cNvPr id="3" name="Content Placeholder 2">
            <a:extLst>
              <a:ext uri="{FF2B5EF4-FFF2-40B4-BE49-F238E27FC236}">
                <a16:creationId xmlns:a16="http://schemas.microsoft.com/office/drawing/2014/main" id="{CD22D2D8-44C7-4934-9252-44C4DE8149B9}"/>
              </a:ext>
            </a:extLst>
          </p:cNvPr>
          <p:cNvSpPr>
            <a:spLocks noGrp="1"/>
          </p:cNvSpPr>
          <p:nvPr>
            <p:ph idx="1"/>
          </p:nvPr>
        </p:nvSpPr>
        <p:spPr>
          <a:xfrm>
            <a:off x="622300" y="1449388"/>
            <a:ext cx="7489130" cy="2042366"/>
          </a:xfrm>
        </p:spPr>
        <p:txBody>
          <a:bodyPr/>
          <a:lstStyle/>
          <a:p>
            <a:r>
              <a:rPr lang="en-US" dirty="0"/>
              <a:t>Is there a relation between event and the highest demand observation?</a:t>
            </a:r>
          </a:p>
          <a:p>
            <a:r>
              <a:rPr lang="en-US" dirty="0"/>
              <a:t>How many of the highest demand observation occurred in proximity of events?</a:t>
            </a:r>
          </a:p>
          <a:p>
            <a:r>
              <a:rPr lang="en-US" dirty="0"/>
              <a:t>To determine the highest observation the 98</a:t>
            </a:r>
            <a:r>
              <a:rPr lang="en-US" baseline="30000" dirty="0"/>
              <a:t>th</a:t>
            </a:r>
            <a:r>
              <a:rPr lang="en-US" dirty="0"/>
              <a:t> and the 99</a:t>
            </a:r>
            <a:r>
              <a:rPr lang="en-US" baseline="30000" dirty="0"/>
              <a:t>th</a:t>
            </a:r>
            <a:r>
              <a:rPr lang="en-US" dirty="0"/>
              <a:t> quantile have been calculated</a:t>
            </a:r>
          </a:p>
          <a:p>
            <a:endParaRPr lang="en-US" dirty="0"/>
          </a:p>
          <a:p>
            <a:endParaRPr lang="en-US" dirty="0"/>
          </a:p>
        </p:txBody>
      </p:sp>
      <p:sp>
        <p:nvSpPr>
          <p:cNvPr id="4" name="Date Placeholder 3">
            <a:extLst>
              <a:ext uri="{FF2B5EF4-FFF2-40B4-BE49-F238E27FC236}">
                <a16:creationId xmlns:a16="http://schemas.microsoft.com/office/drawing/2014/main" id="{6F68C8C5-32CE-4E64-8406-71BEA8E92FB1}"/>
              </a:ext>
            </a:extLst>
          </p:cNvPr>
          <p:cNvSpPr>
            <a:spLocks noGrp="1"/>
          </p:cNvSpPr>
          <p:nvPr>
            <p:ph type="dt" sz="half" idx="10"/>
          </p:nvPr>
        </p:nvSpPr>
        <p:spPr/>
        <p:txBody>
          <a:bodyPr/>
          <a:lstStyle/>
          <a:p>
            <a:r>
              <a:rPr lang="en-US" dirty="0"/>
              <a:t>17 August 2018</a:t>
            </a:r>
            <a:endParaRPr lang="en-GB" dirty="0"/>
          </a:p>
        </p:txBody>
      </p:sp>
      <p:sp>
        <p:nvSpPr>
          <p:cNvPr id="5" name="Rectangle 4">
            <a:extLst>
              <a:ext uri="{FF2B5EF4-FFF2-40B4-BE49-F238E27FC236}">
                <a16:creationId xmlns:a16="http://schemas.microsoft.com/office/drawing/2014/main" id="{27D2CAB3-50E6-4B7A-BD3E-EE4CBB4215CD}"/>
              </a:ext>
            </a:extLst>
          </p:cNvPr>
          <p:cNvSpPr/>
          <p:nvPr/>
        </p:nvSpPr>
        <p:spPr bwMode="auto">
          <a:xfrm>
            <a:off x="9056739" y="1743409"/>
            <a:ext cx="1584176" cy="3528392"/>
          </a:xfrm>
          <a:prstGeom prst="rect">
            <a:avLst/>
          </a:prstGeom>
          <a:gradFill flip="none" rotWithShape="1">
            <a:gsLst>
              <a:gs pos="0">
                <a:srgbClr val="980000">
                  <a:tint val="66000"/>
                  <a:satMod val="160000"/>
                </a:srgbClr>
              </a:gs>
              <a:gs pos="50000">
                <a:srgbClr val="980000">
                  <a:tint val="44500"/>
                  <a:satMod val="160000"/>
                </a:srgbClr>
              </a:gs>
              <a:gs pos="100000">
                <a:srgbClr val="980000">
                  <a:tint val="23500"/>
                  <a:satMod val="160000"/>
                </a:srgbClr>
              </a:gs>
            </a:gsLst>
            <a:lin ang="5400000" scaled="1"/>
            <a:tileRect/>
          </a:gradFill>
          <a:ln w="9525" cap="flat" cmpd="sng" algn="ctr">
            <a:no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a typeface="ＭＳ Ｐゴシック" pitchFamily="-80" charset="-128"/>
            </a:endParaRPr>
          </a:p>
        </p:txBody>
      </p:sp>
      <p:sp>
        <p:nvSpPr>
          <p:cNvPr id="6" name="TextBox 5">
            <a:extLst>
              <a:ext uri="{FF2B5EF4-FFF2-40B4-BE49-F238E27FC236}">
                <a16:creationId xmlns:a16="http://schemas.microsoft.com/office/drawing/2014/main" id="{DF905B0D-0DC8-49EE-BAD9-7EFB7C8DB9A3}"/>
              </a:ext>
            </a:extLst>
          </p:cNvPr>
          <p:cNvSpPr txBox="1"/>
          <p:nvPr/>
        </p:nvSpPr>
        <p:spPr>
          <a:xfrm>
            <a:off x="9026038" y="5373216"/>
            <a:ext cx="1584176" cy="307777"/>
          </a:xfrm>
          <a:prstGeom prst="rect">
            <a:avLst/>
          </a:prstGeom>
          <a:noFill/>
        </p:spPr>
        <p:txBody>
          <a:bodyPr wrap="square" rtlCol="0">
            <a:spAutoFit/>
          </a:bodyPr>
          <a:lstStyle/>
          <a:p>
            <a:pPr algn="ctr"/>
            <a:r>
              <a:rPr lang="en-US" sz="1400" dirty="0"/>
              <a:t>LOWEST</a:t>
            </a:r>
          </a:p>
        </p:txBody>
      </p:sp>
      <p:sp>
        <p:nvSpPr>
          <p:cNvPr id="7" name="TextBox 6">
            <a:extLst>
              <a:ext uri="{FF2B5EF4-FFF2-40B4-BE49-F238E27FC236}">
                <a16:creationId xmlns:a16="http://schemas.microsoft.com/office/drawing/2014/main" id="{8B467044-08A6-4DF4-869B-6810631A137D}"/>
              </a:ext>
            </a:extLst>
          </p:cNvPr>
          <p:cNvSpPr txBox="1"/>
          <p:nvPr/>
        </p:nvSpPr>
        <p:spPr>
          <a:xfrm>
            <a:off x="9026038" y="1363624"/>
            <a:ext cx="1584176" cy="307777"/>
          </a:xfrm>
          <a:prstGeom prst="rect">
            <a:avLst/>
          </a:prstGeom>
          <a:noFill/>
        </p:spPr>
        <p:txBody>
          <a:bodyPr wrap="square" rtlCol="0">
            <a:spAutoFit/>
          </a:bodyPr>
          <a:lstStyle/>
          <a:p>
            <a:pPr algn="ctr"/>
            <a:r>
              <a:rPr lang="en-US" sz="1400" dirty="0"/>
              <a:t>HIGHEST</a:t>
            </a:r>
          </a:p>
        </p:txBody>
      </p:sp>
      <p:sp>
        <p:nvSpPr>
          <p:cNvPr id="26" name="TextBox 25">
            <a:extLst>
              <a:ext uri="{FF2B5EF4-FFF2-40B4-BE49-F238E27FC236}">
                <a16:creationId xmlns:a16="http://schemas.microsoft.com/office/drawing/2014/main" id="{EB25DB36-5BF5-463C-B09C-2F7B8AA92AD4}"/>
              </a:ext>
            </a:extLst>
          </p:cNvPr>
          <p:cNvSpPr txBox="1"/>
          <p:nvPr/>
        </p:nvSpPr>
        <p:spPr>
          <a:xfrm>
            <a:off x="10816274" y="2066364"/>
            <a:ext cx="1584176" cy="276999"/>
          </a:xfrm>
          <a:prstGeom prst="rect">
            <a:avLst/>
          </a:prstGeom>
          <a:noFill/>
        </p:spPr>
        <p:txBody>
          <a:bodyPr wrap="square" rtlCol="0">
            <a:spAutoFit/>
          </a:bodyPr>
          <a:lstStyle/>
          <a:p>
            <a:r>
              <a:rPr lang="en-US" sz="1200" dirty="0">
                <a:solidFill>
                  <a:srgbClr val="00B0F0"/>
                </a:solidFill>
              </a:rPr>
              <a:t>98</a:t>
            </a:r>
            <a:r>
              <a:rPr lang="en-US" sz="1200" baseline="30000" dirty="0">
                <a:solidFill>
                  <a:srgbClr val="00B0F0"/>
                </a:solidFill>
              </a:rPr>
              <a:t>TH</a:t>
            </a:r>
            <a:r>
              <a:rPr lang="en-US" sz="1200" dirty="0">
                <a:solidFill>
                  <a:srgbClr val="00B0F0"/>
                </a:solidFill>
              </a:rPr>
              <a:t> QUANTILE</a:t>
            </a:r>
          </a:p>
        </p:txBody>
      </p:sp>
      <p:sp>
        <p:nvSpPr>
          <p:cNvPr id="27" name="TextBox 26">
            <a:extLst>
              <a:ext uri="{FF2B5EF4-FFF2-40B4-BE49-F238E27FC236}">
                <a16:creationId xmlns:a16="http://schemas.microsoft.com/office/drawing/2014/main" id="{7737DC9D-1494-4AFA-A21C-0C0DD9398581}"/>
              </a:ext>
            </a:extLst>
          </p:cNvPr>
          <p:cNvSpPr txBox="1"/>
          <p:nvPr/>
        </p:nvSpPr>
        <p:spPr>
          <a:xfrm>
            <a:off x="10816274" y="1780026"/>
            <a:ext cx="1584176" cy="276999"/>
          </a:xfrm>
          <a:prstGeom prst="rect">
            <a:avLst/>
          </a:prstGeom>
          <a:noFill/>
        </p:spPr>
        <p:txBody>
          <a:bodyPr wrap="square" rtlCol="0">
            <a:spAutoFit/>
          </a:bodyPr>
          <a:lstStyle/>
          <a:p>
            <a:r>
              <a:rPr lang="en-US" sz="1200" dirty="0">
                <a:solidFill>
                  <a:srgbClr val="0070C0"/>
                </a:solidFill>
              </a:rPr>
              <a:t>99</a:t>
            </a:r>
            <a:r>
              <a:rPr lang="en-US" sz="1200" baseline="30000" dirty="0">
                <a:solidFill>
                  <a:srgbClr val="0070C0"/>
                </a:solidFill>
              </a:rPr>
              <a:t>TH</a:t>
            </a:r>
            <a:r>
              <a:rPr lang="en-US" sz="1200" dirty="0">
                <a:solidFill>
                  <a:srgbClr val="0070C0"/>
                </a:solidFill>
              </a:rPr>
              <a:t> QUANTILE</a:t>
            </a:r>
          </a:p>
        </p:txBody>
      </p:sp>
      <p:pic>
        <p:nvPicPr>
          <p:cNvPr id="28" name="Picture 27">
            <a:extLst>
              <a:ext uri="{FF2B5EF4-FFF2-40B4-BE49-F238E27FC236}">
                <a16:creationId xmlns:a16="http://schemas.microsoft.com/office/drawing/2014/main" id="{9A55692F-EBCC-4B07-B58F-0EE4817578CA}"/>
              </a:ext>
            </a:extLst>
          </p:cNvPr>
          <p:cNvPicPr>
            <a:picLocks noChangeAspect="1"/>
          </p:cNvPicPr>
          <p:nvPr/>
        </p:nvPicPr>
        <p:blipFill rotWithShape="1">
          <a:blip r:embed="rId2"/>
          <a:srcRect l="11047" t="20521" r="28548" b="6301"/>
          <a:stretch/>
        </p:blipFill>
        <p:spPr>
          <a:xfrm>
            <a:off x="5693078" y="4169235"/>
            <a:ext cx="2180112" cy="1780045"/>
          </a:xfrm>
          <a:prstGeom prst="rect">
            <a:avLst/>
          </a:prstGeom>
        </p:spPr>
      </p:pic>
      <p:sp>
        <p:nvSpPr>
          <p:cNvPr id="29" name="TextBox 28">
            <a:extLst>
              <a:ext uri="{FF2B5EF4-FFF2-40B4-BE49-F238E27FC236}">
                <a16:creationId xmlns:a16="http://schemas.microsoft.com/office/drawing/2014/main" id="{A3C620CC-9556-422F-978E-C7C116095756}"/>
              </a:ext>
            </a:extLst>
          </p:cNvPr>
          <p:cNvSpPr txBox="1"/>
          <p:nvPr/>
        </p:nvSpPr>
        <p:spPr>
          <a:xfrm>
            <a:off x="626148" y="4056454"/>
            <a:ext cx="4979962" cy="1892826"/>
          </a:xfrm>
          <a:prstGeom prst="rect">
            <a:avLst/>
          </a:prstGeom>
          <a:noFill/>
        </p:spPr>
        <p:txBody>
          <a:bodyPr wrap="square" rtlCol="0">
            <a:spAutoFit/>
          </a:bodyPr>
          <a:lstStyle/>
          <a:p>
            <a:r>
              <a:rPr lang="en-US" sz="1800" dirty="0"/>
              <a:t>How many observations are occurred in proximity of event considering:</a:t>
            </a:r>
          </a:p>
          <a:p>
            <a:pPr marL="171450" indent="-171450">
              <a:buFont typeface="Arial" panose="020B0604020202020204" pitchFamily="34" charset="0"/>
              <a:buChar char="•"/>
            </a:pPr>
            <a:r>
              <a:rPr lang="en-US" sz="1800" dirty="0"/>
              <a:t>The entire dataset </a:t>
            </a:r>
          </a:p>
          <a:p>
            <a:pPr marL="171450" indent="-171450">
              <a:buFont typeface="Arial" panose="020B0604020202020204" pitchFamily="34" charset="0"/>
              <a:buChar char="•"/>
            </a:pPr>
            <a:r>
              <a:rPr lang="en-US" sz="1800" dirty="0"/>
              <a:t>The observations over the 98</a:t>
            </a:r>
            <a:r>
              <a:rPr lang="en-US" sz="1800" baseline="30000" dirty="0"/>
              <a:t>th</a:t>
            </a:r>
            <a:r>
              <a:rPr lang="en-US" sz="1800" dirty="0"/>
              <a:t> quantile </a:t>
            </a:r>
          </a:p>
          <a:p>
            <a:pPr marL="171450" indent="-171450">
              <a:buFont typeface="Arial" panose="020B0604020202020204" pitchFamily="34" charset="0"/>
              <a:buChar char="•"/>
            </a:pPr>
            <a:r>
              <a:rPr lang="en-US" sz="1800" dirty="0"/>
              <a:t>The observations over the 99</a:t>
            </a:r>
            <a:r>
              <a:rPr lang="en-US" sz="1800" baseline="30000" dirty="0"/>
              <a:t>th</a:t>
            </a:r>
            <a:r>
              <a:rPr lang="en-US" sz="1800" dirty="0"/>
              <a:t> quantile  </a:t>
            </a:r>
          </a:p>
        </p:txBody>
      </p:sp>
      <p:cxnSp>
        <p:nvCxnSpPr>
          <p:cNvPr id="31" name="Straight Arrow Connector 30">
            <a:extLst>
              <a:ext uri="{FF2B5EF4-FFF2-40B4-BE49-F238E27FC236}">
                <a16:creationId xmlns:a16="http://schemas.microsoft.com/office/drawing/2014/main" id="{9352E5ED-C58F-484B-994C-A98D9A499870}"/>
              </a:ext>
            </a:extLst>
          </p:cNvPr>
          <p:cNvCxnSpPr>
            <a:cxnSpLocks/>
          </p:cNvCxnSpPr>
          <p:nvPr/>
        </p:nvCxnSpPr>
        <p:spPr bwMode="auto">
          <a:xfrm flipV="1">
            <a:off x="3070870" y="4346953"/>
            <a:ext cx="3659034" cy="52220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a:extLst>
              <a:ext uri="{FF2B5EF4-FFF2-40B4-BE49-F238E27FC236}">
                <a16:creationId xmlns:a16="http://schemas.microsoft.com/office/drawing/2014/main" id="{43A40D76-1ECA-4DDA-B08B-3F9BF2B303D1}"/>
              </a:ext>
            </a:extLst>
          </p:cNvPr>
          <p:cNvCxnSpPr>
            <a:cxnSpLocks/>
          </p:cNvCxnSpPr>
          <p:nvPr/>
        </p:nvCxnSpPr>
        <p:spPr bwMode="auto">
          <a:xfrm flipV="1">
            <a:off x="5519142" y="4581128"/>
            <a:ext cx="1210762" cy="6906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a:extLst>
              <a:ext uri="{FF2B5EF4-FFF2-40B4-BE49-F238E27FC236}">
                <a16:creationId xmlns:a16="http://schemas.microsoft.com/office/drawing/2014/main" id="{6A7B8439-480B-4032-8803-132EE37E691A}"/>
              </a:ext>
            </a:extLst>
          </p:cNvPr>
          <p:cNvCxnSpPr>
            <a:cxnSpLocks/>
          </p:cNvCxnSpPr>
          <p:nvPr/>
        </p:nvCxnSpPr>
        <p:spPr bwMode="auto">
          <a:xfrm flipV="1">
            <a:off x="5606110" y="4797153"/>
            <a:ext cx="1123794" cy="8838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Arrow: Down 41">
            <a:extLst>
              <a:ext uri="{FF2B5EF4-FFF2-40B4-BE49-F238E27FC236}">
                <a16:creationId xmlns:a16="http://schemas.microsoft.com/office/drawing/2014/main" id="{89B87507-7B35-4433-8C21-C029A03C0401}"/>
              </a:ext>
            </a:extLst>
          </p:cNvPr>
          <p:cNvSpPr/>
          <p:nvPr/>
        </p:nvSpPr>
        <p:spPr bwMode="auto">
          <a:xfrm rot="10800000">
            <a:off x="9254715" y="1743408"/>
            <a:ext cx="1175892" cy="3498803"/>
          </a:xfrm>
          <a:prstGeom prst="downArrow">
            <a:avLst>
              <a:gd name="adj1" fmla="val 25950"/>
              <a:gd name="adj2" fmla="val 84283"/>
            </a:avLst>
          </a:prstGeom>
          <a:solidFill>
            <a:srgbClr val="CF9393"/>
          </a:solidFill>
          <a:ln w="9525" cap="flat" cmpd="sng" algn="ctr">
            <a:no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a typeface="ＭＳ Ｐゴシック" pitchFamily="-80" charset="-128"/>
            </a:endParaRPr>
          </a:p>
        </p:txBody>
      </p:sp>
      <p:cxnSp>
        <p:nvCxnSpPr>
          <p:cNvPr id="44" name="Straight Connector 43">
            <a:extLst>
              <a:ext uri="{FF2B5EF4-FFF2-40B4-BE49-F238E27FC236}">
                <a16:creationId xmlns:a16="http://schemas.microsoft.com/office/drawing/2014/main" id="{2EE8B574-03F8-4167-A611-2FDF55C0253B}"/>
              </a:ext>
            </a:extLst>
          </p:cNvPr>
          <p:cNvCxnSpPr>
            <a:cxnSpLocks/>
          </p:cNvCxnSpPr>
          <p:nvPr/>
        </p:nvCxnSpPr>
        <p:spPr bwMode="auto">
          <a:xfrm>
            <a:off x="8869960" y="1916832"/>
            <a:ext cx="1893704" cy="0"/>
          </a:xfrm>
          <a:prstGeom prst="line">
            <a:avLst/>
          </a:prstGeom>
          <a:solidFill>
            <a:schemeClr val="accent1"/>
          </a:solidFill>
          <a:ln w="571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1B9CE4AF-500A-440B-BF73-251E7AB9C375}"/>
              </a:ext>
            </a:extLst>
          </p:cNvPr>
          <p:cNvCxnSpPr>
            <a:cxnSpLocks/>
          </p:cNvCxnSpPr>
          <p:nvPr/>
        </p:nvCxnSpPr>
        <p:spPr bwMode="auto">
          <a:xfrm>
            <a:off x="8882022" y="2204864"/>
            <a:ext cx="1893704" cy="0"/>
          </a:xfrm>
          <a:prstGeom prst="line">
            <a:avLst/>
          </a:prstGeom>
          <a:solidFill>
            <a:schemeClr val="accent1"/>
          </a:soli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15435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8349-4A97-490E-B0A8-06431697D4F1}"/>
              </a:ext>
            </a:extLst>
          </p:cNvPr>
          <p:cNvSpPr>
            <a:spLocks noGrp="1"/>
          </p:cNvSpPr>
          <p:nvPr>
            <p:ph type="title"/>
          </p:nvPr>
        </p:nvSpPr>
        <p:spPr/>
        <p:txBody>
          <a:bodyPr/>
          <a:lstStyle/>
          <a:p>
            <a:r>
              <a:rPr lang="en-US" dirty="0"/>
              <a:t>Abnormal observations</a:t>
            </a:r>
            <a:br>
              <a:rPr lang="en-US" dirty="0"/>
            </a:br>
            <a:r>
              <a:rPr lang="en-US" sz="2400" b="0" dirty="0">
                <a:latin typeface="+mn-lt"/>
              </a:rPr>
              <a:t>Passengers alighting </a:t>
            </a:r>
            <a:endParaRPr lang="en-US" b="0" dirty="0">
              <a:latin typeface="+mn-lt"/>
            </a:endParaRPr>
          </a:p>
        </p:txBody>
      </p:sp>
      <p:sp>
        <p:nvSpPr>
          <p:cNvPr id="4" name="Date Placeholder 3">
            <a:extLst>
              <a:ext uri="{FF2B5EF4-FFF2-40B4-BE49-F238E27FC236}">
                <a16:creationId xmlns:a16="http://schemas.microsoft.com/office/drawing/2014/main" id="{CC53E749-E0C1-4ADA-8450-B5BDEA2CA94E}"/>
              </a:ext>
            </a:extLst>
          </p:cNvPr>
          <p:cNvSpPr>
            <a:spLocks noGrp="1"/>
          </p:cNvSpPr>
          <p:nvPr>
            <p:ph type="dt" sz="half" idx="10"/>
          </p:nvPr>
        </p:nvSpPr>
        <p:spPr/>
        <p:txBody>
          <a:bodyPr/>
          <a:lstStyle/>
          <a:p>
            <a:r>
              <a:rPr lang="en-US" dirty="0"/>
              <a:t>17 August 2018</a:t>
            </a:r>
            <a:endParaRPr lang="en-GB" dirty="0"/>
          </a:p>
        </p:txBody>
      </p:sp>
      <p:pic>
        <p:nvPicPr>
          <p:cNvPr id="17" name="Picture 16">
            <a:extLst>
              <a:ext uri="{FF2B5EF4-FFF2-40B4-BE49-F238E27FC236}">
                <a16:creationId xmlns:a16="http://schemas.microsoft.com/office/drawing/2014/main" id="{AC6BC729-CFD3-40D1-B86B-C8BF6C845DE5}"/>
              </a:ext>
            </a:extLst>
          </p:cNvPr>
          <p:cNvPicPr>
            <a:picLocks noChangeAspect="1"/>
          </p:cNvPicPr>
          <p:nvPr/>
        </p:nvPicPr>
        <p:blipFill>
          <a:blip r:embed="rId2"/>
          <a:stretch>
            <a:fillRect/>
          </a:stretch>
        </p:blipFill>
        <p:spPr>
          <a:xfrm>
            <a:off x="284377" y="1291616"/>
            <a:ext cx="10563358" cy="4742137"/>
          </a:xfrm>
          <a:prstGeom prst="rect">
            <a:avLst/>
          </a:prstGeom>
        </p:spPr>
      </p:pic>
    </p:spTree>
    <p:extLst>
      <p:ext uri="{BB962C8B-B14F-4D97-AF65-F5344CB8AC3E}">
        <p14:creationId xmlns:p14="http://schemas.microsoft.com/office/powerpoint/2010/main" val="2911349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8349-4A97-490E-B0A8-06431697D4F1}"/>
              </a:ext>
            </a:extLst>
          </p:cNvPr>
          <p:cNvSpPr>
            <a:spLocks noGrp="1"/>
          </p:cNvSpPr>
          <p:nvPr>
            <p:ph type="title"/>
          </p:nvPr>
        </p:nvSpPr>
        <p:spPr/>
        <p:txBody>
          <a:bodyPr/>
          <a:lstStyle/>
          <a:p>
            <a:r>
              <a:rPr lang="en-US" dirty="0"/>
              <a:t>Abnormal observations</a:t>
            </a:r>
            <a:br>
              <a:rPr lang="en-US" dirty="0"/>
            </a:br>
            <a:r>
              <a:rPr lang="en-US" sz="2400" b="0" dirty="0">
                <a:latin typeface="+mn-lt"/>
              </a:rPr>
              <a:t>Passengers alighting </a:t>
            </a:r>
            <a:endParaRPr lang="en-US" b="0" dirty="0">
              <a:latin typeface="+mn-lt"/>
            </a:endParaRPr>
          </a:p>
        </p:txBody>
      </p:sp>
      <p:sp>
        <p:nvSpPr>
          <p:cNvPr id="4" name="Date Placeholder 3">
            <a:extLst>
              <a:ext uri="{FF2B5EF4-FFF2-40B4-BE49-F238E27FC236}">
                <a16:creationId xmlns:a16="http://schemas.microsoft.com/office/drawing/2014/main" id="{CC53E749-E0C1-4ADA-8450-B5BDEA2CA94E}"/>
              </a:ext>
            </a:extLst>
          </p:cNvPr>
          <p:cNvSpPr>
            <a:spLocks noGrp="1"/>
          </p:cNvSpPr>
          <p:nvPr>
            <p:ph type="dt" sz="half" idx="10"/>
          </p:nvPr>
        </p:nvSpPr>
        <p:spPr/>
        <p:txBody>
          <a:bodyPr/>
          <a:lstStyle/>
          <a:p>
            <a:r>
              <a:rPr lang="en-US" dirty="0"/>
              <a:t>17 August 2018</a:t>
            </a:r>
            <a:endParaRPr lang="en-GB" dirty="0"/>
          </a:p>
        </p:txBody>
      </p:sp>
      <p:pic>
        <p:nvPicPr>
          <p:cNvPr id="17" name="Picture 16">
            <a:extLst>
              <a:ext uri="{FF2B5EF4-FFF2-40B4-BE49-F238E27FC236}">
                <a16:creationId xmlns:a16="http://schemas.microsoft.com/office/drawing/2014/main" id="{AC6BC729-CFD3-40D1-B86B-C8BF6C845DE5}"/>
              </a:ext>
            </a:extLst>
          </p:cNvPr>
          <p:cNvPicPr>
            <a:picLocks noChangeAspect="1"/>
          </p:cNvPicPr>
          <p:nvPr/>
        </p:nvPicPr>
        <p:blipFill>
          <a:blip r:embed="rId2"/>
          <a:stretch>
            <a:fillRect/>
          </a:stretch>
        </p:blipFill>
        <p:spPr>
          <a:xfrm>
            <a:off x="284377" y="1291616"/>
            <a:ext cx="10563358" cy="4742137"/>
          </a:xfrm>
          <a:prstGeom prst="rect">
            <a:avLst/>
          </a:prstGeom>
        </p:spPr>
      </p:pic>
      <p:sp>
        <p:nvSpPr>
          <p:cNvPr id="3" name="Rectangle 2">
            <a:extLst>
              <a:ext uri="{FF2B5EF4-FFF2-40B4-BE49-F238E27FC236}">
                <a16:creationId xmlns:a16="http://schemas.microsoft.com/office/drawing/2014/main" id="{85258117-DC29-4189-880B-BA949D6A4B66}"/>
              </a:ext>
            </a:extLst>
          </p:cNvPr>
          <p:cNvSpPr/>
          <p:nvPr/>
        </p:nvSpPr>
        <p:spPr bwMode="auto">
          <a:xfrm>
            <a:off x="478582" y="1291616"/>
            <a:ext cx="3888432" cy="4742137"/>
          </a:xfrm>
          <a:prstGeom prst="rect">
            <a:avLst/>
          </a:prstGeom>
          <a:solidFill>
            <a:schemeClr val="bg1">
              <a:alpha val="67000"/>
            </a:schemeClr>
          </a:solidFill>
          <a:ln w="9525" cap="flat" cmpd="sng" algn="ctr">
            <a:no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a typeface="ＭＳ Ｐゴシック" pitchFamily="-80" charset="-128"/>
            </a:endParaRPr>
          </a:p>
        </p:txBody>
      </p:sp>
      <p:sp>
        <p:nvSpPr>
          <p:cNvPr id="6" name="Rectangle 5">
            <a:extLst>
              <a:ext uri="{FF2B5EF4-FFF2-40B4-BE49-F238E27FC236}">
                <a16:creationId xmlns:a16="http://schemas.microsoft.com/office/drawing/2014/main" id="{442F7E1E-57CF-4580-845B-E2BA6062E767}"/>
              </a:ext>
            </a:extLst>
          </p:cNvPr>
          <p:cNvSpPr/>
          <p:nvPr/>
        </p:nvSpPr>
        <p:spPr bwMode="auto">
          <a:xfrm>
            <a:off x="651117" y="1444016"/>
            <a:ext cx="3736032" cy="4742137"/>
          </a:xfrm>
          <a:prstGeom prst="rect">
            <a:avLst/>
          </a:prstGeom>
          <a:solidFill>
            <a:schemeClr val="bg1">
              <a:alpha val="50000"/>
            </a:schemeClr>
          </a:solidFill>
          <a:ln w="9525" cap="flat" cmpd="sng" algn="ctr">
            <a:no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a typeface="ＭＳ Ｐゴシック" pitchFamily="-80" charset="-128"/>
            </a:endParaRPr>
          </a:p>
        </p:txBody>
      </p:sp>
      <p:sp>
        <p:nvSpPr>
          <p:cNvPr id="7" name="Rectangle 6">
            <a:extLst>
              <a:ext uri="{FF2B5EF4-FFF2-40B4-BE49-F238E27FC236}">
                <a16:creationId xmlns:a16="http://schemas.microsoft.com/office/drawing/2014/main" id="{70A3F9FC-4AC2-4BB8-8859-56E9EEC3050A}"/>
              </a:ext>
            </a:extLst>
          </p:cNvPr>
          <p:cNvSpPr/>
          <p:nvPr/>
        </p:nvSpPr>
        <p:spPr bwMode="auto">
          <a:xfrm>
            <a:off x="7803265" y="3488432"/>
            <a:ext cx="3238675" cy="2621521"/>
          </a:xfrm>
          <a:prstGeom prst="rect">
            <a:avLst/>
          </a:prstGeom>
          <a:solidFill>
            <a:schemeClr val="bg1">
              <a:alpha val="50000"/>
            </a:schemeClr>
          </a:solidFill>
          <a:ln w="9525" cap="flat" cmpd="sng" algn="ctr">
            <a:no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a typeface="ＭＳ Ｐゴシック" pitchFamily="-80" charset="-128"/>
            </a:endParaRPr>
          </a:p>
        </p:txBody>
      </p:sp>
    </p:spTree>
    <p:extLst>
      <p:ext uri="{BB962C8B-B14F-4D97-AF65-F5344CB8AC3E}">
        <p14:creationId xmlns:p14="http://schemas.microsoft.com/office/powerpoint/2010/main" val="1507920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8349-4A97-490E-B0A8-06431697D4F1}"/>
              </a:ext>
            </a:extLst>
          </p:cNvPr>
          <p:cNvSpPr>
            <a:spLocks noGrp="1"/>
          </p:cNvSpPr>
          <p:nvPr>
            <p:ph type="title"/>
          </p:nvPr>
        </p:nvSpPr>
        <p:spPr/>
        <p:txBody>
          <a:bodyPr/>
          <a:lstStyle/>
          <a:p>
            <a:r>
              <a:rPr lang="en-US" dirty="0"/>
              <a:t>Abnormal observations</a:t>
            </a:r>
            <a:br>
              <a:rPr lang="en-US" dirty="0"/>
            </a:br>
            <a:r>
              <a:rPr lang="en-US" sz="2400" b="0" dirty="0">
                <a:latin typeface="+mn-lt"/>
              </a:rPr>
              <a:t>Passengers alighting </a:t>
            </a:r>
            <a:endParaRPr lang="en-US" b="0" dirty="0">
              <a:latin typeface="+mn-lt"/>
            </a:endParaRPr>
          </a:p>
        </p:txBody>
      </p:sp>
      <p:sp>
        <p:nvSpPr>
          <p:cNvPr id="4" name="Date Placeholder 3">
            <a:extLst>
              <a:ext uri="{FF2B5EF4-FFF2-40B4-BE49-F238E27FC236}">
                <a16:creationId xmlns:a16="http://schemas.microsoft.com/office/drawing/2014/main" id="{CC53E749-E0C1-4ADA-8450-B5BDEA2CA94E}"/>
              </a:ext>
            </a:extLst>
          </p:cNvPr>
          <p:cNvSpPr>
            <a:spLocks noGrp="1"/>
          </p:cNvSpPr>
          <p:nvPr>
            <p:ph type="dt" sz="half" idx="10"/>
          </p:nvPr>
        </p:nvSpPr>
        <p:spPr/>
        <p:txBody>
          <a:bodyPr/>
          <a:lstStyle/>
          <a:p>
            <a:r>
              <a:rPr lang="en-US" dirty="0"/>
              <a:t>17 August 2018</a:t>
            </a:r>
            <a:endParaRPr lang="en-GB" dirty="0"/>
          </a:p>
        </p:txBody>
      </p:sp>
      <p:pic>
        <p:nvPicPr>
          <p:cNvPr id="17" name="Picture 16">
            <a:extLst>
              <a:ext uri="{FF2B5EF4-FFF2-40B4-BE49-F238E27FC236}">
                <a16:creationId xmlns:a16="http://schemas.microsoft.com/office/drawing/2014/main" id="{AC6BC729-CFD3-40D1-B86B-C8BF6C845DE5}"/>
              </a:ext>
            </a:extLst>
          </p:cNvPr>
          <p:cNvPicPr>
            <a:picLocks noChangeAspect="1"/>
          </p:cNvPicPr>
          <p:nvPr/>
        </p:nvPicPr>
        <p:blipFill>
          <a:blip r:embed="rId2"/>
          <a:stretch>
            <a:fillRect/>
          </a:stretch>
        </p:blipFill>
        <p:spPr>
          <a:xfrm>
            <a:off x="284377" y="1291616"/>
            <a:ext cx="10563358" cy="4742137"/>
          </a:xfrm>
          <a:prstGeom prst="rect">
            <a:avLst/>
          </a:prstGeom>
        </p:spPr>
      </p:pic>
      <p:sp>
        <p:nvSpPr>
          <p:cNvPr id="6" name="Rectangle 5">
            <a:extLst>
              <a:ext uri="{FF2B5EF4-FFF2-40B4-BE49-F238E27FC236}">
                <a16:creationId xmlns:a16="http://schemas.microsoft.com/office/drawing/2014/main" id="{442F7E1E-57CF-4580-845B-E2BA6062E767}"/>
              </a:ext>
            </a:extLst>
          </p:cNvPr>
          <p:cNvSpPr/>
          <p:nvPr/>
        </p:nvSpPr>
        <p:spPr bwMode="auto">
          <a:xfrm>
            <a:off x="3757821" y="1340768"/>
            <a:ext cx="3736032" cy="4742137"/>
          </a:xfrm>
          <a:prstGeom prst="rect">
            <a:avLst/>
          </a:prstGeom>
          <a:solidFill>
            <a:schemeClr val="bg1">
              <a:alpha val="50000"/>
            </a:schemeClr>
          </a:solidFill>
          <a:ln w="9525" cap="flat" cmpd="sng" algn="ctr">
            <a:no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a typeface="ＭＳ Ｐゴシック" pitchFamily="-80" charset="-128"/>
            </a:endParaRPr>
          </a:p>
        </p:txBody>
      </p:sp>
      <p:sp>
        <p:nvSpPr>
          <p:cNvPr id="7" name="Rectangle 6">
            <a:extLst>
              <a:ext uri="{FF2B5EF4-FFF2-40B4-BE49-F238E27FC236}">
                <a16:creationId xmlns:a16="http://schemas.microsoft.com/office/drawing/2014/main" id="{70A3F9FC-4AC2-4BB8-8859-56E9EEC3050A}"/>
              </a:ext>
            </a:extLst>
          </p:cNvPr>
          <p:cNvSpPr/>
          <p:nvPr/>
        </p:nvSpPr>
        <p:spPr bwMode="auto">
          <a:xfrm>
            <a:off x="7603927" y="1123855"/>
            <a:ext cx="3238675" cy="2621521"/>
          </a:xfrm>
          <a:prstGeom prst="rect">
            <a:avLst/>
          </a:prstGeom>
          <a:solidFill>
            <a:schemeClr val="bg1">
              <a:alpha val="50000"/>
            </a:schemeClr>
          </a:solidFill>
          <a:ln w="9525" cap="flat" cmpd="sng" algn="ctr">
            <a:no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a typeface="ＭＳ Ｐゴシック" pitchFamily="-80" charset="-128"/>
            </a:endParaRPr>
          </a:p>
        </p:txBody>
      </p:sp>
      <p:sp>
        <p:nvSpPr>
          <p:cNvPr id="8" name="TextBox 7">
            <a:extLst>
              <a:ext uri="{FF2B5EF4-FFF2-40B4-BE49-F238E27FC236}">
                <a16:creationId xmlns:a16="http://schemas.microsoft.com/office/drawing/2014/main" id="{4C7427D7-B432-41B9-A014-6A6B5B2CA562}"/>
              </a:ext>
            </a:extLst>
          </p:cNvPr>
          <p:cNvSpPr txBox="1"/>
          <p:nvPr/>
        </p:nvSpPr>
        <p:spPr>
          <a:xfrm>
            <a:off x="9864816" y="5395863"/>
            <a:ext cx="2273555" cy="769441"/>
          </a:xfrm>
          <a:prstGeom prst="rect">
            <a:avLst/>
          </a:prstGeom>
          <a:noFill/>
        </p:spPr>
        <p:txBody>
          <a:bodyPr wrap="square" rtlCol="0">
            <a:spAutoFit/>
          </a:bodyPr>
          <a:lstStyle/>
          <a:p>
            <a:pPr algn="r"/>
            <a:r>
              <a:rPr lang="en-US" sz="1100" dirty="0"/>
              <a:t>*     In this case the 98</a:t>
            </a:r>
            <a:r>
              <a:rPr lang="en-US" sz="1100" baseline="30000" dirty="0"/>
              <a:t>th</a:t>
            </a:r>
            <a:r>
              <a:rPr lang="en-US" sz="1100" dirty="0"/>
              <a:t> and 99</a:t>
            </a:r>
            <a:r>
              <a:rPr lang="en-US" sz="1100" baseline="30000" dirty="0"/>
              <a:t>th</a:t>
            </a:r>
            <a:r>
              <a:rPr lang="en-US" sz="1100" dirty="0"/>
              <a:t> quantile are close to the average and therefore and not “abnormal”</a:t>
            </a:r>
          </a:p>
        </p:txBody>
      </p:sp>
    </p:spTree>
    <p:extLst>
      <p:ext uri="{BB962C8B-B14F-4D97-AF65-F5344CB8AC3E}">
        <p14:creationId xmlns:p14="http://schemas.microsoft.com/office/powerpoint/2010/main" val="4010716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a:t>Agenda</a:t>
            </a:r>
          </a:p>
        </p:txBody>
      </p:sp>
      <p:sp>
        <p:nvSpPr>
          <p:cNvPr id="9" name="Content Placeholder 8"/>
          <p:cNvSpPr>
            <a:spLocks noGrp="1"/>
          </p:cNvSpPr>
          <p:nvPr>
            <p:ph idx="1"/>
          </p:nvPr>
        </p:nvSpPr>
        <p:spPr/>
        <p:txBody>
          <a:bodyPr/>
          <a:lstStyle/>
          <a:p>
            <a:endParaRPr lang="en-GB" dirty="0"/>
          </a:p>
          <a:p>
            <a:r>
              <a:rPr lang="en-GB" dirty="0"/>
              <a:t>Motivation</a:t>
            </a:r>
          </a:p>
          <a:p>
            <a:endParaRPr lang="en-GB" dirty="0"/>
          </a:p>
          <a:p>
            <a:r>
              <a:rPr lang="en-GB" dirty="0"/>
              <a:t>Data presentation</a:t>
            </a:r>
          </a:p>
          <a:p>
            <a:endParaRPr lang="en-GB" dirty="0"/>
          </a:p>
          <a:p>
            <a:r>
              <a:rPr lang="en-GB" dirty="0"/>
              <a:t>Explanatory analysis</a:t>
            </a:r>
          </a:p>
          <a:p>
            <a:endParaRPr lang="en-GB" dirty="0"/>
          </a:p>
          <a:p>
            <a:r>
              <a:rPr lang="en-US" dirty="0"/>
              <a:t>Predictive modelling</a:t>
            </a:r>
            <a:endParaRPr lang="en-GB" dirty="0"/>
          </a:p>
        </p:txBody>
      </p:sp>
      <p:sp>
        <p:nvSpPr>
          <p:cNvPr id="5" name="Date_CustomB"/>
          <p:cNvSpPr>
            <a:spLocks noGrp="1"/>
          </p:cNvSpPr>
          <p:nvPr>
            <p:ph type="dt" sz="half" idx="10"/>
          </p:nvPr>
        </p:nvSpPr>
        <p:spPr/>
        <p:txBody>
          <a:bodyPr/>
          <a:lstStyle/>
          <a:p>
            <a:r>
              <a:rPr lang="en-US" dirty="0"/>
              <a:t>17 August 2018</a:t>
            </a:r>
            <a:endParaRPr lang="en-GB" dirty="0"/>
          </a:p>
        </p:txBody>
      </p:sp>
    </p:spTree>
    <p:custDataLst>
      <p:tags r:id="rId1"/>
    </p:custDataLst>
    <p:extLst>
      <p:ext uri="{BB962C8B-B14F-4D97-AF65-F5344CB8AC3E}">
        <p14:creationId xmlns:p14="http://schemas.microsoft.com/office/powerpoint/2010/main" val="1796381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8349-4A97-490E-B0A8-06431697D4F1}"/>
              </a:ext>
            </a:extLst>
          </p:cNvPr>
          <p:cNvSpPr>
            <a:spLocks noGrp="1"/>
          </p:cNvSpPr>
          <p:nvPr>
            <p:ph type="title"/>
          </p:nvPr>
        </p:nvSpPr>
        <p:spPr/>
        <p:txBody>
          <a:bodyPr/>
          <a:lstStyle/>
          <a:p>
            <a:r>
              <a:rPr lang="en-US" dirty="0"/>
              <a:t>Abnormal observations</a:t>
            </a:r>
            <a:br>
              <a:rPr lang="en-US" dirty="0"/>
            </a:br>
            <a:r>
              <a:rPr lang="en-US" sz="2400" b="0" dirty="0"/>
              <a:t>Passengers boarding</a:t>
            </a:r>
            <a:endParaRPr lang="en-US" dirty="0"/>
          </a:p>
        </p:txBody>
      </p:sp>
      <p:sp>
        <p:nvSpPr>
          <p:cNvPr id="4" name="Date Placeholder 3">
            <a:extLst>
              <a:ext uri="{FF2B5EF4-FFF2-40B4-BE49-F238E27FC236}">
                <a16:creationId xmlns:a16="http://schemas.microsoft.com/office/drawing/2014/main" id="{CC53E749-E0C1-4ADA-8450-B5BDEA2CA94E}"/>
              </a:ext>
            </a:extLst>
          </p:cNvPr>
          <p:cNvSpPr>
            <a:spLocks noGrp="1"/>
          </p:cNvSpPr>
          <p:nvPr>
            <p:ph type="dt" sz="half" idx="10"/>
          </p:nvPr>
        </p:nvSpPr>
        <p:spPr/>
        <p:txBody>
          <a:bodyPr/>
          <a:lstStyle/>
          <a:p>
            <a:r>
              <a:rPr lang="en-US" dirty="0"/>
              <a:t>17 August 2018</a:t>
            </a:r>
            <a:endParaRPr lang="en-GB" dirty="0"/>
          </a:p>
        </p:txBody>
      </p:sp>
      <p:pic>
        <p:nvPicPr>
          <p:cNvPr id="17" name="Picture 16">
            <a:extLst>
              <a:ext uri="{FF2B5EF4-FFF2-40B4-BE49-F238E27FC236}">
                <a16:creationId xmlns:a16="http://schemas.microsoft.com/office/drawing/2014/main" id="{AC6BC729-CFD3-40D1-B86B-C8BF6C845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574" y="1291616"/>
            <a:ext cx="10436229" cy="4742138"/>
          </a:xfrm>
          <a:prstGeom prst="rect">
            <a:avLst/>
          </a:prstGeom>
        </p:spPr>
      </p:pic>
      <p:sp>
        <p:nvSpPr>
          <p:cNvPr id="7" name="TextBox 6">
            <a:extLst>
              <a:ext uri="{FF2B5EF4-FFF2-40B4-BE49-F238E27FC236}">
                <a16:creationId xmlns:a16="http://schemas.microsoft.com/office/drawing/2014/main" id="{B2ED6D4D-03E5-427E-B89B-0524FEDBD400}"/>
              </a:ext>
            </a:extLst>
          </p:cNvPr>
          <p:cNvSpPr txBox="1"/>
          <p:nvPr/>
        </p:nvSpPr>
        <p:spPr>
          <a:xfrm>
            <a:off x="9864816" y="2915151"/>
            <a:ext cx="2273555" cy="769441"/>
          </a:xfrm>
          <a:prstGeom prst="rect">
            <a:avLst/>
          </a:prstGeom>
          <a:noFill/>
        </p:spPr>
        <p:txBody>
          <a:bodyPr wrap="square" rtlCol="0">
            <a:spAutoFit/>
          </a:bodyPr>
          <a:lstStyle/>
          <a:p>
            <a:pPr algn="r"/>
            <a:r>
              <a:rPr lang="en-US" sz="1100" dirty="0"/>
              <a:t>*     In this case the 98</a:t>
            </a:r>
            <a:r>
              <a:rPr lang="en-US" sz="1100" baseline="30000" dirty="0"/>
              <a:t>th</a:t>
            </a:r>
            <a:r>
              <a:rPr lang="en-US" sz="1100" dirty="0"/>
              <a:t> and 99</a:t>
            </a:r>
            <a:r>
              <a:rPr lang="en-US" sz="1100" baseline="30000" dirty="0"/>
              <a:t>th</a:t>
            </a:r>
            <a:r>
              <a:rPr lang="en-US" sz="1100" dirty="0"/>
              <a:t> quantile are close to the average and therefore and not “abnormal”</a:t>
            </a:r>
          </a:p>
        </p:txBody>
      </p:sp>
    </p:spTree>
    <p:extLst>
      <p:ext uri="{BB962C8B-B14F-4D97-AF65-F5344CB8AC3E}">
        <p14:creationId xmlns:p14="http://schemas.microsoft.com/office/powerpoint/2010/main" val="278532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C790F-EB11-4B3C-B581-2FCC754153CF}"/>
              </a:ext>
            </a:extLst>
          </p:cNvPr>
          <p:cNvSpPr>
            <a:spLocks noGrp="1"/>
          </p:cNvSpPr>
          <p:nvPr>
            <p:ph type="title"/>
          </p:nvPr>
        </p:nvSpPr>
        <p:spPr>
          <a:xfrm>
            <a:off x="611188" y="148616"/>
            <a:ext cx="10563358" cy="3280384"/>
          </a:xfrm>
        </p:spPr>
        <p:txBody>
          <a:bodyPr/>
          <a:lstStyle/>
          <a:p>
            <a:r>
              <a:rPr lang="en-US" dirty="0"/>
              <a:t>Explanatory analysis</a:t>
            </a:r>
            <a:br>
              <a:rPr lang="en-US" dirty="0"/>
            </a:br>
            <a:r>
              <a:rPr lang="en-US" sz="2400" b="0" dirty="0"/>
              <a:t>Bus dwell times</a:t>
            </a:r>
            <a:endParaRPr lang="en-US" dirty="0"/>
          </a:p>
        </p:txBody>
      </p:sp>
      <p:sp>
        <p:nvSpPr>
          <p:cNvPr id="4" name="Date Placeholder 3">
            <a:extLst>
              <a:ext uri="{FF2B5EF4-FFF2-40B4-BE49-F238E27FC236}">
                <a16:creationId xmlns:a16="http://schemas.microsoft.com/office/drawing/2014/main" id="{E9E751C0-7471-477B-81C6-DFB59F7AD28D}"/>
              </a:ext>
            </a:extLst>
          </p:cNvPr>
          <p:cNvSpPr>
            <a:spLocks noGrp="1"/>
          </p:cNvSpPr>
          <p:nvPr>
            <p:ph type="dt" sz="half" idx="10"/>
          </p:nvPr>
        </p:nvSpPr>
        <p:spPr/>
        <p:txBody>
          <a:bodyPr/>
          <a:lstStyle/>
          <a:p>
            <a:r>
              <a:rPr lang="en-US" dirty="0"/>
              <a:t>17 August 2018</a:t>
            </a:r>
            <a:endParaRPr lang="en-GB" dirty="0"/>
          </a:p>
        </p:txBody>
      </p:sp>
    </p:spTree>
    <p:extLst>
      <p:ext uri="{BB962C8B-B14F-4D97-AF65-F5344CB8AC3E}">
        <p14:creationId xmlns:p14="http://schemas.microsoft.com/office/powerpoint/2010/main" val="380473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D72A-0DE2-4B77-8E10-6FF4DB0BC48A}"/>
              </a:ext>
            </a:extLst>
          </p:cNvPr>
          <p:cNvSpPr>
            <a:spLocks noGrp="1"/>
          </p:cNvSpPr>
          <p:nvPr>
            <p:ph type="title"/>
          </p:nvPr>
        </p:nvSpPr>
        <p:spPr/>
        <p:txBody>
          <a:bodyPr/>
          <a:lstStyle/>
          <a:p>
            <a:r>
              <a:rPr lang="en-US" dirty="0"/>
              <a:t>Correlation analysis</a:t>
            </a:r>
          </a:p>
        </p:txBody>
      </p:sp>
      <p:sp>
        <p:nvSpPr>
          <p:cNvPr id="4" name="Date Placeholder 3">
            <a:extLst>
              <a:ext uri="{FF2B5EF4-FFF2-40B4-BE49-F238E27FC236}">
                <a16:creationId xmlns:a16="http://schemas.microsoft.com/office/drawing/2014/main" id="{EF3E9F77-AE3C-441A-A819-1946ADA1F689}"/>
              </a:ext>
            </a:extLst>
          </p:cNvPr>
          <p:cNvSpPr>
            <a:spLocks noGrp="1"/>
          </p:cNvSpPr>
          <p:nvPr>
            <p:ph type="dt" sz="half" idx="10"/>
          </p:nvPr>
        </p:nvSpPr>
        <p:spPr/>
        <p:txBody>
          <a:bodyPr/>
          <a:lstStyle/>
          <a:p>
            <a:r>
              <a:rPr lang="en-US" dirty="0"/>
              <a:t>17 August 2018</a:t>
            </a:r>
            <a:endParaRPr lang="en-GB" dirty="0"/>
          </a:p>
        </p:txBody>
      </p:sp>
      <p:pic>
        <p:nvPicPr>
          <p:cNvPr id="8" name="Picture 7">
            <a:extLst>
              <a:ext uri="{FF2B5EF4-FFF2-40B4-BE49-F238E27FC236}">
                <a16:creationId xmlns:a16="http://schemas.microsoft.com/office/drawing/2014/main" id="{3E84650A-ABDD-4E66-8B28-0249B39F4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527" y="1926159"/>
            <a:ext cx="3172292" cy="2847604"/>
          </a:xfrm>
          <a:prstGeom prst="rect">
            <a:avLst/>
          </a:prstGeom>
        </p:spPr>
      </p:pic>
    </p:spTree>
    <p:extLst>
      <p:ext uri="{BB962C8B-B14F-4D97-AF65-F5344CB8AC3E}">
        <p14:creationId xmlns:p14="http://schemas.microsoft.com/office/powerpoint/2010/main" val="2871412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D72A-0DE2-4B77-8E10-6FF4DB0BC48A}"/>
              </a:ext>
            </a:extLst>
          </p:cNvPr>
          <p:cNvSpPr>
            <a:spLocks noGrp="1"/>
          </p:cNvSpPr>
          <p:nvPr>
            <p:ph type="title"/>
          </p:nvPr>
        </p:nvSpPr>
        <p:spPr/>
        <p:txBody>
          <a:bodyPr/>
          <a:lstStyle/>
          <a:p>
            <a:r>
              <a:rPr lang="en-US" dirty="0"/>
              <a:t>Correlation analysis</a:t>
            </a:r>
            <a:br>
              <a:rPr lang="en-US" dirty="0"/>
            </a:br>
            <a:r>
              <a:rPr lang="en-US" sz="2400" b="0" dirty="0"/>
              <a:t>Autocorrelation</a:t>
            </a:r>
            <a:endParaRPr lang="en-US" dirty="0"/>
          </a:p>
        </p:txBody>
      </p:sp>
      <p:sp>
        <p:nvSpPr>
          <p:cNvPr id="4" name="Date Placeholder 3">
            <a:extLst>
              <a:ext uri="{FF2B5EF4-FFF2-40B4-BE49-F238E27FC236}">
                <a16:creationId xmlns:a16="http://schemas.microsoft.com/office/drawing/2014/main" id="{EF3E9F77-AE3C-441A-A819-1946ADA1F689}"/>
              </a:ext>
            </a:extLst>
          </p:cNvPr>
          <p:cNvSpPr>
            <a:spLocks noGrp="1"/>
          </p:cNvSpPr>
          <p:nvPr>
            <p:ph type="dt" sz="half" idx="10"/>
          </p:nvPr>
        </p:nvSpPr>
        <p:spPr/>
        <p:txBody>
          <a:bodyPr/>
          <a:lstStyle/>
          <a:p>
            <a:r>
              <a:rPr lang="en-US" dirty="0"/>
              <a:t>17 August 2018</a:t>
            </a:r>
            <a:endParaRPr lang="en-GB" dirty="0"/>
          </a:p>
        </p:txBody>
      </p:sp>
      <p:pic>
        <p:nvPicPr>
          <p:cNvPr id="8" name="Picture 7">
            <a:extLst>
              <a:ext uri="{FF2B5EF4-FFF2-40B4-BE49-F238E27FC236}">
                <a16:creationId xmlns:a16="http://schemas.microsoft.com/office/drawing/2014/main" id="{3E84650A-ABDD-4E66-8B28-0249B39F4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527" y="1926159"/>
            <a:ext cx="3172292" cy="2847604"/>
          </a:xfrm>
          <a:prstGeom prst="rect">
            <a:avLst/>
          </a:prstGeom>
        </p:spPr>
      </p:pic>
      <p:pic>
        <p:nvPicPr>
          <p:cNvPr id="9" name="Picture 8">
            <a:extLst>
              <a:ext uri="{FF2B5EF4-FFF2-40B4-BE49-F238E27FC236}">
                <a16:creationId xmlns:a16="http://schemas.microsoft.com/office/drawing/2014/main" id="{7E09C5CF-2FCE-4D6C-8B9C-2A67B78167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3300" y="1929265"/>
            <a:ext cx="3550970" cy="2841651"/>
          </a:xfrm>
          <a:prstGeom prst="rect">
            <a:avLst/>
          </a:prstGeom>
        </p:spPr>
      </p:pic>
      <p:sp>
        <p:nvSpPr>
          <p:cNvPr id="17" name="TextBox 16">
            <a:extLst>
              <a:ext uri="{FF2B5EF4-FFF2-40B4-BE49-F238E27FC236}">
                <a16:creationId xmlns:a16="http://schemas.microsoft.com/office/drawing/2014/main" id="{A173515B-833B-4550-B6C7-796930EBB3C7}"/>
              </a:ext>
            </a:extLst>
          </p:cNvPr>
          <p:cNvSpPr txBox="1"/>
          <p:nvPr/>
        </p:nvSpPr>
        <p:spPr>
          <a:xfrm>
            <a:off x="8297695" y="1926159"/>
            <a:ext cx="3343812" cy="1938992"/>
          </a:xfrm>
          <a:prstGeom prst="rect">
            <a:avLst/>
          </a:prstGeom>
          <a:noFill/>
        </p:spPr>
        <p:txBody>
          <a:bodyPr wrap="square" rtlCol="0">
            <a:spAutoFit/>
          </a:bodyPr>
          <a:lstStyle/>
          <a:p>
            <a:pPr marL="285750" indent="-285750">
              <a:buFont typeface="Arial" panose="020B0604020202020204" pitchFamily="34" charset="0"/>
              <a:buChar char="•"/>
            </a:pPr>
            <a:r>
              <a:rPr lang="en-US" dirty="0"/>
              <a:t>Time series are the most correlated features with the dwell time.</a:t>
            </a:r>
          </a:p>
          <a:p>
            <a:pPr marL="285750" indent="-285750">
              <a:buFont typeface="Arial" panose="020B0604020202020204" pitchFamily="34" charset="0"/>
              <a:buChar char="•"/>
            </a:pPr>
            <a:r>
              <a:rPr lang="en-US" dirty="0"/>
              <a:t>Absence of repeating  patterns, the closest observations are the most similar.</a:t>
            </a:r>
          </a:p>
        </p:txBody>
      </p:sp>
      <p:pic>
        <p:nvPicPr>
          <p:cNvPr id="11" name="Picture 10" descr="A close up of a logo&#10;&#10;Description generated with very high confidence">
            <a:extLst>
              <a:ext uri="{FF2B5EF4-FFF2-40B4-BE49-F238E27FC236}">
                <a16:creationId xmlns:a16="http://schemas.microsoft.com/office/drawing/2014/main" id="{AABAC806-FC0A-4A71-A64A-5F02386BD4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2963"/>
          <a:stretch/>
        </p:blipFill>
        <p:spPr>
          <a:xfrm rot="1157151">
            <a:off x="996430" y="2041020"/>
            <a:ext cx="865265" cy="666574"/>
          </a:xfrm>
          <a:prstGeom prst="rect">
            <a:avLst/>
          </a:prstGeom>
        </p:spPr>
      </p:pic>
    </p:spTree>
    <p:extLst>
      <p:ext uri="{BB962C8B-B14F-4D97-AF65-F5344CB8AC3E}">
        <p14:creationId xmlns:p14="http://schemas.microsoft.com/office/powerpoint/2010/main" val="2473130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hart">
            <a:extLst>
              <a:ext uri="{FF2B5EF4-FFF2-40B4-BE49-F238E27FC236}">
                <a16:creationId xmlns:a16="http://schemas.microsoft.com/office/drawing/2014/main" id="{C05478F5-4C6D-45F9-AC8E-DDF7E2569A51}"/>
              </a:ext>
            </a:extLst>
          </p:cNvPr>
          <p:cNvPicPr>
            <a:picLocks noChangeAspect="1"/>
          </p:cNvPicPr>
          <p:nvPr/>
        </p:nvPicPr>
        <p:blipFill>
          <a:blip r:embed="rId2"/>
          <a:stretch>
            <a:fillRect/>
          </a:stretch>
        </p:blipFill>
        <p:spPr>
          <a:xfrm>
            <a:off x="4880723" y="1913519"/>
            <a:ext cx="3446731" cy="3243673"/>
          </a:xfrm>
          <a:prstGeom prst="rect">
            <a:avLst/>
          </a:prstGeom>
        </p:spPr>
      </p:pic>
      <p:sp>
        <p:nvSpPr>
          <p:cNvPr id="2" name="Title 1">
            <a:extLst>
              <a:ext uri="{FF2B5EF4-FFF2-40B4-BE49-F238E27FC236}">
                <a16:creationId xmlns:a16="http://schemas.microsoft.com/office/drawing/2014/main" id="{A78BD72A-0DE2-4B77-8E10-6FF4DB0BC48A}"/>
              </a:ext>
            </a:extLst>
          </p:cNvPr>
          <p:cNvSpPr>
            <a:spLocks noGrp="1"/>
          </p:cNvSpPr>
          <p:nvPr>
            <p:ph type="title"/>
          </p:nvPr>
        </p:nvSpPr>
        <p:spPr/>
        <p:txBody>
          <a:bodyPr/>
          <a:lstStyle/>
          <a:p>
            <a:r>
              <a:rPr lang="en-US" dirty="0"/>
              <a:t>Correlation analysis</a:t>
            </a:r>
            <a:br>
              <a:rPr lang="en-US" dirty="0"/>
            </a:br>
            <a:r>
              <a:rPr lang="en-US" sz="2400" b="0" dirty="0"/>
              <a:t>Event proximity</a:t>
            </a:r>
            <a:endParaRPr lang="en-US" dirty="0"/>
          </a:p>
        </p:txBody>
      </p:sp>
      <p:sp>
        <p:nvSpPr>
          <p:cNvPr id="4" name="Date Placeholder 3">
            <a:extLst>
              <a:ext uri="{FF2B5EF4-FFF2-40B4-BE49-F238E27FC236}">
                <a16:creationId xmlns:a16="http://schemas.microsoft.com/office/drawing/2014/main" id="{EF3E9F77-AE3C-441A-A819-1946ADA1F689}"/>
              </a:ext>
            </a:extLst>
          </p:cNvPr>
          <p:cNvSpPr>
            <a:spLocks noGrp="1"/>
          </p:cNvSpPr>
          <p:nvPr>
            <p:ph type="dt" sz="half" idx="10"/>
          </p:nvPr>
        </p:nvSpPr>
        <p:spPr/>
        <p:txBody>
          <a:bodyPr/>
          <a:lstStyle/>
          <a:p>
            <a:r>
              <a:rPr lang="en-US" dirty="0"/>
              <a:t>17 August 2018</a:t>
            </a:r>
            <a:endParaRPr lang="en-GB" dirty="0"/>
          </a:p>
        </p:txBody>
      </p:sp>
      <p:pic>
        <p:nvPicPr>
          <p:cNvPr id="8" name="Picture 7">
            <a:extLst>
              <a:ext uri="{FF2B5EF4-FFF2-40B4-BE49-F238E27FC236}">
                <a16:creationId xmlns:a16="http://schemas.microsoft.com/office/drawing/2014/main" id="{3E84650A-ABDD-4E66-8B28-0249B39F49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604" y="1926159"/>
            <a:ext cx="3172292" cy="2847604"/>
          </a:xfrm>
          <a:prstGeom prst="rect">
            <a:avLst/>
          </a:prstGeom>
        </p:spPr>
      </p:pic>
      <p:sp>
        <p:nvSpPr>
          <p:cNvPr id="17" name="TextBox 16">
            <a:extLst>
              <a:ext uri="{FF2B5EF4-FFF2-40B4-BE49-F238E27FC236}">
                <a16:creationId xmlns:a16="http://schemas.microsoft.com/office/drawing/2014/main" id="{A173515B-833B-4550-B6C7-796930EBB3C7}"/>
              </a:ext>
            </a:extLst>
          </p:cNvPr>
          <p:cNvSpPr txBox="1"/>
          <p:nvPr/>
        </p:nvSpPr>
        <p:spPr>
          <a:xfrm>
            <a:off x="8297695" y="1926159"/>
            <a:ext cx="3343812" cy="2185214"/>
          </a:xfrm>
          <a:prstGeom prst="rect">
            <a:avLst/>
          </a:prstGeom>
          <a:noFill/>
        </p:spPr>
        <p:txBody>
          <a:bodyPr wrap="square" rtlCol="0">
            <a:spAutoFit/>
          </a:bodyPr>
          <a:lstStyle/>
          <a:p>
            <a:pPr marL="285750" indent="-285750">
              <a:buFont typeface="Arial" panose="020B0604020202020204" pitchFamily="34" charset="0"/>
              <a:buChar char="•"/>
            </a:pPr>
            <a:r>
              <a:rPr lang="en-US" dirty="0"/>
              <a:t>Telia Parken is the only location where the correlation between event and dwell time is relevant.</a:t>
            </a:r>
          </a:p>
          <a:p>
            <a:pPr marL="285750" indent="-285750">
              <a:buFont typeface="Arial" panose="020B0604020202020204" pitchFamily="34" charset="0"/>
              <a:buChar char="•"/>
            </a:pPr>
            <a:r>
              <a:rPr lang="en-US" dirty="0"/>
              <a:t>In all the other cases, events do not have a relevant effect on the dwell time.</a:t>
            </a:r>
          </a:p>
        </p:txBody>
      </p:sp>
      <p:pic>
        <p:nvPicPr>
          <p:cNvPr id="11" name="Picture 10" descr="A close up of a logo&#10;&#10;Description generated with very high confidence">
            <a:extLst>
              <a:ext uri="{FF2B5EF4-FFF2-40B4-BE49-F238E27FC236}">
                <a16:creationId xmlns:a16="http://schemas.microsoft.com/office/drawing/2014/main" id="{AABAC806-FC0A-4A71-A64A-5F02386BD4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2963"/>
          <a:stretch/>
        </p:blipFill>
        <p:spPr>
          <a:xfrm rot="287223">
            <a:off x="1195559" y="1768769"/>
            <a:ext cx="3356651" cy="2604833"/>
          </a:xfrm>
          <a:prstGeom prst="rect">
            <a:avLst/>
          </a:prstGeom>
          <a:noFill/>
          <a:effectLst>
            <a:softEdge rad="76200"/>
          </a:effectLst>
          <a:scene3d>
            <a:camera prst="isometricOffAxis2Top"/>
            <a:lightRig rig="threePt" dir="t"/>
          </a:scene3d>
        </p:spPr>
      </p:pic>
      <p:sp>
        <p:nvSpPr>
          <p:cNvPr id="9" name="TextBox 8">
            <a:extLst>
              <a:ext uri="{FF2B5EF4-FFF2-40B4-BE49-F238E27FC236}">
                <a16:creationId xmlns:a16="http://schemas.microsoft.com/office/drawing/2014/main" id="{EDCCAE91-84C2-4C0C-8B34-D416E918FEAC}"/>
              </a:ext>
            </a:extLst>
          </p:cNvPr>
          <p:cNvSpPr txBox="1"/>
          <p:nvPr/>
        </p:nvSpPr>
        <p:spPr>
          <a:xfrm>
            <a:off x="4295006" y="2060848"/>
            <a:ext cx="792088" cy="2065630"/>
          </a:xfrm>
          <a:prstGeom prst="rect">
            <a:avLst/>
          </a:prstGeom>
          <a:noFill/>
        </p:spPr>
        <p:txBody>
          <a:bodyPr wrap="square" rtlCol="0">
            <a:spAutoFit/>
          </a:bodyPr>
          <a:lstStyle/>
          <a:p>
            <a:pPr>
              <a:lnSpc>
                <a:spcPct val="200000"/>
              </a:lnSpc>
              <a:spcBef>
                <a:spcPts val="800"/>
              </a:spcBef>
            </a:pPr>
            <a:r>
              <a:rPr lang="en-US" sz="1050" dirty="0">
                <a:solidFill>
                  <a:schemeClr val="bg2">
                    <a:lumMod val="75000"/>
                  </a:schemeClr>
                </a:solidFill>
              </a:rPr>
              <a:t>Telia P. </a:t>
            </a:r>
          </a:p>
          <a:p>
            <a:pPr>
              <a:lnSpc>
                <a:spcPct val="200000"/>
              </a:lnSpc>
              <a:spcBef>
                <a:spcPts val="800"/>
              </a:spcBef>
            </a:pPr>
            <a:r>
              <a:rPr lang="en-US" sz="1050" dirty="0">
                <a:solidFill>
                  <a:schemeClr val="bg2">
                    <a:lumMod val="75000"/>
                  </a:schemeClr>
                </a:solidFill>
              </a:rPr>
              <a:t>Vega</a:t>
            </a:r>
          </a:p>
          <a:p>
            <a:pPr>
              <a:lnSpc>
                <a:spcPct val="200000"/>
              </a:lnSpc>
              <a:spcBef>
                <a:spcPts val="800"/>
              </a:spcBef>
            </a:pPr>
            <a:r>
              <a:rPr lang="en-US" sz="1050" dirty="0">
                <a:solidFill>
                  <a:schemeClr val="bg2">
                    <a:lumMod val="75000"/>
                  </a:schemeClr>
                </a:solidFill>
              </a:rPr>
              <a:t>Forum</a:t>
            </a:r>
          </a:p>
          <a:p>
            <a:pPr>
              <a:lnSpc>
                <a:spcPct val="200000"/>
              </a:lnSpc>
              <a:spcBef>
                <a:spcPts val="800"/>
              </a:spcBef>
            </a:pPr>
            <a:r>
              <a:rPr lang="en-US" sz="1050" dirty="0">
                <a:solidFill>
                  <a:schemeClr val="bg2">
                    <a:lumMod val="75000"/>
                  </a:schemeClr>
                </a:solidFill>
              </a:rPr>
              <a:t>Bella C.</a:t>
            </a:r>
          </a:p>
          <a:p>
            <a:pPr>
              <a:lnSpc>
                <a:spcPct val="200000"/>
              </a:lnSpc>
              <a:spcBef>
                <a:spcPts val="800"/>
              </a:spcBef>
            </a:pPr>
            <a:r>
              <a:rPr lang="en-US" sz="1050" dirty="0">
                <a:solidFill>
                  <a:schemeClr val="bg2">
                    <a:lumMod val="75000"/>
                  </a:schemeClr>
                </a:solidFill>
              </a:rPr>
              <a:t>Koncert.</a:t>
            </a:r>
          </a:p>
        </p:txBody>
      </p:sp>
    </p:spTree>
    <p:extLst>
      <p:ext uri="{BB962C8B-B14F-4D97-AF65-F5344CB8AC3E}">
        <p14:creationId xmlns:p14="http://schemas.microsoft.com/office/powerpoint/2010/main" val="3874789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371BC8-C4C1-48A0-873E-A0842E8A9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3300" y="1913519"/>
            <a:ext cx="3449972" cy="3819737"/>
          </a:xfrm>
          <a:prstGeom prst="rect">
            <a:avLst/>
          </a:prstGeom>
        </p:spPr>
      </p:pic>
      <p:sp>
        <p:nvSpPr>
          <p:cNvPr id="2" name="Title 1">
            <a:extLst>
              <a:ext uri="{FF2B5EF4-FFF2-40B4-BE49-F238E27FC236}">
                <a16:creationId xmlns:a16="http://schemas.microsoft.com/office/drawing/2014/main" id="{A78BD72A-0DE2-4B77-8E10-6FF4DB0BC48A}"/>
              </a:ext>
            </a:extLst>
          </p:cNvPr>
          <p:cNvSpPr>
            <a:spLocks noGrp="1"/>
          </p:cNvSpPr>
          <p:nvPr>
            <p:ph type="title"/>
          </p:nvPr>
        </p:nvSpPr>
        <p:spPr/>
        <p:txBody>
          <a:bodyPr/>
          <a:lstStyle/>
          <a:p>
            <a:r>
              <a:rPr lang="en-US" dirty="0"/>
              <a:t>Correlation analysis</a:t>
            </a:r>
            <a:br>
              <a:rPr lang="en-US" dirty="0"/>
            </a:br>
            <a:r>
              <a:rPr lang="en-US" sz="2400" b="0" dirty="0"/>
              <a:t>Event topic</a:t>
            </a:r>
            <a:endParaRPr lang="en-US" dirty="0"/>
          </a:p>
        </p:txBody>
      </p:sp>
      <p:sp>
        <p:nvSpPr>
          <p:cNvPr id="4" name="Date Placeholder 3">
            <a:extLst>
              <a:ext uri="{FF2B5EF4-FFF2-40B4-BE49-F238E27FC236}">
                <a16:creationId xmlns:a16="http://schemas.microsoft.com/office/drawing/2014/main" id="{EF3E9F77-AE3C-441A-A819-1946ADA1F689}"/>
              </a:ext>
            </a:extLst>
          </p:cNvPr>
          <p:cNvSpPr>
            <a:spLocks noGrp="1"/>
          </p:cNvSpPr>
          <p:nvPr>
            <p:ph type="dt" sz="half" idx="10"/>
          </p:nvPr>
        </p:nvSpPr>
        <p:spPr/>
        <p:txBody>
          <a:bodyPr/>
          <a:lstStyle/>
          <a:p>
            <a:r>
              <a:rPr lang="en-US" dirty="0"/>
              <a:t>17 August 2018</a:t>
            </a:r>
            <a:endParaRPr lang="en-GB" dirty="0"/>
          </a:p>
        </p:txBody>
      </p:sp>
      <p:pic>
        <p:nvPicPr>
          <p:cNvPr id="8" name="Picture 7">
            <a:extLst>
              <a:ext uri="{FF2B5EF4-FFF2-40B4-BE49-F238E27FC236}">
                <a16:creationId xmlns:a16="http://schemas.microsoft.com/office/drawing/2014/main" id="{3E84650A-ABDD-4E66-8B28-0249B39F49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27" y="1926159"/>
            <a:ext cx="3172292" cy="2847604"/>
          </a:xfrm>
          <a:prstGeom prst="rect">
            <a:avLst/>
          </a:prstGeom>
        </p:spPr>
      </p:pic>
      <p:sp>
        <p:nvSpPr>
          <p:cNvPr id="17" name="TextBox 16">
            <a:extLst>
              <a:ext uri="{FF2B5EF4-FFF2-40B4-BE49-F238E27FC236}">
                <a16:creationId xmlns:a16="http://schemas.microsoft.com/office/drawing/2014/main" id="{A173515B-833B-4550-B6C7-796930EBB3C7}"/>
              </a:ext>
            </a:extLst>
          </p:cNvPr>
          <p:cNvSpPr txBox="1"/>
          <p:nvPr/>
        </p:nvSpPr>
        <p:spPr>
          <a:xfrm>
            <a:off x="8297695" y="1926159"/>
            <a:ext cx="3343812" cy="2185214"/>
          </a:xfrm>
          <a:prstGeom prst="rect">
            <a:avLst/>
          </a:prstGeom>
          <a:noFill/>
        </p:spPr>
        <p:txBody>
          <a:bodyPr wrap="square" rtlCol="0">
            <a:spAutoFit/>
          </a:bodyPr>
          <a:lstStyle/>
          <a:p>
            <a:pPr marL="285750" indent="-285750">
              <a:buFont typeface="Arial" panose="020B0604020202020204" pitchFamily="34" charset="0"/>
              <a:buChar char="•"/>
            </a:pPr>
            <a:r>
              <a:rPr lang="en-US" dirty="0"/>
              <a:t>The results obtained considering the topic of the events are not different from the previous.</a:t>
            </a:r>
          </a:p>
          <a:p>
            <a:pPr marL="285750" indent="-285750">
              <a:buFont typeface="Arial" panose="020B0604020202020204" pitchFamily="34" charset="0"/>
              <a:buChar char="•"/>
            </a:pPr>
            <a:r>
              <a:rPr lang="en-US" dirty="0"/>
              <a:t>Dwell time in Telia Parken is more influenced by football related events than others type of events.</a:t>
            </a:r>
          </a:p>
        </p:txBody>
      </p:sp>
      <p:pic>
        <p:nvPicPr>
          <p:cNvPr id="11" name="Picture 10" descr="A close up of a logo&#10;&#10;Description generated with very high confidence">
            <a:extLst>
              <a:ext uri="{FF2B5EF4-FFF2-40B4-BE49-F238E27FC236}">
                <a16:creationId xmlns:a16="http://schemas.microsoft.com/office/drawing/2014/main" id="{AABAC806-FC0A-4A71-A64A-5F02386BD48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2963"/>
          <a:stretch/>
        </p:blipFill>
        <p:spPr>
          <a:xfrm rot="287223">
            <a:off x="1157482" y="1768769"/>
            <a:ext cx="3356651" cy="2604833"/>
          </a:xfrm>
          <a:prstGeom prst="rect">
            <a:avLst/>
          </a:prstGeom>
          <a:effectLst>
            <a:softEdge rad="76200"/>
          </a:effectLst>
          <a:scene3d>
            <a:camera prst="isometricOffAxis2Top"/>
            <a:lightRig rig="threePt" dir="t"/>
          </a:scene3d>
        </p:spPr>
      </p:pic>
      <p:pic>
        <p:nvPicPr>
          <p:cNvPr id="10" name="Picture 9">
            <a:extLst>
              <a:ext uri="{FF2B5EF4-FFF2-40B4-BE49-F238E27FC236}">
                <a16:creationId xmlns:a16="http://schemas.microsoft.com/office/drawing/2014/main" id="{78DB19B7-019E-45DE-BBCA-8D344A4998F0}"/>
              </a:ext>
            </a:extLst>
          </p:cNvPr>
          <p:cNvPicPr>
            <a:picLocks noChangeAspect="1"/>
          </p:cNvPicPr>
          <p:nvPr/>
        </p:nvPicPr>
        <p:blipFill>
          <a:blip r:embed="rId5"/>
          <a:stretch>
            <a:fillRect/>
          </a:stretch>
        </p:blipFill>
        <p:spPr>
          <a:xfrm>
            <a:off x="9191550" y="5350091"/>
            <a:ext cx="2245205" cy="953562"/>
          </a:xfrm>
          <a:prstGeom prst="rect">
            <a:avLst/>
          </a:prstGeom>
        </p:spPr>
      </p:pic>
    </p:spTree>
    <p:extLst>
      <p:ext uri="{BB962C8B-B14F-4D97-AF65-F5344CB8AC3E}">
        <p14:creationId xmlns:p14="http://schemas.microsoft.com/office/powerpoint/2010/main" val="2284214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DC325-953D-480A-9AA4-B7083FF64DCA}"/>
              </a:ext>
            </a:extLst>
          </p:cNvPr>
          <p:cNvSpPr>
            <a:spLocks noGrp="1"/>
          </p:cNvSpPr>
          <p:nvPr>
            <p:ph type="title"/>
          </p:nvPr>
        </p:nvSpPr>
        <p:spPr/>
        <p:txBody>
          <a:bodyPr/>
          <a:lstStyle/>
          <a:p>
            <a:r>
              <a:rPr lang="en-US" dirty="0"/>
              <a:t>Abnormal observations</a:t>
            </a:r>
            <a:br>
              <a:rPr lang="en-US" dirty="0"/>
            </a:br>
            <a:r>
              <a:rPr lang="en-US" sz="2400" b="0" dirty="0"/>
              <a:t>Considering the quantiles</a:t>
            </a:r>
            <a:endParaRPr lang="en-US" b="0" dirty="0"/>
          </a:p>
        </p:txBody>
      </p:sp>
      <p:sp>
        <p:nvSpPr>
          <p:cNvPr id="3" name="Content Placeholder 2">
            <a:extLst>
              <a:ext uri="{FF2B5EF4-FFF2-40B4-BE49-F238E27FC236}">
                <a16:creationId xmlns:a16="http://schemas.microsoft.com/office/drawing/2014/main" id="{CD22D2D8-44C7-4934-9252-44C4DE8149B9}"/>
              </a:ext>
            </a:extLst>
          </p:cNvPr>
          <p:cNvSpPr>
            <a:spLocks noGrp="1"/>
          </p:cNvSpPr>
          <p:nvPr>
            <p:ph idx="1"/>
          </p:nvPr>
        </p:nvSpPr>
        <p:spPr>
          <a:xfrm>
            <a:off x="622300" y="1449388"/>
            <a:ext cx="7489130" cy="2042366"/>
          </a:xfrm>
        </p:spPr>
        <p:txBody>
          <a:bodyPr/>
          <a:lstStyle/>
          <a:p>
            <a:r>
              <a:rPr lang="en-US" dirty="0"/>
              <a:t>Is there a relation between event and the longest dwell time observations?</a:t>
            </a:r>
          </a:p>
          <a:p>
            <a:r>
              <a:rPr lang="en-US" dirty="0"/>
              <a:t>How many of the highest observation occurred in proximity of events?</a:t>
            </a:r>
          </a:p>
          <a:p>
            <a:r>
              <a:rPr lang="en-US" dirty="0"/>
              <a:t>To determine the highest observation the 98</a:t>
            </a:r>
            <a:r>
              <a:rPr lang="en-US" baseline="30000" dirty="0"/>
              <a:t>th</a:t>
            </a:r>
            <a:r>
              <a:rPr lang="en-US" dirty="0"/>
              <a:t> and the 99</a:t>
            </a:r>
            <a:r>
              <a:rPr lang="en-US" baseline="30000" dirty="0"/>
              <a:t>th</a:t>
            </a:r>
            <a:r>
              <a:rPr lang="en-US" dirty="0"/>
              <a:t> quantile have been calculated.</a:t>
            </a:r>
          </a:p>
          <a:p>
            <a:endParaRPr lang="en-US" dirty="0"/>
          </a:p>
          <a:p>
            <a:endParaRPr lang="en-US" dirty="0"/>
          </a:p>
        </p:txBody>
      </p:sp>
      <p:sp>
        <p:nvSpPr>
          <p:cNvPr id="4" name="Date Placeholder 3">
            <a:extLst>
              <a:ext uri="{FF2B5EF4-FFF2-40B4-BE49-F238E27FC236}">
                <a16:creationId xmlns:a16="http://schemas.microsoft.com/office/drawing/2014/main" id="{6F68C8C5-32CE-4E64-8406-71BEA8E92FB1}"/>
              </a:ext>
            </a:extLst>
          </p:cNvPr>
          <p:cNvSpPr>
            <a:spLocks noGrp="1"/>
          </p:cNvSpPr>
          <p:nvPr>
            <p:ph type="dt" sz="half" idx="10"/>
          </p:nvPr>
        </p:nvSpPr>
        <p:spPr/>
        <p:txBody>
          <a:bodyPr/>
          <a:lstStyle/>
          <a:p>
            <a:r>
              <a:rPr lang="en-US" dirty="0"/>
              <a:t>17 August 2018</a:t>
            </a:r>
            <a:endParaRPr lang="en-GB" dirty="0"/>
          </a:p>
        </p:txBody>
      </p:sp>
      <p:sp>
        <p:nvSpPr>
          <p:cNvPr id="5" name="Rectangle 4">
            <a:extLst>
              <a:ext uri="{FF2B5EF4-FFF2-40B4-BE49-F238E27FC236}">
                <a16:creationId xmlns:a16="http://schemas.microsoft.com/office/drawing/2014/main" id="{27D2CAB3-50E6-4B7A-BD3E-EE4CBB4215CD}"/>
              </a:ext>
            </a:extLst>
          </p:cNvPr>
          <p:cNvSpPr/>
          <p:nvPr/>
        </p:nvSpPr>
        <p:spPr bwMode="auto">
          <a:xfrm>
            <a:off x="9056739" y="1743409"/>
            <a:ext cx="1584176" cy="3528392"/>
          </a:xfrm>
          <a:prstGeom prst="rect">
            <a:avLst/>
          </a:prstGeom>
          <a:gradFill flip="none" rotWithShape="1">
            <a:gsLst>
              <a:gs pos="0">
                <a:srgbClr val="980000">
                  <a:tint val="66000"/>
                  <a:satMod val="160000"/>
                </a:srgbClr>
              </a:gs>
              <a:gs pos="50000">
                <a:srgbClr val="980000">
                  <a:tint val="44500"/>
                  <a:satMod val="160000"/>
                </a:srgbClr>
              </a:gs>
              <a:gs pos="100000">
                <a:srgbClr val="980000">
                  <a:tint val="23500"/>
                  <a:satMod val="160000"/>
                </a:srgbClr>
              </a:gs>
            </a:gsLst>
            <a:lin ang="5400000" scaled="1"/>
            <a:tileRect/>
          </a:gradFill>
          <a:ln w="9525" cap="flat" cmpd="sng" algn="ctr">
            <a:no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a typeface="ＭＳ Ｐゴシック" pitchFamily="-80" charset="-128"/>
            </a:endParaRPr>
          </a:p>
        </p:txBody>
      </p:sp>
      <p:sp>
        <p:nvSpPr>
          <p:cNvPr id="6" name="TextBox 5">
            <a:extLst>
              <a:ext uri="{FF2B5EF4-FFF2-40B4-BE49-F238E27FC236}">
                <a16:creationId xmlns:a16="http://schemas.microsoft.com/office/drawing/2014/main" id="{DF905B0D-0DC8-49EE-BAD9-7EFB7C8DB9A3}"/>
              </a:ext>
            </a:extLst>
          </p:cNvPr>
          <p:cNvSpPr txBox="1"/>
          <p:nvPr/>
        </p:nvSpPr>
        <p:spPr>
          <a:xfrm>
            <a:off x="9026038" y="5373216"/>
            <a:ext cx="1584176" cy="307777"/>
          </a:xfrm>
          <a:prstGeom prst="rect">
            <a:avLst/>
          </a:prstGeom>
          <a:noFill/>
        </p:spPr>
        <p:txBody>
          <a:bodyPr wrap="square" rtlCol="0">
            <a:spAutoFit/>
          </a:bodyPr>
          <a:lstStyle/>
          <a:p>
            <a:pPr algn="ctr"/>
            <a:r>
              <a:rPr lang="en-US" sz="1400" dirty="0"/>
              <a:t>LOWEST</a:t>
            </a:r>
          </a:p>
        </p:txBody>
      </p:sp>
      <p:sp>
        <p:nvSpPr>
          <p:cNvPr id="7" name="TextBox 6">
            <a:extLst>
              <a:ext uri="{FF2B5EF4-FFF2-40B4-BE49-F238E27FC236}">
                <a16:creationId xmlns:a16="http://schemas.microsoft.com/office/drawing/2014/main" id="{8B467044-08A6-4DF4-869B-6810631A137D}"/>
              </a:ext>
            </a:extLst>
          </p:cNvPr>
          <p:cNvSpPr txBox="1"/>
          <p:nvPr/>
        </p:nvSpPr>
        <p:spPr>
          <a:xfrm>
            <a:off x="9026038" y="1363624"/>
            <a:ext cx="1584176" cy="307777"/>
          </a:xfrm>
          <a:prstGeom prst="rect">
            <a:avLst/>
          </a:prstGeom>
          <a:noFill/>
        </p:spPr>
        <p:txBody>
          <a:bodyPr wrap="square" rtlCol="0">
            <a:spAutoFit/>
          </a:bodyPr>
          <a:lstStyle/>
          <a:p>
            <a:pPr algn="ctr"/>
            <a:r>
              <a:rPr lang="en-US" sz="1400" dirty="0"/>
              <a:t>HIGHEST</a:t>
            </a:r>
          </a:p>
        </p:txBody>
      </p:sp>
      <p:sp>
        <p:nvSpPr>
          <p:cNvPr id="26" name="TextBox 25">
            <a:extLst>
              <a:ext uri="{FF2B5EF4-FFF2-40B4-BE49-F238E27FC236}">
                <a16:creationId xmlns:a16="http://schemas.microsoft.com/office/drawing/2014/main" id="{EB25DB36-5BF5-463C-B09C-2F7B8AA92AD4}"/>
              </a:ext>
            </a:extLst>
          </p:cNvPr>
          <p:cNvSpPr txBox="1"/>
          <p:nvPr/>
        </p:nvSpPr>
        <p:spPr>
          <a:xfrm>
            <a:off x="10816274" y="2066364"/>
            <a:ext cx="1584176" cy="276999"/>
          </a:xfrm>
          <a:prstGeom prst="rect">
            <a:avLst/>
          </a:prstGeom>
          <a:noFill/>
        </p:spPr>
        <p:txBody>
          <a:bodyPr wrap="square" rtlCol="0">
            <a:spAutoFit/>
          </a:bodyPr>
          <a:lstStyle/>
          <a:p>
            <a:r>
              <a:rPr lang="en-US" sz="1200" dirty="0">
                <a:solidFill>
                  <a:srgbClr val="00B0F0"/>
                </a:solidFill>
              </a:rPr>
              <a:t>98</a:t>
            </a:r>
            <a:r>
              <a:rPr lang="en-US" sz="1200" baseline="30000" dirty="0">
                <a:solidFill>
                  <a:srgbClr val="00B0F0"/>
                </a:solidFill>
              </a:rPr>
              <a:t>TH</a:t>
            </a:r>
            <a:r>
              <a:rPr lang="en-US" sz="1200" dirty="0">
                <a:solidFill>
                  <a:srgbClr val="00B0F0"/>
                </a:solidFill>
              </a:rPr>
              <a:t> QUANTILE</a:t>
            </a:r>
          </a:p>
        </p:txBody>
      </p:sp>
      <p:sp>
        <p:nvSpPr>
          <p:cNvPr id="27" name="TextBox 26">
            <a:extLst>
              <a:ext uri="{FF2B5EF4-FFF2-40B4-BE49-F238E27FC236}">
                <a16:creationId xmlns:a16="http://schemas.microsoft.com/office/drawing/2014/main" id="{7737DC9D-1494-4AFA-A21C-0C0DD9398581}"/>
              </a:ext>
            </a:extLst>
          </p:cNvPr>
          <p:cNvSpPr txBox="1"/>
          <p:nvPr/>
        </p:nvSpPr>
        <p:spPr>
          <a:xfrm>
            <a:off x="10816274" y="1780026"/>
            <a:ext cx="1584176" cy="276999"/>
          </a:xfrm>
          <a:prstGeom prst="rect">
            <a:avLst/>
          </a:prstGeom>
          <a:noFill/>
        </p:spPr>
        <p:txBody>
          <a:bodyPr wrap="square" rtlCol="0">
            <a:spAutoFit/>
          </a:bodyPr>
          <a:lstStyle/>
          <a:p>
            <a:r>
              <a:rPr lang="en-US" sz="1200" dirty="0">
                <a:solidFill>
                  <a:srgbClr val="0070C0"/>
                </a:solidFill>
              </a:rPr>
              <a:t>99</a:t>
            </a:r>
            <a:r>
              <a:rPr lang="en-US" sz="1200" baseline="30000" dirty="0">
                <a:solidFill>
                  <a:srgbClr val="0070C0"/>
                </a:solidFill>
              </a:rPr>
              <a:t>TH</a:t>
            </a:r>
            <a:r>
              <a:rPr lang="en-US" sz="1200" dirty="0">
                <a:solidFill>
                  <a:srgbClr val="0070C0"/>
                </a:solidFill>
              </a:rPr>
              <a:t> QUANTILE</a:t>
            </a:r>
          </a:p>
        </p:txBody>
      </p:sp>
      <p:pic>
        <p:nvPicPr>
          <p:cNvPr id="28" name="Picture 27">
            <a:extLst>
              <a:ext uri="{FF2B5EF4-FFF2-40B4-BE49-F238E27FC236}">
                <a16:creationId xmlns:a16="http://schemas.microsoft.com/office/drawing/2014/main" id="{9A55692F-EBCC-4B07-B58F-0EE4817578CA}"/>
              </a:ext>
            </a:extLst>
          </p:cNvPr>
          <p:cNvPicPr>
            <a:picLocks noChangeAspect="1"/>
          </p:cNvPicPr>
          <p:nvPr/>
        </p:nvPicPr>
        <p:blipFill rotWithShape="1">
          <a:blip r:embed="rId2"/>
          <a:srcRect l="11047" t="20521" r="28548" b="6301"/>
          <a:stretch/>
        </p:blipFill>
        <p:spPr>
          <a:xfrm>
            <a:off x="5693078" y="4169235"/>
            <a:ext cx="2180112" cy="1780045"/>
          </a:xfrm>
          <a:prstGeom prst="rect">
            <a:avLst/>
          </a:prstGeom>
        </p:spPr>
      </p:pic>
      <p:sp>
        <p:nvSpPr>
          <p:cNvPr id="29" name="TextBox 28">
            <a:extLst>
              <a:ext uri="{FF2B5EF4-FFF2-40B4-BE49-F238E27FC236}">
                <a16:creationId xmlns:a16="http://schemas.microsoft.com/office/drawing/2014/main" id="{A3C620CC-9556-422F-978E-C7C116095756}"/>
              </a:ext>
            </a:extLst>
          </p:cNvPr>
          <p:cNvSpPr txBox="1"/>
          <p:nvPr/>
        </p:nvSpPr>
        <p:spPr>
          <a:xfrm>
            <a:off x="626148" y="4056454"/>
            <a:ext cx="4979962" cy="1892826"/>
          </a:xfrm>
          <a:prstGeom prst="rect">
            <a:avLst/>
          </a:prstGeom>
          <a:noFill/>
        </p:spPr>
        <p:txBody>
          <a:bodyPr wrap="square" rtlCol="0">
            <a:spAutoFit/>
          </a:bodyPr>
          <a:lstStyle/>
          <a:p>
            <a:r>
              <a:rPr lang="en-US" sz="1800" dirty="0"/>
              <a:t>How many observations are occurred in proximity of event considering:</a:t>
            </a:r>
          </a:p>
          <a:p>
            <a:pPr marL="171450" indent="-171450">
              <a:buFont typeface="Arial" panose="020B0604020202020204" pitchFamily="34" charset="0"/>
              <a:buChar char="•"/>
            </a:pPr>
            <a:r>
              <a:rPr lang="en-US" sz="1800" dirty="0"/>
              <a:t>The entire dataset </a:t>
            </a:r>
          </a:p>
          <a:p>
            <a:pPr marL="171450" indent="-171450">
              <a:buFont typeface="Arial" panose="020B0604020202020204" pitchFamily="34" charset="0"/>
              <a:buChar char="•"/>
            </a:pPr>
            <a:r>
              <a:rPr lang="en-US" sz="1800" dirty="0"/>
              <a:t>The observations over the 98</a:t>
            </a:r>
            <a:r>
              <a:rPr lang="en-US" sz="1800" baseline="30000" dirty="0"/>
              <a:t>th</a:t>
            </a:r>
            <a:r>
              <a:rPr lang="en-US" sz="1800" dirty="0"/>
              <a:t> quantile </a:t>
            </a:r>
          </a:p>
          <a:p>
            <a:pPr marL="171450" indent="-171450">
              <a:buFont typeface="Arial" panose="020B0604020202020204" pitchFamily="34" charset="0"/>
              <a:buChar char="•"/>
            </a:pPr>
            <a:r>
              <a:rPr lang="en-US" sz="1800" dirty="0"/>
              <a:t>The observations over the 99</a:t>
            </a:r>
            <a:r>
              <a:rPr lang="en-US" sz="1800" baseline="30000" dirty="0"/>
              <a:t>th</a:t>
            </a:r>
            <a:r>
              <a:rPr lang="en-US" sz="1800" dirty="0"/>
              <a:t> quantile  </a:t>
            </a:r>
          </a:p>
        </p:txBody>
      </p:sp>
      <p:cxnSp>
        <p:nvCxnSpPr>
          <p:cNvPr id="31" name="Straight Arrow Connector 30">
            <a:extLst>
              <a:ext uri="{FF2B5EF4-FFF2-40B4-BE49-F238E27FC236}">
                <a16:creationId xmlns:a16="http://schemas.microsoft.com/office/drawing/2014/main" id="{9352E5ED-C58F-484B-994C-A98D9A499870}"/>
              </a:ext>
            </a:extLst>
          </p:cNvPr>
          <p:cNvCxnSpPr>
            <a:cxnSpLocks/>
          </p:cNvCxnSpPr>
          <p:nvPr/>
        </p:nvCxnSpPr>
        <p:spPr bwMode="auto">
          <a:xfrm flipV="1">
            <a:off x="3070870" y="4346953"/>
            <a:ext cx="3659034" cy="52220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Straight Arrow Connector 31">
            <a:extLst>
              <a:ext uri="{FF2B5EF4-FFF2-40B4-BE49-F238E27FC236}">
                <a16:creationId xmlns:a16="http://schemas.microsoft.com/office/drawing/2014/main" id="{43A40D76-1ECA-4DDA-B08B-3F9BF2B303D1}"/>
              </a:ext>
            </a:extLst>
          </p:cNvPr>
          <p:cNvCxnSpPr>
            <a:cxnSpLocks/>
          </p:cNvCxnSpPr>
          <p:nvPr/>
        </p:nvCxnSpPr>
        <p:spPr bwMode="auto">
          <a:xfrm flipV="1">
            <a:off x="5519142" y="4581128"/>
            <a:ext cx="1210762" cy="6906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Arrow Connector 38">
            <a:extLst>
              <a:ext uri="{FF2B5EF4-FFF2-40B4-BE49-F238E27FC236}">
                <a16:creationId xmlns:a16="http://schemas.microsoft.com/office/drawing/2014/main" id="{6A7B8439-480B-4032-8803-132EE37E691A}"/>
              </a:ext>
            </a:extLst>
          </p:cNvPr>
          <p:cNvCxnSpPr>
            <a:cxnSpLocks/>
          </p:cNvCxnSpPr>
          <p:nvPr/>
        </p:nvCxnSpPr>
        <p:spPr bwMode="auto">
          <a:xfrm flipV="1">
            <a:off x="5606110" y="4797153"/>
            <a:ext cx="1123794" cy="88384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Arrow: Down 41">
            <a:extLst>
              <a:ext uri="{FF2B5EF4-FFF2-40B4-BE49-F238E27FC236}">
                <a16:creationId xmlns:a16="http://schemas.microsoft.com/office/drawing/2014/main" id="{89B87507-7B35-4433-8C21-C029A03C0401}"/>
              </a:ext>
            </a:extLst>
          </p:cNvPr>
          <p:cNvSpPr/>
          <p:nvPr/>
        </p:nvSpPr>
        <p:spPr bwMode="auto">
          <a:xfrm rot="10800000">
            <a:off x="9254715" y="1743408"/>
            <a:ext cx="1175892" cy="3498803"/>
          </a:xfrm>
          <a:prstGeom prst="downArrow">
            <a:avLst>
              <a:gd name="adj1" fmla="val 25950"/>
              <a:gd name="adj2" fmla="val 84283"/>
            </a:avLst>
          </a:prstGeom>
          <a:solidFill>
            <a:srgbClr val="CF9393"/>
          </a:solidFill>
          <a:ln w="9525" cap="flat" cmpd="sng" algn="ctr">
            <a:no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a typeface="ＭＳ Ｐゴシック" pitchFamily="-80" charset="-128"/>
            </a:endParaRPr>
          </a:p>
        </p:txBody>
      </p:sp>
      <p:cxnSp>
        <p:nvCxnSpPr>
          <p:cNvPr id="44" name="Straight Connector 43">
            <a:extLst>
              <a:ext uri="{FF2B5EF4-FFF2-40B4-BE49-F238E27FC236}">
                <a16:creationId xmlns:a16="http://schemas.microsoft.com/office/drawing/2014/main" id="{2EE8B574-03F8-4167-A611-2FDF55C0253B}"/>
              </a:ext>
            </a:extLst>
          </p:cNvPr>
          <p:cNvCxnSpPr>
            <a:cxnSpLocks/>
          </p:cNvCxnSpPr>
          <p:nvPr/>
        </p:nvCxnSpPr>
        <p:spPr bwMode="auto">
          <a:xfrm>
            <a:off x="8869960" y="1916832"/>
            <a:ext cx="1893704" cy="0"/>
          </a:xfrm>
          <a:prstGeom prst="line">
            <a:avLst/>
          </a:prstGeom>
          <a:solidFill>
            <a:schemeClr val="accent1"/>
          </a:solidFill>
          <a:ln w="5715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1B9CE4AF-500A-440B-BF73-251E7AB9C375}"/>
              </a:ext>
            </a:extLst>
          </p:cNvPr>
          <p:cNvCxnSpPr>
            <a:cxnSpLocks/>
          </p:cNvCxnSpPr>
          <p:nvPr/>
        </p:nvCxnSpPr>
        <p:spPr bwMode="auto">
          <a:xfrm>
            <a:off x="8882022" y="2204864"/>
            <a:ext cx="1893704" cy="0"/>
          </a:xfrm>
          <a:prstGeom prst="line">
            <a:avLst/>
          </a:prstGeom>
          <a:solidFill>
            <a:schemeClr val="accent1"/>
          </a:solidFill>
          <a:ln w="57150" cap="flat" cmpd="sng" algn="ctr">
            <a:solidFill>
              <a:srgbClr val="00B0F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7400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AB04-BAA4-4E98-8747-E8E5A40C0ACA}"/>
              </a:ext>
            </a:extLst>
          </p:cNvPr>
          <p:cNvSpPr>
            <a:spLocks noGrp="1"/>
          </p:cNvSpPr>
          <p:nvPr>
            <p:ph type="title"/>
          </p:nvPr>
        </p:nvSpPr>
        <p:spPr/>
        <p:txBody>
          <a:bodyPr/>
          <a:lstStyle/>
          <a:p>
            <a:r>
              <a:rPr lang="en-US" dirty="0"/>
              <a:t>Abnormal observations</a:t>
            </a:r>
            <a:br>
              <a:rPr lang="en-US" dirty="0"/>
            </a:br>
            <a:endParaRPr lang="en-US" dirty="0"/>
          </a:p>
        </p:txBody>
      </p:sp>
      <p:sp>
        <p:nvSpPr>
          <p:cNvPr id="4" name="Date Placeholder 3">
            <a:extLst>
              <a:ext uri="{FF2B5EF4-FFF2-40B4-BE49-F238E27FC236}">
                <a16:creationId xmlns:a16="http://schemas.microsoft.com/office/drawing/2014/main" id="{72E825D4-B487-447A-B48C-F135CC49217B}"/>
              </a:ext>
            </a:extLst>
          </p:cNvPr>
          <p:cNvSpPr>
            <a:spLocks noGrp="1"/>
          </p:cNvSpPr>
          <p:nvPr>
            <p:ph type="dt" sz="half" idx="10"/>
          </p:nvPr>
        </p:nvSpPr>
        <p:spPr/>
        <p:txBody>
          <a:bodyPr/>
          <a:lstStyle/>
          <a:p>
            <a:r>
              <a:rPr lang="en-US" dirty="0"/>
              <a:t>17 August 2018</a:t>
            </a:r>
            <a:endParaRPr lang="en-GB" dirty="0"/>
          </a:p>
        </p:txBody>
      </p:sp>
      <p:pic>
        <p:nvPicPr>
          <p:cNvPr id="5" name="Content Placeholder 4">
            <a:extLst>
              <a:ext uri="{FF2B5EF4-FFF2-40B4-BE49-F238E27FC236}">
                <a16:creationId xmlns:a16="http://schemas.microsoft.com/office/drawing/2014/main" id="{98CBCDF4-C626-4092-9575-8D69189E32F4}"/>
              </a:ext>
            </a:extLst>
          </p:cNvPr>
          <p:cNvPicPr>
            <a:picLocks noGrp="1" noChangeAspect="1"/>
          </p:cNvPicPr>
          <p:nvPr>
            <p:ph idx="1"/>
          </p:nvPr>
        </p:nvPicPr>
        <p:blipFill>
          <a:blip r:embed="rId2"/>
          <a:stretch>
            <a:fillRect/>
          </a:stretch>
        </p:blipFill>
        <p:spPr>
          <a:xfrm>
            <a:off x="731894" y="1449388"/>
            <a:ext cx="10798062" cy="4795837"/>
          </a:xfrm>
          <a:prstGeom prst="rect">
            <a:avLst/>
          </a:prstGeom>
        </p:spPr>
      </p:pic>
    </p:spTree>
    <p:extLst>
      <p:ext uri="{BB962C8B-B14F-4D97-AF65-F5344CB8AC3E}">
        <p14:creationId xmlns:p14="http://schemas.microsoft.com/office/powerpoint/2010/main" val="3747374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AB04-BAA4-4E98-8747-E8E5A40C0ACA}"/>
              </a:ext>
            </a:extLst>
          </p:cNvPr>
          <p:cNvSpPr>
            <a:spLocks noGrp="1"/>
          </p:cNvSpPr>
          <p:nvPr>
            <p:ph type="title"/>
          </p:nvPr>
        </p:nvSpPr>
        <p:spPr/>
        <p:txBody>
          <a:bodyPr/>
          <a:lstStyle/>
          <a:p>
            <a:r>
              <a:rPr lang="en-US" dirty="0"/>
              <a:t>Abnormal observations</a:t>
            </a:r>
            <a:br>
              <a:rPr lang="en-US" dirty="0"/>
            </a:br>
            <a:endParaRPr lang="en-US" dirty="0"/>
          </a:p>
        </p:txBody>
      </p:sp>
      <p:sp>
        <p:nvSpPr>
          <p:cNvPr id="4" name="Date Placeholder 3">
            <a:extLst>
              <a:ext uri="{FF2B5EF4-FFF2-40B4-BE49-F238E27FC236}">
                <a16:creationId xmlns:a16="http://schemas.microsoft.com/office/drawing/2014/main" id="{72E825D4-B487-447A-B48C-F135CC49217B}"/>
              </a:ext>
            </a:extLst>
          </p:cNvPr>
          <p:cNvSpPr>
            <a:spLocks noGrp="1"/>
          </p:cNvSpPr>
          <p:nvPr>
            <p:ph type="dt" sz="half" idx="10"/>
          </p:nvPr>
        </p:nvSpPr>
        <p:spPr/>
        <p:txBody>
          <a:bodyPr/>
          <a:lstStyle/>
          <a:p>
            <a:r>
              <a:rPr lang="en-US" dirty="0"/>
              <a:t>17 August 2018</a:t>
            </a:r>
            <a:endParaRPr lang="en-GB" dirty="0"/>
          </a:p>
        </p:txBody>
      </p:sp>
      <p:pic>
        <p:nvPicPr>
          <p:cNvPr id="5" name="Content Placeholder 4">
            <a:extLst>
              <a:ext uri="{FF2B5EF4-FFF2-40B4-BE49-F238E27FC236}">
                <a16:creationId xmlns:a16="http://schemas.microsoft.com/office/drawing/2014/main" id="{98CBCDF4-C626-4092-9575-8D69189E32F4}"/>
              </a:ext>
            </a:extLst>
          </p:cNvPr>
          <p:cNvPicPr>
            <a:picLocks noGrp="1" noChangeAspect="1"/>
          </p:cNvPicPr>
          <p:nvPr>
            <p:ph idx="1"/>
          </p:nvPr>
        </p:nvPicPr>
        <p:blipFill>
          <a:blip r:embed="rId2"/>
          <a:stretch>
            <a:fillRect/>
          </a:stretch>
        </p:blipFill>
        <p:spPr>
          <a:xfrm>
            <a:off x="731894" y="1449388"/>
            <a:ext cx="10798062" cy="4795837"/>
          </a:xfrm>
          <a:prstGeom prst="rect">
            <a:avLst/>
          </a:prstGeom>
        </p:spPr>
      </p:pic>
      <p:sp>
        <p:nvSpPr>
          <p:cNvPr id="6" name="Rectangle 5">
            <a:extLst>
              <a:ext uri="{FF2B5EF4-FFF2-40B4-BE49-F238E27FC236}">
                <a16:creationId xmlns:a16="http://schemas.microsoft.com/office/drawing/2014/main" id="{BD58BC8D-7F6C-4565-B9ED-507E320C2A47}"/>
              </a:ext>
            </a:extLst>
          </p:cNvPr>
          <p:cNvSpPr/>
          <p:nvPr/>
        </p:nvSpPr>
        <p:spPr bwMode="auto">
          <a:xfrm>
            <a:off x="4150991" y="1485769"/>
            <a:ext cx="4032448" cy="2345774"/>
          </a:xfrm>
          <a:prstGeom prst="rect">
            <a:avLst/>
          </a:prstGeom>
          <a:solidFill>
            <a:schemeClr val="bg1">
              <a:alpha val="50000"/>
            </a:schemeClr>
          </a:solidFill>
          <a:ln w="9525" cap="flat" cmpd="sng" algn="ctr">
            <a:no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a typeface="ＭＳ Ｐゴシック" pitchFamily="-80" charset="-128"/>
            </a:endParaRPr>
          </a:p>
        </p:txBody>
      </p:sp>
      <p:sp>
        <p:nvSpPr>
          <p:cNvPr id="7" name="Rectangle 6">
            <a:extLst>
              <a:ext uri="{FF2B5EF4-FFF2-40B4-BE49-F238E27FC236}">
                <a16:creationId xmlns:a16="http://schemas.microsoft.com/office/drawing/2014/main" id="{1EAFE67C-1E41-485A-8CE4-E94BDCA22AB8}"/>
              </a:ext>
            </a:extLst>
          </p:cNvPr>
          <p:cNvSpPr/>
          <p:nvPr/>
        </p:nvSpPr>
        <p:spPr bwMode="auto">
          <a:xfrm>
            <a:off x="572228" y="3849267"/>
            <a:ext cx="8403297" cy="2345774"/>
          </a:xfrm>
          <a:prstGeom prst="rect">
            <a:avLst/>
          </a:prstGeom>
          <a:solidFill>
            <a:schemeClr val="bg1">
              <a:alpha val="50000"/>
            </a:schemeClr>
          </a:solidFill>
          <a:ln w="9525" cap="flat" cmpd="sng" algn="ctr">
            <a:no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a typeface="ＭＳ Ｐゴシック" pitchFamily="-80" charset="-128"/>
            </a:endParaRPr>
          </a:p>
        </p:txBody>
      </p:sp>
    </p:spTree>
    <p:extLst>
      <p:ext uri="{BB962C8B-B14F-4D97-AF65-F5344CB8AC3E}">
        <p14:creationId xmlns:p14="http://schemas.microsoft.com/office/powerpoint/2010/main" val="23182500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AB04-BAA4-4E98-8747-E8E5A40C0ACA}"/>
              </a:ext>
            </a:extLst>
          </p:cNvPr>
          <p:cNvSpPr>
            <a:spLocks noGrp="1"/>
          </p:cNvSpPr>
          <p:nvPr>
            <p:ph type="title"/>
          </p:nvPr>
        </p:nvSpPr>
        <p:spPr/>
        <p:txBody>
          <a:bodyPr/>
          <a:lstStyle/>
          <a:p>
            <a:r>
              <a:rPr lang="en-US" dirty="0"/>
              <a:t>Abnormal observations</a:t>
            </a:r>
            <a:br>
              <a:rPr lang="en-US" dirty="0"/>
            </a:br>
            <a:endParaRPr lang="en-US" dirty="0"/>
          </a:p>
        </p:txBody>
      </p:sp>
      <p:sp>
        <p:nvSpPr>
          <p:cNvPr id="4" name="Date Placeholder 3">
            <a:extLst>
              <a:ext uri="{FF2B5EF4-FFF2-40B4-BE49-F238E27FC236}">
                <a16:creationId xmlns:a16="http://schemas.microsoft.com/office/drawing/2014/main" id="{72E825D4-B487-447A-B48C-F135CC49217B}"/>
              </a:ext>
            </a:extLst>
          </p:cNvPr>
          <p:cNvSpPr>
            <a:spLocks noGrp="1"/>
          </p:cNvSpPr>
          <p:nvPr>
            <p:ph type="dt" sz="half" idx="10"/>
          </p:nvPr>
        </p:nvSpPr>
        <p:spPr/>
        <p:txBody>
          <a:bodyPr/>
          <a:lstStyle/>
          <a:p>
            <a:r>
              <a:rPr lang="en-US" dirty="0"/>
              <a:t>17 August 2018</a:t>
            </a:r>
            <a:endParaRPr lang="en-GB" dirty="0"/>
          </a:p>
        </p:txBody>
      </p:sp>
      <p:pic>
        <p:nvPicPr>
          <p:cNvPr id="5" name="Content Placeholder 4">
            <a:extLst>
              <a:ext uri="{FF2B5EF4-FFF2-40B4-BE49-F238E27FC236}">
                <a16:creationId xmlns:a16="http://schemas.microsoft.com/office/drawing/2014/main" id="{98CBCDF4-C626-4092-9575-8D69189E32F4}"/>
              </a:ext>
            </a:extLst>
          </p:cNvPr>
          <p:cNvPicPr>
            <a:picLocks noGrp="1" noChangeAspect="1"/>
          </p:cNvPicPr>
          <p:nvPr>
            <p:ph idx="1"/>
          </p:nvPr>
        </p:nvPicPr>
        <p:blipFill>
          <a:blip r:embed="rId2"/>
          <a:stretch>
            <a:fillRect/>
          </a:stretch>
        </p:blipFill>
        <p:spPr>
          <a:xfrm>
            <a:off x="731894" y="1449388"/>
            <a:ext cx="10798062" cy="4795837"/>
          </a:xfrm>
          <a:prstGeom prst="rect">
            <a:avLst/>
          </a:prstGeom>
        </p:spPr>
      </p:pic>
      <p:sp>
        <p:nvSpPr>
          <p:cNvPr id="6" name="Rectangle 5">
            <a:extLst>
              <a:ext uri="{FF2B5EF4-FFF2-40B4-BE49-F238E27FC236}">
                <a16:creationId xmlns:a16="http://schemas.microsoft.com/office/drawing/2014/main" id="{BD58BC8D-7F6C-4565-B9ED-507E320C2A47}"/>
              </a:ext>
            </a:extLst>
          </p:cNvPr>
          <p:cNvSpPr/>
          <p:nvPr/>
        </p:nvSpPr>
        <p:spPr bwMode="auto">
          <a:xfrm>
            <a:off x="1198662" y="1501532"/>
            <a:ext cx="3096344" cy="2345774"/>
          </a:xfrm>
          <a:prstGeom prst="rect">
            <a:avLst/>
          </a:prstGeom>
          <a:solidFill>
            <a:schemeClr val="bg1">
              <a:alpha val="50000"/>
            </a:schemeClr>
          </a:solidFill>
          <a:ln w="9525" cap="flat" cmpd="sng" algn="ctr">
            <a:no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a typeface="ＭＳ Ｐゴシック" pitchFamily="-80" charset="-128"/>
            </a:endParaRPr>
          </a:p>
        </p:txBody>
      </p:sp>
      <p:sp>
        <p:nvSpPr>
          <p:cNvPr id="7" name="Rectangle 6">
            <a:extLst>
              <a:ext uri="{FF2B5EF4-FFF2-40B4-BE49-F238E27FC236}">
                <a16:creationId xmlns:a16="http://schemas.microsoft.com/office/drawing/2014/main" id="{C061CD16-2FC7-4315-B0B6-4B3D956AFEE6}"/>
              </a:ext>
            </a:extLst>
          </p:cNvPr>
          <p:cNvSpPr/>
          <p:nvPr/>
        </p:nvSpPr>
        <p:spPr bwMode="auto">
          <a:xfrm>
            <a:off x="8362175" y="1480504"/>
            <a:ext cx="3096344" cy="2345774"/>
          </a:xfrm>
          <a:prstGeom prst="rect">
            <a:avLst/>
          </a:prstGeom>
          <a:solidFill>
            <a:schemeClr val="bg1">
              <a:alpha val="50000"/>
            </a:schemeClr>
          </a:solidFill>
          <a:ln w="9525" cap="flat" cmpd="sng" algn="ctr">
            <a:noFill/>
            <a:prstDash val="solid"/>
            <a:round/>
            <a:headEnd type="none" w="med" len="med"/>
            <a:tailEnd type="none" w="med" len="med"/>
          </a:ln>
          <a:effectLs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600" b="0" i="0" u="none" strike="noStrike" cap="none" normalizeH="0" baseline="0" dirty="0">
              <a:ln>
                <a:noFill/>
              </a:ln>
              <a:solidFill>
                <a:schemeClr val="tx1"/>
              </a:solidFill>
              <a:effectLst/>
              <a:latin typeface="Verdana" pitchFamily="34" charset="0"/>
              <a:ea typeface="ＭＳ Ｐゴシック" pitchFamily="-80" charset="-128"/>
            </a:endParaRPr>
          </a:p>
        </p:txBody>
      </p:sp>
    </p:spTree>
    <p:extLst>
      <p:ext uri="{BB962C8B-B14F-4D97-AF65-F5344CB8AC3E}">
        <p14:creationId xmlns:p14="http://schemas.microsoft.com/office/powerpoint/2010/main" val="250599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826C-DB23-440E-B7F7-85D05B9ACF11}"/>
              </a:ext>
            </a:extLst>
          </p:cNvPr>
          <p:cNvSpPr>
            <a:spLocks noGrp="1"/>
          </p:cNvSpPr>
          <p:nvPr>
            <p:ph type="title"/>
          </p:nvPr>
        </p:nvSpPr>
        <p:spPr/>
        <p:txBody>
          <a:bodyPr/>
          <a:lstStyle/>
          <a:p>
            <a:r>
              <a:rPr lang="en-US" dirty="0"/>
              <a:t>Motivations</a:t>
            </a:r>
          </a:p>
        </p:txBody>
      </p:sp>
      <p:sp>
        <p:nvSpPr>
          <p:cNvPr id="3" name="Content Placeholder 2">
            <a:extLst>
              <a:ext uri="{FF2B5EF4-FFF2-40B4-BE49-F238E27FC236}">
                <a16:creationId xmlns:a16="http://schemas.microsoft.com/office/drawing/2014/main" id="{E807521B-F691-4F93-A46E-D1139D5B6B9A}"/>
              </a:ext>
            </a:extLst>
          </p:cNvPr>
          <p:cNvSpPr>
            <a:spLocks noGrp="1"/>
          </p:cNvSpPr>
          <p:nvPr>
            <p:ph idx="1"/>
          </p:nvPr>
        </p:nvSpPr>
        <p:spPr>
          <a:xfrm>
            <a:off x="622300" y="1449388"/>
            <a:ext cx="5472906" cy="4795402"/>
          </a:xfrm>
        </p:spPr>
        <p:txBody>
          <a:bodyPr anchor="ctr"/>
          <a:lstStyle/>
          <a:p>
            <a:r>
              <a:rPr lang="en-US" dirty="0"/>
              <a:t>Increment of population in the cities.</a:t>
            </a:r>
          </a:p>
          <a:p>
            <a:endParaRPr lang="en-US" dirty="0"/>
          </a:p>
          <a:p>
            <a:r>
              <a:rPr lang="en-US" dirty="0"/>
              <a:t>Increment of public transport demand causing more frequent delays and overcrowding situations.</a:t>
            </a:r>
          </a:p>
          <a:p>
            <a:pPr marL="0" indent="0">
              <a:buNone/>
            </a:pPr>
            <a:endParaRPr lang="en-US" dirty="0"/>
          </a:p>
          <a:p>
            <a:r>
              <a:rPr lang="en-US" dirty="0"/>
              <a:t>Special events may cause delays and overcrowding situations.</a:t>
            </a:r>
          </a:p>
          <a:p>
            <a:endParaRPr lang="en-US" dirty="0"/>
          </a:p>
          <a:p>
            <a:r>
              <a:rPr lang="en-US" dirty="0"/>
              <a:t>The public transport provider is interested in understanding the causes of abnormal demand situations in order to provide a better service.</a:t>
            </a:r>
          </a:p>
          <a:p>
            <a:endParaRPr lang="en-US" dirty="0"/>
          </a:p>
        </p:txBody>
      </p:sp>
      <p:sp>
        <p:nvSpPr>
          <p:cNvPr id="4" name="Date Placeholder 3">
            <a:extLst>
              <a:ext uri="{FF2B5EF4-FFF2-40B4-BE49-F238E27FC236}">
                <a16:creationId xmlns:a16="http://schemas.microsoft.com/office/drawing/2014/main" id="{D0BBCDE1-8AAC-41C6-803A-F0D454DC6194}"/>
              </a:ext>
            </a:extLst>
          </p:cNvPr>
          <p:cNvSpPr>
            <a:spLocks noGrp="1"/>
          </p:cNvSpPr>
          <p:nvPr>
            <p:ph type="dt" sz="half" idx="10"/>
          </p:nvPr>
        </p:nvSpPr>
        <p:spPr/>
        <p:txBody>
          <a:bodyPr/>
          <a:lstStyle/>
          <a:p>
            <a:r>
              <a:rPr lang="en-US" dirty="0"/>
              <a:t>17 August 2018</a:t>
            </a:r>
            <a:endParaRPr lang="en-GB" dirty="0"/>
          </a:p>
        </p:txBody>
      </p:sp>
      <p:sp>
        <p:nvSpPr>
          <p:cNvPr id="6" name="Content Placeholder 2">
            <a:extLst>
              <a:ext uri="{FF2B5EF4-FFF2-40B4-BE49-F238E27FC236}">
                <a16:creationId xmlns:a16="http://schemas.microsoft.com/office/drawing/2014/main" id="{3F7118A8-1183-492F-BE28-52019DFF83CF}"/>
              </a:ext>
            </a:extLst>
          </p:cNvPr>
          <p:cNvSpPr txBox="1">
            <a:spLocks/>
          </p:cNvSpPr>
          <p:nvPr/>
        </p:nvSpPr>
        <p:spPr bwMode="auto">
          <a:xfrm>
            <a:off x="6168601" y="1449388"/>
            <a:ext cx="5472906" cy="4715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ctr" anchorCtr="0" compatLnSpc="1">
            <a:prstTxWarp prst="textNoShape">
              <a:avLst/>
            </a:prstTxWarp>
          </a:bodyPr>
          <a:lstStyle>
            <a:lvl1pPr marL="188913" indent="-188913" algn="l" rtl="0" eaLnBrk="1" fontAlgn="base" hangingPunct="1">
              <a:spcBef>
                <a:spcPct val="20000"/>
              </a:spcBef>
              <a:spcAft>
                <a:spcPct val="0"/>
              </a:spcAft>
              <a:buChar char="•"/>
              <a:defRPr sz="1800">
                <a:solidFill>
                  <a:srgbClr val="000000"/>
                </a:solidFill>
                <a:latin typeface="+mn-lt"/>
                <a:ea typeface="+mn-ea"/>
                <a:cs typeface="+mn-cs"/>
              </a:defRPr>
            </a:lvl1pPr>
            <a:lvl2pPr marL="574675" indent="-195263" algn="l" rtl="0" eaLnBrk="1" fontAlgn="base" hangingPunct="1">
              <a:spcBef>
                <a:spcPct val="20000"/>
              </a:spcBef>
              <a:spcAft>
                <a:spcPct val="0"/>
              </a:spcAft>
              <a:buChar char="–"/>
              <a:defRPr sz="1800">
                <a:solidFill>
                  <a:srgbClr val="000000"/>
                </a:solidFill>
                <a:latin typeface="+mn-lt"/>
                <a:ea typeface="+mn-ea"/>
              </a:defRPr>
            </a:lvl2pPr>
            <a:lvl3pPr marL="1279525" indent="-228600" algn="l" rtl="0" eaLnBrk="1" fontAlgn="base" hangingPunct="1">
              <a:spcBef>
                <a:spcPct val="20000"/>
              </a:spcBef>
              <a:spcAft>
                <a:spcPct val="0"/>
              </a:spcAft>
              <a:buChar char="•"/>
              <a:defRPr sz="1800">
                <a:solidFill>
                  <a:srgbClr val="000000"/>
                </a:solidFill>
                <a:latin typeface="+mn-lt"/>
                <a:ea typeface="+mn-ea"/>
              </a:defRPr>
            </a:lvl3pPr>
            <a:lvl4pPr marL="1698625" indent="-228600" algn="l" rtl="0" eaLnBrk="1" fontAlgn="base" hangingPunct="1">
              <a:spcBef>
                <a:spcPct val="20000"/>
              </a:spcBef>
              <a:spcAft>
                <a:spcPct val="0"/>
              </a:spcAft>
              <a:buChar char="–"/>
              <a:defRPr sz="1800">
                <a:solidFill>
                  <a:srgbClr val="000000"/>
                </a:solidFill>
                <a:latin typeface="+mn-lt"/>
                <a:ea typeface="+mn-ea"/>
              </a:defRPr>
            </a:lvl4pPr>
            <a:lvl5pPr marL="2117725" indent="-228600" algn="l" rtl="0" eaLnBrk="1" fontAlgn="base" hangingPunct="1">
              <a:spcBef>
                <a:spcPct val="20000"/>
              </a:spcBef>
              <a:spcAft>
                <a:spcPct val="0"/>
              </a:spcAft>
              <a:buChar char="»"/>
              <a:defRPr sz="1800">
                <a:solidFill>
                  <a:srgbClr val="000000"/>
                </a:solidFill>
                <a:latin typeface="+mn-lt"/>
                <a:ea typeface="+mn-ea"/>
              </a:defRPr>
            </a:lvl5pPr>
            <a:lvl6pPr marL="2574925" indent="-228600" algn="l" rtl="0" eaLnBrk="1" fontAlgn="base" hangingPunct="1">
              <a:spcBef>
                <a:spcPct val="20000"/>
              </a:spcBef>
              <a:spcAft>
                <a:spcPct val="0"/>
              </a:spcAft>
              <a:buChar char="»"/>
              <a:defRPr sz="1600">
                <a:solidFill>
                  <a:schemeClr val="tx1"/>
                </a:solidFill>
                <a:latin typeface="+mn-lt"/>
                <a:ea typeface="+mn-ea"/>
              </a:defRPr>
            </a:lvl6pPr>
            <a:lvl7pPr marL="3032125" indent="-228600" algn="l" rtl="0" eaLnBrk="1" fontAlgn="base" hangingPunct="1">
              <a:spcBef>
                <a:spcPct val="20000"/>
              </a:spcBef>
              <a:spcAft>
                <a:spcPct val="0"/>
              </a:spcAft>
              <a:buChar char="»"/>
              <a:defRPr sz="1600">
                <a:solidFill>
                  <a:schemeClr val="tx1"/>
                </a:solidFill>
                <a:latin typeface="+mn-lt"/>
                <a:ea typeface="+mn-ea"/>
              </a:defRPr>
            </a:lvl7pPr>
            <a:lvl8pPr marL="3489325" indent="-228600" algn="l" rtl="0" eaLnBrk="1" fontAlgn="base" hangingPunct="1">
              <a:spcBef>
                <a:spcPct val="20000"/>
              </a:spcBef>
              <a:spcAft>
                <a:spcPct val="0"/>
              </a:spcAft>
              <a:buChar char="»"/>
              <a:defRPr sz="1600">
                <a:solidFill>
                  <a:schemeClr val="tx1"/>
                </a:solidFill>
                <a:latin typeface="+mn-lt"/>
                <a:ea typeface="+mn-ea"/>
              </a:defRPr>
            </a:lvl8pPr>
            <a:lvl9pPr marL="3946525" indent="-228600" algn="l" rtl="0" eaLnBrk="1" fontAlgn="base" hangingPunct="1">
              <a:spcBef>
                <a:spcPct val="20000"/>
              </a:spcBef>
              <a:spcAft>
                <a:spcPct val="0"/>
              </a:spcAft>
              <a:buChar char="»"/>
              <a:defRPr sz="1600">
                <a:solidFill>
                  <a:schemeClr val="tx1"/>
                </a:solidFill>
                <a:latin typeface="+mn-lt"/>
                <a:ea typeface="+mn-ea"/>
              </a:defRPr>
            </a:lvl9pPr>
          </a:lstStyle>
          <a:p>
            <a:r>
              <a:rPr lang="en-US" kern="0" dirty="0"/>
              <a:t>Analyze the demand of public transport and bus dwell time in relation of special events in Copenhagen.</a:t>
            </a:r>
          </a:p>
          <a:p>
            <a:endParaRPr lang="en-US" kern="0" dirty="0"/>
          </a:p>
          <a:p>
            <a:r>
              <a:rPr lang="en-US" kern="0" dirty="0"/>
              <a:t>Develop prediction models to evaluate the predictability of the demand and dwell times and to determine the relevant features.</a:t>
            </a:r>
          </a:p>
          <a:p>
            <a:endParaRPr lang="en-US" kern="0" dirty="0"/>
          </a:p>
        </p:txBody>
      </p:sp>
    </p:spTree>
    <p:extLst>
      <p:ext uri="{BB962C8B-B14F-4D97-AF65-F5344CB8AC3E}">
        <p14:creationId xmlns:p14="http://schemas.microsoft.com/office/powerpoint/2010/main" val="1916703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CE58-6BCF-4A4D-A34E-CBCCBCA4546A}"/>
              </a:ext>
            </a:extLst>
          </p:cNvPr>
          <p:cNvSpPr>
            <a:spLocks noGrp="1"/>
          </p:cNvSpPr>
          <p:nvPr>
            <p:ph type="title"/>
          </p:nvPr>
        </p:nvSpPr>
        <p:spPr>
          <a:xfrm>
            <a:off x="622598" y="2286000"/>
            <a:ext cx="10563358" cy="1143000"/>
          </a:xfrm>
        </p:spPr>
        <p:txBody>
          <a:bodyPr/>
          <a:lstStyle/>
          <a:p>
            <a:r>
              <a:rPr lang="en-US" dirty="0"/>
              <a:t>Predictive modelling</a:t>
            </a:r>
          </a:p>
        </p:txBody>
      </p:sp>
      <p:sp>
        <p:nvSpPr>
          <p:cNvPr id="4" name="Date Placeholder 3">
            <a:extLst>
              <a:ext uri="{FF2B5EF4-FFF2-40B4-BE49-F238E27FC236}">
                <a16:creationId xmlns:a16="http://schemas.microsoft.com/office/drawing/2014/main" id="{FDD86BA6-0091-4D21-8049-22833275D034}"/>
              </a:ext>
            </a:extLst>
          </p:cNvPr>
          <p:cNvSpPr>
            <a:spLocks noGrp="1"/>
          </p:cNvSpPr>
          <p:nvPr>
            <p:ph type="dt" sz="half" idx="10"/>
          </p:nvPr>
        </p:nvSpPr>
        <p:spPr/>
        <p:txBody>
          <a:bodyPr/>
          <a:lstStyle/>
          <a:p>
            <a:r>
              <a:rPr lang="en-US" dirty="0"/>
              <a:t>17 August 2018</a:t>
            </a:r>
            <a:endParaRPr lang="en-GB" dirty="0"/>
          </a:p>
        </p:txBody>
      </p:sp>
    </p:spTree>
    <p:extLst>
      <p:ext uri="{BB962C8B-B14F-4D97-AF65-F5344CB8AC3E}">
        <p14:creationId xmlns:p14="http://schemas.microsoft.com/office/powerpoint/2010/main" val="1915734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A065C-E122-496E-86E1-B696E51F7B39}"/>
              </a:ext>
            </a:extLst>
          </p:cNvPr>
          <p:cNvSpPr>
            <a:spLocks noGrp="1"/>
          </p:cNvSpPr>
          <p:nvPr>
            <p:ph type="title"/>
          </p:nvPr>
        </p:nvSpPr>
        <p:spPr/>
        <p:txBody>
          <a:bodyPr/>
          <a:lstStyle/>
          <a:p>
            <a:r>
              <a:rPr lang="en-US" dirty="0"/>
              <a:t>Models description</a:t>
            </a:r>
          </a:p>
        </p:txBody>
      </p:sp>
      <p:sp>
        <p:nvSpPr>
          <p:cNvPr id="3" name="Content Placeholder 2">
            <a:extLst>
              <a:ext uri="{FF2B5EF4-FFF2-40B4-BE49-F238E27FC236}">
                <a16:creationId xmlns:a16="http://schemas.microsoft.com/office/drawing/2014/main" id="{4B71C0F5-B0B4-4778-A369-0D20B30F1F20}"/>
              </a:ext>
            </a:extLst>
          </p:cNvPr>
          <p:cNvSpPr>
            <a:spLocks noGrp="1"/>
          </p:cNvSpPr>
          <p:nvPr>
            <p:ph idx="1"/>
          </p:nvPr>
        </p:nvSpPr>
        <p:spPr/>
        <p:txBody>
          <a:bodyPr/>
          <a:lstStyle/>
          <a:p>
            <a:r>
              <a:rPr lang="en-US" dirty="0"/>
              <a:t>Historical average:</a:t>
            </a:r>
          </a:p>
          <a:p>
            <a:pPr lvl="1"/>
            <a:r>
              <a:rPr lang="en-US" dirty="0"/>
              <a:t>Mean of all the past data.</a:t>
            </a:r>
          </a:p>
          <a:p>
            <a:pPr marL="379412" lvl="1" indent="0">
              <a:buNone/>
            </a:pPr>
            <a:endParaRPr lang="en-US" dirty="0"/>
          </a:p>
          <a:p>
            <a:r>
              <a:rPr lang="en-US" dirty="0"/>
              <a:t>Linear regression:</a:t>
            </a:r>
          </a:p>
          <a:p>
            <a:pPr lvl="1"/>
            <a:r>
              <a:rPr lang="en-US" dirty="0"/>
              <a:t>Estimation of the input features coefficient minimizing the residuals (Ordinary Least Squared Error).</a:t>
            </a:r>
          </a:p>
          <a:p>
            <a:pPr lvl="1"/>
            <a:endParaRPr lang="en-US" dirty="0"/>
          </a:p>
          <a:p>
            <a:pPr lvl="1"/>
            <a:endParaRPr lang="en-US" dirty="0"/>
          </a:p>
          <a:p>
            <a:pPr marL="379412" lvl="1" indent="0">
              <a:buNone/>
            </a:pPr>
            <a:endParaRPr lang="en-US" dirty="0"/>
          </a:p>
          <a:p>
            <a:r>
              <a:rPr lang="en-US" dirty="0"/>
              <a:t>Bayesian linear regression:</a:t>
            </a:r>
          </a:p>
          <a:p>
            <a:pPr lvl="1"/>
            <a:r>
              <a:rPr lang="en-US" dirty="0"/>
              <a:t>Differently from the Linear regression, the distributions of the coefficients are estimated and the target variable is assumed to be normally distributed with the product of the input variables as mean.</a:t>
            </a:r>
          </a:p>
          <a:p>
            <a:pPr lvl="1"/>
            <a:endParaRPr lang="en-US" dirty="0"/>
          </a:p>
          <a:p>
            <a:pPr lvl="1"/>
            <a:endParaRPr lang="en-US" dirty="0"/>
          </a:p>
          <a:p>
            <a:pPr marL="379412" lvl="1" indent="0">
              <a:buNone/>
            </a:pPr>
            <a:endParaRPr lang="en-US" dirty="0"/>
          </a:p>
          <a:p>
            <a:endParaRPr lang="en-US" dirty="0"/>
          </a:p>
        </p:txBody>
      </p:sp>
      <p:sp>
        <p:nvSpPr>
          <p:cNvPr id="4" name="Date Placeholder 3">
            <a:extLst>
              <a:ext uri="{FF2B5EF4-FFF2-40B4-BE49-F238E27FC236}">
                <a16:creationId xmlns:a16="http://schemas.microsoft.com/office/drawing/2014/main" id="{52A38025-95E8-4C66-BBFD-C34C2AD65258}"/>
              </a:ext>
            </a:extLst>
          </p:cNvPr>
          <p:cNvSpPr>
            <a:spLocks noGrp="1"/>
          </p:cNvSpPr>
          <p:nvPr>
            <p:ph type="dt" sz="half" idx="10"/>
          </p:nvPr>
        </p:nvSpPr>
        <p:spPr/>
        <p:txBody>
          <a:bodyPr/>
          <a:lstStyle/>
          <a:p>
            <a:r>
              <a:rPr lang="en-US" dirty="0"/>
              <a:t>17 August 2018</a:t>
            </a:r>
            <a:endParaRPr lang="en-GB" dirty="0"/>
          </a:p>
        </p:txBody>
      </p:sp>
      <p:pic>
        <p:nvPicPr>
          <p:cNvPr id="5" name="Picture 4">
            <a:extLst>
              <a:ext uri="{FF2B5EF4-FFF2-40B4-BE49-F238E27FC236}">
                <a16:creationId xmlns:a16="http://schemas.microsoft.com/office/drawing/2014/main" id="{15AAEE26-DFAA-486A-8F1C-CE64C37131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622" y="3501008"/>
            <a:ext cx="6696744" cy="545678"/>
          </a:xfrm>
          <a:prstGeom prst="rect">
            <a:avLst/>
          </a:prstGeom>
        </p:spPr>
      </p:pic>
      <p:pic>
        <p:nvPicPr>
          <p:cNvPr id="7" name="Picture 6">
            <a:extLst>
              <a:ext uri="{FF2B5EF4-FFF2-40B4-BE49-F238E27FC236}">
                <a16:creationId xmlns:a16="http://schemas.microsoft.com/office/drawing/2014/main" id="{3BA30BEA-C13B-4BBF-B0DA-601C53ADC60D}"/>
              </a:ext>
            </a:extLst>
          </p:cNvPr>
          <p:cNvPicPr>
            <a:picLocks noChangeAspect="1"/>
          </p:cNvPicPr>
          <p:nvPr/>
        </p:nvPicPr>
        <p:blipFill>
          <a:blip r:embed="rId3"/>
          <a:stretch>
            <a:fillRect/>
          </a:stretch>
        </p:blipFill>
        <p:spPr>
          <a:xfrm>
            <a:off x="838622" y="5699113"/>
            <a:ext cx="2531017" cy="545678"/>
          </a:xfrm>
          <a:prstGeom prst="rect">
            <a:avLst/>
          </a:prstGeom>
        </p:spPr>
      </p:pic>
    </p:spTree>
    <p:extLst>
      <p:ext uri="{BB962C8B-B14F-4D97-AF65-F5344CB8AC3E}">
        <p14:creationId xmlns:p14="http://schemas.microsoft.com/office/powerpoint/2010/main" val="3154570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A8D0-78A0-4A6D-8F5A-39B47BAACF85}"/>
              </a:ext>
            </a:extLst>
          </p:cNvPr>
          <p:cNvSpPr>
            <a:spLocks noGrp="1"/>
          </p:cNvSpPr>
          <p:nvPr>
            <p:ph type="title"/>
          </p:nvPr>
        </p:nvSpPr>
        <p:spPr/>
        <p:txBody>
          <a:bodyPr/>
          <a:lstStyle/>
          <a:p>
            <a:r>
              <a:rPr lang="en-US" dirty="0"/>
              <a:t>Models description</a:t>
            </a:r>
          </a:p>
        </p:txBody>
      </p:sp>
      <p:sp>
        <p:nvSpPr>
          <p:cNvPr id="3" name="Content Placeholder 2">
            <a:extLst>
              <a:ext uri="{FF2B5EF4-FFF2-40B4-BE49-F238E27FC236}">
                <a16:creationId xmlns:a16="http://schemas.microsoft.com/office/drawing/2014/main" id="{57838FC9-9251-4780-8A6B-0998CFB466C9}"/>
              </a:ext>
            </a:extLst>
          </p:cNvPr>
          <p:cNvSpPr>
            <a:spLocks noGrp="1"/>
          </p:cNvSpPr>
          <p:nvPr>
            <p:ph idx="1"/>
          </p:nvPr>
        </p:nvSpPr>
        <p:spPr/>
        <p:txBody>
          <a:bodyPr/>
          <a:lstStyle/>
          <a:p>
            <a:r>
              <a:rPr lang="en-US" dirty="0"/>
              <a:t>Gaussian Process:</a:t>
            </a:r>
          </a:p>
          <a:p>
            <a:pPr lvl="1"/>
            <a:r>
              <a:rPr lang="en-US" dirty="0"/>
              <a:t>It express the probability distribution over all the possible functions that are consistent with the observations. </a:t>
            </a:r>
          </a:p>
          <a:p>
            <a:pPr lvl="1"/>
            <a:endParaRPr lang="en-US" dirty="0"/>
          </a:p>
          <a:p>
            <a:r>
              <a:rPr lang="en-US" dirty="0"/>
              <a:t>Support vector machine classifier:</a:t>
            </a:r>
          </a:p>
          <a:p>
            <a:pPr lvl="1"/>
            <a:r>
              <a:rPr lang="en-US" dirty="0"/>
              <a:t>It plots on a n-dimensional space (n=number of input features) the observation and finds the hyper-plane that best differentiate the two classes.</a:t>
            </a:r>
          </a:p>
          <a:p>
            <a:pPr lvl="1"/>
            <a:endParaRPr lang="en-US" dirty="0"/>
          </a:p>
          <a:p>
            <a:r>
              <a:rPr lang="en-US" dirty="0"/>
              <a:t>Bayesian classifier:</a:t>
            </a:r>
          </a:p>
          <a:p>
            <a:pPr lvl="1"/>
            <a:r>
              <a:rPr lang="en-US" dirty="0"/>
              <a:t>the entire distributions of the coefficients are estimated and the target variable is assumed to have a Bernoulli distribution (2 classes).</a:t>
            </a:r>
          </a:p>
          <a:p>
            <a:pPr lvl="1"/>
            <a:endParaRPr lang="en-US" dirty="0"/>
          </a:p>
          <a:p>
            <a:endParaRPr lang="en-US" dirty="0"/>
          </a:p>
        </p:txBody>
      </p:sp>
      <p:sp>
        <p:nvSpPr>
          <p:cNvPr id="4" name="Date Placeholder 3">
            <a:extLst>
              <a:ext uri="{FF2B5EF4-FFF2-40B4-BE49-F238E27FC236}">
                <a16:creationId xmlns:a16="http://schemas.microsoft.com/office/drawing/2014/main" id="{DEB5CB2C-65A2-485F-9AA5-9150F5F63A31}"/>
              </a:ext>
            </a:extLst>
          </p:cNvPr>
          <p:cNvSpPr>
            <a:spLocks noGrp="1"/>
          </p:cNvSpPr>
          <p:nvPr>
            <p:ph type="dt" sz="half" idx="10"/>
          </p:nvPr>
        </p:nvSpPr>
        <p:spPr/>
        <p:txBody>
          <a:bodyPr/>
          <a:lstStyle/>
          <a:p>
            <a:r>
              <a:rPr lang="en-US" dirty="0"/>
              <a:t>17 August 2018</a:t>
            </a:r>
            <a:endParaRPr lang="en-GB"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F4ABA86-BCB6-4C5F-9E6F-BAC67F94D0EA}"/>
                  </a:ext>
                </a:extLst>
              </p:cNvPr>
              <p:cNvSpPr txBox="1"/>
              <p:nvPr/>
            </p:nvSpPr>
            <p:spPr>
              <a:xfrm>
                <a:off x="1126654" y="5013176"/>
                <a:ext cx="2664296" cy="369332"/>
              </a:xfrm>
              <a:prstGeom prst="rect">
                <a:avLst/>
              </a:prstGeom>
              <a:noFill/>
            </p:spPr>
            <p:txBody>
              <a:bodyPr wrap="square" lIns="0" tIns="0" rIns="0" bIns="0"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m:t>
                        </m:r>
                      </m:sub>
                    </m:sSub>
                    <m:r>
                      <a:rPr lang="en-US" sz="2400" i="1">
                        <a:latin typeface="Cambria Math" panose="02040503050406030204" pitchFamily="18" charset="0"/>
                      </a:rPr>
                      <m:t>~</m:t>
                    </m:r>
                  </m:oMath>
                </a14:m>
                <a:r>
                  <a:rPr lang="en-US" sz="2400" i="1" dirty="0">
                    <a:latin typeface="Times New Roman" panose="02020603050405020304" pitchFamily="18" charset="0"/>
                    <a:cs typeface="Times New Roman" panose="02020603050405020304" pitchFamily="18" charset="0"/>
                  </a:rPr>
                  <a:t> Bernoulli (</a:t>
                </a:r>
                <a14:m>
                  <m:oMath xmlns:m="http://schemas.openxmlformats.org/officeDocument/2006/math">
                    <m:sSup>
                      <m:sSupPr>
                        <m:ctrlPr>
                          <a:rPr lang="el-GR" sz="2400" i="1" smtClean="0">
                            <a:latin typeface="Cambria Math" panose="02040503050406030204" pitchFamily="18" charset="0"/>
                          </a:rPr>
                        </m:ctrlPr>
                      </m:sSupPr>
                      <m:e>
                        <m:r>
                          <m:rPr>
                            <m:nor/>
                          </m:rPr>
                          <a:rPr lang="el-GR" sz="2400" i="1" dirty="0">
                            <a:latin typeface="Times New Roman" panose="02020603050405020304" pitchFamily="18" charset="0"/>
                            <a:cs typeface="Times New Roman" panose="02020603050405020304" pitchFamily="18" charset="0"/>
                          </a:rPr>
                          <m:t>β</m:t>
                        </m:r>
                      </m:e>
                      <m:sup>
                        <m:r>
                          <a:rPr lang="en-US" sz="2400" b="0" i="1" smtClean="0">
                            <a:latin typeface="Cambria Math" panose="02040503050406030204" pitchFamily="18" charset="0"/>
                          </a:rPr>
                          <m:t>𝑇</m:t>
                        </m:r>
                        <m:r>
                          <a:rPr lang="en-US" sz="2400" b="0" i="1" smtClean="0">
                            <a:latin typeface="Cambria Math" panose="02040503050406030204" pitchFamily="18" charset="0"/>
                          </a:rPr>
                          <m:t> </m:t>
                        </m:r>
                      </m:sup>
                    </m:sSup>
                  </m:oMath>
                </a14:m>
                <a:r>
                  <a:rPr lang="en-US" sz="2400" i="1" dirty="0">
                    <a:latin typeface="Times New Roman" panose="02020603050405020304" pitchFamily="18" charset="0"/>
                    <a:cs typeface="Times New Roman" panose="02020603050405020304" pitchFamily="18" charset="0"/>
                  </a:rPr>
                  <a:t>X ) </a:t>
                </a:r>
                <a:endParaRPr lang="en-US" i="1"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2F4ABA86-BCB6-4C5F-9E6F-BAC67F94D0EA}"/>
                  </a:ext>
                </a:extLst>
              </p:cNvPr>
              <p:cNvSpPr txBox="1">
                <a:spLocks noRot="1" noChangeAspect="1" noMove="1" noResize="1" noEditPoints="1" noAdjustHandles="1" noChangeArrowheads="1" noChangeShapeType="1" noTextEdit="1"/>
              </p:cNvSpPr>
              <p:nvPr/>
            </p:nvSpPr>
            <p:spPr>
              <a:xfrm>
                <a:off x="1126654" y="5013176"/>
                <a:ext cx="2664296" cy="369332"/>
              </a:xfrm>
              <a:prstGeom prst="rect">
                <a:avLst/>
              </a:prstGeom>
              <a:blipFill>
                <a:blip r:embed="rId2"/>
                <a:stretch>
                  <a:fillRect l="-4119" t="-24590" r="-6407" b="-49180"/>
                </a:stretch>
              </a:blipFill>
            </p:spPr>
            <p:txBody>
              <a:bodyPr/>
              <a:lstStyle/>
              <a:p>
                <a:r>
                  <a:rPr lang="en-US">
                    <a:noFill/>
                  </a:rPr>
                  <a:t> </a:t>
                </a:r>
              </a:p>
            </p:txBody>
          </p:sp>
        </mc:Fallback>
      </mc:AlternateContent>
    </p:spTree>
    <p:extLst>
      <p:ext uri="{BB962C8B-B14F-4D97-AF65-F5344CB8AC3E}">
        <p14:creationId xmlns:p14="http://schemas.microsoft.com/office/powerpoint/2010/main" val="2862269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681F-23D3-4CF2-ADA2-A871C4520361}"/>
              </a:ext>
            </a:extLst>
          </p:cNvPr>
          <p:cNvSpPr>
            <a:spLocks noGrp="1"/>
          </p:cNvSpPr>
          <p:nvPr>
            <p:ph type="title"/>
          </p:nvPr>
        </p:nvSpPr>
        <p:spPr/>
        <p:txBody>
          <a:bodyPr/>
          <a:lstStyle/>
          <a:p>
            <a:r>
              <a:rPr lang="en-US" dirty="0"/>
              <a:t>Evaluation Criteria </a:t>
            </a:r>
          </a:p>
        </p:txBody>
      </p:sp>
      <p:sp>
        <p:nvSpPr>
          <p:cNvPr id="3" name="Content Placeholder 2">
            <a:extLst>
              <a:ext uri="{FF2B5EF4-FFF2-40B4-BE49-F238E27FC236}">
                <a16:creationId xmlns:a16="http://schemas.microsoft.com/office/drawing/2014/main" id="{9D562ED3-E106-42BC-BC24-290F013F5E1A}"/>
              </a:ext>
            </a:extLst>
          </p:cNvPr>
          <p:cNvSpPr>
            <a:spLocks noGrp="1"/>
          </p:cNvSpPr>
          <p:nvPr>
            <p:ph idx="1"/>
          </p:nvPr>
        </p:nvSpPr>
        <p:spPr>
          <a:xfrm>
            <a:off x="622300" y="1449388"/>
            <a:ext cx="8281219" cy="4795402"/>
          </a:xfrm>
        </p:spPr>
        <p:txBody>
          <a:bodyPr/>
          <a:lstStyle/>
          <a:p>
            <a:r>
              <a:rPr lang="en-US" dirty="0"/>
              <a:t>Root mean squared error (RMSE):</a:t>
            </a:r>
          </a:p>
          <a:p>
            <a:pPr lvl="1"/>
            <a:r>
              <a:rPr lang="en-US" dirty="0"/>
              <a:t>Divergence between the real observation and the prediction.</a:t>
            </a:r>
          </a:p>
          <a:p>
            <a:pPr marL="379412" lvl="1" indent="0">
              <a:buNone/>
            </a:pPr>
            <a:endParaRPr lang="en-US" dirty="0"/>
          </a:p>
          <a:p>
            <a:r>
              <a:rPr lang="en-US" dirty="0"/>
              <a:t>R-squared:</a:t>
            </a:r>
          </a:p>
          <a:p>
            <a:pPr lvl="1"/>
            <a:r>
              <a:rPr lang="en-US" dirty="0"/>
              <a:t>Proportion of the real variance explained by the prediction.</a:t>
            </a:r>
          </a:p>
          <a:p>
            <a:pPr marL="379412" lvl="1" indent="0">
              <a:buNone/>
            </a:pPr>
            <a:endParaRPr lang="en-US" dirty="0"/>
          </a:p>
          <a:p>
            <a:r>
              <a:rPr lang="en-US" dirty="0"/>
              <a:t>Accuracy:</a:t>
            </a:r>
          </a:p>
          <a:p>
            <a:pPr lvl="1"/>
            <a:r>
              <a:rPr lang="en-US" dirty="0"/>
              <a:t>Proportion of observation predicted correctly.</a:t>
            </a:r>
          </a:p>
          <a:p>
            <a:pPr lvl="1"/>
            <a:endParaRPr lang="en-US" dirty="0"/>
          </a:p>
          <a:p>
            <a:r>
              <a:rPr lang="en-US" dirty="0"/>
              <a:t>F1 score:</a:t>
            </a:r>
          </a:p>
          <a:p>
            <a:pPr lvl="1"/>
            <a:r>
              <a:rPr lang="en-US" dirty="0"/>
              <a:t>Harmonica Average of Precision and Recall.</a:t>
            </a:r>
          </a:p>
          <a:p>
            <a:pPr lvl="2"/>
            <a:r>
              <a:rPr lang="en-US" dirty="0"/>
              <a:t>Precision: </a:t>
            </a:r>
            <a:r>
              <a:rPr lang="en-GB" dirty="0"/>
              <a:t>What proportion of positive identifications was actually correct?</a:t>
            </a:r>
            <a:endParaRPr lang="en-US" dirty="0"/>
          </a:p>
          <a:p>
            <a:pPr lvl="2"/>
            <a:r>
              <a:rPr lang="en-US" dirty="0"/>
              <a:t>Recall: </a:t>
            </a:r>
            <a:r>
              <a:rPr lang="en-US" altLang="en-US" dirty="0">
                <a:solidFill>
                  <a:schemeClr val="tx1"/>
                </a:solidFill>
                <a:latin typeface="Arial" panose="020B0604020202020204" pitchFamily="34" charset="0"/>
              </a:rPr>
              <a:t>What proportion of actual positives was identified correctly?</a:t>
            </a:r>
            <a:r>
              <a:rPr lang="en-US" dirty="0"/>
              <a:t>				</a:t>
            </a:r>
          </a:p>
        </p:txBody>
      </p:sp>
      <p:sp>
        <p:nvSpPr>
          <p:cNvPr id="4" name="Date Placeholder 3">
            <a:extLst>
              <a:ext uri="{FF2B5EF4-FFF2-40B4-BE49-F238E27FC236}">
                <a16:creationId xmlns:a16="http://schemas.microsoft.com/office/drawing/2014/main" id="{7DDD2A5E-9003-46E7-BF23-EC2C1BD8A5C0}"/>
              </a:ext>
            </a:extLst>
          </p:cNvPr>
          <p:cNvSpPr>
            <a:spLocks noGrp="1"/>
          </p:cNvSpPr>
          <p:nvPr>
            <p:ph type="dt" sz="half" idx="10"/>
          </p:nvPr>
        </p:nvSpPr>
        <p:spPr/>
        <p:txBody>
          <a:bodyPr/>
          <a:lstStyle/>
          <a:p>
            <a:r>
              <a:rPr lang="en-US" dirty="0"/>
              <a:t>17 August 2018</a:t>
            </a:r>
            <a:endParaRPr lang="en-GB" dirty="0"/>
          </a:p>
        </p:txBody>
      </p:sp>
      <p:pic>
        <p:nvPicPr>
          <p:cNvPr id="8" name="Picture 7">
            <a:extLst>
              <a:ext uri="{FF2B5EF4-FFF2-40B4-BE49-F238E27FC236}">
                <a16:creationId xmlns:a16="http://schemas.microsoft.com/office/drawing/2014/main" id="{020E068C-392A-4ECF-8286-8D5534A31867}"/>
              </a:ext>
            </a:extLst>
          </p:cNvPr>
          <p:cNvPicPr>
            <a:picLocks noChangeAspect="1"/>
          </p:cNvPicPr>
          <p:nvPr/>
        </p:nvPicPr>
        <p:blipFill>
          <a:blip r:embed="rId2"/>
          <a:stretch>
            <a:fillRect/>
          </a:stretch>
        </p:blipFill>
        <p:spPr>
          <a:xfrm>
            <a:off x="9010994" y="1345681"/>
            <a:ext cx="2530022" cy="777966"/>
          </a:xfrm>
          <a:prstGeom prst="rect">
            <a:avLst/>
          </a:prstGeom>
        </p:spPr>
      </p:pic>
      <p:pic>
        <p:nvPicPr>
          <p:cNvPr id="9" name="Picture 8">
            <a:extLst>
              <a:ext uri="{FF2B5EF4-FFF2-40B4-BE49-F238E27FC236}">
                <a16:creationId xmlns:a16="http://schemas.microsoft.com/office/drawing/2014/main" id="{8E94C133-A449-4E3A-917E-EFC5D9BC94E6}"/>
              </a:ext>
            </a:extLst>
          </p:cNvPr>
          <p:cNvPicPr>
            <a:picLocks noChangeAspect="1"/>
          </p:cNvPicPr>
          <p:nvPr/>
        </p:nvPicPr>
        <p:blipFill>
          <a:blip r:embed="rId3"/>
          <a:stretch>
            <a:fillRect/>
          </a:stretch>
        </p:blipFill>
        <p:spPr>
          <a:xfrm>
            <a:off x="9037792" y="2495153"/>
            <a:ext cx="2530022" cy="735733"/>
          </a:xfrm>
          <a:prstGeom prst="rect">
            <a:avLst/>
          </a:prstGeom>
        </p:spPr>
      </p:pic>
      <p:pic>
        <p:nvPicPr>
          <p:cNvPr id="12" name="Graphic 11">
            <a:extLst>
              <a:ext uri="{FF2B5EF4-FFF2-40B4-BE49-F238E27FC236}">
                <a16:creationId xmlns:a16="http://schemas.microsoft.com/office/drawing/2014/main" id="{5A209467-BEE7-46C0-83EB-3A96C9FCB328}"/>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r="57046"/>
          <a:stretch/>
        </p:blipFill>
        <p:spPr>
          <a:xfrm>
            <a:off x="9178045" y="3670072"/>
            <a:ext cx="1813706" cy="511812"/>
          </a:xfrm>
          <a:prstGeom prst="rect">
            <a:avLst/>
          </a:prstGeom>
        </p:spPr>
      </p:pic>
      <p:pic>
        <p:nvPicPr>
          <p:cNvPr id="14" name="Graphic 13">
            <a:extLst>
              <a:ext uri="{FF2B5EF4-FFF2-40B4-BE49-F238E27FC236}">
                <a16:creationId xmlns:a16="http://schemas.microsoft.com/office/drawing/2014/main" id="{F3B2596E-C166-42DD-978F-29B06F17F6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78045" y="5183861"/>
            <a:ext cx="1368152" cy="405379"/>
          </a:xfrm>
          <a:prstGeom prst="rect">
            <a:avLst/>
          </a:prstGeom>
        </p:spPr>
      </p:pic>
      <p:pic>
        <p:nvPicPr>
          <p:cNvPr id="16" name="Graphic 15">
            <a:extLst>
              <a:ext uri="{FF2B5EF4-FFF2-40B4-BE49-F238E27FC236}">
                <a16:creationId xmlns:a16="http://schemas.microsoft.com/office/drawing/2014/main" id="{6640F70E-6829-4184-B582-726A56F28AB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78045" y="5686663"/>
            <a:ext cx="1944215" cy="406633"/>
          </a:xfrm>
          <a:prstGeom prst="rect">
            <a:avLst/>
          </a:prstGeom>
        </p:spPr>
      </p:pic>
      <p:pic>
        <p:nvPicPr>
          <p:cNvPr id="6" name="Graphic 5">
            <a:extLst>
              <a:ext uri="{FF2B5EF4-FFF2-40B4-BE49-F238E27FC236}">
                <a16:creationId xmlns:a16="http://schemas.microsoft.com/office/drawing/2014/main" id="{F38C4B99-D60F-4BFB-9F28-A8A9C6E00FB6}"/>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r="51314"/>
          <a:stretch/>
        </p:blipFill>
        <p:spPr>
          <a:xfrm>
            <a:off x="9178044" y="4469268"/>
            <a:ext cx="1944214" cy="661779"/>
          </a:xfrm>
          <a:prstGeom prst="rect">
            <a:avLst/>
          </a:prstGeom>
        </p:spPr>
      </p:pic>
    </p:spTree>
    <p:extLst>
      <p:ext uri="{BB962C8B-B14F-4D97-AF65-F5344CB8AC3E}">
        <p14:creationId xmlns:p14="http://schemas.microsoft.com/office/powerpoint/2010/main" val="3153402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02017-9DC7-4FA9-8EC1-B9B16FE0D619}"/>
              </a:ext>
            </a:extLst>
          </p:cNvPr>
          <p:cNvSpPr>
            <a:spLocks noGrp="1"/>
          </p:cNvSpPr>
          <p:nvPr>
            <p:ph type="title"/>
          </p:nvPr>
        </p:nvSpPr>
        <p:spPr/>
        <p:txBody>
          <a:bodyPr/>
          <a:lstStyle/>
          <a:p>
            <a:r>
              <a:rPr lang="en-US" dirty="0"/>
              <a:t>Results </a:t>
            </a:r>
            <a:br>
              <a:rPr lang="en-US" dirty="0"/>
            </a:br>
            <a:r>
              <a:rPr lang="en-US" sz="2400" b="0" dirty="0"/>
              <a:t>Passengers alighting </a:t>
            </a:r>
            <a:endParaRPr lang="en-US" b="0" dirty="0"/>
          </a:p>
        </p:txBody>
      </p:sp>
      <p:sp>
        <p:nvSpPr>
          <p:cNvPr id="4" name="Date Placeholder 3">
            <a:extLst>
              <a:ext uri="{FF2B5EF4-FFF2-40B4-BE49-F238E27FC236}">
                <a16:creationId xmlns:a16="http://schemas.microsoft.com/office/drawing/2014/main" id="{E09C1E31-CFAB-47D1-B8AD-C98045189365}"/>
              </a:ext>
            </a:extLst>
          </p:cNvPr>
          <p:cNvSpPr>
            <a:spLocks noGrp="1"/>
          </p:cNvSpPr>
          <p:nvPr>
            <p:ph type="dt" sz="half" idx="10"/>
          </p:nvPr>
        </p:nvSpPr>
        <p:spPr/>
        <p:txBody>
          <a:bodyPr/>
          <a:lstStyle/>
          <a:p>
            <a:r>
              <a:rPr lang="en-US" dirty="0"/>
              <a:t>17 August 2018</a:t>
            </a:r>
            <a:endParaRPr lang="en-GB" dirty="0"/>
          </a:p>
        </p:txBody>
      </p:sp>
      <p:pic>
        <p:nvPicPr>
          <p:cNvPr id="5" name="Picture 4">
            <a:extLst>
              <a:ext uri="{FF2B5EF4-FFF2-40B4-BE49-F238E27FC236}">
                <a16:creationId xmlns:a16="http://schemas.microsoft.com/office/drawing/2014/main" id="{6E8D43E3-3482-4EAB-A996-4F53BA19C100}"/>
              </a:ext>
            </a:extLst>
          </p:cNvPr>
          <p:cNvPicPr>
            <a:picLocks noChangeAspect="1"/>
          </p:cNvPicPr>
          <p:nvPr/>
        </p:nvPicPr>
        <p:blipFill>
          <a:blip r:embed="rId2"/>
          <a:stretch>
            <a:fillRect/>
          </a:stretch>
        </p:blipFill>
        <p:spPr>
          <a:xfrm>
            <a:off x="570993" y="3044792"/>
            <a:ext cx="3566160" cy="1198751"/>
          </a:xfrm>
          <a:prstGeom prst="rect">
            <a:avLst/>
          </a:prstGeom>
        </p:spPr>
      </p:pic>
      <p:pic>
        <p:nvPicPr>
          <p:cNvPr id="6" name="Picture 5">
            <a:extLst>
              <a:ext uri="{FF2B5EF4-FFF2-40B4-BE49-F238E27FC236}">
                <a16:creationId xmlns:a16="http://schemas.microsoft.com/office/drawing/2014/main" id="{254C87F8-AFEF-4EDE-B2E4-9DD8EF4DC64F}"/>
              </a:ext>
            </a:extLst>
          </p:cNvPr>
          <p:cNvPicPr>
            <a:picLocks noChangeAspect="1"/>
          </p:cNvPicPr>
          <p:nvPr/>
        </p:nvPicPr>
        <p:blipFill>
          <a:blip r:embed="rId3"/>
          <a:stretch>
            <a:fillRect/>
          </a:stretch>
        </p:blipFill>
        <p:spPr>
          <a:xfrm>
            <a:off x="611188" y="4667562"/>
            <a:ext cx="3566160" cy="1137702"/>
          </a:xfrm>
          <a:prstGeom prst="rect">
            <a:avLst/>
          </a:prstGeom>
        </p:spPr>
      </p:pic>
      <p:pic>
        <p:nvPicPr>
          <p:cNvPr id="7" name="Picture 6">
            <a:extLst>
              <a:ext uri="{FF2B5EF4-FFF2-40B4-BE49-F238E27FC236}">
                <a16:creationId xmlns:a16="http://schemas.microsoft.com/office/drawing/2014/main" id="{37C74EE2-F789-49D1-9394-80BDAD493320}"/>
              </a:ext>
            </a:extLst>
          </p:cNvPr>
          <p:cNvPicPr>
            <a:picLocks noChangeAspect="1"/>
          </p:cNvPicPr>
          <p:nvPr/>
        </p:nvPicPr>
        <p:blipFill>
          <a:blip r:embed="rId4"/>
          <a:stretch>
            <a:fillRect/>
          </a:stretch>
        </p:blipFill>
        <p:spPr>
          <a:xfrm>
            <a:off x="4583038" y="3051441"/>
            <a:ext cx="3566160" cy="1192102"/>
          </a:xfrm>
          <a:prstGeom prst="rect">
            <a:avLst/>
          </a:prstGeom>
        </p:spPr>
      </p:pic>
      <p:pic>
        <p:nvPicPr>
          <p:cNvPr id="8" name="Picture 7">
            <a:extLst>
              <a:ext uri="{FF2B5EF4-FFF2-40B4-BE49-F238E27FC236}">
                <a16:creationId xmlns:a16="http://schemas.microsoft.com/office/drawing/2014/main" id="{2E7D469A-C528-493F-8525-69679AA0A2BB}"/>
              </a:ext>
            </a:extLst>
          </p:cNvPr>
          <p:cNvPicPr>
            <a:picLocks noChangeAspect="1"/>
          </p:cNvPicPr>
          <p:nvPr/>
        </p:nvPicPr>
        <p:blipFill>
          <a:blip r:embed="rId5"/>
          <a:stretch>
            <a:fillRect/>
          </a:stretch>
        </p:blipFill>
        <p:spPr>
          <a:xfrm>
            <a:off x="4583038" y="4661014"/>
            <a:ext cx="3566160" cy="1144250"/>
          </a:xfrm>
          <a:prstGeom prst="rect">
            <a:avLst/>
          </a:prstGeom>
        </p:spPr>
      </p:pic>
      <p:sp>
        <p:nvSpPr>
          <p:cNvPr id="11" name="TextBox 10">
            <a:extLst>
              <a:ext uri="{FF2B5EF4-FFF2-40B4-BE49-F238E27FC236}">
                <a16:creationId xmlns:a16="http://schemas.microsoft.com/office/drawing/2014/main" id="{DA4B5FF2-146D-4AD2-8EF0-F2D328417B4F}"/>
              </a:ext>
            </a:extLst>
          </p:cNvPr>
          <p:cNvSpPr txBox="1"/>
          <p:nvPr/>
        </p:nvSpPr>
        <p:spPr>
          <a:xfrm>
            <a:off x="2178244" y="4688805"/>
            <a:ext cx="676602" cy="646331"/>
          </a:xfrm>
          <a:prstGeom prst="rect">
            <a:avLst/>
          </a:prstGeom>
          <a:noFill/>
        </p:spPr>
        <p:txBody>
          <a:bodyPr wrap="square" rtlCol="0">
            <a:spAutoFit/>
          </a:bodyPr>
          <a:lstStyle/>
          <a:p>
            <a:r>
              <a:rPr lang="en-US" sz="3600" dirty="0">
                <a:highlight>
                  <a:srgbClr val="FFFF00"/>
                </a:highlight>
                <a:latin typeface="Tw Cen MT" panose="020B0602020104020603" pitchFamily="34" charset="0"/>
              </a:rPr>
              <a:t>    </a:t>
            </a:r>
          </a:p>
        </p:txBody>
      </p:sp>
      <p:sp>
        <p:nvSpPr>
          <p:cNvPr id="26" name="TextBox 25">
            <a:extLst>
              <a:ext uri="{FF2B5EF4-FFF2-40B4-BE49-F238E27FC236}">
                <a16:creationId xmlns:a16="http://schemas.microsoft.com/office/drawing/2014/main" id="{CF50FD6F-9F43-4241-8CCF-DE4994DB07CB}"/>
              </a:ext>
            </a:extLst>
          </p:cNvPr>
          <p:cNvSpPr txBox="1"/>
          <p:nvPr/>
        </p:nvSpPr>
        <p:spPr>
          <a:xfrm>
            <a:off x="611187" y="2010326"/>
            <a:ext cx="3525965" cy="338554"/>
          </a:xfrm>
          <a:prstGeom prst="rect">
            <a:avLst/>
          </a:prstGeom>
          <a:noFill/>
        </p:spPr>
        <p:txBody>
          <a:bodyPr wrap="square" rtlCol="0">
            <a:spAutoFit/>
          </a:bodyPr>
          <a:lstStyle/>
          <a:p>
            <a:pPr algn="ctr"/>
            <a:r>
              <a:rPr lang="en-US" dirty="0"/>
              <a:t>Excluding event information</a:t>
            </a:r>
          </a:p>
        </p:txBody>
      </p:sp>
      <p:sp>
        <p:nvSpPr>
          <p:cNvPr id="27" name="TextBox 26">
            <a:extLst>
              <a:ext uri="{FF2B5EF4-FFF2-40B4-BE49-F238E27FC236}">
                <a16:creationId xmlns:a16="http://schemas.microsoft.com/office/drawing/2014/main" id="{43610417-090E-4AB6-84A8-1451F5C8CA2B}"/>
              </a:ext>
            </a:extLst>
          </p:cNvPr>
          <p:cNvSpPr txBox="1"/>
          <p:nvPr/>
        </p:nvSpPr>
        <p:spPr>
          <a:xfrm>
            <a:off x="4583037" y="2010326"/>
            <a:ext cx="3566159" cy="338554"/>
          </a:xfrm>
          <a:prstGeom prst="rect">
            <a:avLst/>
          </a:prstGeom>
          <a:noFill/>
        </p:spPr>
        <p:txBody>
          <a:bodyPr wrap="square" rtlCol="0">
            <a:spAutoFit/>
          </a:bodyPr>
          <a:lstStyle/>
          <a:p>
            <a:pPr algn="ctr"/>
            <a:r>
              <a:rPr lang="en-US" dirty="0"/>
              <a:t>Including event information</a:t>
            </a:r>
          </a:p>
        </p:txBody>
      </p:sp>
      <p:sp>
        <p:nvSpPr>
          <p:cNvPr id="32" name="TextBox 31">
            <a:extLst>
              <a:ext uri="{FF2B5EF4-FFF2-40B4-BE49-F238E27FC236}">
                <a16:creationId xmlns:a16="http://schemas.microsoft.com/office/drawing/2014/main" id="{334C2938-8FEC-48D0-87C3-5B419D970503}"/>
              </a:ext>
            </a:extLst>
          </p:cNvPr>
          <p:cNvSpPr txBox="1"/>
          <p:nvPr/>
        </p:nvSpPr>
        <p:spPr>
          <a:xfrm>
            <a:off x="570993" y="2651313"/>
            <a:ext cx="2223096" cy="338554"/>
          </a:xfrm>
          <a:prstGeom prst="rect">
            <a:avLst/>
          </a:prstGeom>
          <a:noFill/>
        </p:spPr>
        <p:txBody>
          <a:bodyPr wrap="square" rtlCol="0">
            <a:spAutoFit/>
          </a:bodyPr>
          <a:lstStyle/>
          <a:p>
            <a:r>
              <a:rPr lang="en-US" dirty="0"/>
              <a:t>RMSE</a:t>
            </a:r>
          </a:p>
        </p:txBody>
      </p:sp>
      <p:sp>
        <p:nvSpPr>
          <p:cNvPr id="33" name="TextBox 32">
            <a:extLst>
              <a:ext uri="{FF2B5EF4-FFF2-40B4-BE49-F238E27FC236}">
                <a16:creationId xmlns:a16="http://schemas.microsoft.com/office/drawing/2014/main" id="{D0B5EFC0-632E-4E93-B6F8-70045A8110B1}"/>
              </a:ext>
            </a:extLst>
          </p:cNvPr>
          <p:cNvSpPr txBox="1"/>
          <p:nvPr/>
        </p:nvSpPr>
        <p:spPr>
          <a:xfrm>
            <a:off x="611187" y="4263363"/>
            <a:ext cx="2223096" cy="338554"/>
          </a:xfrm>
          <a:prstGeom prst="rect">
            <a:avLst/>
          </a:prstGeom>
          <a:noFill/>
        </p:spPr>
        <p:txBody>
          <a:bodyPr wrap="square" rtlCol="0">
            <a:spAutoFit/>
          </a:bodyPr>
          <a:lstStyle/>
          <a:p>
            <a:r>
              <a:rPr lang="en-US" dirty="0"/>
              <a:t>R-squared</a:t>
            </a:r>
          </a:p>
        </p:txBody>
      </p:sp>
    </p:spTree>
    <p:extLst>
      <p:ext uri="{BB962C8B-B14F-4D97-AF65-F5344CB8AC3E}">
        <p14:creationId xmlns:p14="http://schemas.microsoft.com/office/powerpoint/2010/main" val="3852796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02017-9DC7-4FA9-8EC1-B9B16FE0D619}"/>
              </a:ext>
            </a:extLst>
          </p:cNvPr>
          <p:cNvSpPr>
            <a:spLocks noGrp="1"/>
          </p:cNvSpPr>
          <p:nvPr>
            <p:ph type="title"/>
          </p:nvPr>
        </p:nvSpPr>
        <p:spPr/>
        <p:txBody>
          <a:bodyPr/>
          <a:lstStyle/>
          <a:p>
            <a:r>
              <a:rPr lang="en-US" dirty="0"/>
              <a:t>Results </a:t>
            </a:r>
            <a:br>
              <a:rPr lang="en-US" dirty="0"/>
            </a:br>
            <a:r>
              <a:rPr lang="en-US" sz="2400" b="0" dirty="0"/>
              <a:t>Passengers alighting </a:t>
            </a:r>
            <a:endParaRPr lang="en-US" b="0" dirty="0"/>
          </a:p>
        </p:txBody>
      </p:sp>
      <p:sp>
        <p:nvSpPr>
          <p:cNvPr id="4" name="Date Placeholder 3">
            <a:extLst>
              <a:ext uri="{FF2B5EF4-FFF2-40B4-BE49-F238E27FC236}">
                <a16:creationId xmlns:a16="http://schemas.microsoft.com/office/drawing/2014/main" id="{E09C1E31-CFAB-47D1-B8AD-C98045189365}"/>
              </a:ext>
            </a:extLst>
          </p:cNvPr>
          <p:cNvSpPr>
            <a:spLocks noGrp="1"/>
          </p:cNvSpPr>
          <p:nvPr>
            <p:ph type="dt" sz="half" idx="10"/>
          </p:nvPr>
        </p:nvSpPr>
        <p:spPr/>
        <p:txBody>
          <a:bodyPr/>
          <a:lstStyle/>
          <a:p>
            <a:r>
              <a:rPr lang="en-US" dirty="0"/>
              <a:t>17 August 2018</a:t>
            </a:r>
            <a:endParaRPr lang="en-GB" dirty="0"/>
          </a:p>
        </p:txBody>
      </p:sp>
      <p:pic>
        <p:nvPicPr>
          <p:cNvPr id="5" name="Picture 4">
            <a:extLst>
              <a:ext uri="{FF2B5EF4-FFF2-40B4-BE49-F238E27FC236}">
                <a16:creationId xmlns:a16="http://schemas.microsoft.com/office/drawing/2014/main" id="{6E8D43E3-3482-4EAB-A996-4F53BA19C100}"/>
              </a:ext>
            </a:extLst>
          </p:cNvPr>
          <p:cNvPicPr>
            <a:picLocks noChangeAspect="1"/>
          </p:cNvPicPr>
          <p:nvPr/>
        </p:nvPicPr>
        <p:blipFill>
          <a:blip r:embed="rId2"/>
          <a:stretch>
            <a:fillRect/>
          </a:stretch>
        </p:blipFill>
        <p:spPr>
          <a:xfrm>
            <a:off x="570993" y="3044792"/>
            <a:ext cx="3566160" cy="1198751"/>
          </a:xfrm>
          <a:prstGeom prst="rect">
            <a:avLst/>
          </a:prstGeom>
        </p:spPr>
      </p:pic>
      <p:pic>
        <p:nvPicPr>
          <p:cNvPr id="6" name="Picture 5">
            <a:extLst>
              <a:ext uri="{FF2B5EF4-FFF2-40B4-BE49-F238E27FC236}">
                <a16:creationId xmlns:a16="http://schemas.microsoft.com/office/drawing/2014/main" id="{254C87F8-AFEF-4EDE-B2E4-9DD8EF4DC64F}"/>
              </a:ext>
            </a:extLst>
          </p:cNvPr>
          <p:cNvPicPr>
            <a:picLocks noChangeAspect="1"/>
          </p:cNvPicPr>
          <p:nvPr/>
        </p:nvPicPr>
        <p:blipFill>
          <a:blip r:embed="rId3"/>
          <a:stretch>
            <a:fillRect/>
          </a:stretch>
        </p:blipFill>
        <p:spPr>
          <a:xfrm>
            <a:off x="611188" y="4667562"/>
            <a:ext cx="3566160" cy="1137702"/>
          </a:xfrm>
          <a:prstGeom prst="rect">
            <a:avLst/>
          </a:prstGeom>
        </p:spPr>
      </p:pic>
      <p:pic>
        <p:nvPicPr>
          <p:cNvPr id="7" name="Picture 6">
            <a:extLst>
              <a:ext uri="{FF2B5EF4-FFF2-40B4-BE49-F238E27FC236}">
                <a16:creationId xmlns:a16="http://schemas.microsoft.com/office/drawing/2014/main" id="{37C74EE2-F789-49D1-9394-80BDAD493320}"/>
              </a:ext>
            </a:extLst>
          </p:cNvPr>
          <p:cNvPicPr>
            <a:picLocks noChangeAspect="1"/>
          </p:cNvPicPr>
          <p:nvPr/>
        </p:nvPicPr>
        <p:blipFill>
          <a:blip r:embed="rId4"/>
          <a:stretch>
            <a:fillRect/>
          </a:stretch>
        </p:blipFill>
        <p:spPr>
          <a:xfrm>
            <a:off x="4583038" y="3051441"/>
            <a:ext cx="3566160" cy="1192102"/>
          </a:xfrm>
          <a:prstGeom prst="rect">
            <a:avLst/>
          </a:prstGeom>
        </p:spPr>
      </p:pic>
      <p:pic>
        <p:nvPicPr>
          <p:cNvPr id="8" name="Picture 7">
            <a:extLst>
              <a:ext uri="{FF2B5EF4-FFF2-40B4-BE49-F238E27FC236}">
                <a16:creationId xmlns:a16="http://schemas.microsoft.com/office/drawing/2014/main" id="{2E7D469A-C528-493F-8525-69679AA0A2BB}"/>
              </a:ext>
            </a:extLst>
          </p:cNvPr>
          <p:cNvPicPr>
            <a:picLocks noChangeAspect="1"/>
          </p:cNvPicPr>
          <p:nvPr/>
        </p:nvPicPr>
        <p:blipFill>
          <a:blip r:embed="rId5"/>
          <a:stretch>
            <a:fillRect/>
          </a:stretch>
        </p:blipFill>
        <p:spPr>
          <a:xfrm>
            <a:off x="4583038" y="4661014"/>
            <a:ext cx="3566160" cy="1144250"/>
          </a:xfrm>
          <a:prstGeom prst="rect">
            <a:avLst/>
          </a:prstGeom>
        </p:spPr>
      </p:pic>
      <p:sp>
        <p:nvSpPr>
          <p:cNvPr id="11" name="TextBox 10">
            <a:extLst>
              <a:ext uri="{FF2B5EF4-FFF2-40B4-BE49-F238E27FC236}">
                <a16:creationId xmlns:a16="http://schemas.microsoft.com/office/drawing/2014/main" id="{DA4B5FF2-146D-4AD2-8EF0-F2D328417B4F}"/>
              </a:ext>
            </a:extLst>
          </p:cNvPr>
          <p:cNvSpPr txBox="1"/>
          <p:nvPr/>
        </p:nvSpPr>
        <p:spPr>
          <a:xfrm>
            <a:off x="2178244" y="4688805"/>
            <a:ext cx="676602" cy="646331"/>
          </a:xfrm>
          <a:prstGeom prst="rect">
            <a:avLst/>
          </a:prstGeom>
          <a:noFill/>
        </p:spPr>
        <p:txBody>
          <a:bodyPr wrap="square" rtlCol="0">
            <a:spAutoFit/>
          </a:bodyPr>
          <a:lstStyle/>
          <a:p>
            <a:r>
              <a:rPr lang="en-US" sz="3600" dirty="0">
                <a:highlight>
                  <a:srgbClr val="FFFF00"/>
                </a:highlight>
                <a:latin typeface="Tw Cen MT" panose="020B0602020104020603" pitchFamily="34" charset="0"/>
              </a:rPr>
              <a:t>    </a:t>
            </a:r>
          </a:p>
        </p:txBody>
      </p:sp>
      <p:pic>
        <p:nvPicPr>
          <p:cNvPr id="22" name="Picture 21">
            <a:extLst>
              <a:ext uri="{FF2B5EF4-FFF2-40B4-BE49-F238E27FC236}">
                <a16:creationId xmlns:a16="http://schemas.microsoft.com/office/drawing/2014/main" id="{A3F13D16-A789-4DE5-BD00-0744B0E26D3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1496538" y="3457980"/>
            <a:ext cx="938952" cy="522323"/>
          </a:xfrm>
          <a:prstGeom prst="rect">
            <a:avLst/>
          </a:prstGeom>
        </p:spPr>
      </p:pic>
      <p:pic>
        <p:nvPicPr>
          <p:cNvPr id="23" name="Picture 22">
            <a:extLst>
              <a:ext uri="{FF2B5EF4-FFF2-40B4-BE49-F238E27FC236}">
                <a16:creationId xmlns:a16="http://schemas.microsoft.com/office/drawing/2014/main" id="{D1456B99-FEAC-4B5D-8205-4FA6E065112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5561176" y="3457980"/>
            <a:ext cx="938952" cy="522323"/>
          </a:xfrm>
          <a:prstGeom prst="rect">
            <a:avLst/>
          </a:prstGeom>
        </p:spPr>
      </p:pic>
      <p:pic>
        <p:nvPicPr>
          <p:cNvPr id="24" name="Picture 23">
            <a:extLst>
              <a:ext uri="{FF2B5EF4-FFF2-40B4-BE49-F238E27FC236}">
                <a16:creationId xmlns:a16="http://schemas.microsoft.com/office/drawing/2014/main" id="{D7742CAB-614D-40F5-A192-454B5F82AA5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1496537" y="5074626"/>
            <a:ext cx="938952" cy="522323"/>
          </a:xfrm>
          <a:prstGeom prst="rect">
            <a:avLst/>
          </a:prstGeom>
        </p:spPr>
      </p:pic>
      <p:pic>
        <p:nvPicPr>
          <p:cNvPr id="25" name="Picture 24">
            <a:extLst>
              <a:ext uri="{FF2B5EF4-FFF2-40B4-BE49-F238E27FC236}">
                <a16:creationId xmlns:a16="http://schemas.microsoft.com/office/drawing/2014/main" id="{E44236ED-B818-40D8-9551-0AF58CB9752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5454844" y="5016694"/>
            <a:ext cx="938952" cy="522323"/>
          </a:xfrm>
          <a:prstGeom prst="rect">
            <a:avLst/>
          </a:prstGeom>
        </p:spPr>
      </p:pic>
      <p:sp>
        <p:nvSpPr>
          <p:cNvPr id="26" name="TextBox 25">
            <a:extLst>
              <a:ext uri="{FF2B5EF4-FFF2-40B4-BE49-F238E27FC236}">
                <a16:creationId xmlns:a16="http://schemas.microsoft.com/office/drawing/2014/main" id="{CF50FD6F-9F43-4241-8CCF-DE4994DB07CB}"/>
              </a:ext>
            </a:extLst>
          </p:cNvPr>
          <p:cNvSpPr txBox="1"/>
          <p:nvPr/>
        </p:nvSpPr>
        <p:spPr>
          <a:xfrm>
            <a:off x="611187" y="2010326"/>
            <a:ext cx="3525965" cy="338554"/>
          </a:xfrm>
          <a:prstGeom prst="rect">
            <a:avLst/>
          </a:prstGeom>
          <a:noFill/>
        </p:spPr>
        <p:txBody>
          <a:bodyPr wrap="square" rtlCol="0">
            <a:spAutoFit/>
          </a:bodyPr>
          <a:lstStyle/>
          <a:p>
            <a:pPr algn="ctr"/>
            <a:r>
              <a:rPr lang="en-US" dirty="0"/>
              <a:t>Excluding event information</a:t>
            </a:r>
          </a:p>
        </p:txBody>
      </p:sp>
      <p:sp>
        <p:nvSpPr>
          <p:cNvPr id="27" name="TextBox 26">
            <a:extLst>
              <a:ext uri="{FF2B5EF4-FFF2-40B4-BE49-F238E27FC236}">
                <a16:creationId xmlns:a16="http://schemas.microsoft.com/office/drawing/2014/main" id="{43610417-090E-4AB6-84A8-1451F5C8CA2B}"/>
              </a:ext>
            </a:extLst>
          </p:cNvPr>
          <p:cNvSpPr txBox="1"/>
          <p:nvPr/>
        </p:nvSpPr>
        <p:spPr>
          <a:xfrm>
            <a:off x="4583037" y="2010326"/>
            <a:ext cx="3566159" cy="338554"/>
          </a:xfrm>
          <a:prstGeom prst="rect">
            <a:avLst/>
          </a:prstGeom>
          <a:noFill/>
        </p:spPr>
        <p:txBody>
          <a:bodyPr wrap="square" rtlCol="0">
            <a:spAutoFit/>
          </a:bodyPr>
          <a:lstStyle/>
          <a:p>
            <a:pPr algn="ctr"/>
            <a:r>
              <a:rPr lang="en-US" dirty="0"/>
              <a:t>Including event information</a:t>
            </a:r>
          </a:p>
        </p:txBody>
      </p:sp>
      <p:sp>
        <p:nvSpPr>
          <p:cNvPr id="32" name="TextBox 31">
            <a:extLst>
              <a:ext uri="{FF2B5EF4-FFF2-40B4-BE49-F238E27FC236}">
                <a16:creationId xmlns:a16="http://schemas.microsoft.com/office/drawing/2014/main" id="{334C2938-8FEC-48D0-87C3-5B419D970503}"/>
              </a:ext>
            </a:extLst>
          </p:cNvPr>
          <p:cNvSpPr txBox="1"/>
          <p:nvPr/>
        </p:nvSpPr>
        <p:spPr>
          <a:xfrm>
            <a:off x="570993" y="2651313"/>
            <a:ext cx="2223096" cy="338554"/>
          </a:xfrm>
          <a:prstGeom prst="rect">
            <a:avLst/>
          </a:prstGeom>
          <a:noFill/>
        </p:spPr>
        <p:txBody>
          <a:bodyPr wrap="square" rtlCol="0">
            <a:spAutoFit/>
          </a:bodyPr>
          <a:lstStyle/>
          <a:p>
            <a:r>
              <a:rPr lang="en-US" dirty="0"/>
              <a:t>RMSE</a:t>
            </a:r>
          </a:p>
        </p:txBody>
      </p:sp>
      <p:sp>
        <p:nvSpPr>
          <p:cNvPr id="33" name="TextBox 32">
            <a:extLst>
              <a:ext uri="{FF2B5EF4-FFF2-40B4-BE49-F238E27FC236}">
                <a16:creationId xmlns:a16="http://schemas.microsoft.com/office/drawing/2014/main" id="{D0B5EFC0-632E-4E93-B6F8-70045A8110B1}"/>
              </a:ext>
            </a:extLst>
          </p:cNvPr>
          <p:cNvSpPr txBox="1"/>
          <p:nvPr/>
        </p:nvSpPr>
        <p:spPr>
          <a:xfrm>
            <a:off x="611187" y="4263363"/>
            <a:ext cx="2223096" cy="338554"/>
          </a:xfrm>
          <a:prstGeom prst="rect">
            <a:avLst/>
          </a:prstGeom>
          <a:noFill/>
        </p:spPr>
        <p:txBody>
          <a:bodyPr wrap="square" rtlCol="0">
            <a:spAutoFit/>
          </a:bodyPr>
          <a:lstStyle/>
          <a:p>
            <a:r>
              <a:rPr lang="en-US" dirty="0"/>
              <a:t>R-squared</a:t>
            </a:r>
          </a:p>
        </p:txBody>
      </p:sp>
      <p:sp>
        <p:nvSpPr>
          <p:cNvPr id="3" name="TextBox 2">
            <a:extLst>
              <a:ext uri="{FF2B5EF4-FFF2-40B4-BE49-F238E27FC236}">
                <a16:creationId xmlns:a16="http://schemas.microsoft.com/office/drawing/2014/main" id="{6AC1376B-D812-4648-9604-DB79027315DF}"/>
              </a:ext>
            </a:extLst>
          </p:cNvPr>
          <p:cNvSpPr txBox="1"/>
          <p:nvPr/>
        </p:nvSpPr>
        <p:spPr>
          <a:xfrm>
            <a:off x="8399462" y="2957277"/>
            <a:ext cx="3566160" cy="584775"/>
          </a:xfrm>
          <a:prstGeom prst="rect">
            <a:avLst/>
          </a:prstGeom>
          <a:noFill/>
        </p:spPr>
        <p:txBody>
          <a:bodyPr wrap="square" rtlCol="0">
            <a:spAutoFit/>
          </a:bodyPr>
          <a:lstStyle/>
          <a:p>
            <a:pPr marL="285750" indent="-285750">
              <a:buFont typeface="Arial" panose="020B0604020202020204" pitchFamily="34" charset="0"/>
              <a:buChar char="•"/>
            </a:pPr>
            <a:r>
              <a:rPr lang="en-US" dirty="0"/>
              <a:t>The models outperform the baseline.</a:t>
            </a:r>
          </a:p>
        </p:txBody>
      </p:sp>
    </p:spTree>
    <p:extLst>
      <p:ext uri="{BB962C8B-B14F-4D97-AF65-F5344CB8AC3E}">
        <p14:creationId xmlns:p14="http://schemas.microsoft.com/office/powerpoint/2010/main" val="3684142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02017-9DC7-4FA9-8EC1-B9B16FE0D619}"/>
              </a:ext>
            </a:extLst>
          </p:cNvPr>
          <p:cNvSpPr>
            <a:spLocks noGrp="1"/>
          </p:cNvSpPr>
          <p:nvPr>
            <p:ph type="title"/>
          </p:nvPr>
        </p:nvSpPr>
        <p:spPr/>
        <p:txBody>
          <a:bodyPr/>
          <a:lstStyle/>
          <a:p>
            <a:r>
              <a:rPr lang="en-US" dirty="0"/>
              <a:t>Results </a:t>
            </a:r>
            <a:br>
              <a:rPr lang="en-US" dirty="0"/>
            </a:br>
            <a:r>
              <a:rPr lang="en-US" sz="2400" b="0" dirty="0"/>
              <a:t>Passengers alighting </a:t>
            </a:r>
            <a:endParaRPr lang="en-US" b="0" dirty="0"/>
          </a:p>
        </p:txBody>
      </p:sp>
      <p:sp>
        <p:nvSpPr>
          <p:cNvPr id="4" name="Date Placeholder 3">
            <a:extLst>
              <a:ext uri="{FF2B5EF4-FFF2-40B4-BE49-F238E27FC236}">
                <a16:creationId xmlns:a16="http://schemas.microsoft.com/office/drawing/2014/main" id="{E09C1E31-CFAB-47D1-B8AD-C98045189365}"/>
              </a:ext>
            </a:extLst>
          </p:cNvPr>
          <p:cNvSpPr>
            <a:spLocks noGrp="1"/>
          </p:cNvSpPr>
          <p:nvPr>
            <p:ph type="dt" sz="half" idx="10"/>
          </p:nvPr>
        </p:nvSpPr>
        <p:spPr/>
        <p:txBody>
          <a:bodyPr/>
          <a:lstStyle/>
          <a:p>
            <a:r>
              <a:rPr lang="en-US" dirty="0"/>
              <a:t>17 August 2018</a:t>
            </a:r>
            <a:endParaRPr lang="en-GB" dirty="0"/>
          </a:p>
        </p:txBody>
      </p:sp>
      <p:pic>
        <p:nvPicPr>
          <p:cNvPr id="5" name="Picture 4">
            <a:extLst>
              <a:ext uri="{FF2B5EF4-FFF2-40B4-BE49-F238E27FC236}">
                <a16:creationId xmlns:a16="http://schemas.microsoft.com/office/drawing/2014/main" id="{6E8D43E3-3482-4EAB-A996-4F53BA19C100}"/>
              </a:ext>
            </a:extLst>
          </p:cNvPr>
          <p:cNvPicPr>
            <a:picLocks noChangeAspect="1"/>
          </p:cNvPicPr>
          <p:nvPr/>
        </p:nvPicPr>
        <p:blipFill>
          <a:blip r:embed="rId2"/>
          <a:stretch>
            <a:fillRect/>
          </a:stretch>
        </p:blipFill>
        <p:spPr>
          <a:xfrm>
            <a:off x="570993" y="3044792"/>
            <a:ext cx="3566160" cy="1198751"/>
          </a:xfrm>
          <a:prstGeom prst="rect">
            <a:avLst/>
          </a:prstGeom>
        </p:spPr>
      </p:pic>
      <p:pic>
        <p:nvPicPr>
          <p:cNvPr id="6" name="Picture 5">
            <a:extLst>
              <a:ext uri="{FF2B5EF4-FFF2-40B4-BE49-F238E27FC236}">
                <a16:creationId xmlns:a16="http://schemas.microsoft.com/office/drawing/2014/main" id="{254C87F8-AFEF-4EDE-B2E4-9DD8EF4DC64F}"/>
              </a:ext>
            </a:extLst>
          </p:cNvPr>
          <p:cNvPicPr>
            <a:picLocks noChangeAspect="1"/>
          </p:cNvPicPr>
          <p:nvPr/>
        </p:nvPicPr>
        <p:blipFill>
          <a:blip r:embed="rId3"/>
          <a:stretch>
            <a:fillRect/>
          </a:stretch>
        </p:blipFill>
        <p:spPr>
          <a:xfrm>
            <a:off x="611188" y="4667562"/>
            <a:ext cx="3566160" cy="1137702"/>
          </a:xfrm>
          <a:prstGeom prst="rect">
            <a:avLst/>
          </a:prstGeom>
        </p:spPr>
      </p:pic>
      <p:pic>
        <p:nvPicPr>
          <p:cNvPr id="7" name="Picture 6">
            <a:extLst>
              <a:ext uri="{FF2B5EF4-FFF2-40B4-BE49-F238E27FC236}">
                <a16:creationId xmlns:a16="http://schemas.microsoft.com/office/drawing/2014/main" id="{37C74EE2-F789-49D1-9394-80BDAD493320}"/>
              </a:ext>
            </a:extLst>
          </p:cNvPr>
          <p:cNvPicPr>
            <a:picLocks noChangeAspect="1"/>
          </p:cNvPicPr>
          <p:nvPr/>
        </p:nvPicPr>
        <p:blipFill>
          <a:blip r:embed="rId4"/>
          <a:stretch>
            <a:fillRect/>
          </a:stretch>
        </p:blipFill>
        <p:spPr>
          <a:xfrm>
            <a:off x="4583038" y="3051441"/>
            <a:ext cx="3566160" cy="1192102"/>
          </a:xfrm>
          <a:prstGeom prst="rect">
            <a:avLst/>
          </a:prstGeom>
        </p:spPr>
      </p:pic>
      <p:pic>
        <p:nvPicPr>
          <p:cNvPr id="8" name="Picture 7">
            <a:extLst>
              <a:ext uri="{FF2B5EF4-FFF2-40B4-BE49-F238E27FC236}">
                <a16:creationId xmlns:a16="http://schemas.microsoft.com/office/drawing/2014/main" id="{2E7D469A-C528-493F-8525-69679AA0A2BB}"/>
              </a:ext>
            </a:extLst>
          </p:cNvPr>
          <p:cNvPicPr>
            <a:picLocks noChangeAspect="1"/>
          </p:cNvPicPr>
          <p:nvPr/>
        </p:nvPicPr>
        <p:blipFill>
          <a:blip r:embed="rId5"/>
          <a:stretch>
            <a:fillRect/>
          </a:stretch>
        </p:blipFill>
        <p:spPr>
          <a:xfrm>
            <a:off x="4583038" y="4661014"/>
            <a:ext cx="3566160" cy="1144250"/>
          </a:xfrm>
          <a:prstGeom prst="rect">
            <a:avLst/>
          </a:prstGeom>
        </p:spPr>
      </p:pic>
      <p:sp>
        <p:nvSpPr>
          <p:cNvPr id="11" name="TextBox 10">
            <a:extLst>
              <a:ext uri="{FF2B5EF4-FFF2-40B4-BE49-F238E27FC236}">
                <a16:creationId xmlns:a16="http://schemas.microsoft.com/office/drawing/2014/main" id="{DA4B5FF2-146D-4AD2-8EF0-F2D328417B4F}"/>
              </a:ext>
            </a:extLst>
          </p:cNvPr>
          <p:cNvSpPr txBox="1"/>
          <p:nvPr/>
        </p:nvSpPr>
        <p:spPr>
          <a:xfrm>
            <a:off x="2178244" y="4688805"/>
            <a:ext cx="676602" cy="646331"/>
          </a:xfrm>
          <a:prstGeom prst="rect">
            <a:avLst/>
          </a:prstGeom>
          <a:noFill/>
        </p:spPr>
        <p:txBody>
          <a:bodyPr wrap="square" rtlCol="0">
            <a:spAutoFit/>
          </a:bodyPr>
          <a:lstStyle/>
          <a:p>
            <a:r>
              <a:rPr lang="en-US" sz="3600" dirty="0">
                <a:highlight>
                  <a:srgbClr val="FFFF00"/>
                </a:highlight>
                <a:latin typeface="Tw Cen MT" panose="020B0602020104020603" pitchFamily="34" charset="0"/>
              </a:rPr>
              <a:t>    </a:t>
            </a:r>
          </a:p>
        </p:txBody>
      </p:sp>
      <p:pic>
        <p:nvPicPr>
          <p:cNvPr id="22" name="Picture 21">
            <a:extLst>
              <a:ext uri="{FF2B5EF4-FFF2-40B4-BE49-F238E27FC236}">
                <a16:creationId xmlns:a16="http://schemas.microsoft.com/office/drawing/2014/main" id="{A3F13D16-A789-4DE5-BD00-0744B0E26D3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2471857" y="3617006"/>
            <a:ext cx="284400" cy="377319"/>
          </a:xfrm>
          <a:prstGeom prst="rect">
            <a:avLst/>
          </a:prstGeom>
        </p:spPr>
      </p:pic>
      <p:sp>
        <p:nvSpPr>
          <p:cNvPr id="26" name="TextBox 25">
            <a:extLst>
              <a:ext uri="{FF2B5EF4-FFF2-40B4-BE49-F238E27FC236}">
                <a16:creationId xmlns:a16="http://schemas.microsoft.com/office/drawing/2014/main" id="{CF50FD6F-9F43-4241-8CCF-DE4994DB07CB}"/>
              </a:ext>
            </a:extLst>
          </p:cNvPr>
          <p:cNvSpPr txBox="1"/>
          <p:nvPr/>
        </p:nvSpPr>
        <p:spPr>
          <a:xfrm>
            <a:off x="611187" y="2010326"/>
            <a:ext cx="3525965" cy="338554"/>
          </a:xfrm>
          <a:prstGeom prst="rect">
            <a:avLst/>
          </a:prstGeom>
          <a:noFill/>
        </p:spPr>
        <p:txBody>
          <a:bodyPr wrap="square" rtlCol="0">
            <a:spAutoFit/>
          </a:bodyPr>
          <a:lstStyle/>
          <a:p>
            <a:pPr algn="ctr"/>
            <a:r>
              <a:rPr lang="en-US" dirty="0"/>
              <a:t>Excluding event information</a:t>
            </a:r>
          </a:p>
        </p:txBody>
      </p:sp>
      <p:sp>
        <p:nvSpPr>
          <p:cNvPr id="27" name="TextBox 26">
            <a:extLst>
              <a:ext uri="{FF2B5EF4-FFF2-40B4-BE49-F238E27FC236}">
                <a16:creationId xmlns:a16="http://schemas.microsoft.com/office/drawing/2014/main" id="{43610417-090E-4AB6-84A8-1451F5C8CA2B}"/>
              </a:ext>
            </a:extLst>
          </p:cNvPr>
          <p:cNvSpPr txBox="1"/>
          <p:nvPr/>
        </p:nvSpPr>
        <p:spPr>
          <a:xfrm>
            <a:off x="4583037" y="2010326"/>
            <a:ext cx="3566159" cy="338554"/>
          </a:xfrm>
          <a:prstGeom prst="rect">
            <a:avLst/>
          </a:prstGeom>
          <a:noFill/>
        </p:spPr>
        <p:txBody>
          <a:bodyPr wrap="square" rtlCol="0">
            <a:spAutoFit/>
          </a:bodyPr>
          <a:lstStyle/>
          <a:p>
            <a:pPr algn="ctr"/>
            <a:r>
              <a:rPr lang="en-US" dirty="0"/>
              <a:t>Including event information</a:t>
            </a:r>
          </a:p>
        </p:txBody>
      </p:sp>
      <p:sp>
        <p:nvSpPr>
          <p:cNvPr id="32" name="TextBox 31">
            <a:extLst>
              <a:ext uri="{FF2B5EF4-FFF2-40B4-BE49-F238E27FC236}">
                <a16:creationId xmlns:a16="http://schemas.microsoft.com/office/drawing/2014/main" id="{334C2938-8FEC-48D0-87C3-5B419D970503}"/>
              </a:ext>
            </a:extLst>
          </p:cNvPr>
          <p:cNvSpPr txBox="1"/>
          <p:nvPr/>
        </p:nvSpPr>
        <p:spPr>
          <a:xfrm>
            <a:off x="570993" y="2651313"/>
            <a:ext cx="2223096" cy="338554"/>
          </a:xfrm>
          <a:prstGeom prst="rect">
            <a:avLst/>
          </a:prstGeom>
          <a:noFill/>
        </p:spPr>
        <p:txBody>
          <a:bodyPr wrap="square" rtlCol="0">
            <a:spAutoFit/>
          </a:bodyPr>
          <a:lstStyle/>
          <a:p>
            <a:r>
              <a:rPr lang="en-US" dirty="0"/>
              <a:t>RMSE</a:t>
            </a:r>
          </a:p>
        </p:txBody>
      </p:sp>
      <p:sp>
        <p:nvSpPr>
          <p:cNvPr id="33" name="TextBox 32">
            <a:extLst>
              <a:ext uri="{FF2B5EF4-FFF2-40B4-BE49-F238E27FC236}">
                <a16:creationId xmlns:a16="http://schemas.microsoft.com/office/drawing/2014/main" id="{D0B5EFC0-632E-4E93-B6F8-70045A8110B1}"/>
              </a:ext>
            </a:extLst>
          </p:cNvPr>
          <p:cNvSpPr txBox="1"/>
          <p:nvPr/>
        </p:nvSpPr>
        <p:spPr>
          <a:xfrm>
            <a:off x="611187" y="4263363"/>
            <a:ext cx="2223096" cy="338554"/>
          </a:xfrm>
          <a:prstGeom prst="rect">
            <a:avLst/>
          </a:prstGeom>
          <a:noFill/>
        </p:spPr>
        <p:txBody>
          <a:bodyPr wrap="square" rtlCol="0">
            <a:spAutoFit/>
          </a:bodyPr>
          <a:lstStyle/>
          <a:p>
            <a:r>
              <a:rPr lang="en-US" dirty="0"/>
              <a:t>R-squared</a:t>
            </a:r>
          </a:p>
        </p:txBody>
      </p:sp>
      <p:sp>
        <p:nvSpPr>
          <p:cNvPr id="3" name="TextBox 2">
            <a:extLst>
              <a:ext uri="{FF2B5EF4-FFF2-40B4-BE49-F238E27FC236}">
                <a16:creationId xmlns:a16="http://schemas.microsoft.com/office/drawing/2014/main" id="{6AC1376B-D812-4648-9604-DB79027315DF}"/>
              </a:ext>
            </a:extLst>
          </p:cNvPr>
          <p:cNvSpPr txBox="1"/>
          <p:nvPr/>
        </p:nvSpPr>
        <p:spPr>
          <a:xfrm>
            <a:off x="8471470" y="3044792"/>
            <a:ext cx="3566160" cy="830997"/>
          </a:xfrm>
          <a:prstGeom prst="rect">
            <a:avLst/>
          </a:prstGeom>
          <a:noFill/>
        </p:spPr>
        <p:txBody>
          <a:bodyPr wrap="square" rtlCol="0">
            <a:spAutoFit/>
          </a:bodyPr>
          <a:lstStyle/>
          <a:p>
            <a:pPr marL="285750" indent="-285750">
              <a:buFont typeface="Arial" panose="020B0604020202020204" pitchFamily="34" charset="0"/>
              <a:buChar char="•"/>
            </a:pPr>
            <a:r>
              <a:rPr lang="en-US" dirty="0"/>
              <a:t>In all the cases, considering event information improve the models’ performances.</a:t>
            </a:r>
          </a:p>
        </p:txBody>
      </p:sp>
      <p:pic>
        <p:nvPicPr>
          <p:cNvPr id="18" name="Picture 17">
            <a:extLst>
              <a:ext uri="{FF2B5EF4-FFF2-40B4-BE49-F238E27FC236}">
                <a16:creationId xmlns:a16="http://schemas.microsoft.com/office/drawing/2014/main" id="{14FE9302-36D2-4746-B0C7-169061936F2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3742767" y="3602994"/>
            <a:ext cx="284400" cy="377319"/>
          </a:xfrm>
          <a:prstGeom prst="rect">
            <a:avLst/>
          </a:prstGeom>
        </p:spPr>
      </p:pic>
      <p:pic>
        <p:nvPicPr>
          <p:cNvPr id="19" name="Picture 18">
            <a:extLst>
              <a:ext uri="{FF2B5EF4-FFF2-40B4-BE49-F238E27FC236}">
                <a16:creationId xmlns:a16="http://schemas.microsoft.com/office/drawing/2014/main" id="{A68BD75F-8881-4D6E-B34F-499FA0B316E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6573713" y="3597708"/>
            <a:ext cx="284400" cy="377319"/>
          </a:xfrm>
          <a:prstGeom prst="rect">
            <a:avLst/>
          </a:prstGeom>
        </p:spPr>
      </p:pic>
      <p:pic>
        <p:nvPicPr>
          <p:cNvPr id="20" name="Picture 19">
            <a:extLst>
              <a:ext uri="{FF2B5EF4-FFF2-40B4-BE49-F238E27FC236}">
                <a16:creationId xmlns:a16="http://schemas.microsoft.com/office/drawing/2014/main" id="{718E3997-B8D6-4DA2-9162-AA295FCD21D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7815236" y="3589277"/>
            <a:ext cx="284400" cy="377319"/>
          </a:xfrm>
          <a:prstGeom prst="rect">
            <a:avLst/>
          </a:prstGeom>
        </p:spPr>
      </p:pic>
      <p:pic>
        <p:nvPicPr>
          <p:cNvPr id="21" name="Picture 20">
            <a:extLst>
              <a:ext uri="{FF2B5EF4-FFF2-40B4-BE49-F238E27FC236}">
                <a16:creationId xmlns:a16="http://schemas.microsoft.com/office/drawing/2014/main" id="{9ED73AB2-5306-4B23-9589-4A544F49110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400000">
            <a:off x="2881069" y="4585450"/>
            <a:ext cx="268419" cy="1179763"/>
          </a:xfrm>
          <a:prstGeom prst="rect">
            <a:avLst/>
          </a:prstGeom>
        </p:spPr>
      </p:pic>
      <p:pic>
        <p:nvPicPr>
          <p:cNvPr id="29" name="Picture 28">
            <a:extLst>
              <a:ext uri="{FF2B5EF4-FFF2-40B4-BE49-F238E27FC236}">
                <a16:creationId xmlns:a16="http://schemas.microsoft.com/office/drawing/2014/main" id="{CE72B380-8373-439D-BEDD-4A6FB05A80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400000">
            <a:off x="6805724" y="4556298"/>
            <a:ext cx="268419" cy="1179763"/>
          </a:xfrm>
          <a:prstGeom prst="rect">
            <a:avLst/>
          </a:prstGeom>
        </p:spPr>
      </p:pic>
    </p:spTree>
    <p:extLst>
      <p:ext uri="{BB962C8B-B14F-4D97-AF65-F5344CB8AC3E}">
        <p14:creationId xmlns:p14="http://schemas.microsoft.com/office/powerpoint/2010/main" val="3142289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02017-9DC7-4FA9-8EC1-B9B16FE0D619}"/>
              </a:ext>
            </a:extLst>
          </p:cNvPr>
          <p:cNvSpPr>
            <a:spLocks noGrp="1"/>
          </p:cNvSpPr>
          <p:nvPr>
            <p:ph type="title"/>
          </p:nvPr>
        </p:nvSpPr>
        <p:spPr/>
        <p:txBody>
          <a:bodyPr/>
          <a:lstStyle/>
          <a:p>
            <a:r>
              <a:rPr lang="en-US" dirty="0"/>
              <a:t>Results </a:t>
            </a:r>
            <a:br>
              <a:rPr lang="en-US" dirty="0"/>
            </a:br>
            <a:r>
              <a:rPr lang="en-US" sz="2400" b="0" dirty="0"/>
              <a:t>Passengers alighting </a:t>
            </a:r>
            <a:endParaRPr lang="en-US" b="0" dirty="0"/>
          </a:p>
        </p:txBody>
      </p:sp>
      <p:sp>
        <p:nvSpPr>
          <p:cNvPr id="4" name="Date Placeholder 3">
            <a:extLst>
              <a:ext uri="{FF2B5EF4-FFF2-40B4-BE49-F238E27FC236}">
                <a16:creationId xmlns:a16="http://schemas.microsoft.com/office/drawing/2014/main" id="{E09C1E31-CFAB-47D1-B8AD-C98045189365}"/>
              </a:ext>
            </a:extLst>
          </p:cNvPr>
          <p:cNvSpPr>
            <a:spLocks noGrp="1"/>
          </p:cNvSpPr>
          <p:nvPr>
            <p:ph type="dt" sz="half" idx="10"/>
          </p:nvPr>
        </p:nvSpPr>
        <p:spPr/>
        <p:txBody>
          <a:bodyPr/>
          <a:lstStyle/>
          <a:p>
            <a:r>
              <a:rPr lang="en-US" dirty="0"/>
              <a:t>17 August 2018</a:t>
            </a:r>
            <a:endParaRPr lang="en-GB" dirty="0"/>
          </a:p>
        </p:txBody>
      </p:sp>
      <p:pic>
        <p:nvPicPr>
          <p:cNvPr id="5" name="Picture 4">
            <a:extLst>
              <a:ext uri="{FF2B5EF4-FFF2-40B4-BE49-F238E27FC236}">
                <a16:creationId xmlns:a16="http://schemas.microsoft.com/office/drawing/2014/main" id="{6E8D43E3-3482-4EAB-A996-4F53BA19C100}"/>
              </a:ext>
            </a:extLst>
          </p:cNvPr>
          <p:cNvPicPr>
            <a:picLocks noChangeAspect="1"/>
          </p:cNvPicPr>
          <p:nvPr/>
        </p:nvPicPr>
        <p:blipFill>
          <a:blip r:embed="rId2"/>
          <a:stretch>
            <a:fillRect/>
          </a:stretch>
        </p:blipFill>
        <p:spPr>
          <a:xfrm>
            <a:off x="570993" y="3044792"/>
            <a:ext cx="3566160" cy="1198751"/>
          </a:xfrm>
          <a:prstGeom prst="rect">
            <a:avLst/>
          </a:prstGeom>
        </p:spPr>
      </p:pic>
      <p:pic>
        <p:nvPicPr>
          <p:cNvPr id="6" name="Picture 5">
            <a:extLst>
              <a:ext uri="{FF2B5EF4-FFF2-40B4-BE49-F238E27FC236}">
                <a16:creationId xmlns:a16="http://schemas.microsoft.com/office/drawing/2014/main" id="{254C87F8-AFEF-4EDE-B2E4-9DD8EF4DC64F}"/>
              </a:ext>
            </a:extLst>
          </p:cNvPr>
          <p:cNvPicPr>
            <a:picLocks noChangeAspect="1"/>
          </p:cNvPicPr>
          <p:nvPr/>
        </p:nvPicPr>
        <p:blipFill>
          <a:blip r:embed="rId3"/>
          <a:stretch>
            <a:fillRect/>
          </a:stretch>
        </p:blipFill>
        <p:spPr>
          <a:xfrm>
            <a:off x="611188" y="4667562"/>
            <a:ext cx="3566160" cy="1137702"/>
          </a:xfrm>
          <a:prstGeom prst="rect">
            <a:avLst/>
          </a:prstGeom>
        </p:spPr>
      </p:pic>
      <p:pic>
        <p:nvPicPr>
          <p:cNvPr id="7" name="Picture 6">
            <a:extLst>
              <a:ext uri="{FF2B5EF4-FFF2-40B4-BE49-F238E27FC236}">
                <a16:creationId xmlns:a16="http://schemas.microsoft.com/office/drawing/2014/main" id="{37C74EE2-F789-49D1-9394-80BDAD493320}"/>
              </a:ext>
            </a:extLst>
          </p:cNvPr>
          <p:cNvPicPr>
            <a:picLocks noChangeAspect="1"/>
          </p:cNvPicPr>
          <p:nvPr/>
        </p:nvPicPr>
        <p:blipFill>
          <a:blip r:embed="rId4"/>
          <a:stretch>
            <a:fillRect/>
          </a:stretch>
        </p:blipFill>
        <p:spPr>
          <a:xfrm>
            <a:off x="4583038" y="3051441"/>
            <a:ext cx="3566160" cy="1192102"/>
          </a:xfrm>
          <a:prstGeom prst="rect">
            <a:avLst/>
          </a:prstGeom>
        </p:spPr>
      </p:pic>
      <p:pic>
        <p:nvPicPr>
          <p:cNvPr id="8" name="Picture 7">
            <a:extLst>
              <a:ext uri="{FF2B5EF4-FFF2-40B4-BE49-F238E27FC236}">
                <a16:creationId xmlns:a16="http://schemas.microsoft.com/office/drawing/2014/main" id="{2E7D469A-C528-493F-8525-69679AA0A2BB}"/>
              </a:ext>
            </a:extLst>
          </p:cNvPr>
          <p:cNvPicPr>
            <a:picLocks noChangeAspect="1"/>
          </p:cNvPicPr>
          <p:nvPr/>
        </p:nvPicPr>
        <p:blipFill>
          <a:blip r:embed="rId5"/>
          <a:stretch>
            <a:fillRect/>
          </a:stretch>
        </p:blipFill>
        <p:spPr>
          <a:xfrm>
            <a:off x="4583038" y="4661014"/>
            <a:ext cx="3566160" cy="1144250"/>
          </a:xfrm>
          <a:prstGeom prst="rect">
            <a:avLst/>
          </a:prstGeom>
        </p:spPr>
      </p:pic>
      <p:sp>
        <p:nvSpPr>
          <p:cNvPr id="11" name="TextBox 10">
            <a:extLst>
              <a:ext uri="{FF2B5EF4-FFF2-40B4-BE49-F238E27FC236}">
                <a16:creationId xmlns:a16="http://schemas.microsoft.com/office/drawing/2014/main" id="{DA4B5FF2-146D-4AD2-8EF0-F2D328417B4F}"/>
              </a:ext>
            </a:extLst>
          </p:cNvPr>
          <p:cNvSpPr txBox="1"/>
          <p:nvPr/>
        </p:nvSpPr>
        <p:spPr>
          <a:xfrm>
            <a:off x="2178244" y="4688805"/>
            <a:ext cx="676602" cy="646331"/>
          </a:xfrm>
          <a:prstGeom prst="rect">
            <a:avLst/>
          </a:prstGeom>
          <a:noFill/>
        </p:spPr>
        <p:txBody>
          <a:bodyPr wrap="square" rtlCol="0">
            <a:spAutoFit/>
          </a:bodyPr>
          <a:lstStyle/>
          <a:p>
            <a:r>
              <a:rPr lang="en-US" sz="3600" dirty="0">
                <a:highlight>
                  <a:srgbClr val="FFFF00"/>
                </a:highlight>
                <a:latin typeface="Tw Cen MT" panose="020B0602020104020603" pitchFamily="34" charset="0"/>
              </a:rPr>
              <a:t>    </a:t>
            </a:r>
          </a:p>
        </p:txBody>
      </p:sp>
      <p:pic>
        <p:nvPicPr>
          <p:cNvPr id="22" name="Picture 21">
            <a:extLst>
              <a:ext uri="{FF2B5EF4-FFF2-40B4-BE49-F238E27FC236}">
                <a16:creationId xmlns:a16="http://schemas.microsoft.com/office/drawing/2014/main" id="{A3F13D16-A789-4DE5-BD00-0744B0E26D3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3132095" y="3154351"/>
            <a:ext cx="338554" cy="1751950"/>
          </a:xfrm>
          <a:prstGeom prst="rect">
            <a:avLst/>
          </a:prstGeom>
        </p:spPr>
      </p:pic>
      <p:sp>
        <p:nvSpPr>
          <p:cNvPr id="26" name="TextBox 25">
            <a:extLst>
              <a:ext uri="{FF2B5EF4-FFF2-40B4-BE49-F238E27FC236}">
                <a16:creationId xmlns:a16="http://schemas.microsoft.com/office/drawing/2014/main" id="{CF50FD6F-9F43-4241-8CCF-DE4994DB07CB}"/>
              </a:ext>
            </a:extLst>
          </p:cNvPr>
          <p:cNvSpPr txBox="1"/>
          <p:nvPr/>
        </p:nvSpPr>
        <p:spPr>
          <a:xfrm>
            <a:off x="611187" y="2010326"/>
            <a:ext cx="3525965" cy="338554"/>
          </a:xfrm>
          <a:prstGeom prst="rect">
            <a:avLst/>
          </a:prstGeom>
          <a:noFill/>
        </p:spPr>
        <p:txBody>
          <a:bodyPr wrap="square" rtlCol="0">
            <a:spAutoFit/>
          </a:bodyPr>
          <a:lstStyle/>
          <a:p>
            <a:pPr algn="ctr"/>
            <a:r>
              <a:rPr lang="en-US" dirty="0"/>
              <a:t>Excluding event information</a:t>
            </a:r>
          </a:p>
        </p:txBody>
      </p:sp>
      <p:sp>
        <p:nvSpPr>
          <p:cNvPr id="27" name="TextBox 26">
            <a:extLst>
              <a:ext uri="{FF2B5EF4-FFF2-40B4-BE49-F238E27FC236}">
                <a16:creationId xmlns:a16="http://schemas.microsoft.com/office/drawing/2014/main" id="{43610417-090E-4AB6-84A8-1451F5C8CA2B}"/>
              </a:ext>
            </a:extLst>
          </p:cNvPr>
          <p:cNvSpPr txBox="1"/>
          <p:nvPr/>
        </p:nvSpPr>
        <p:spPr>
          <a:xfrm>
            <a:off x="4583037" y="2010326"/>
            <a:ext cx="3566159" cy="338554"/>
          </a:xfrm>
          <a:prstGeom prst="rect">
            <a:avLst/>
          </a:prstGeom>
          <a:noFill/>
        </p:spPr>
        <p:txBody>
          <a:bodyPr wrap="square" rtlCol="0">
            <a:spAutoFit/>
          </a:bodyPr>
          <a:lstStyle/>
          <a:p>
            <a:pPr algn="ctr"/>
            <a:r>
              <a:rPr lang="en-US" dirty="0"/>
              <a:t>Including event information</a:t>
            </a:r>
          </a:p>
        </p:txBody>
      </p:sp>
      <p:sp>
        <p:nvSpPr>
          <p:cNvPr id="32" name="TextBox 31">
            <a:extLst>
              <a:ext uri="{FF2B5EF4-FFF2-40B4-BE49-F238E27FC236}">
                <a16:creationId xmlns:a16="http://schemas.microsoft.com/office/drawing/2014/main" id="{334C2938-8FEC-48D0-87C3-5B419D970503}"/>
              </a:ext>
            </a:extLst>
          </p:cNvPr>
          <p:cNvSpPr txBox="1"/>
          <p:nvPr/>
        </p:nvSpPr>
        <p:spPr>
          <a:xfrm>
            <a:off x="570993" y="2651313"/>
            <a:ext cx="2223096" cy="338554"/>
          </a:xfrm>
          <a:prstGeom prst="rect">
            <a:avLst/>
          </a:prstGeom>
          <a:noFill/>
        </p:spPr>
        <p:txBody>
          <a:bodyPr wrap="square" rtlCol="0">
            <a:spAutoFit/>
          </a:bodyPr>
          <a:lstStyle/>
          <a:p>
            <a:r>
              <a:rPr lang="en-US" dirty="0"/>
              <a:t>RMSE</a:t>
            </a:r>
          </a:p>
        </p:txBody>
      </p:sp>
      <p:sp>
        <p:nvSpPr>
          <p:cNvPr id="33" name="TextBox 32">
            <a:extLst>
              <a:ext uri="{FF2B5EF4-FFF2-40B4-BE49-F238E27FC236}">
                <a16:creationId xmlns:a16="http://schemas.microsoft.com/office/drawing/2014/main" id="{D0B5EFC0-632E-4E93-B6F8-70045A8110B1}"/>
              </a:ext>
            </a:extLst>
          </p:cNvPr>
          <p:cNvSpPr txBox="1"/>
          <p:nvPr/>
        </p:nvSpPr>
        <p:spPr>
          <a:xfrm>
            <a:off x="611187" y="4263363"/>
            <a:ext cx="2223096" cy="338554"/>
          </a:xfrm>
          <a:prstGeom prst="rect">
            <a:avLst/>
          </a:prstGeom>
          <a:noFill/>
        </p:spPr>
        <p:txBody>
          <a:bodyPr wrap="square" rtlCol="0">
            <a:spAutoFit/>
          </a:bodyPr>
          <a:lstStyle/>
          <a:p>
            <a:r>
              <a:rPr lang="en-US" dirty="0"/>
              <a:t>R-squared</a:t>
            </a:r>
          </a:p>
        </p:txBody>
      </p:sp>
      <p:sp>
        <p:nvSpPr>
          <p:cNvPr id="3" name="TextBox 2">
            <a:extLst>
              <a:ext uri="{FF2B5EF4-FFF2-40B4-BE49-F238E27FC236}">
                <a16:creationId xmlns:a16="http://schemas.microsoft.com/office/drawing/2014/main" id="{6AC1376B-D812-4648-9604-DB79027315DF}"/>
              </a:ext>
            </a:extLst>
          </p:cNvPr>
          <p:cNvSpPr txBox="1"/>
          <p:nvPr/>
        </p:nvSpPr>
        <p:spPr>
          <a:xfrm>
            <a:off x="8399462" y="2957277"/>
            <a:ext cx="3566160" cy="1323439"/>
          </a:xfrm>
          <a:prstGeom prst="rect">
            <a:avLst/>
          </a:prstGeom>
          <a:noFill/>
        </p:spPr>
        <p:txBody>
          <a:bodyPr wrap="square" rtlCol="0">
            <a:spAutoFit/>
          </a:bodyPr>
          <a:lstStyle/>
          <a:p>
            <a:pPr marL="285750" indent="-285750">
              <a:buFont typeface="Arial" panose="020B0604020202020204" pitchFamily="34" charset="0"/>
              <a:buChar char="•"/>
            </a:pPr>
            <a:r>
              <a:rPr lang="en-US" dirty="0"/>
              <a:t>Regarding the two location: Royal Arena and Koncerthuset the prediction models are not capable to provide a reliable prediction.</a:t>
            </a:r>
          </a:p>
        </p:txBody>
      </p:sp>
      <p:pic>
        <p:nvPicPr>
          <p:cNvPr id="23" name="Picture 22">
            <a:extLst>
              <a:ext uri="{FF2B5EF4-FFF2-40B4-BE49-F238E27FC236}">
                <a16:creationId xmlns:a16="http://schemas.microsoft.com/office/drawing/2014/main" id="{8A3BABC0-0CCF-41DD-819C-57C9B75ED77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400000">
            <a:off x="7141054" y="3085213"/>
            <a:ext cx="402018" cy="1826765"/>
          </a:xfrm>
          <a:prstGeom prst="rect">
            <a:avLst/>
          </a:prstGeom>
        </p:spPr>
      </p:pic>
      <p:pic>
        <p:nvPicPr>
          <p:cNvPr id="28" name="Picture 27">
            <a:extLst>
              <a:ext uri="{FF2B5EF4-FFF2-40B4-BE49-F238E27FC236}">
                <a16:creationId xmlns:a16="http://schemas.microsoft.com/office/drawing/2014/main" id="{032B0197-637C-4274-AFF6-9B423E4BD44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5400000">
            <a:off x="3174955" y="4722435"/>
            <a:ext cx="284400" cy="1720384"/>
          </a:xfrm>
          <a:prstGeom prst="rect">
            <a:avLst/>
          </a:prstGeom>
        </p:spPr>
      </p:pic>
      <p:pic>
        <p:nvPicPr>
          <p:cNvPr id="30" name="Picture 29">
            <a:extLst>
              <a:ext uri="{FF2B5EF4-FFF2-40B4-BE49-F238E27FC236}">
                <a16:creationId xmlns:a16="http://schemas.microsoft.com/office/drawing/2014/main" id="{C51D9591-1373-4F98-A596-9463492B5F4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5400000">
            <a:off x="7084108" y="4709401"/>
            <a:ext cx="284400" cy="1720384"/>
          </a:xfrm>
          <a:prstGeom prst="rect">
            <a:avLst/>
          </a:prstGeom>
        </p:spPr>
      </p:pic>
    </p:spTree>
    <p:extLst>
      <p:ext uri="{BB962C8B-B14F-4D97-AF65-F5344CB8AC3E}">
        <p14:creationId xmlns:p14="http://schemas.microsoft.com/office/powerpoint/2010/main" val="615639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02017-9DC7-4FA9-8EC1-B9B16FE0D619}"/>
              </a:ext>
            </a:extLst>
          </p:cNvPr>
          <p:cNvSpPr>
            <a:spLocks noGrp="1"/>
          </p:cNvSpPr>
          <p:nvPr>
            <p:ph type="title"/>
          </p:nvPr>
        </p:nvSpPr>
        <p:spPr/>
        <p:txBody>
          <a:bodyPr/>
          <a:lstStyle/>
          <a:p>
            <a:r>
              <a:rPr lang="en-US" dirty="0"/>
              <a:t>Results </a:t>
            </a:r>
            <a:br>
              <a:rPr lang="en-US" dirty="0"/>
            </a:br>
            <a:r>
              <a:rPr lang="en-US" sz="2400" b="0" dirty="0"/>
              <a:t>Passengers boarding  </a:t>
            </a:r>
            <a:endParaRPr lang="en-US" b="0" dirty="0"/>
          </a:p>
        </p:txBody>
      </p:sp>
      <p:sp>
        <p:nvSpPr>
          <p:cNvPr id="4" name="Date Placeholder 3">
            <a:extLst>
              <a:ext uri="{FF2B5EF4-FFF2-40B4-BE49-F238E27FC236}">
                <a16:creationId xmlns:a16="http://schemas.microsoft.com/office/drawing/2014/main" id="{E09C1E31-CFAB-47D1-B8AD-C98045189365}"/>
              </a:ext>
            </a:extLst>
          </p:cNvPr>
          <p:cNvSpPr>
            <a:spLocks noGrp="1"/>
          </p:cNvSpPr>
          <p:nvPr>
            <p:ph type="dt" sz="half" idx="10"/>
          </p:nvPr>
        </p:nvSpPr>
        <p:spPr/>
        <p:txBody>
          <a:bodyPr/>
          <a:lstStyle/>
          <a:p>
            <a:r>
              <a:rPr lang="en-US" dirty="0"/>
              <a:t>17 August 2018</a:t>
            </a:r>
            <a:endParaRPr lang="en-GB" dirty="0"/>
          </a:p>
        </p:txBody>
      </p:sp>
      <p:pic>
        <p:nvPicPr>
          <p:cNvPr id="5" name="Picture 4">
            <a:extLst>
              <a:ext uri="{FF2B5EF4-FFF2-40B4-BE49-F238E27FC236}">
                <a16:creationId xmlns:a16="http://schemas.microsoft.com/office/drawing/2014/main" id="{6E8D43E3-3482-4EAB-A996-4F53BA19C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993" y="3073997"/>
            <a:ext cx="3566160" cy="1140341"/>
          </a:xfrm>
          <a:prstGeom prst="rect">
            <a:avLst/>
          </a:prstGeom>
        </p:spPr>
      </p:pic>
      <p:pic>
        <p:nvPicPr>
          <p:cNvPr id="6" name="Picture 5">
            <a:extLst>
              <a:ext uri="{FF2B5EF4-FFF2-40B4-BE49-F238E27FC236}">
                <a16:creationId xmlns:a16="http://schemas.microsoft.com/office/drawing/2014/main" id="{254C87F8-AFEF-4EDE-B2E4-9DD8EF4DC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188" y="4684018"/>
            <a:ext cx="3566160" cy="1104790"/>
          </a:xfrm>
          <a:prstGeom prst="rect">
            <a:avLst/>
          </a:prstGeom>
        </p:spPr>
      </p:pic>
      <p:pic>
        <p:nvPicPr>
          <p:cNvPr id="7" name="Picture 6">
            <a:extLst>
              <a:ext uri="{FF2B5EF4-FFF2-40B4-BE49-F238E27FC236}">
                <a16:creationId xmlns:a16="http://schemas.microsoft.com/office/drawing/2014/main" id="{37C74EE2-F789-49D1-9394-80BDAD4933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038" y="3085351"/>
            <a:ext cx="3566160" cy="1124281"/>
          </a:xfrm>
          <a:prstGeom prst="rect">
            <a:avLst/>
          </a:prstGeom>
        </p:spPr>
      </p:pic>
      <p:pic>
        <p:nvPicPr>
          <p:cNvPr id="8" name="Picture 7">
            <a:extLst>
              <a:ext uri="{FF2B5EF4-FFF2-40B4-BE49-F238E27FC236}">
                <a16:creationId xmlns:a16="http://schemas.microsoft.com/office/drawing/2014/main" id="{2E7D469A-C528-493F-8525-69679AA0A2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3038" y="4673842"/>
            <a:ext cx="3566160" cy="1118593"/>
          </a:xfrm>
          <a:prstGeom prst="rect">
            <a:avLst/>
          </a:prstGeom>
        </p:spPr>
      </p:pic>
      <p:sp>
        <p:nvSpPr>
          <p:cNvPr id="26" name="TextBox 25">
            <a:extLst>
              <a:ext uri="{FF2B5EF4-FFF2-40B4-BE49-F238E27FC236}">
                <a16:creationId xmlns:a16="http://schemas.microsoft.com/office/drawing/2014/main" id="{CF50FD6F-9F43-4241-8CCF-DE4994DB07CB}"/>
              </a:ext>
            </a:extLst>
          </p:cNvPr>
          <p:cNvSpPr txBox="1"/>
          <p:nvPr/>
        </p:nvSpPr>
        <p:spPr>
          <a:xfrm>
            <a:off x="611187" y="2010326"/>
            <a:ext cx="3525965" cy="338554"/>
          </a:xfrm>
          <a:prstGeom prst="rect">
            <a:avLst/>
          </a:prstGeom>
          <a:noFill/>
        </p:spPr>
        <p:txBody>
          <a:bodyPr wrap="square" rtlCol="0">
            <a:spAutoFit/>
          </a:bodyPr>
          <a:lstStyle/>
          <a:p>
            <a:pPr algn="ctr"/>
            <a:r>
              <a:rPr lang="en-US" dirty="0"/>
              <a:t>Excluding event information</a:t>
            </a:r>
          </a:p>
        </p:txBody>
      </p:sp>
      <p:sp>
        <p:nvSpPr>
          <p:cNvPr id="27" name="TextBox 26">
            <a:extLst>
              <a:ext uri="{FF2B5EF4-FFF2-40B4-BE49-F238E27FC236}">
                <a16:creationId xmlns:a16="http://schemas.microsoft.com/office/drawing/2014/main" id="{43610417-090E-4AB6-84A8-1451F5C8CA2B}"/>
              </a:ext>
            </a:extLst>
          </p:cNvPr>
          <p:cNvSpPr txBox="1"/>
          <p:nvPr/>
        </p:nvSpPr>
        <p:spPr>
          <a:xfrm>
            <a:off x="4583037" y="2010326"/>
            <a:ext cx="3566159" cy="338554"/>
          </a:xfrm>
          <a:prstGeom prst="rect">
            <a:avLst/>
          </a:prstGeom>
          <a:noFill/>
        </p:spPr>
        <p:txBody>
          <a:bodyPr wrap="square" rtlCol="0">
            <a:spAutoFit/>
          </a:bodyPr>
          <a:lstStyle/>
          <a:p>
            <a:pPr algn="ctr"/>
            <a:r>
              <a:rPr lang="en-US" dirty="0"/>
              <a:t>Including event information</a:t>
            </a:r>
          </a:p>
        </p:txBody>
      </p:sp>
      <p:sp>
        <p:nvSpPr>
          <p:cNvPr id="32" name="TextBox 31">
            <a:extLst>
              <a:ext uri="{FF2B5EF4-FFF2-40B4-BE49-F238E27FC236}">
                <a16:creationId xmlns:a16="http://schemas.microsoft.com/office/drawing/2014/main" id="{334C2938-8FEC-48D0-87C3-5B419D970503}"/>
              </a:ext>
            </a:extLst>
          </p:cNvPr>
          <p:cNvSpPr txBox="1"/>
          <p:nvPr/>
        </p:nvSpPr>
        <p:spPr>
          <a:xfrm>
            <a:off x="570993" y="2651313"/>
            <a:ext cx="2223096" cy="338554"/>
          </a:xfrm>
          <a:prstGeom prst="rect">
            <a:avLst/>
          </a:prstGeom>
          <a:noFill/>
        </p:spPr>
        <p:txBody>
          <a:bodyPr wrap="square" rtlCol="0">
            <a:spAutoFit/>
          </a:bodyPr>
          <a:lstStyle/>
          <a:p>
            <a:r>
              <a:rPr lang="en-US" dirty="0"/>
              <a:t>RMSE</a:t>
            </a:r>
          </a:p>
        </p:txBody>
      </p:sp>
      <p:sp>
        <p:nvSpPr>
          <p:cNvPr id="33" name="TextBox 32">
            <a:extLst>
              <a:ext uri="{FF2B5EF4-FFF2-40B4-BE49-F238E27FC236}">
                <a16:creationId xmlns:a16="http://schemas.microsoft.com/office/drawing/2014/main" id="{D0B5EFC0-632E-4E93-B6F8-70045A8110B1}"/>
              </a:ext>
            </a:extLst>
          </p:cNvPr>
          <p:cNvSpPr txBox="1"/>
          <p:nvPr/>
        </p:nvSpPr>
        <p:spPr>
          <a:xfrm>
            <a:off x="611187" y="4263363"/>
            <a:ext cx="2223096" cy="338554"/>
          </a:xfrm>
          <a:prstGeom prst="rect">
            <a:avLst/>
          </a:prstGeom>
          <a:noFill/>
        </p:spPr>
        <p:txBody>
          <a:bodyPr wrap="square" rtlCol="0">
            <a:spAutoFit/>
          </a:bodyPr>
          <a:lstStyle/>
          <a:p>
            <a:r>
              <a:rPr lang="en-US" dirty="0"/>
              <a:t>R-squared</a:t>
            </a:r>
          </a:p>
        </p:txBody>
      </p:sp>
    </p:spTree>
    <p:extLst>
      <p:ext uri="{BB962C8B-B14F-4D97-AF65-F5344CB8AC3E}">
        <p14:creationId xmlns:p14="http://schemas.microsoft.com/office/powerpoint/2010/main" val="20436318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02017-9DC7-4FA9-8EC1-B9B16FE0D619}"/>
              </a:ext>
            </a:extLst>
          </p:cNvPr>
          <p:cNvSpPr>
            <a:spLocks noGrp="1"/>
          </p:cNvSpPr>
          <p:nvPr>
            <p:ph type="title"/>
          </p:nvPr>
        </p:nvSpPr>
        <p:spPr/>
        <p:txBody>
          <a:bodyPr/>
          <a:lstStyle/>
          <a:p>
            <a:r>
              <a:rPr lang="en-US" dirty="0"/>
              <a:t>Results </a:t>
            </a:r>
            <a:br>
              <a:rPr lang="en-US" dirty="0"/>
            </a:br>
            <a:r>
              <a:rPr lang="en-US" sz="2400" b="0" dirty="0"/>
              <a:t>Passengers boarding  </a:t>
            </a:r>
            <a:endParaRPr lang="en-US" b="0" dirty="0"/>
          </a:p>
        </p:txBody>
      </p:sp>
      <p:sp>
        <p:nvSpPr>
          <p:cNvPr id="4" name="Date Placeholder 3">
            <a:extLst>
              <a:ext uri="{FF2B5EF4-FFF2-40B4-BE49-F238E27FC236}">
                <a16:creationId xmlns:a16="http://schemas.microsoft.com/office/drawing/2014/main" id="{E09C1E31-CFAB-47D1-B8AD-C98045189365}"/>
              </a:ext>
            </a:extLst>
          </p:cNvPr>
          <p:cNvSpPr>
            <a:spLocks noGrp="1"/>
          </p:cNvSpPr>
          <p:nvPr>
            <p:ph type="dt" sz="half" idx="10"/>
          </p:nvPr>
        </p:nvSpPr>
        <p:spPr/>
        <p:txBody>
          <a:bodyPr/>
          <a:lstStyle/>
          <a:p>
            <a:r>
              <a:rPr lang="en-US" dirty="0"/>
              <a:t>17 August 2018</a:t>
            </a:r>
            <a:endParaRPr lang="en-GB" dirty="0"/>
          </a:p>
        </p:txBody>
      </p:sp>
      <p:pic>
        <p:nvPicPr>
          <p:cNvPr id="5" name="Picture 4">
            <a:extLst>
              <a:ext uri="{FF2B5EF4-FFF2-40B4-BE49-F238E27FC236}">
                <a16:creationId xmlns:a16="http://schemas.microsoft.com/office/drawing/2014/main" id="{6E8D43E3-3482-4EAB-A996-4F53BA19C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993" y="3073997"/>
            <a:ext cx="3566160" cy="1140341"/>
          </a:xfrm>
          <a:prstGeom prst="rect">
            <a:avLst/>
          </a:prstGeom>
        </p:spPr>
      </p:pic>
      <p:pic>
        <p:nvPicPr>
          <p:cNvPr id="6" name="Picture 5">
            <a:extLst>
              <a:ext uri="{FF2B5EF4-FFF2-40B4-BE49-F238E27FC236}">
                <a16:creationId xmlns:a16="http://schemas.microsoft.com/office/drawing/2014/main" id="{254C87F8-AFEF-4EDE-B2E4-9DD8EF4DC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188" y="4684018"/>
            <a:ext cx="3566160" cy="1104790"/>
          </a:xfrm>
          <a:prstGeom prst="rect">
            <a:avLst/>
          </a:prstGeom>
        </p:spPr>
      </p:pic>
      <p:pic>
        <p:nvPicPr>
          <p:cNvPr id="7" name="Picture 6">
            <a:extLst>
              <a:ext uri="{FF2B5EF4-FFF2-40B4-BE49-F238E27FC236}">
                <a16:creationId xmlns:a16="http://schemas.microsoft.com/office/drawing/2014/main" id="{37C74EE2-F789-49D1-9394-80BDAD4933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038" y="3085351"/>
            <a:ext cx="3566160" cy="1124281"/>
          </a:xfrm>
          <a:prstGeom prst="rect">
            <a:avLst/>
          </a:prstGeom>
        </p:spPr>
      </p:pic>
      <p:pic>
        <p:nvPicPr>
          <p:cNvPr id="8" name="Picture 7">
            <a:extLst>
              <a:ext uri="{FF2B5EF4-FFF2-40B4-BE49-F238E27FC236}">
                <a16:creationId xmlns:a16="http://schemas.microsoft.com/office/drawing/2014/main" id="{2E7D469A-C528-493F-8525-69679AA0A2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3038" y="4673842"/>
            <a:ext cx="3566160" cy="1118593"/>
          </a:xfrm>
          <a:prstGeom prst="rect">
            <a:avLst/>
          </a:prstGeom>
        </p:spPr>
      </p:pic>
      <p:sp>
        <p:nvSpPr>
          <p:cNvPr id="26" name="TextBox 25">
            <a:extLst>
              <a:ext uri="{FF2B5EF4-FFF2-40B4-BE49-F238E27FC236}">
                <a16:creationId xmlns:a16="http://schemas.microsoft.com/office/drawing/2014/main" id="{CF50FD6F-9F43-4241-8CCF-DE4994DB07CB}"/>
              </a:ext>
            </a:extLst>
          </p:cNvPr>
          <p:cNvSpPr txBox="1"/>
          <p:nvPr/>
        </p:nvSpPr>
        <p:spPr>
          <a:xfrm>
            <a:off x="611187" y="2010326"/>
            <a:ext cx="3525965" cy="338554"/>
          </a:xfrm>
          <a:prstGeom prst="rect">
            <a:avLst/>
          </a:prstGeom>
          <a:noFill/>
        </p:spPr>
        <p:txBody>
          <a:bodyPr wrap="square" rtlCol="0">
            <a:spAutoFit/>
          </a:bodyPr>
          <a:lstStyle/>
          <a:p>
            <a:pPr algn="ctr"/>
            <a:r>
              <a:rPr lang="en-US" dirty="0"/>
              <a:t>Excluding event information</a:t>
            </a:r>
          </a:p>
        </p:txBody>
      </p:sp>
      <p:sp>
        <p:nvSpPr>
          <p:cNvPr id="27" name="TextBox 26">
            <a:extLst>
              <a:ext uri="{FF2B5EF4-FFF2-40B4-BE49-F238E27FC236}">
                <a16:creationId xmlns:a16="http://schemas.microsoft.com/office/drawing/2014/main" id="{43610417-090E-4AB6-84A8-1451F5C8CA2B}"/>
              </a:ext>
            </a:extLst>
          </p:cNvPr>
          <p:cNvSpPr txBox="1"/>
          <p:nvPr/>
        </p:nvSpPr>
        <p:spPr>
          <a:xfrm>
            <a:off x="4583037" y="2010326"/>
            <a:ext cx="3566159" cy="338554"/>
          </a:xfrm>
          <a:prstGeom prst="rect">
            <a:avLst/>
          </a:prstGeom>
          <a:noFill/>
        </p:spPr>
        <p:txBody>
          <a:bodyPr wrap="square" rtlCol="0">
            <a:spAutoFit/>
          </a:bodyPr>
          <a:lstStyle/>
          <a:p>
            <a:pPr algn="ctr"/>
            <a:r>
              <a:rPr lang="en-US" dirty="0"/>
              <a:t>Including event information</a:t>
            </a:r>
          </a:p>
        </p:txBody>
      </p:sp>
      <p:sp>
        <p:nvSpPr>
          <p:cNvPr id="32" name="TextBox 31">
            <a:extLst>
              <a:ext uri="{FF2B5EF4-FFF2-40B4-BE49-F238E27FC236}">
                <a16:creationId xmlns:a16="http://schemas.microsoft.com/office/drawing/2014/main" id="{334C2938-8FEC-48D0-87C3-5B419D970503}"/>
              </a:ext>
            </a:extLst>
          </p:cNvPr>
          <p:cNvSpPr txBox="1"/>
          <p:nvPr/>
        </p:nvSpPr>
        <p:spPr>
          <a:xfrm>
            <a:off x="570993" y="2651313"/>
            <a:ext cx="2223096" cy="338554"/>
          </a:xfrm>
          <a:prstGeom prst="rect">
            <a:avLst/>
          </a:prstGeom>
          <a:noFill/>
        </p:spPr>
        <p:txBody>
          <a:bodyPr wrap="square" rtlCol="0">
            <a:spAutoFit/>
          </a:bodyPr>
          <a:lstStyle/>
          <a:p>
            <a:r>
              <a:rPr lang="en-US" dirty="0"/>
              <a:t>RMSE</a:t>
            </a:r>
          </a:p>
        </p:txBody>
      </p:sp>
      <p:sp>
        <p:nvSpPr>
          <p:cNvPr id="33" name="TextBox 32">
            <a:extLst>
              <a:ext uri="{FF2B5EF4-FFF2-40B4-BE49-F238E27FC236}">
                <a16:creationId xmlns:a16="http://schemas.microsoft.com/office/drawing/2014/main" id="{D0B5EFC0-632E-4E93-B6F8-70045A8110B1}"/>
              </a:ext>
            </a:extLst>
          </p:cNvPr>
          <p:cNvSpPr txBox="1"/>
          <p:nvPr/>
        </p:nvSpPr>
        <p:spPr>
          <a:xfrm>
            <a:off x="611187" y="4263363"/>
            <a:ext cx="2223096" cy="338554"/>
          </a:xfrm>
          <a:prstGeom prst="rect">
            <a:avLst/>
          </a:prstGeom>
          <a:noFill/>
        </p:spPr>
        <p:txBody>
          <a:bodyPr wrap="square" rtlCol="0">
            <a:spAutoFit/>
          </a:bodyPr>
          <a:lstStyle/>
          <a:p>
            <a:r>
              <a:rPr lang="en-US" dirty="0"/>
              <a:t>R-squared</a:t>
            </a:r>
          </a:p>
        </p:txBody>
      </p:sp>
      <p:pic>
        <p:nvPicPr>
          <p:cNvPr id="16" name="Picture 15">
            <a:extLst>
              <a:ext uri="{FF2B5EF4-FFF2-40B4-BE49-F238E27FC236}">
                <a16:creationId xmlns:a16="http://schemas.microsoft.com/office/drawing/2014/main" id="{46E5047F-843B-4A92-8239-D7FFB90688C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1802274" y="3597707"/>
            <a:ext cx="284400" cy="377319"/>
          </a:xfrm>
          <a:prstGeom prst="rect">
            <a:avLst/>
          </a:prstGeom>
        </p:spPr>
      </p:pic>
      <p:pic>
        <p:nvPicPr>
          <p:cNvPr id="17" name="Picture 16">
            <a:extLst>
              <a:ext uri="{FF2B5EF4-FFF2-40B4-BE49-F238E27FC236}">
                <a16:creationId xmlns:a16="http://schemas.microsoft.com/office/drawing/2014/main" id="{A5EE60C9-A4AF-438D-8B0B-C98E6BE4BB5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3191839" y="2941032"/>
            <a:ext cx="209507" cy="1761508"/>
          </a:xfrm>
          <a:prstGeom prst="rect">
            <a:avLst/>
          </a:prstGeom>
        </p:spPr>
      </p:pic>
      <p:pic>
        <p:nvPicPr>
          <p:cNvPr id="18" name="Picture 17">
            <a:extLst>
              <a:ext uri="{FF2B5EF4-FFF2-40B4-BE49-F238E27FC236}">
                <a16:creationId xmlns:a16="http://schemas.microsoft.com/office/drawing/2014/main" id="{EF9BF5EB-D265-464C-AA36-0F5B2ACC35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1802274" y="3229176"/>
            <a:ext cx="284400" cy="377319"/>
          </a:xfrm>
          <a:prstGeom prst="rect">
            <a:avLst/>
          </a:prstGeom>
        </p:spPr>
      </p:pic>
      <p:pic>
        <p:nvPicPr>
          <p:cNvPr id="19" name="Picture 18">
            <a:extLst>
              <a:ext uri="{FF2B5EF4-FFF2-40B4-BE49-F238E27FC236}">
                <a16:creationId xmlns:a16="http://schemas.microsoft.com/office/drawing/2014/main" id="{E8B9995F-EA12-442F-A4DB-6568E45CF9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3178859" y="2561547"/>
            <a:ext cx="276592" cy="1720385"/>
          </a:xfrm>
          <a:prstGeom prst="rect">
            <a:avLst/>
          </a:prstGeom>
        </p:spPr>
      </p:pic>
      <p:pic>
        <p:nvPicPr>
          <p:cNvPr id="24" name="Picture 23">
            <a:extLst>
              <a:ext uri="{FF2B5EF4-FFF2-40B4-BE49-F238E27FC236}">
                <a16:creationId xmlns:a16="http://schemas.microsoft.com/office/drawing/2014/main" id="{AE63A1D9-3A3E-4198-A1F4-F4DDB20D76B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6981906" y="3157057"/>
            <a:ext cx="209507" cy="1329461"/>
          </a:xfrm>
          <a:prstGeom prst="rect">
            <a:avLst/>
          </a:prstGeom>
        </p:spPr>
      </p:pic>
      <p:pic>
        <p:nvPicPr>
          <p:cNvPr id="25" name="Picture 24">
            <a:extLst>
              <a:ext uri="{FF2B5EF4-FFF2-40B4-BE49-F238E27FC236}">
                <a16:creationId xmlns:a16="http://schemas.microsoft.com/office/drawing/2014/main" id="{94DF65A7-39F3-45FF-A2F1-496A509479F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7148945" y="2597552"/>
            <a:ext cx="276592" cy="1648377"/>
          </a:xfrm>
          <a:prstGeom prst="rect">
            <a:avLst/>
          </a:prstGeom>
        </p:spPr>
      </p:pic>
      <p:pic>
        <p:nvPicPr>
          <p:cNvPr id="28" name="Picture 27">
            <a:extLst>
              <a:ext uri="{FF2B5EF4-FFF2-40B4-BE49-F238E27FC236}">
                <a16:creationId xmlns:a16="http://schemas.microsoft.com/office/drawing/2014/main" id="{8ACD15FC-B171-4278-8575-6024E362154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5808991" y="3602196"/>
            <a:ext cx="284400" cy="377319"/>
          </a:xfrm>
          <a:prstGeom prst="rect">
            <a:avLst/>
          </a:prstGeom>
        </p:spPr>
      </p:pic>
      <p:pic>
        <p:nvPicPr>
          <p:cNvPr id="29" name="Picture 28">
            <a:extLst>
              <a:ext uri="{FF2B5EF4-FFF2-40B4-BE49-F238E27FC236}">
                <a16:creationId xmlns:a16="http://schemas.microsoft.com/office/drawing/2014/main" id="{9871F633-31AE-4107-B2E3-2736AFB4177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5808991" y="3233665"/>
            <a:ext cx="284400" cy="377319"/>
          </a:xfrm>
          <a:prstGeom prst="rect">
            <a:avLst/>
          </a:prstGeom>
        </p:spPr>
      </p:pic>
      <p:sp>
        <p:nvSpPr>
          <p:cNvPr id="30" name="TextBox 29">
            <a:extLst>
              <a:ext uri="{FF2B5EF4-FFF2-40B4-BE49-F238E27FC236}">
                <a16:creationId xmlns:a16="http://schemas.microsoft.com/office/drawing/2014/main" id="{BEFFADCB-4CE0-412B-94AA-623AC14EA7CF}"/>
              </a:ext>
            </a:extLst>
          </p:cNvPr>
          <p:cNvSpPr txBox="1"/>
          <p:nvPr/>
        </p:nvSpPr>
        <p:spPr>
          <a:xfrm>
            <a:off x="8399462" y="2957277"/>
            <a:ext cx="3566160" cy="2431435"/>
          </a:xfrm>
          <a:prstGeom prst="rect">
            <a:avLst/>
          </a:prstGeom>
          <a:noFill/>
        </p:spPr>
        <p:txBody>
          <a:bodyPr wrap="square" rtlCol="0">
            <a:spAutoFit/>
          </a:bodyPr>
          <a:lstStyle/>
          <a:p>
            <a:pPr marL="285750" indent="-285750">
              <a:buFont typeface="Arial" panose="020B0604020202020204" pitchFamily="34" charset="0"/>
              <a:buChar char="•"/>
            </a:pPr>
            <a:r>
              <a:rPr lang="en-US" dirty="0"/>
              <a:t>Only in one case (Forum) the models perform better than the baseline.</a:t>
            </a:r>
          </a:p>
          <a:p>
            <a:pPr marL="285750" indent="-285750">
              <a:buFont typeface="Arial" panose="020B0604020202020204" pitchFamily="34" charset="0"/>
              <a:buChar char="•"/>
            </a:pPr>
            <a:r>
              <a:rPr lang="en-US" dirty="0"/>
              <a:t>In all the other case the performance are similar meaning a low correlation between the observations of passengers boarding and the input features.</a:t>
            </a:r>
          </a:p>
        </p:txBody>
      </p:sp>
    </p:spTree>
    <p:extLst>
      <p:ext uri="{BB962C8B-B14F-4D97-AF65-F5344CB8AC3E}">
        <p14:creationId xmlns:p14="http://schemas.microsoft.com/office/powerpoint/2010/main" val="74920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F595-5CDF-47A9-A765-510536BE992F}"/>
              </a:ext>
            </a:extLst>
          </p:cNvPr>
          <p:cNvSpPr>
            <a:spLocks noGrp="1"/>
          </p:cNvSpPr>
          <p:nvPr>
            <p:ph type="title"/>
          </p:nvPr>
        </p:nvSpPr>
        <p:spPr/>
        <p:txBody>
          <a:bodyPr/>
          <a:lstStyle/>
          <a:p>
            <a:r>
              <a:rPr lang="en-US" dirty="0"/>
              <a:t>Data presentation</a:t>
            </a:r>
          </a:p>
        </p:txBody>
      </p:sp>
      <p:sp>
        <p:nvSpPr>
          <p:cNvPr id="3" name="Content Placeholder 2">
            <a:extLst>
              <a:ext uri="{FF2B5EF4-FFF2-40B4-BE49-F238E27FC236}">
                <a16:creationId xmlns:a16="http://schemas.microsoft.com/office/drawing/2014/main" id="{6A02A8A0-27FA-4F91-A83B-E3E0CA40773B}"/>
              </a:ext>
            </a:extLst>
          </p:cNvPr>
          <p:cNvSpPr>
            <a:spLocks noGrp="1"/>
          </p:cNvSpPr>
          <p:nvPr>
            <p:ph idx="1"/>
          </p:nvPr>
        </p:nvSpPr>
        <p:spPr>
          <a:xfrm>
            <a:off x="622300" y="1449388"/>
            <a:ext cx="8018750" cy="4795402"/>
          </a:xfrm>
        </p:spPr>
        <p:txBody>
          <a:bodyPr/>
          <a:lstStyle/>
          <a:p>
            <a:r>
              <a:rPr lang="en-US" dirty="0"/>
              <a:t>Period: 12 months; 2017.</a:t>
            </a:r>
          </a:p>
          <a:p>
            <a:r>
              <a:rPr lang="en-US" dirty="0"/>
              <a:t>Locations: six main venues of Copenhagen:</a:t>
            </a:r>
          </a:p>
          <a:p>
            <a:pPr lvl="1"/>
            <a:r>
              <a:rPr lang="en-US" dirty="0"/>
              <a:t>DR Koncerthuset; Royal Arena; Vega; </a:t>
            </a:r>
          </a:p>
          <a:p>
            <a:pPr marL="379412" lvl="1" indent="0">
              <a:buNone/>
            </a:pPr>
            <a:r>
              <a:rPr lang="en-US" dirty="0"/>
              <a:t> Bella Center; Forum Copenhagen; Telia Parken.</a:t>
            </a:r>
          </a:p>
          <a:p>
            <a:endParaRPr lang="en-US" dirty="0"/>
          </a:p>
          <a:p>
            <a:r>
              <a:rPr lang="en-US" dirty="0"/>
              <a:t>Provider of bus data: Movia.</a:t>
            </a:r>
          </a:p>
          <a:p>
            <a:pPr lvl="1"/>
            <a:r>
              <a:rPr lang="en-US" dirty="0"/>
              <a:t>Rejsekort data of number of passengers alighting and boarding.</a:t>
            </a:r>
          </a:p>
          <a:p>
            <a:pPr lvl="1"/>
            <a:r>
              <a:rPr lang="en-US" dirty="0"/>
              <a:t>Dwell time data: difference between arrival time and departure time.  </a:t>
            </a:r>
          </a:p>
          <a:p>
            <a:pPr marL="0" indent="0">
              <a:buNone/>
            </a:pPr>
            <a:endParaRPr lang="en-US" dirty="0"/>
          </a:p>
          <a:p>
            <a:r>
              <a:rPr lang="en-US" dirty="0"/>
              <a:t>Event data :</a:t>
            </a:r>
          </a:p>
          <a:p>
            <a:pPr lvl="1"/>
            <a:r>
              <a:rPr lang="en-US" dirty="0"/>
              <a:t>All the events are divided in group based on the event topic.</a:t>
            </a:r>
          </a:p>
          <a:p>
            <a:endParaRPr lang="en-US" dirty="0"/>
          </a:p>
          <a:p>
            <a:r>
              <a:rPr lang="en-US" dirty="0"/>
              <a:t>Weather : Precipitation and temperature of every day in 2017.</a:t>
            </a:r>
          </a:p>
          <a:p>
            <a:endParaRPr lang="en-US" dirty="0"/>
          </a:p>
        </p:txBody>
      </p:sp>
      <p:sp>
        <p:nvSpPr>
          <p:cNvPr id="4" name="Date Placeholder 3">
            <a:extLst>
              <a:ext uri="{FF2B5EF4-FFF2-40B4-BE49-F238E27FC236}">
                <a16:creationId xmlns:a16="http://schemas.microsoft.com/office/drawing/2014/main" id="{A04DB8D6-E26B-48F6-9429-9E98487EC786}"/>
              </a:ext>
            </a:extLst>
          </p:cNvPr>
          <p:cNvSpPr>
            <a:spLocks noGrp="1"/>
          </p:cNvSpPr>
          <p:nvPr>
            <p:ph type="dt" sz="half" idx="10"/>
          </p:nvPr>
        </p:nvSpPr>
        <p:spPr/>
        <p:txBody>
          <a:bodyPr/>
          <a:lstStyle/>
          <a:p>
            <a:r>
              <a:rPr lang="en-US" dirty="0"/>
              <a:t>17 August 2018</a:t>
            </a:r>
            <a:endParaRPr lang="en-GB" dirty="0"/>
          </a:p>
        </p:txBody>
      </p:sp>
      <p:pic>
        <p:nvPicPr>
          <p:cNvPr id="8" name="Picture 7" descr="A picture containing clipart&#10;&#10;Description generated with very high confidence">
            <a:extLst>
              <a:ext uri="{FF2B5EF4-FFF2-40B4-BE49-F238E27FC236}">
                <a16:creationId xmlns:a16="http://schemas.microsoft.com/office/drawing/2014/main" id="{52F7EDA6-3B13-46C7-BF1F-45B248E7E5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2998" y="2924944"/>
            <a:ext cx="1343887" cy="377176"/>
          </a:xfrm>
          <a:prstGeom prst="rect">
            <a:avLst/>
          </a:prstGeom>
        </p:spPr>
      </p:pic>
      <p:pic>
        <p:nvPicPr>
          <p:cNvPr id="20" name="Picture 19">
            <a:extLst>
              <a:ext uri="{FF2B5EF4-FFF2-40B4-BE49-F238E27FC236}">
                <a16:creationId xmlns:a16="http://schemas.microsoft.com/office/drawing/2014/main" id="{E957396B-C40B-485F-B3FE-261691019E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0285" y="2849887"/>
            <a:ext cx="1800200" cy="527290"/>
          </a:xfrm>
          <a:prstGeom prst="rect">
            <a:avLst/>
          </a:prstGeom>
        </p:spPr>
      </p:pic>
      <p:pic>
        <p:nvPicPr>
          <p:cNvPr id="21" name="Picture 20" descr="A screenshot of a cell phone&#10;&#10;Description generated with very high confidence">
            <a:extLst>
              <a:ext uri="{FF2B5EF4-FFF2-40B4-BE49-F238E27FC236}">
                <a16:creationId xmlns:a16="http://schemas.microsoft.com/office/drawing/2014/main" id="{521EABDB-17D1-4B1A-A79E-991750EEFA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41050" y="2276872"/>
            <a:ext cx="3358812" cy="3679886"/>
          </a:xfrm>
          <a:prstGeom prst="rect">
            <a:avLst/>
          </a:prstGeom>
        </p:spPr>
      </p:pic>
    </p:spTree>
    <p:extLst>
      <p:ext uri="{BB962C8B-B14F-4D97-AF65-F5344CB8AC3E}">
        <p14:creationId xmlns:p14="http://schemas.microsoft.com/office/powerpoint/2010/main" val="3939825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02017-9DC7-4FA9-8EC1-B9B16FE0D619}"/>
              </a:ext>
            </a:extLst>
          </p:cNvPr>
          <p:cNvSpPr>
            <a:spLocks noGrp="1"/>
          </p:cNvSpPr>
          <p:nvPr>
            <p:ph type="title"/>
          </p:nvPr>
        </p:nvSpPr>
        <p:spPr/>
        <p:txBody>
          <a:bodyPr/>
          <a:lstStyle/>
          <a:p>
            <a:r>
              <a:rPr lang="en-US" dirty="0"/>
              <a:t>Results </a:t>
            </a:r>
            <a:br>
              <a:rPr lang="en-US" dirty="0"/>
            </a:br>
            <a:r>
              <a:rPr lang="en-US" sz="2400" b="0" dirty="0"/>
              <a:t>Passengers boarding  </a:t>
            </a:r>
            <a:endParaRPr lang="en-US" b="0" dirty="0"/>
          </a:p>
        </p:txBody>
      </p:sp>
      <p:sp>
        <p:nvSpPr>
          <p:cNvPr id="4" name="Date Placeholder 3">
            <a:extLst>
              <a:ext uri="{FF2B5EF4-FFF2-40B4-BE49-F238E27FC236}">
                <a16:creationId xmlns:a16="http://schemas.microsoft.com/office/drawing/2014/main" id="{E09C1E31-CFAB-47D1-B8AD-C98045189365}"/>
              </a:ext>
            </a:extLst>
          </p:cNvPr>
          <p:cNvSpPr>
            <a:spLocks noGrp="1"/>
          </p:cNvSpPr>
          <p:nvPr>
            <p:ph type="dt" sz="half" idx="10"/>
          </p:nvPr>
        </p:nvSpPr>
        <p:spPr/>
        <p:txBody>
          <a:bodyPr/>
          <a:lstStyle/>
          <a:p>
            <a:r>
              <a:rPr lang="en-US" dirty="0"/>
              <a:t>17 August 2018</a:t>
            </a:r>
            <a:endParaRPr lang="en-GB" dirty="0"/>
          </a:p>
        </p:txBody>
      </p:sp>
      <p:pic>
        <p:nvPicPr>
          <p:cNvPr id="5" name="Picture 4">
            <a:extLst>
              <a:ext uri="{FF2B5EF4-FFF2-40B4-BE49-F238E27FC236}">
                <a16:creationId xmlns:a16="http://schemas.microsoft.com/office/drawing/2014/main" id="{6E8D43E3-3482-4EAB-A996-4F53BA19C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993" y="3073997"/>
            <a:ext cx="3566160" cy="1140341"/>
          </a:xfrm>
          <a:prstGeom prst="rect">
            <a:avLst/>
          </a:prstGeom>
        </p:spPr>
      </p:pic>
      <p:pic>
        <p:nvPicPr>
          <p:cNvPr id="6" name="Picture 5">
            <a:extLst>
              <a:ext uri="{FF2B5EF4-FFF2-40B4-BE49-F238E27FC236}">
                <a16:creationId xmlns:a16="http://schemas.microsoft.com/office/drawing/2014/main" id="{254C87F8-AFEF-4EDE-B2E4-9DD8EF4DC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188" y="4684018"/>
            <a:ext cx="3566160" cy="1104790"/>
          </a:xfrm>
          <a:prstGeom prst="rect">
            <a:avLst/>
          </a:prstGeom>
        </p:spPr>
      </p:pic>
      <p:pic>
        <p:nvPicPr>
          <p:cNvPr id="7" name="Picture 6">
            <a:extLst>
              <a:ext uri="{FF2B5EF4-FFF2-40B4-BE49-F238E27FC236}">
                <a16:creationId xmlns:a16="http://schemas.microsoft.com/office/drawing/2014/main" id="{37C74EE2-F789-49D1-9394-80BDAD4933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3038" y="3085351"/>
            <a:ext cx="3566160" cy="1124281"/>
          </a:xfrm>
          <a:prstGeom prst="rect">
            <a:avLst/>
          </a:prstGeom>
        </p:spPr>
      </p:pic>
      <p:pic>
        <p:nvPicPr>
          <p:cNvPr id="8" name="Picture 7">
            <a:extLst>
              <a:ext uri="{FF2B5EF4-FFF2-40B4-BE49-F238E27FC236}">
                <a16:creationId xmlns:a16="http://schemas.microsoft.com/office/drawing/2014/main" id="{2E7D469A-C528-493F-8525-69679AA0A2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3038" y="4673842"/>
            <a:ext cx="3566160" cy="1118593"/>
          </a:xfrm>
          <a:prstGeom prst="rect">
            <a:avLst/>
          </a:prstGeom>
        </p:spPr>
      </p:pic>
      <p:sp>
        <p:nvSpPr>
          <p:cNvPr id="26" name="TextBox 25">
            <a:extLst>
              <a:ext uri="{FF2B5EF4-FFF2-40B4-BE49-F238E27FC236}">
                <a16:creationId xmlns:a16="http://schemas.microsoft.com/office/drawing/2014/main" id="{CF50FD6F-9F43-4241-8CCF-DE4994DB07CB}"/>
              </a:ext>
            </a:extLst>
          </p:cNvPr>
          <p:cNvSpPr txBox="1"/>
          <p:nvPr/>
        </p:nvSpPr>
        <p:spPr>
          <a:xfrm>
            <a:off x="611187" y="2010326"/>
            <a:ext cx="3525965" cy="338554"/>
          </a:xfrm>
          <a:prstGeom prst="rect">
            <a:avLst/>
          </a:prstGeom>
          <a:noFill/>
        </p:spPr>
        <p:txBody>
          <a:bodyPr wrap="square" rtlCol="0">
            <a:spAutoFit/>
          </a:bodyPr>
          <a:lstStyle/>
          <a:p>
            <a:pPr algn="ctr"/>
            <a:r>
              <a:rPr lang="en-US" dirty="0"/>
              <a:t>Excluding event information</a:t>
            </a:r>
          </a:p>
        </p:txBody>
      </p:sp>
      <p:sp>
        <p:nvSpPr>
          <p:cNvPr id="27" name="TextBox 26">
            <a:extLst>
              <a:ext uri="{FF2B5EF4-FFF2-40B4-BE49-F238E27FC236}">
                <a16:creationId xmlns:a16="http://schemas.microsoft.com/office/drawing/2014/main" id="{43610417-090E-4AB6-84A8-1451F5C8CA2B}"/>
              </a:ext>
            </a:extLst>
          </p:cNvPr>
          <p:cNvSpPr txBox="1"/>
          <p:nvPr/>
        </p:nvSpPr>
        <p:spPr>
          <a:xfrm>
            <a:off x="4583037" y="2010326"/>
            <a:ext cx="3566159" cy="338554"/>
          </a:xfrm>
          <a:prstGeom prst="rect">
            <a:avLst/>
          </a:prstGeom>
          <a:noFill/>
        </p:spPr>
        <p:txBody>
          <a:bodyPr wrap="square" rtlCol="0">
            <a:spAutoFit/>
          </a:bodyPr>
          <a:lstStyle/>
          <a:p>
            <a:pPr algn="ctr"/>
            <a:r>
              <a:rPr lang="en-US" dirty="0"/>
              <a:t>Including event information</a:t>
            </a:r>
          </a:p>
        </p:txBody>
      </p:sp>
      <p:sp>
        <p:nvSpPr>
          <p:cNvPr id="32" name="TextBox 31">
            <a:extLst>
              <a:ext uri="{FF2B5EF4-FFF2-40B4-BE49-F238E27FC236}">
                <a16:creationId xmlns:a16="http://schemas.microsoft.com/office/drawing/2014/main" id="{334C2938-8FEC-48D0-87C3-5B419D970503}"/>
              </a:ext>
            </a:extLst>
          </p:cNvPr>
          <p:cNvSpPr txBox="1"/>
          <p:nvPr/>
        </p:nvSpPr>
        <p:spPr>
          <a:xfrm>
            <a:off x="570993" y="2651313"/>
            <a:ext cx="2223096" cy="338554"/>
          </a:xfrm>
          <a:prstGeom prst="rect">
            <a:avLst/>
          </a:prstGeom>
          <a:noFill/>
        </p:spPr>
        <p:txBody>
          <a:bodyPr wrap="square" rtlCol="0">
            <a:spAutoFit/>
          </a:bodyPr>
          <a:lstStyle/>
          <a:p>
            <a:r>
              <a:rPr lang="en-US" dirty="0"/>
              <a:t>RMSE</a:t>
            </a:r>
          </a:p>
        </p:txBody>
      </p:sp>
      <p:sp>
        <p:nvSpPr>
          <p:cNvPr id="33" name="TextBox 32">
            <a:extLst>
              <a:ext uri="{FF2B5EF4-FFF2-40B4-BE49-F238E27FC236}">
                <a16:creationId xmlns:a16="http://schemas.microsoft.com/office/drawing/2014/main" id="{D0B5EFC0-632E-4E93-B6F8-70045A8110B1}"/>
              </a:ext>
            </a:extLst>
          </p:cNvPr>
          <p:cNvSpPr txBox="1"/>
          <p:nvPr/>
        </p:nvSpPr>
        <p:spPr>
          <a:xfrm>
            <a:off x="611187" y="4263363"/>
            <a:ext cx="2223096" cy="338554"/>
          </a:xfrm>
          <a:prstGeom prst="rect">
            <a:avLst/>
          </a:prstGeom>
          <a:noFill/>
        </p:spPr>
        <p:txBody>
          <a:bodyPr wrap="square" rtlCol="0">
            <a:spAutoFit/>
          </a:bodyPr>
          <a:lstStyle/>
          <a:p>
            <a:r>
              <a:rPr lang="en-US" dirty="0"/>
              <a:t>R-squared</a:t>
            </a:r>
          </a:p>
        </p:txBody>
      </p:sp>
      <p:pic>
        <p:nvPicPr>
          <p:cNvPr id="28" name="Picture 27">
            <a:extLst>
              <a:ext uri="{FF2B5EF4-FFF2-40B4-BE49-F238E27FC236}">
                <a16:creationId xmlns:a16="http://schemas.microsoft.com/office/drawing/2014/main" id="{8ACD15FC-B171-4278-8575-6024E362154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7796033" y="3600380"/>
            <a:ext cx="144016" cy="377319"/>
          </a:xfrm>
          <a:prstGeom prst="rect">
            <a:avLst/>
          </a:prstGeom>
        </p:spPr>
      </p:pic>
      <p:sp>
        <p:nvSpPr>
          <p:cNvPr id="30" name="TextBox 29">
            <a:extLst>
              <a:ext uri="{FF2B5EF4-FFF2-40B4-BE49-F238E27FC236}">
                <a16:creationId xmlns:a16="http://schemas.microsoft.com/office/drawing/2014/main" id="{BEFFADCB-4CE0-412B-94AA-623AC14EA7CF}"/>
              </a:ext>
            </a:extLst>
          </p:cNvPr>
          <p:cNvSpPr txBox="1"/>
          <p:nvPr/>
        </p:nvSpPr>
        <p:spPr>
          <a:xfrm>
            <a:off x="8399462" y="2957277"/>
            <a:ext cx="3566160" cy="1815882"/>
          </a:xfrm>
          <a:prstGeom prst="rect">
            <a:avLst/>
          </a:prstGeom>
          <a:noFill/>
        </p:spPr>
        <p:txBody>
          <a:bodyPr wrap="square" rtlCol="0">
            <a:spAutoFit/>
          </a:bodyPr>
          <a:lstStyle/>
          <a:p>
            <a:pPr marL="285750" indent="-285750">
              <a:buFont typeface="Arial" panose="020B0604020202020204" pitchFamily="34" charset="0"/>
              <a:buChar char="•"/>
            </a:pPr>
            <a:r>
              <a:rPr lang="en-US" dirty="0"/>
              <a:t>Only in few cases (Forum and Koncerthuset) event information help improving the quality of the forecast confirming a low correlation between passengers alighting and event occurrence.</a:t>
            </a:r>
          </a:p>
        </p:txBody>
      </p:sp>
      <p:pic>
        <p:nvPicPr>
          <p:cNvPr id="22" name="Picture 21">
            <a:extLst>
              <a:ext uri="{FF2B5EF4-FFF2-40B4-BE49-F238E27FC236}">
                <a16:creationId xmlns:a16="http://schemas.microsoft.com/office/drawing/2014/main" id="{AE2287B8-0622-41DA-82D7-7E3B2D52737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7725289" y="3833747"/>
            <a:ext cx="342155" cy="377319"/>
          </a:xfrm>
          <a:prstGeom prst="rect">
            <a:avLst/>
          </a:prstGeom>
        </p:spPr>
      </p:pic>
      <p:pic>
        <p:nvPicPr>
          <p:cNvPr id="23" name="Picture 22">
            <a:extLst>
              <a:ext uri="{FF2B5EF4-FFF2-40B4-BE49-F238E27FC236}">
                <a16:creationId xmlns:a16="http://schemas.microsoft.com/office/drawing/2014/main" id="{FA92AF1C-4ABF-4D1F-A5D4-F2331424E37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3848159" y="3610099"/>
            <a:ext cx="144016" cy="377319"/>
          </a:xfrm>
          <a:prstGeom prst="rect">
            <a:avLst/>
          </a:prstGeom>
        </p:spPr>
      </p:pic>
      <p:pic>
        <p:nvPicPr>
          <p:cNvPr id="31" name="Picture 30">
            <a:extLst>
              <a:ext uri="{FF2B5EF4-FFF2-40B4-BE49-F238E27FC236}">
                <a16:creationId xmlns:a16="http://schemas.microsoft.com/office/drawing/2014/main" id="{BCF81B4B-7D2F-4523-A120-3CD61510588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3777415" y="3843466"/>
            <a:ext cx="342155" cy="377319"/>
          </a:xfrm>
          <a:prstGeom prst="rect">
            <a:avLst/>
          </a:prstGeom>
        </p:spPr>
      </p:pic>
      <p:pic>
        <p:nvPicPr>
          <p:cNvPr id="34" name="Picture 33">
            <a:extLst>
              <a:ext uri="{FF2B5EF4-FFF2-40B4-BE49-F238E27FC236}">
                <a16:creationId xmlns:a16="http://schemas.microsoft.com/office/drawing/2014/main" id="{B6754B62-91D9-43DF-9411-5EA536A2E98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3115513" y="4822804"/>
            <a:ext cx="144016" cy="377319"/>
          </a:xfrm>
          <a:prstGeom prst="rect">
            <a:avLst/>
          </a:prstGeom>
        </p:spPr>
      </p:pic>
      <p:pic>
        <p:nvPicPr>
          <p:cNvPr id="35" name="Picture 34">
            <a:extLst>
              <a:ext uri="{FF2B5EF4-FFF2-40B4-BE49-F238E27FC236}">
                <a16:creationId xmlns:a16="http://schemas.microsoft.com/office/drawing/2014/main" id="{250A9783-6AA5-4A57-A129-07BB34766D9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7147961" y="4820892"/>
            <a:ext cx="144016" cy="377319"/>
          </a:xfrm>
          <a:prstGeom prst="rect">
            <a:avLst/>
          </a:prstGeom>
        </p:spPr>
      </p:pic>
      <p:pic>
        <p:nvPicPr>
          <p:cNvPr id="36" name="Picture 35">
            <a:extLst>
              <a:ext uri="{FF2B5EF4-FFF2-40B4-BE49-F238E27FC236}">
                <a16:creationId xmlns:a16="http://schemas.microsoft.com/office/drawing/2014/main" id="{B48062C6-E9E7-4C67-BFFB-79467600188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3890394" y="4820893"/>
            <a:ext cx="144016" cy="377319"/>
          </a:xfrm>
          <a:prstGeom prst="rect">
            <a:avLst/>
          </a:prstGeom>
        </p:spPr>
      </p:pic>
      <p:pic>
        <p:nvPicPr>
          <p:cNvPr id="37" name="Picture 36">
            <a:extLst>
              <a:ext uri="{FF2B5EF4-FFF2-40B4-BE49-F238E27FC236}">
                <a16:creationId xmlns:a16="http://schemas.microsoft.com/office/drawing/2014/main" id="{4E4F3060-FA3B-48F2-A6B0-0B1E0DE928D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7844144" y="4820893"/>
            <a:ext cx="144016" cy="377319"/>
          </a:xfrm>
          <a:prstGeom prst="rect">
            <a:avLst/>
          </a:prstGeom>
        </p:spPr>
      </p:pic>
    </p:spTree>
    <p:extLst>
      <p:ext uri="{BB962C8B-B14F-4D97-AF65-F5344CB8AC3E}">
        <p14:creationId xmlns:p14="http://schemas.microsoft.com/office/powerpoint/2010/main" val="37963962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CFEC1-198D-4947-BE31-C8D3BC6522E5}"/>
              </a:ext>
            </a:extLst>
          </p:cNvPr>
          <p:cNvSpPr>
            <a:spLocks noGrp="1"/>
          </p:cNvSpPr>
          <p:nvPr>
            <p:ph type="title"/>
          </p:nvPr>
        </p:nvSpPr>
        <p:spPr/>
        <p:txBody>
          <a:bodyPr/>
          <a:lstStyle/>
          <a:p>
            <a:r>
              <a:rPr lang="en-US" dirty="0"/>
              <a:t>Results</a:t>
            </a:r>
            <a:br>
              <a:rPr lang="en-US" dirty="0"/>
            </a:br>
            <a:r>
              <a:rPr lang="en-US" sz="2400" b="0" dirty="0"/>
              <a:t>Models comparison</a:t>
            </a:r>
            <a:endParaRPr lang="en-US" b="0" dirty="0"/>
          </a:p>
        </p:txBody>
      </p:sp>
      <p:pic>
        <p:nvPicPr>
          <p:cNvPr id="6" name="Content Placeholder 5" descr="A close up of a map&#10;&#10;Description generated with very high confidence">
            <a:extLst>
              <a:ext uri="{FF2B5EF4-FFF2-40B4-BE49-F238E27FC236}">
                <a16:creationId xmlns:a16="http://schemas.microsoft.com/office/drawing/2014/main" id="{3FC72D5A-72AC-4C29-9C95-EA5089DF16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581" y="1916832"/>
            <a:ext cx="6444729" cy="1935112"/>
          </a:xfrm>
        </p:spPr>
      </p:pic>
      <p:sp>
        <p:nvSpPr>
          <p:cNvPr id="4" name="Date Placeholder 3">
            <a:extLst>
              <a:ext uri="{FF2B5EF4-FFF2-40B4-BE49-F238E27FC236}">
                <a16:creationId xmlns:a16="http://schemas.microsoft.com/office/drawing/2014/main" id="{345AC42C-066D-4951-AD4B-CD832C04AABD}"/>
              </a:ext>
            </a:extLst>
          </p:cNvPr>
          <p:cNvSpPr>
            <a:spLocks noGrp="1"/>
          </p:cNvSpPr>
          <p:nvPr>
            <p:ph type="dt" sz="half" idx="10"/>
          </p:nvPr>
        </p:nvSpPr>
        <p:spPr/>
        <p:txBody>
          <a:bodyPr/>
          <a:lstStyle/>
          <a:p>
            <a:r>
              <a:rPr lang="en-US" dirty="0"/>
              <a:t>17 August 2018</a:t>
            </a:r>
            <a:endParaRPr lang="en-GB" dirty="0"/>
          </a:p>
        </p:txBody>
      </p:sp>
      <p:pic>
        <p:nvPicPr>
          <p:cNvPr id="8" name="Picture 7" descr="A close up of a map&#10;&#10;Description generated with very high confidence">
            <a:extLst>
              <a:ext uri="{FF2B5EF4-FFF2-40B4-BE49-F238E27FC236}">
                <a16:creationId xmlns:a16="http://schemas.microsoft.com/office/drawing/2014/main" id="{4A2A0BB5-161D-479F-848B-DD5480BD0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74" y="4444531"/>
            <a:ext cx="6450336" cy="1936797"/>
          </a:xfrm>
          <a:prstGeom prst="rect">
            <a:avLst/>
          </a:prstGeom>
        </p:spPr>
      </p:pic>
      <p:sp>
        <p:nvSpPr>
          <p:cNvPr id="9" name="TextBox 8">
            <a:extLst>
              <a:ext uri="{FF2B5EF4-FFF2-40B4-BE49-F238E27FC236}">
                <a16:creationId xmlns:a16="http://schemas.microsoft.com/office/drawing/2014/main" id="{809AAE58-414D-43BD-8909-5512ACCE3DFE}"/>
              </a:ext>
            </a:extLst>
          </p:cNvPr>
          <p:cNvSpPr txBox="1"/>
          <p:nvPr/>
        </p:nvSpPr>
        <p:spPr>
          <a:xfrm>
            <a:off x="8115125" y="1916832"/>
            <a:ext cx="3566160" cy="2923877"/>
          </a:xfrm>
          <a:prstGeom prst="rect">
            <a:avLst/>
          </a:prstGeom>
          <a:noFill/>
        </p:spPr>
        <p:txBody>
          <a:bodyPr wrap="square" rtlCol="0">
            <a:spAutoFit/>
          </a:bodyPr>
          <a:lstStyle/>
          <a:p>
            <a:pPr marL="285750" indent="-285750">
              <a:buFont typeface="Arial" panose="020B0604020202020204" pitchFamily="34" charset="0"/>
              <a:buChar char="•"/>
            </a:pPr>
            <a:r>
              <a:rPr lang="en-US" dirty="0"/>
              <a:t>This graphs represent a comparison between the true values (X-axis) and the prediction (Y-axis). The data refers to the venue Forum considering event information.</a:t>
            </a:r>
          </a:p>
          <a:p>
            <a:pPr marL="285750" indent="-285750">
              <a:buFont typeface="Arial" panose="020B0604020202020204" pitchFamily="34" charset="0"/>
              <a:buChar char="•"/>
            </a:pPr>
            <a:r>
              <a:rPr lang="en-US" dirty="0"/>
              <a:t>Generally, the models that work better are Linear Regression and Gaussian Process.</a:t>
            </a:r>
          </a:p>
        </p:txBody>
      </p:sp>
      <p:sp>
        <p:nvSpPr>
          <p:cNvPr id="10" name="TextBox 9">
            <a:extLst>
              <a:ext uri="{FF2B5EF4-FFF2-40B4-BE49-F238E27FC236}">
                <a16:creationId xmlns:a16="http://schemas.microsoft.com/office/drawing/2014/main" id="{9F83AB45-2634-4FCF-9699-159E7927B5FE}"/>
              </a:ext>
            </a:extLst>
          </p:cNvPr>
          <p:cNvSpPr txBox="1"/>
          <p:nvPr/>
        </p:nvSpPr>
        <p:spPr>
          <a:xfrm>
            <a:off x="580973" y="1543300"/>
            <a:ext cx="3525965" cy="338554"/>
          </a:xfrm>
          <a:prstGeom prst="rect">
            <a:avLst/>
          </a:prstGeom>
          <a:noFill/>
        </p:spPr>
        <p:txBody>
          <a:bodyPr wrap="square" rtlCol="0">
            <a:spAutoFit/>
          </a:bodyPr>
          <a:lstStyle/>
          <a:p>
            <a:r>
              <a:rPr lang="en-US" dirty="0"/>
              <a:t>Passengers Alighting</a:t>
            </a:r>
          </a:p>
        </p:txBody>
      </p:sp>
      <p:sp>
        <p:nvSpPr>
          <p:cNvPr id="11" name="TextBox 10">
            <a:extLst>
              <a:ext uri="{FF2B5EF4-FFF2-40B4-BE49-F238E27FC236}">
                <a16:creationId xmlns:a16="http://schemas.microsoft.com/office/drawing/2014/main" id="{106F78A9-E26F-4931-8E66-84B3F5F7F332}"/>
              </a:ext>
            </a:extLst>
          </p:cNvPr>
          <p:cNvSpPr txBox="1"/>
          <p:nvPr/>
        </p:nvSpPr>
        <p:spPr>
          <a:xfrm>
            <a:off x="580974" y="4056199"/>
            <a:ext cx="3525965" cy="338554"/>
          </a:xfrm>
          <a:prstGeom prst="rect">
            <a:avLst/>
          </a:prstGeom>
          <a:noFill/>
        </p:spPr>
        <p:txBody>
          <a:bodyPr wrap="square" rtlCol="0">
            <a:spAutoFit/>
          </a:bodyPr>
          <a:lstStyle/>
          <a:p>
            <a:r>
              <a:rPr lang="en-US" dirty="0"/>
              <a:t>Passengers Boarding</a:t>
            </a:r>
          </a:p>
        </p:txBody>
      </p:sp>
    </p:spTree>
    <p:extLst>
      <p:ext uri="{BB962C8B-B14F-4D97-AF65-F5344CB8AC3E}">
        <p14:creationId xmlns:p14="http://schemas.microsoft.com/office/powerpoint/2010/main" val="119663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02017-9DC7-4FA9-8EC1-B9B16FE0D619}"/>
              </a:ext>
            </a:extLst>
          </p:cNvPr>
          <p:cNvSpPr>
            <a:spLocks noGrp="1"/>
          </p:cNvSpPr>
          <p:nvPr>
            <p:ph type="title"/>
          </p:nvPr>
        </p:nvSpPr>
        <p:spPr/>
        <p:txBody>
          <a:bodyPr/>
          <a:lstStyle/>
          <a:p>
            <a:r>
              <a:rPr lang="en-US" dirty="0"/>
              <a:t>Results</a:t>
            </a:r>
            <a:br>
              <a:rPr lang="en-US" dirty="0"/>
            </a:br>
            <a:r>
              <a:rPr lang="en-US" sz="2400" b="0" dirty="0"/>
              <a:t>Dwell times - Stopping</a:t>
            </a:r>
            <a:endParaRPr lang="en-US" b="0" dirty="0"/>
          </a:p>
        </p:txBody>
      </p:sp>
      <p:sp>
        <p:nvSpPr>
          <p:cNvPr id="4" name="Date Placeholder 3">
            <a:extLst>
              <a:ext uri="{FF2B5EF4-FFF2-40B4-BE49-F238E27FC236}">
                <a16:creationId xmlns:a16="http://schemas.microsoft.com/office/drawing/2014/main" id="{E09C1E31-CFAB-47D1-B8AD-C98045189365}"/>
              </a:ext>
            </a:extLst>
          </p:cNvPr>
          <p:cNvSpPr>
            <a:spLocks noGrp="1"/>
          </p:cNvSpPr>
          <p:nvPr>
            <p:ph type="dt" sz="half" idx="10"/>
          </p:nvPr>
        </p:nvSpPr>
        <p:spPr/>
        <p:txBody>
          <a:bodyPr/>
          <a:lstStyle/>
          <a:p>
            <a:r>
              <a:rPr lang="en-US" dirty="0"/>
              <a:t>17 August 2018</a:t>
            </a:r>
            <a:endParaRPr lang="en-GB" dirty="0"/>
          </a:p>
        </p:txBody>
      </p:sp>
      <p:pic>
        <p:nvPicPr>
          <p:cNvPr id="5" name="Picture 4">
            <a:extLst>
              <a:ext uri="{FF2B5EF4-FFF2-40B4-BE49-F238E27FC236}">
                <a16:creationId xmlns:a16="http://schemas.microsoft.com/office/drawing/2014/main" id="{6E8D43E3-3482-4EAB-A996-4F53BA19C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02" y="3073997"/>
            <a:ext cx="3508741" cy="1140341"/>
          </a:xfrm>
          <a:prstGeom prst="rect">
            <a:avLst/>
          </a:prstGeom>
        </p:spPr>
      </p:pic>
      <p:pic>
        <p:nvPicPr>
          <p:cNvPr id="6" name="Picture 5">
            <a:extLst>
              <a:ext uri="{FF2B5EF4-FFF2-40B4-BE49-F238E27FC236}">
                <a16:creationId xmlns:a16="http://schemas.microsoft.com/office/drawing/2014/main" id="{254C87F8-AFEF-4EDE-B2E4-9DD8EF4DC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186" y="4680742"/>
            <a:ext cx="3525965" cy="1161966"/>
          </a:xfrm>
          <a:prstGeom prst="rect">
            <a:avLst/>
          </a:prstGeom>
        </p:spPr>
      </p:pic>
      <p:pic>
        <p:nvPicPr>
          <p:cNvPr id="7" name="Picture 6">
            <a:extLst>
              <a:ext uri="{FF2B5EF4-FFF2-40B4-BE49-F238E27FC236}">
                <a16:creationId xmlns:a16="http://schemas.microsoft.com/office/drawing/2014/main" id="{37C74EE2-F789-49D1-9394-80BDAD4933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4046" y="3078613"/>
            <a:ext cx="3566158" cy="1184750"/>
          </a:xfrm>
          <a:prstGeom prst="rect">
            <a:avLst/>
          </a:prstGeom>
        </p:spPr>
      </p:pic>
      <p:pic>
        <p:nvPicPr>
          <p:cNvPr id="8" name="Picture 7">
            <a:extLst>
              <a:ext uri="{FF2B5EF4-FFF2-40B4-BE49-F238E27FC236}">
                <a16:creationId xmlns:a16="http://schemas.microsoft.com/office/drawing/2014/main" id="{2E7D469A-C528-493F-8525-69679AA0A2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4046" y="4673841"/>
            <a:ext cx="3584126" cy="1168867"/>
          </a:xfrm>
          <a:prstGeom prst="rect">
            <a:avLst/>
          </a:prstGeom>
        </p:spPr>
      </p:pic>
      <p:sp>
        <p:nvSpPr>
          <p:cNvPr id="26" name="TextBox 25">
            <a:extLst>
              <a:ext uri="{FF2B5EF4-FFF2-40B4-BE49-F238E27FC236}">
                <a16:creationId xmlns:a16="http://schemas.microsoft.com/office/drawing/2014/main" id="{CF50FD6F-9F43-4241-8CCF-DE4994DB07CB}"/>
              </a:ext>
            </a:extLst>
          </p:cNvPr>
          <p:cNvSpPr txBox="1"/>
          <p:nvPr/>
        </p:nvSpPr>
        <p:spPr>
          <a:xfrm>
            <a:off x="611187" y="2010326"/>
            <a:ext cx="3525965" cy="338554"/>
          </a:xfrm>
          <a:prstGeom prst="rect">
            <a:avLst/>
          </a:prstGeom>
          <a:noFill/>
        </p:spPr>
        <p:txBody>
          <a:bodyPr wrap="square" rtlCol="0">
            <a:spAutoFit/>
          </a:bodyPr>
          <a:lstStyle/>
          <a:p>
            <a:pPr algn="ctr"/>
            <a:r>
              <a:rPr lang="en-US" dirty="0"/>
              <a:t>Excluding event information</a:t>
            </a:r>
          </a:p>
        </p:txBody>
      </p:sp>
      <p:sp>
        <p:nvSpPr>
          <p:cNvPr id="27" name="TextBox 26">
            <a:extLst>
              <a:ext uri="{FF2B5EF4-FFF2-40B4-BE49-F238E27FC236}">
                <a16:creationId xmlns:a16="http://schemas.microsoft.com/office/drawing/2014/main" id="{43610417-090E-4AB6-84A8-1451F5C8CA2B}"/>
              </a:ext>
            </a:extLst>
          </p:cNvPr>
          <p:cNvSpPr txBox="1"/>
          <p:nvPr/>
        </p:nvSpPr>
        <p:spPr>
          <a:xfrm>
            <a:off x="4583037" y="2010326"/>
            <a:ext cx="3566159" cy="338554"/>
          </a:xfrm>
          <a:prstGeom prst="rect">
            <a:avLst/>
          </a:prstGeom>
          <a:noFill/>
        </p:spPr>
        <p:txBody>
          <a:bodyPr wrap="square" rtlCol="0">
            <a:spAutoFit/>
          </a:bodyPr>
          <a:lstStyle/>
          <a:p>
            <a:pPr algn="ctr"/>
            <a:r>
              <a:rPr lang="en-US" dirty="0"/>
              <a:t>Including event information</a:t>
            </a:r>
          </a:p>
        </p:txBody>
      </p:sp>
      <p:sp>
        <p:nvSpPr>
          <p:cNvPr id="32" name="TextBox 31">
            <a:extLst>
              <a:ext uri="{FF2B5EF4-FFF2-40B4-BE49-F238E27FC236}">
                <a16:creationId xmlns:a16="http://schemas.microsoft.com/office/drawing/2014/main" id="{334C2938-8FEC-48D0-87C3-5B419D970503}"/>
              </a:ext>
            </a:extLst>
          </p:cNvPr>
          <p:cNvSpPr txBox="1"/>
          <p:nvPr/>
        </p:nvSpPr>
        <p:spPr>
          <a:xfrm>
            <a:off x="570993" y="2651313"/>
            <a:ext cx="2223096" cy="338554"/>
          </a:xfrm>
          <a:prstGeom prst="rect">
            <a:avLst/>
          </a:prstGeom>
          <a:noFill/>
        </p:spPr>
        <p:txBody>
          <a:bodyPr wrap="square" rtlCol="0">
            <a:spAutoFit/>
          </a:bodyPr>
          <a:lstStyle/>
          <a:p>
            <a:r>
              <a:rPr lang="en-US" dirty="0"/>
              <a:t>Accuracy</a:t>
            </a:r>
          </a:p>
        </p:txBody>
      </p:sp>
      <p:sp>
        <p:nvSpPr>
          <p:cNvPr id="33" name="TextBox 32">
            <a:extLst>
              <a:ext uri="{FF2B5EF4-FFF2-40B4-BE49-F238E27FC236}">
                <a16:creationId xmlns:a16="http://schemas.microsoft.com/office/drawing/2014/main" id="{D0B5EFC0-632E-4E93-B6F8-70045A8110B1}"/>
              </a:ext>
            </a:extLst>
          </p:cNvPr>
          <p:cNvSpPr txBox="1"/>
          <p:nvPr/>
        </p:nvSpPr>
        <p:spPr>
          <a:xfrm>
            <a:off x="611187" y="4263363"/>
            <a:ext cx="2223096" cy="338554"/>
          </a:xfrm>
          <a:prstGeom prst="rect">
            <a:avLst/>
          </a:prstGeom>
          <a:noFill/>
        </p:spPr>
        <p:txBody>
          <a:bodyPr wrap="square" rtlCol="0">
            <a:spAutoFit/>
          </a:bodyPr>
          <a:lstStyle/>
          <a:p>
            <a:r>
              <a:rPr lang="en-US" dirty="0"/>
              <a:t>F1 score</a:t>
            </a:r>
          </a:p>
        </p:txBody>
      </p:sp>
    </p:spTree>
    <p:extLst>
      <p:ext uri="{BB962C8B-B14F-4D97-AF65-F5344CB8AC3E}">
        <p14:creationId xmlns:p14="http://schemas.microsoft.com/office/powerpoint/2010/main" val="957953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02017-9DC7-4FA9-8EC1-B9B16FE0D619}"/>
              </a:ext>
            </a:extLst>
          </p:cNvPr>
          <p:cNvSpPr>
            <a:spLocks noGrp="1"/>
          </p:cNvSpPr>
          <p:nvPr>
            <p:ph type="title"/>
          </p:nvPr>
        </p:nvSpPr>
        <p:spPr/>
        <p:txBody>
          <a:bodyPr/>
          <a:lstStyle/>
          <a:p>
            <a:r>
              <a:rPr lang="en-US" dirty="0"/>
              <a:t>Results</a:t>
            </a:r>
            <a:br>
              <a:rPr lang="en-US" dirty="0"/>
            </a:br>
            <a:r>
              <a:rPr lang="en-US" sz="2400" b="0" dirty="0"/>
              <a:t>Dwell times - Stopping</a:t>
            </a:r>
            <a:endParaRPr lang="en-US" b="0" dirty="0"/>
          </a:p>
        </p:txBody>
      </p:sp>
      <p:sp>
        <p:nvSpPr>
          <p:cNvPr id="4" name="Date Placeholder 3">
            <a:extLst>
              <a:ext uri="{FF2B5EF4-FFF2-40B4-BE49-F238E27FC236}">
                <a16:creationId xmlns:a16="http://schemas.microsoft.com/office/drawing/2014/main" id="{E09C1E31-CFAB-47D1-B8AD-C98045189365}"/>
              </a:ext>
            </a:extLst>
          </p:cNvPr>
          <p:cNvSpPr>
            <a:spLocks noGrp="1"/>
          </p:cNvSpPr>
          <p:nvPr>
            <p:ph type="dt" sz="half" idx="10"/>
          </p:nvPr>
        </p:nvSpPr>
        <p:spPr/>
        <p:txBody>
          <a:bodyPr/>
          <a:lstStyle/>
          <a:p>
            <a:r>
              <a:rPr lang="en-US" dirty="0"/>
              <a:t>17 August 2018</a:t>
            </a:r>
            <a:endParaRPr lang="en-GB" dirty="0"/>
          </a:p>
        </p:txBody>
      </p:sp>
      <p:pic>
        <p:nvPicPr>
          <p:cNvPr id="5" name="Picture 4">
            <a:extLst>
              <a:ext uri="{FF2B5EF4-FFF2-40B4-BE49-F238E27FC236}">
                <a16:creationId xmlns:a16="http://schemas.microsoft.com/office/drawing/2014/main" id="{6E8D43E3-3482-4EAB-A996-4F53BA19C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02" y="3073997"/>
            <a:ext cx="3508741" cy="1140341"/>
          </a:xfrm>
          <a:prstGeom prst="rect">
            <a:avLst/>
          </a:prstGeom>
        </p:spPr>
      </p:pic>
      <p:pic>
        <p:nvPicPr>
          <p:cNvPr id="6" name="Picture 5">
            <a:extLst>
              <a:ext uri="{FF2B5EF4-FFF2-40B4-BE49-F238E27FC236}">
                <a16:creationId xmlns:a16="http://schemas.microsoft.com/office/drawing/2014/main" id="{254C87F8-AFEF-4EDE-B2E4-9DD8EF4DC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186" y="4680742"/>
            <a:ext cx="3525965" cy="1161966"/>
          </a:xfrm>
          <a:prstGeom prst="rect">
            <a:avLst/>
          </a:prstGeom>
        </p:spPr>
      </p:pic>
      <p:pic>
        <p:nvPicPr>
          <p:cNvPr id="7" name="Picture 6">
            <a:extLst>
              <a:ext uri="{FF2B5EF4-FFF2-40B4-BE49-F238E27FC236}">
                <a16:creationId xmlns:a16="http://schemas.microsoft.com/office/drawing/2014/main" id="{37C74EE2-F789-49D1-9394-80BDAD4933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4046" y="3078613"/>
            <a:ext cx="3566158" cy="1184750"/>
          </a:xfrm>
          <a:prstGeom prst="rect">
            <a:avLst/>
          </a:prstGeom>
        </p:spPr>
      </p:pic>
      <p:pic>
        <p:nvPicPr>
          <p:cNvPr id="8" name="Picture 7">
            <a:extLst>
              <a:ext uri="{FF2B5EF4-FFF2-40B4-BE49-F238E27FC236}">
                <a16:creationId xmlns:a16="http://schemas.microsoft.com/office/drawing/2014/main" id="{2E7D469A-C528-493F-8525-69679AA0A2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4046" y="4673841"/>
            <a:ext cx="3584126" cy="1168867"/>
          </a:xfrm>
          <a:prstGeom prst="rect">
            <a:avLst/>
          </a:prstGeom>
        </p:spPr>
      </p:pic>
      <p:sp>
        <p:nvSpPr>
          <p:cNvPr id="26" name="TextBox 25">
            <a:extLst>
              <a:ext uri="{FF2B5EF4-FFF2-40B4-BE49-F238E27FC236}">
                <a16:creationId xmlns:a16="http://schemas.microsoft.com/office/drawing/2014/main" id="{CF50FD6F-9F43-4241-8CCF-DE4994DB07CB}"/>
              </a:ext>
            </a:extLst>
          </p:cNvPr>
          <p:cNvSpPr txBox="1"/>
          <p:nvPr/>
        </p:nvSpPr>
        <p:spPr>
          <a:xfrm>
            <a:off x="611187" y="2010326"/>
            <a:ext cx="3525965" cy="338554"/>
          </a:xfrm>
          <a:prstGeom prst="rect">
            <a:avLst/>
          </a:prstGeom>
          <a:noFill/>
        </p:spPr>
        <p:txBody>
          <a:bodyPr wrap="square" rtlCol="0">
            <a:spAutoFit/>
          </a:bodyPr>
          <a:lstStyle/>
          <a:p>
            <a:pPr algn="ctr"/>
            <a:r>
              <a:rPr lang="en-US" dirty="0"/>
              <a:t>Excluding event information</a:t>
            </a:r>
          </a:p>
        </p:txBody>
      </p:sp>
      <p:sp>
        <p:nvSpPr>
          <p:cNvPr id="27" name="TextBox 26">
            <a:extLst>
              <a:ext uri="{FF2B5EF4-FFF2-40B4-BE49-F238E27FC236}">
                <a16:creationId xmlns:a16="http://schemas.microsoft.com/office/drawing/2014/main" id="{43610417-090E-4AB6-84A8-1451F5C8CA2B}"/>
              </a:ext>
            </a:extLst>
          </p:cNvPr>
          <p:cNvSpPr txBox="1"/>
          <p:nvPr/>
        </p:nvSpPr>
        <p:spPr>
          <a:xfrm>
            <a:off x="4583037" y="2010326"/>
            <a:ext cx="3566159" cy="338554"/>
          </a:xfrm>
          <a:prstGeom prst="rect">
            <a:avLst/>
          </a:prstGeom>
          <a:noFill/>
        </p:spPr>
        <p:txBody>
          <a:bodyPr wrap="square" rtlCol="0">
            <a:spAutoFit/>
          </a:bodyPr>
          <a:lstStyle/>
          <a:p>
            <a:pPr algn="ctr"/>
            <a:r>
              <a:rPr lang="en-US" dirty="0"/>
              <a:t>Including event information</a:t>
            </a:r>
          </a:p>
        </p:txBody>
      </p:sp>
      <p:sp>
        <p:nvSpPr>
          <p:cNvPr id="32" name="TextBox 31">
            <a:extLst>
              <a:ext uri="{FF2B5EF4-FFF2-40B4-BE49-F238E27FC236}">
                <a16:creationId xmlns:a16="http://schemas.microsoft.com/office/drawing/2014/main" id="{334C2938-8FEC-48D0-87C3-5B419D970503}"/>
              </a:ext>
            </a:extLst>
          </p:cNvPr>
          <p:cNvSpPr txBox="1"/>
          <p:nvPr/>
        </p:nvSpPr>
        <p:spPr>
          <a:xfrm>
            <a:off x="570993" y="2651313"/>
            <a:ext cx="2223096" cy="338554"/>
          </a:xfrm>
          <a:prstGeom prst="rect">
            <a:avLst/>
          </a:prstGeom>
          <a:noFill/>
        </p:spPr>
        <p:txBody>
          <a:bodyPr wrap="square" rtlCol="0">
            <a:spAutoFit/>
          </a:bodyPr>
          <a:lstStyle/>
          <a:p>
            <a:r>
              <a:rPr lang="en-US" dirty="0"/>
              <a:t>Accuracy</a:t>
            </a:r>
          </a:p>
        </p:txBody>
      </p:sp>
      <p:sp>
        <p:nvSpPr>
          <p:cNvPr id="33" name="TextBox 32">
            <a:extLst>
              <a:ext uri="{FF2B5EF4-FFF2-40B4-BE49-F238E27FC236}">
                <a16:creationId xmlns:a16="http://schemas.microsoft.com/office/drawing/2014/main" id="{D0B5EFC0-632E-4E93-B6F8-70045A8110B1}"/>
              </a:ext>
            </a:extLst>
          </p:cNvPr>
          <p:cNvSpPr txBox="1"/>
          <p:nvPr/>
        </p:nvSpPr>
        <p:spPr>
          <a:xfrm>
            <a:off x="611187" y="4263363"/>
            <a:ext cx="2223096" cy="338554"/>
          </a:xfrm>
          <a:prstGeom prst="rect">
            <a:avLst/>
          </a:prstGeom>
          <a:noFill/>
        </p:spPr>
        <p:txBody>
          <a:bodyPr wrap="square" rtlCol="0">
            <a:spAutoFit/>
          </a:bodyPr>
          <a:lstStyle/>
          <a:p>
            <a:r>
              <a:rPr lang="en-US" dirty="0"/>
              <a:t>F1 score</a:t>
            </a:r>
          </a:p>
        </p:txBody>
      </p:sp>
      <p:sp>
        <p:nvSpPr>
          <p:cNvPr id="30" name="TextBox 29">
            <a:extLst>
              <a:ext uri="{FF2B5EF4-FFF2-40B4-BE49-F238E27FC236}">
                <a16:creationId xmlns:a16="http://schemas.microsoft.com/office/drawing/2014/main" id="{BEFFADCB-4CE0-412B-94AA-623AC14EA7CF}"/>
              </a:ext>
            </a:extLst>
          </p:cNvPr>
          <p:cNvSpPr txBox="1"/>
          <p:nvPr/>
        </p:nvSpPr>
        <p:spPr>
          <a:xfrm>
            <a:off x="8399462" y="2957277"/>
            <a:ext cx="3566160" cy="1569660"/>
          </a:xfrm>
          <a:prstGeom prst="rect">
            <a:avLst/>
          </a:prstGeom>
          <a:noFill/>
        </p:spPr>
        <p:txBody>
          <a:bodyPr wrap="square" rtlCol="0">
            <a:spAutoFit/>
          </a:bodyPr>
          <a:lstStyle/>
          <a:p>
            <a:pPr marL="285750" indent="-285750">
              <a:buFont typeface="Arial" panose="020B0604020202020204" pitchFamily="34" charset="0"/>
              <a:buChar char="•"/>
            </a:pPr>
            <a:r>
              <a:rPr lang="en-US" dirty="0"/>
              <a:t>The models always perform better than the baseline meaning , it is possible with a good approximation predicting if the bus is stopping or not.</a:t>
            </a:r>
          </a:p>
        </p:txBody>
      </p:sp>
      <p:pic>
        <p:nvPicPr>
          <p:cNvPr id="23" name="Picture 22">
            <a:extLst>
              <a:ext uri="{FF2B5EF4-FFF2-40B4-BE49-F238E27FC236}">
                <a16:creationId xmlns:a16="http://schemas.microsoft.com/office/drawing/2014/main" id="{FA92AF1C-4ABF-4D1F-A5D4-F2331424E37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1746857" y="3566843"/>
            <a:ext cx="970146" cy="482359"/>
          </a:xfrm>
          <a:prstGeom prst="rect">
            <a:avLst/>
          </a:prstGeom>
        </p:spPr>
      </p:pic>
      <p:pic>
        <p:nvPicPr>
          <p:cNvPr id="21" name="Picture 20">
            <a:extLst>
              <a:ext uri="{FF2B5EF4-FFF2-40B4-BE49-F238E27FC236}">
                <a16:creationId xmlns:a16="http://schemas.microsoft.com/office/drawing/2014/main" id="{9D8EC460-ADB3-4719-9CA1-1C7A28B7580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1746857" y="5126162"/>
            <a:ext cx="970146" cy="482359"/>
          </a:xfrm>
          <a:prstGeom prst="rect">
            <a:avLst/>
          </a:prstGeom>
        </p:spPr>
      </p:pic>
      <p:pic>
        <p:nvPicPr>
          <p:cNvPr id="24" name="Picture 23">
            <a:extLst>
              <a:ext uri="{FF2B5EF4-FFF2-40B4-BE49-F238E27FC236}">
                <a16:creationId xmlns:a16="http://schemas.microsoft.com/office/drawing/2014/main" id="{66683346-F293-45D2-9CF4-8BB41DAAA0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5848412" y="5126163"/>
            <a:ext cx="970146" cy="482359"/>
          </a:xfrm>
          <a:prstGeom prst="rect">
            <a:avLst/>
          </a:prstGeom>
        </p:spPr>
      </p:pic>
      <p:pic>
        <p:nvPicPr>
          <p:cNvPr id="25" name="Picture 24">
            <a:extLst>
              <a:ext uri="{FF2B5EF4-FFF2-40B4-BE49-F238E27FC236}">
                <a16:creationId xmlns:a16="http://schemas.microsoft.com/office/drawing/2014/main" id="{02AE619D-217B-4196-8DBC-7F97EC16466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5848413" y="3504184"/>
            <a:ext cx="970146" cy="482359"/>
          </a:xfrm>
          <a:prstGeom prst="rect">
            <a:avLst/>
          </a:prstGeom>
        </p:spPr>
      </p:pic>
    </p:spTree>
    <p:extLst>
      <p:ext uri="{BB962C8B-B14F-4D97-AF65-F5344CB8AC3E}">
        <p14:creationId xmlns:p14="http://schemas.microsoft.com/office/powerpoint/2010/main" val="6745627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02017-9DC7-4FA9-8EC1-B9B16FE0D619}"/>
              </a:ext>
            </a:extLst>
          </p:cNvPr>
          <p:cNvSpPr>
            <a:spLocks noGrp="1"/>
          </p:cNvSpPr>
          <p:nvPr>
            <p:ph type="title"/>
          </p:nvPr>
        </p:nvSpPr>
        <p:spPr/>
        <p:txBody>
          <a:bodyPr/>
          <a:lstStyle/>
          <a:p>
            <a:r>
              <a:rPr lang="en-US" dirty="0"/>
              <a:t>Results</a:t>
            </a:r>
            <a:br>
              <a:rPr lang="en-US" dirty="0"/>
            </a:br>
            <a:r>
              <a:rPr lang="en-US" sz="2400" b="0" dirty="0"/>
              <a:t>Dwell times - Stopping</a:t>
            </a:r>
            <a:endParaRPr lang="en-US" b="0" dirty="0"/>
          </a:p>
        </p:txBody>
      </p:sp>
      <p:sp>
        <p:nvSpPr>
          <p:cNvPr id="4" name="Date Placeholder 3">
            <a:extLst>
              <a:ext uri="{FF2B5EF4-FFF2-40B4-BE49-F238E27FC236}">
                <a16:creationId xmlns:a16="http://schemas.microsoft.com/office/drawing/2014/main" id="{E09C1E31-CFAB-47D1-B8AD-C98045189365}"/>
              </a:ext>
            </a:extLst>
          </p:cNvPr>
          <p:cNvSpPr>
            <a:spLocks noGrp="1"/>
          </p:cNvSpPr>
          <p:nvPr>
            <p:ph type="dt" sz="half" idx="10"/>
          </p:nvPr>
        </p:nvSpPr>
        <p:spPr/>
        <p:txBody>
          <a:bodyPr/>
          <a:lstStyle/>
          <a:p>
            <a:r>
              <a:rPr lang="en-US" dirty="0"/>
              <a:t>17 August 2018</a:t>
            </a:r>
            <a:endParaRPr lang="en-GB" dirty="0"/>
          </a:p>
        </p:txBody>
      </p:sp>
      <p:pic>
        <p:nvPicPr>
          <p:cNvPr id="5" name="Picture 4">
            <a:extLst>
              <a:ext uri="{FF2B5EF4-FFF2-40B4-BE49-F238E27FC236}">
                <a16:creationId xmlns:a16="http://schemas.microsoft.com/office/drawing/2014/main" id="{6E8D43E3-3482-4EAB-A996-4F53BA19C1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02" y="3073997"/>
            <a:ext cx="3508741" cy="1140341"/>
          </a:xfrm>
          <a:prstGeom prst="rect">
            <a:avLst/>
          </a:prstGeom>
        </p:spPr>
      </p:pic>
      <p:pic>
        <p:nvPicPr>
          <p:cNvPr id="6" name="Picture 5">
            <a:extLst>
              <a:ext uri="{FF2B5EF4-FFF2-40B4-BE49-F238E27FC236}">
                <a16:creationId xmlns:a16="http://schemas.microsoft.com/office/drawing/2014/main" id="{254C87F8-AFEF-4EDE-B2E4-9DD8EF4DC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186" y="4680742"/>
            <a:ext cx="3525965" cy="1161966"/>
          </a:xfrm>
          <a:prstGeom prst="rect">
            <a:avLst/>
          </a:prstGeom>
        </p:spPr>
      </p:pic>
      <p:pic>
        <p:nvPicPr>
          <p:cNvPr id="7" name="Picture 6">
            <a:extLst>
              <a:ext uri="{FF2B5EF4-FFF2-40B4-BE49-F238E27FC236}">
                <a16:creationId xmlns:a16="http://schemas.microsoft.com/office/drawing/2014/main" id="{37C74EE2-F789-49D1-9394-80BDAD4933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4046" y="3078613"/>
            <a:ext cx="3566158" cy="1184750"/>
          </a:xfrm>
          <a:prstGeom prst="rect">
            <a:avLst/>
          </a:prstGeom>
        </p:spPr>
      </p:pic>
      <p:pic>
        <p:nvPicPr>
          <p:cNvPr id="8" name="Picture 7">
            <a:extLst>
              <a:ext uri="{FF2B5EF4-FFF2-40B4-BE49-F238E27FC236}">
                <a16:creationId xmlns:a16="http://schemas.microsoft.com/office/drawing/2014/main" id="{2E7D469A-C528-493F-8525-69679AA0A2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4046" y="4673841"/>
            <a:ext cx="3584126" cy="1168867"/>
          </a:xfrm>
          <a:prstGeom prst="rect">
            <a:avLst/>
          </a:prstGeom>
        </p:spPr>
      </p:pic>
      <p:sp>
        <p:nvSpPr>
          <p:cNvPr id="26" name="TextBox 25">
            <a:extLst>
              <a:ext uri="{FF2B5EF4-FFF2-40B4-BE49-F238E27FC236}">
                <a16:creationId xmlns:a16="http://schemas.microsoft.com/office/drawing/2014/main" id="{CF50FD6F-9F43-4241-8CCF-DE4994DB07CB}"/>
              </a:ext>
            </a:extLst>
          </p:cNvPr>
          <p:cNvSpPr txBox="1"/>
          <p:nvPr/>
        </p:nvSpPr>
        <p:spPr>
          <a:xfrm>
            <a:off x="611187" y="2010326"/>
            <a:ext cx="3525965" cy="338554"/>
          </a:xfrm>
          <a:prstGeom prst="rect">
            <a:avLst/>
          </a:prstGeom>
          <a:noFill/>
        </p:spPr>
        <p:txBody>
          <a:bodyPr wrap="square" rtlCol="0">
            <a:spAutoFit/>
          </a:bodyPr>
          <a:lstStyle/>
          <a:p>
            <a:pPr algn="ctr"/>
            <a:r>
              <a:rPr lang="en-US" dirty="0"/>
              <a:t>Excluding event information</a:t>
            </a:r>
          </a:p>
        </p:txBody>
      </p:sp>
      <p:sp>
        <p:nvSpPr>
          <p:cNvPr id="27" name="TextBox 26">
            <a:extLst>
              <a:ext uri="{FF2B5EF4-FFF2-40B4-BE49-F238E27FC236}">
                <a16:creationId xmlns:a16="http://schemas.microsoft.com/office/drawing/2014/main" id="{43610417-090E-4AB6-84A8-1451F5C8CA2B}"/>
              </a:ext>
            </a:extLst>
          </p:cNvPr>
          <p:cNvSpPr txBox="1"/>
          <p:nvPr/>
        </p:nvSpPr>
        <p:spPr>
          <a:xfrm>
            <a:off x="4583037" y="2010326"/>
            <a:ext cx="3566159" cy="338554"/>
          </a:xfrm>
          <a:prstGeom prst="rect">
            <a:avLst/>
          </a:prstGeom>
          <a:noFill/>
        </p:spPr>
        <p:txBody>
          <a:bodyPr wrap="square" rtlCol="0">
            <a:spAutoFit/>
          </a:bodyPr>
          <a:lstStyle/>
          <a:p>
            <a:pPr algn="ctr"/>
            <a:r>
              <a:rPr lang="en-US" dirty="0"/>
              <a:t>Including event information</a:t>
            </a:r>
          </a:p>
        </p:txBody>
      </p:sp>
      <p:sp>
        <p:nvSpPr>
          <p:cNvPr id="32" name="TextBox 31">
            <a:extLst>
              <a:ext uri="{FF2B5EF4-FFF2-40B4-BE49-F238E27FC236}">
                <a16:creationId xmlns:a16="http://schemas.microsoft.com/office/drawing/2014/main" id="{334C2938-8FEC-48D0-87C3-5B419D970503}"/>
              </a:ext>
            </a:extLst>
          </p:cNvPr>
          <p:cNvSpPr txBox="1"/>
          <p:nvPr/>
        </p:nvSpPr>
        <p:spPr>
          <a:xfrm>
            <a:off x="570993" y="2651313"/>
            <a:ext cx="2223096" cy="338554"/>
          </a:xfrm>
          <a:prstGeom prst="rect">
            <a:avLst/>
          </a:prstGeom>
          <a:noFill/>
        </p:spPr>
        <p:txBody>
          <a:bodyPr wrap="square" rtlCol="0">
            <a:spAutoFit/>
          </a:bodyPr>
          <a:lstStyle/>
          <a:p>
            <a:r>
              <a:rPr lang="en-US" dirty="0"/>
              <a:t>Accuracy</a:t>
            </a:r>
          </a:p>
        </p:txBody>
      </p:sp>
      <p:sp>
        <p:nvSpPr>
          <p:cNvPr id="33" name="TextBox 32">
            <a:extLst>
              <a:ext uri="{FF2B5EF4-FFF2-40B4-BE49-F238E27FC236}">
                <a16:creationId xmlns:a16="http://schemas.microsoft.com/office/drawing/2014/main" id="{D0B5EFC0-632E-4E93-B6F8-70045A8110B1}"/>
              </a:ext>
            </a:extLst>
          </p:cNvPr>
          <p:cNvSpPr txBox="1"/>
          <p:nvPr/>
        </p:nvSpPr>
        <p:spPr>
          <a:xfrm>
            <a:off x="611187" y="4263363"/>
            <a:ext cx="2223096" cy="338554"/>
          </a:xfrm>
          <a:prstGeom prst="rect">
            <a:avLst/>
          </a:prstGeom>
          <a:noFill/>
        </p:spPr>
        <p:txBody>
          <a:bodyPr wrap="square" rtlCol="0">
            <a:spAutoFit/>
          </a:bodyPr>
          <a:lstStyle/>
          <a:p>
            <a:r>
              <a:rPr lang="en-US" dirty="0"/>
              <a:t>F1 score</a:t>
            </a:r>
          </a:p>
        </p:txBody>
      </p:sp>
      <p:sp>
        <p:nvSpPr>
          <p:cNvPr id="30" name="TextBox 29">
            <a:extLst>
              <a:ext uri="{FF2B5EF4-FFF2-40B4-BE49-F238E27FC236}">
                <a16:creationId xmlns:a16="http://schemas.microsoft.com/office/drawing/2014/main" id="{BEFFADCB-4CE0-412B-94AA-623AC14EA7CF}"/>
              </a:ext>
            </a:extLst>
          </p:cNvPr>
          <p:cNvSpPr txBox="1"/>
          <p:nvPr/>
        </p:nvSpPr>
        <p:spPr>
          <a:xfrm>
            <a:off x="8399462" y="2957277"/>
            <a:ext cx="3566160" cy="1077218"/>
          </a:xfrm>
          <a:prstGeom prst="rect">
            <a:avLst/>
          </a:prstGeom>
          <a:noFill/>
        </p:spPr>
        <p:txBody>
          <a:bodyPr wrap="square" rtlCol="0">
            <a:spAutoFit/>
          </a:bodyPr>
          <a:lstStyle/>
          <a:p>
            <a:pPr marL="285750" indent="-285750">
              <a:buFont typeface="Arial" panose="020B0604020202020204" pitchFamily="34" charset="0"/>
              <a:buChar char="•"/>
            </a:pPr>
            <a:r>
              <a:rPr lang="en-US" dirty="0"/>
              <a:t>Event information do not improve the prediction quality. Meaning a low correlation with events.</a:t>
            </a:r>
          </a:p>
        </p:txBody>
      </p:sp>
      <p:pic>
        <p:nvPicPr>
          <p:cNvPr id="21" name="Picture 20">
            <a:extLst>
              <a:ext uri="{FF2B5EF4-FFF2-40B4-BE49-F238E27FC236}">
                <a16:creationId xmlns:a16="http://schemas.microsoft.com/office/drawing/2014/main" id="{9D8EC460-ADB3-4719-9CA1-1C7A28B7580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3244874" y="5363845"/>
            <a:ext cx="475366" cy="482359"/>
          </a:xfrm>
          <a:prstGeom prst="rect">
            <a:avLst/>
          </a:prstGeom>
        </p:spPr>
      </p:pic>
      <p:pic>
        <p:nvPicPr>
          <p:cNvPr id="24" name="Picture 23">
            <a:extLst>
              <a:ext uri="{FF2B5EF4-FFF2-40B4-BE49-F238E27FC236}">
                <a16:creationId xmlns:a16="http://schemas.microsoft.com/office/drawing/2014/main" id="{66683346-F293-45D2-9CF4-8BB41DAAA03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7394845" y="5363847"/>
            <a:ext cx="475367" cy="482359"/>
          </a:xfrm>
          <a:prstGeom prst="rect">
            <a:avLst/>
          </a:prstGeom>
        </p:spPr>
      </p:pic>
      <p:pic>
        <p:nvPicPr>
          <p:cNvPr id="25" name="Picture 24">
            <a:extLst>
              <a:ext uri="{FF2B5EF4-FFF2-40B4-BE49-F238E27FC236}">
                <a16:creationId xmlns:a16="http://schemas.microsoft.com/office/drawing/2014/main" id="{02AE619D-217B-4196-8DBC-7F97EC16466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7527650" y="3659007"/>
            <a:ext cx="209755" cy="482359"/>
          </a:xfrm>
          <a:prstGeom prst="rect">
            <a:avLst/>
          </a:prstGeom>
        </p:spPr>
      </p:pic>
      <p:pic>
        <p:nvPicPr>
          <p:cNvPr id="17" name="Picture 16">
            <a:extLst>
              <a:ext uri="{FF2B5EF4-FFF2-40B4-BE49-F238E27FC236}">
                <a16:creationId xmlns:a16="http://schemas.microsoft.com/office/drawing/2014/main" id="{26D38C70-E74E-47BB-8F65-E5A1277B66C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5400000">
            <a:off x="3377679" y="3659006"/>
            <a:ext cx="209755" cy="482359"/>
          </a:xfrm>
          <a:prstGeom prst="rect">
            <a:avLst/>
          </a:prstGeom>
        </p:spPr>
      </p:pic>
    </p:spTree>
    <p:extLst>
      <p:ext uri="{BB962C8B-B14F-4D97-AF65-F5344CB8AC3E}">
        <p14:creationId xmlns:p14="http://schemas.microsoft.com/office/powerpoint/2010/main" val="2197539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C74EE2-F789-49D1-9394-80BDAD493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042" y="3153618"/>
            <a:ext cx="3466551" cy="1005840"/>
          </a:xfrm>
          <a:prstGeom prst="rect">
            <a:avLst/>
          </a:prstGeom>
        </p:spPr>
      </p:pic>
      <p:pic>
        <p:nvPicPr>
          <p:cNvPr id="19" name="Picture 18">
            <a:extLst>
              <a:ext uri="{FF2B5EF4-FFF2-40B4-BE49-F238E27FC236}">
                <a16:creationId xmlns:a16="http://schemas.microsoft.com/office/drawing/2014/main" id="{29AA80BD-1A3D-4816-B03D-71122100F9D9}"/>
              </a:ext>
            </a:extLst>
          </p:cNvPr>
          <p:cNvPicPr>
            <a:picLocks noChangeAspect="1"/>
          </p:cNvPicPr>
          <p:nvPr/>
        </p:nvPicPr>
        <p:blipFill rotWithShape="1">
          <a:blip r:embed="rId3">
            <a:extLst>
              <a:ext uri="{28A0092B-C50C-407E-A947-70E740481C1C}">
                <a14:useLocalDpi xmlns:a14="http://schemas.microsoft.com/office/drawing/2010/main" val="0"/>
              </a:ext>
            </a:extLst>
          </a:blip>
          <a:srcRect l="34792" t="26719" r="55256" b="8850"/>
          <a:stretch/>
        </p:blipFill>
        <p:spPr>
          <a:xfrm>
            <a:off x="5920276" y="3445569"/>
            <a:ext cx="349859" cy="621792"/>
          </a:xfrm>
          <a:prstGeom prst="rect">
            <a:avLst/>
          </a:prstGeom>
        </p:spPr>
      </p:pic>
      <p:sp>
        <p:nvSpPr>
          <p:cNvPr id="2" name="Title 1">
            <a:extLst>
              <a:ext uri="{FF2B5EF4-FFF2-40B4-BE49-F238E27FC236}">
                <a16:creationId xmlns:a16="http://schemas.microsoft.com/office/drawing/2014/main" id="{07902017-9DC7-4FA9-8EC1-B9B16FE0D619}"/>
              </a:ext>
            </a:extLst>
          </p:cNvPr>
          <p:cNvSpPr>
            <a:spLocks noGrp="1"/>
          </p:cNvSpPr>
          <p:nvPr>
            <p:ph type="title"/>
          </p:nvPr>
        </p:nvSpPr>
        <p:spPr/>
        <p:txBody>
          <a:bodyPr/>
          <a:lstStyle/>
          <a:p>
            <a:r>
              <a:rPr lang="en-US" dirty="0"/>
              <a:t>Results</a:t>
            </a:r>
            <a:br>
              <a:rPr lang="en-US" dirty="0"/>
            </a:br>
            <a:r>
              <a:rPr lang="en-US" sz="2400" b="0" dirty="0"/>
              <a:t>Dwell times</a:t>
            </a:r>
            <a:endParaRPr lang="en-US" b="0" dirty="0"/>
          </a:p>
        </p:txBody>
      </p:sp>
      <p:sp>
        <p:nvSpPr>
          <p:cNvPr id="4" name="Date Placeholder 3">
            <a:extLst>
              <a:ext uri="{FF2B5EF4-FFF2-40B4-BE49-F238E27FC236}">
                <a16:creationId xmlns:a16="http://schemas.microsoft.com/office/drawing/2014/main" id="{E09C1E31-CFAB-47D1-B8AD-C98045189365}"/>
              </a:ext>
            </a:extLst>
          </p:cNvPr>
          <p:cNvSpPr>
            <a:spLocks noGrp="1"/>
          </p:cNvSpPr>
          <p:nvPr>
            <p:ph type="dt" sz="half" idx="10"/>
          </p:nvPr>
        </p:nvSpPr>
        <p:spPr/>
        <p:txBody>
          <a:bodyPr/>
          <a:lstStyle/>
          <a:p>
            <a:r>
              <a:rPr lang="en-US" dirty="0"/>
              <a:t>17 August 2018</a:t>
            </a:r>
            <a:endParaRPr lang="en-GB" dirty="0"/>
          </a:p>
        </p:txBody>
      </p:sp>
      <p:pic>
        <p:nvPicPr>
          <p:cNvPr id="5" name="Picture 4">
            <a:extLst>
              <a:ext uri="{FF2B5EF4-FFF2-40B4-BE49-F238E27FC236}">
                <a16:creationId xmlns:a16="http://schemas.microsoft.com/office/drawing/2014/main" id="{6E8D43E3-3482-4EAB-A996-4F53BA19C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697" y="3156417"/>
            <a:ext cx="3617867" cy="1005840"/>
          </a:xfrm>
          <a:prstGeom prst="rect">
            <a:avLst/>
          </a:prstGeom>
        </p:spPr>
      </p:pic>
      <p:sp>
        <p:nvSpPr>
          <p:cNvPr id="26" name="TextBox 25">
            <a:extLst>
              <a:ext uri="{FF2B5EF4-FFF2-40B4-BE49-F238E27FC236}">
                <a16:creationId xmlns:a16="http://schemas.microsoft.com/office/drawing/2014/main" id="{CF50FD6F-9F43-4241-8CCF-DE4994DB07CB}"/>
              </a:ext>
            </a:extLst>
          </p:cNvPr>
          <p:cNvSpPr txBox="1"/>
          <p:nvPr/>
        </p:nvSpPr>
        <p:spPr>
          <a:xfrm>
            <a:off x="611187" y="2010326"/>
            <a:ext cx="3525965" cy="338554"/>
          </a:xfrm>
          <a:prstGeom prst="rect">
            <a:avLst/>
          </a:prstGeom>
          <a:noFill/>
        </p:spPr>
        <p:txBody>
          <a:bodyPr wrap="square" rtlCol="0">
            <a:spAutoFit/>
          </a:bodyPr>
          <a:lstStyle/>
          <a:p>
            <a:pPr algn="ctr"/>
            <a:r>
              <a:rPr lang="en-US" dirty="0"/>
              <a:t>Excluding event information</a:t>
            </a:r>
          </a:p>
        </p:txBody>
      </p:sp>
      <p:sp>
        <p:nvSpPr>
          <p:cNvPr id="27" name="TextBox 26">
            <a:extLst>
              <a:ext uri="{FF2B5EF4-FFF2-40B4-BE49-F238E27FC236}">
                <a16:creationId xmlns:a16="http://schemas.microsoft.com/office/drawing/2014/main" id="{43610417-090E-4AB6-84A8-1451F5C8CA2B}"/>
              </a:ext>
            </a:extLst>
          </p:cNvPr>
          <p:cNvSpPr txBox="1"/>
          <p:nvPr/>
        </p:nvSpPr>
        <p:spPr>
          <a:xfrm>
            <a:off x="4583037" y="2010326"/>
            <a:ext cx="3566159" cy="338554"/>
          </a:xfrm>
          <a:prstGeom prst="rect">
            <a:avLst/>
          </a:prstGeom>
          <a:noFill/>
        </p:spPr>
        <p:txBody>
          <a:bodyPr wrap="square" rtlCol="0">
            <a:spAutoFit/>
          </a:bodyPr>
          <a:lstStyle/>
          <a:p>
            <a:pPr algn="ctr"/>
            <a:r>
              <a:rPr lang="en-US" dirty="0"/>
              <a:t>Including event information</a:t>
            </a:r>
          </a:p>
        </p:txBody>
      </p:sp>
      <p:sp>
        <p:nvSpPr>
          <p:cNvPr id="32" name="TextBox 31">
            <a:extLst>
              <a:ext uri="{FF2B5EF4-FFF2-40B4-BE49-F238E27FC236}">
                <a16:creationId xmlns:a16="http://schemas.microsoft.com/office/drawing/2014/main" id="{334C2938-8FEC-48D0-87C3-5B419D970503}"/>
              </a:ext>
            </a:extLst>
          </p:cNvPr>
          <p:cNvSpPr txBox="1"/>
          <p:nvPr/>
        </p:nvSpPr>
        <p:spPr>
          <a:xfrm>
            <a:off x="570993" y="2651313"/>
            <a:ext cx="2223096" cy="338554"/>
          </a:xfrm>
          <a:prstGeom prst="rect">
            <a:avLst/>
          </a:prstGeom>
          <a:noFill/>
        </p:spPr>
        <p:txBody>
          <a:bodyPr wrap="square" rtlCol="0">
            <a:spAutoFit/>
          </a:bodyPr>
          <a:lstStyle/>
          <a:p>
            <a:r>
              <a:rPr lang="en-US" dirty="0"/>
              <a:t>RMSE</a:t>
            </a:r>
          </a:p>
        </p:txBody>
      </p:sp>
      <p:sp>
        <p:nvSpPr>
          <p:cNvPr id="10" name="TextBox 9">
            <a:extLst>
              <a:ext uri="{FF2B5EF4-FFF2-40B4-BE49-F238E27FC236}">
                <a16:creationId xmlns:a16="http://schemas.microsoft.com/office/drawing/2014/main" id="{AF62C1E6-80B6-4FD1-AA1F-FFE22A3B729B}"/>
              </a:ext>
            </a:extLst>
          </p:cNvPr>
          <p:cNvSpPr txBox="1"/>
          <p:nvPr/>
        </p:nvSpPr>
        <p:spPr>
          <a:xfrm>
            <a:off x="8399462" y="2957277"/>
            <a:ext cx="3566160" cy="1692771"/>
          </a:xfrm>
          <a:prstGeom prst="rect">
            <a:avLst/>
          </a:prstGeom>
          <a:noFill/>
        </p:spPr>
        <p:txBody>
          <a:bodyPr wrap="square" rtlCol="0">
            <a:spAutoFit/>
          </a:bodyPr>
          <a:lstStyle/>
          <a:p>
            <a:pPr marL="285750" indent="-285750">
              <a:buFont typeface="Arial" panose="020B0604020202020204" pitchFamily="34" charset="0"/>
              <a:buChar char="•"/>
            </a:pPr>
            <a:r>
              <a:rPr lang="en-US" dirty="0"/>
              <a:t>R-squared values are always equal to zero meaning that the models are not able to express any of the variance of the real observation.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675405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C74EE2-F789-49D1-9394-80BDAD493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042" y="3153618"/>
            <a:ext cx="3466551" cy="1005840"/>
          </a:xfrm>
          <a:prstGeom prst="rect">
            <a:avLst/>
          </a:prstGeom>
        </p:spPr>
      </p:pic>
      <p:pic>
        <p:nvPicPr>
          <p:cNvPr id="19" name="Picture 18">
            <a:extLst>
              <a:ext uri="{FF2B5EF4-FFF2-40B4-BE49-F238E27FC236}">
                <a16:creationId xmlns:a16="http://schemas.microsoft.com/office/drawing/2014/main" id="{29AA80BD-1A3D-4816-B03D-71122100F9D9}"/>
              </a:ext>
            </a:extLst>
          </p:cNvPr>
          <p:cNvPicPr>
            <a:picLocks noChangeAspect="1"/>
          </p:cNvPicPr>
          <p:nvPr/>
        </p:nvPicPr>
        <p:blipFill rotWithShape="1">
          <a:blip r:embed="rId3">
            <a:extLst>
              <a:ext uri="{28A0092B-C50C-407E-A947-70E740481C1C}">
                <a14:useLocalDpi xmlns:a14="http://schemas.microsoft.com/office/drawing/2010/main" val="0"/>
              </a:ext>
            </a:extLst>
          </a:blip>
          <a:srcRect l="34792" t="26719" r="55256" b="8850"/>
          <a:stretch/>
        </p:blipFill>
        <p:spPr>
          <a:xfrm>
            <a:off x="5920276" y="3445569"/>
            <a:ext cx="349859" cy="621792"/>
          </a:xfrm>
          <a:prstGeom prst="rect">
            <a:avLst/>
          </a:prstGeom>
        </p:spPr>
      </p:pic>
      <p:sp>
        <p:nvSpPr>
          <p:cNvPr id="2" name="Title 1">
            <a:extLst>
              <a:ext uri="{FF2B5EF4-FFF2-40B4-BE49-F238E27FC236}">
                <a16:creationId xmlns:a16="http://schemas.microsoft.com/office/drawing/2014/main" id="{07902017-9DC7-4FA9-8EC1-B9B16FE0D619}"/>
              </a:ext>
            </a:extLst>
          </p:cNvPr>
          <p:cNvSpPr>
            <a:spLocks noGrp="1"/>
          </p:cNvSpPr>
          <p:nvPr>
            <p:ph type="title"/>
          </p:nvPr>
        </p:nvSpPr>
        <p:spPr/>
        <p:txBody>
          <a:bodyPr/>
          <a:lstStyle/>
          <a:p>
            <a:r>
              <a:rPr lang="en-US" dirty="0"/>
              <a:t>Results</a:t>
            </a:r>
            <a:br>
              <a:rPr lang="en-US" dirty="0"/>
            </a:br>
            <a:r>
              <a:rPr lang="en-US" sz="2400" b="0" dirty="0"/>
              <a:t>Dwell times</a:t>
            </a:r>
            <a:endParaRPr lang="en-US" b="0" dirty="0"/>
          </a:p>
        </p:txBody>
      </p:sp>
      <p:sp>
        <p:nvSpPr>
          <p:cNvPr id="4" name="Date Placeholder 3">
            <a:extLst>
              <a:ext uri="{FF2B5EF4-FFF2-40B4-BE49-F238E27FC236}">
                <a16:creationId xmlns:a16="http://schemas.microsoft.com/office/drawing/2014/main" id="{E09C1E31-CFAB-47D1-B8AD-C98045189365}"/>
              </a:ext>
            </a:extLst>
          </p:cNvPr>
          <p:cNvSpPr>
            <a:spLocks noGrp="1"/>
          </p:cNvSpPr>
          <p:nvPr>
            <p:ph type="dt" sz="half" idx="10"/>
          </p:nvPr>
        </p:nvSpPr>
        <p:spPr/>
        <p:txBody>
          <a:bodyPr/>
          <a:lstStyle/>
          <a:p>
            <a:r>
              <a:rPr lang="en-US" dirty="0"/>
              <a:t>17 August 2018</a:t>
            </a:r>
            <a:endParaRPr lang="en-GB" dirty="0"/>
          </a:p>
        </p:txBody>
      </p:sp>
      <p:pic>
        <p:nvPicPr>
          <p:cNvPr id="5" name="Picture 4">
            <a:extLst>
              <a:ext uri="{FF2B5EF4-FFF2-40B4-BE49-F238E27FC236}">
                <a16:creationId xmlns:a16="http://schemas.microsoft.com/office/drawing/2014/main" id="{6E8D43E3-3482-4EAB-A996-4F53BA19C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697" y="3156417"/>
            <a:ext cx="3617867" cy="1005840"/>
          </a:xfrm>
          <a:prstGeom prst="rect">
            <a:avLst/>
          </a:prstGeom>
        </p:spPr>
      </p:pic>
      <p:sp>
        <p:nvSpPr>
          <p:cNvPr id="26" name="TextBox 25">
            <a:extLst>
              <a:ext uri="{FF2B5EF4-FFF2-40B4-BE49-F238E27FC236}">
                <a16:creationId xmlns:a16="http://schemas.microsoft.com/office/drawing/2014/main" id="{CF50FD6F-9F43-4241-8CCF-DE4994DB07CB}"/>
              </a:ext>
            </a:extLst>
          </p:cNvPr>
          <p:cNvSpPr txBox="1"/>
          <p:nvPr/>
        </p:nvSpPr>
        <p:spPr>
          <a:xfrm>
            <a:off x="611187" y="2010326"/>
            <a:ext cx="3525965" cy="338554"/>
          </a:xfrm>
          <a:prstGeom prst="rect">
            <a:avLst/>
          </a:prstGeom>
          <a:noFill/>
        </p:spPr>
        <p:txBody>
          <a:bodyPr wrap="square" rtlCol="0">
            <a:spAutoFit/>
          </a:bodyPr>
          <a:lstStyle/>
          <a:p>
            <a:pPr algn="ctr"/>
            <a:r>
              <a:rPr lang="en-US" dirty="0"/>
              <a:t>Excluding event information</a:t>
            </a:r>
          </a:p>
        </p:txBody>
      </p:sp>
      <p:sp>
        <p:nvSpPr>
          <p:cNvPr id="27" name="TextBox 26">
            <a:extLst>
              <a:ext uri="{FF2B5EF4-FFF2-40B4-BE49-F238E27FC236}">
                <a16:creationId xmlns:a16="http://schemas.microsoft.com/office/drawing/2014/main" id="{43610417-090E-4AB6-84A8-1451F5C8CA2B}"/>
              </a:ext>
            </a:extLst>
          </p:cNvPr>
          <p:cNvSpPr txBox="1"/>
          <p:nvPr/>
        </p:nvSpPr>
        <p:spPr>
          <a:xfrm>
            <a:off x="4583037" y="2010326"/>
            <a:ext cx="3566159" cy="338554"/>
          </a:xfrm>
          <a:prstGeom prst="rect">
            <a:avLst/>
          </a:prstGeom>
          <a:noFill/>
        </p:spPr>
        <p:txBody>
          <a:bodyPr wrap="square" rtlCol="0">
            <a:spAutoFit/>
          </a:bodyPr>
          <a:lstStyle/>
          <a:p>
            <a:pPr algn="ctr"/>
            <a:r>
              <a:rPr lang="en-US" dirty="0"/>
              <a:t>Including event information</a:t>
            </a:r>
          </a:p>
        </p:txBody>
      </p:sp>
      <p:sp>
        <p:nvSpPr>
          <p:cNvPr id="32" name="TextBox 31">
            <a:extLst>
              <a:ext uri="{FF2B5EF4-FFF2-40B4-BE49-F238E27FC236}">
                <a16:creationId xmlns:a16="http://schemas.microsoft.com/office/drawing/2014/main" id="{334C2938-8FEC-48D0-87C3-5B419D970503}"/>
              </a:ext>
            </a:extLst>
          </p:cNvPr>
          <p:cNvSpPr txBox="1"/>
          <p:nvPr/>
        </p:nvSpPr>
        <p:spPr>
          <a:xfrm>
            <a:off x="570993" y="2651313"/>
            <a:ext cx="2223096" cy="338554"/>
          </a:xfrm>
          <a:prstGeom prst="rect">
            <a:avLst/>
          </a:prstGeom>
          <a:noFill/>
        </p:spPr>
        <p:txBody>
          <a:bodyPr wrap="square" rtlCol="0">
            <a:spAutoFit/>
          </a:bodyPr>
          <a:lstStyle/>
          <a:p>
            <a:r>
              <a:rPr lang="en-US" dirty="0"/>
              <a:t>RMSE</a:t>
            </a:r>
          </a:p>
        </p:txBody>
      </p:sp>
      <p:sp>
        <p:nvSpPr>
          <p:cNvPr id="30" name="TextBox 29">
            <a:extLst>
              <a:ext uri="{FF2B5EF4-FFF2-40B4-BE49-F238E27FC236}">
                <a16:creationId xmlns:a16="http://schemas.microsoft.com/office/drawing/2014/main" id="{BEFFADCB-4CE0-412B-94AA-623AC14EA7CF}"/>
              </a:ext>
            </a:extLst>
          </p:cNvPr>
          <p:cNvSpPr txBox="1"/>
          <p:nvPr/>
        </p:nvSpPr>
        <p:spPr>
          <a:xfrm>
            <a:off x="8399462" y="2957277"/>
            <a:ext cx="3566160" cy="1446550"/>
          </a:xfrm>
          <a:prstGeom prst="rect">
            <a:avLst/>
          </a:prstGeom>
          <a:noFill/>
        </p:spPr>
        <p:txBody>
          <a:bodyPr wrap="square" rtlCol="0">
            <a:spAutoFit/>
          </a:bodyPr>
          <a:lstStyle/>
          <a:p>
            <a:pPr marL="285750" indent="-285750">
              <a:buFont typeface="Arial" panose="020B0604020202020204" pitchFamily="34" charset="0"/>
              <a:buChar char="•"/>
            </a:pPr>
            <a:r>
              <a:rPr lang="en-US" dirty="0"/>
              <a:t>Only in case of the locations Forum and Telia Parken the models outperform the baseline.</a:t>
            </a:r>
          </a:p>
          <a:p>
            <a:pPr marL="285750" indent="-285750">
              <a:buFont typeface="Arial" panose="020B0604020202020204" pitchFamily="34" charset="0"/>
              <a:buChar char="•"/>
            </a:pPr>
            <a:endParaRPr lang="en-US" dirty="0"/>
          </a:p>
        </p:txBody>
      </p:sp>
      <p:pic>
        <p:nvPicPr>
          <p:cNvPr id="24" name="Picture 23">
            <a:extLst>
              <a:ext uri="{FF2B5EF4-FFF2-40B4-BE49-F238E27FC236}">
                <a16:creationId xmlns:a16="http://schemas.microsoft.com/office/drawing/2014/main" id="{66683346-F293-45D2-9CF4-8BB41DAAA0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1566379" y="3547735"/>
            <a:ext cx="899053" cy="482359"/>
          </a:xfrm>
          <a:prstGeom prst="rect">
            <a:avLst/>
          </a:prstGeom>
        </p:spPr>
      </p:pic>
      <p:pic>
        <p:nvPicPr>
          <p:cNvPr id="18" name="Picture 17">
            <a:extLst>
              <a:ext uri="{FF2B5EF4-FFF2-40B4-BE49-F238E27FC236}">
                <a16:creationId xmlns:a16="http://schemas.microsoft.com/office/drawing/2014/main" id="{0E4A86B9-D455-4C9D-8940-14EE9A5114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5617807" y="3515285"/>
            <a:ext cx="899053" cy="482359"/>
          </a:xfrm>
          <a:prstGeom prst="rect">
            <a:avLst/>
          </a:prstGeom>
        </p:spPr>
      </p:pic>
    </p:spTree>
    <p:extLst>
      <p:ext uri="{BB962C8B-B14F-4D97-AF65-F5344CB8AC3E}">
        <p14:creationId xmlns:p14="http://schemas.microsoft.com/office/powerpoint/2010/main" val="36980477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C74EE2-F789-49D1-9394-80BDAD493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4042" y="3153618"/>
            <a:ext cx="3466551" cy="1005840"/>
          </a:xfrm>
          <a:prstGeom prst="rect">
            <a:avLst/>
          </a:prstGeom>
        </p:spPr>
      </p:pic>
      <p:pic>
        <p:nvPicPr>
          <p:cNvPr id="19" name="Picture 18">
            <a:extLst>
              <a:ext uri="{FF2B5EF4-FFF2-40B4-BE49-F238E27FC236}">
                <a16:creationId xmlns:a16="http://schemas.microsoft.com/office/drawing/2014/main" id="{29AA80BD-1A3D-4816-B03D-71122100F9D9}"/>
              </a:ext>
            </a:extLst>
          </p:cNvPr>
          <p:cNvPicPr>
            <a:picLocks noChangeAspect="1"/>
          </p:cNvPicPr>
          <p:nvPr/>
        </p:nvPicPr>
        <p:blipFill rotWithShape="1">
          <a:blip r:embed="rId3">
            <a:extLst>
              <a:ext uri="{28A0092B-C50C-407E-A947-70E740481C1C}">
                <a14:useLocalDpi xmlns:a14="http://schemas.microsoft.com/office/drawing/2010/main" val="0"/>
              </a:ext>
            </a:extLst>
          </a:blip>
          <a:srcRect l="34792" t="26719" r="55256" b="8850"/>
          <a:stretch/>
        </p:blipFill>
        <p:spPr>
          <a:xfrm>
            <a:off x="5920276" y="3445569"/>
            <a:ext cx="349859" cy="621792"/>
          </a:xfrm>
          <a:prstGeom prst="rect">
            <a:avLst/>
          </a:prstGeom>
        </p:spPr>
      </p:pic>
      <p:sp>
        <p:nvSpPr>
          <p:cNvPr id="2" name="Title 1">
            <a:extLst>
              <a:ext uri="{FF2B5EF4-FFF2-40B4-BE49-F238E27FC236}">
                <a16:creationId xmlns:a16="http://schemas.microsoft.com/office/drawing/2014/main" id="{07902017-9DC7-4FA9-8EC1-B9B16FE0D619}"/>
              </a:ext>
            </a:extLst>
          </p:cNvPr>
          <p:cNvSpPr>
            <a:spLocks noGrp="1"/>
          </p:cNvSpPr>
          <p:nvPr>
            <p:ph type="title"/>
          </p:nvPr>
        </p:nvSpPr>
        <p:spPr/>
        <p:txBody>
          <a:bodyPr/>
          <a:lstStyle/>
          <a:p>
            <a:r>
              <a:rPr lang="en-US" dirty="0"/>
              <a:t>Results</a:t>
            </a:r>
            <a:br>
              <a:rPr lang="en-US" dirty="0"/>
            </a:br>
            <a:r>
              <a:rPr lang="en-US" sz="2400" b="0" dirty="0"/>
              <a:t>Dwell times</a:t>
            </a:r>
            <a:endParaRPr lang="en-US" b="0" dirty="0"/>
          </a:p>
        </p:txBody>
      </p:sp>
      <p:sp>
        <p:nvSpPr>
          <p:cNvPr id="4" name="Date Placeholder 3">
            <a:extLst>
              <a:ext uri="{FF2B5EF4-FFF2-40B4-BE49-F238E27FC236}">
                <a16:creationId xmlns:a16="http://schemas.microsoft.com/office/drawing/2014/main" id="{E09C1E31-CFAB-47D1-B8AD-C98045189365}"/>
              </a:ext>
            </a:extLst>
          </p:cNvPr>
          <p:cNvSpPr>
            <a:spLocks noGrp="1"/>
          </p:cNvSpPr>
          <p:nvPr>
            <p:ph type="dt" sz="half" idx="10"/>
          </p:nvPr>
        </p:nvSpPr>
        <p:spPr/>
        <p:txBody>
          <a:bodyPr/>
          <a:lstStyle/>
          <a:p>
            <a:r>
              <a:rPr lang="en-US" dirty="0"/>
              <a:t>17 August 2018</a:t>
            </a:r>
            <a:endParaRPr lang="en-GB" dirty="0"/>
          </a:p>
        </p:txBody>
      </p:sp>
      <p:pic>
        <p:nvPicPr>
          <p:cNvPr id="5" name="Picture 4">
            <a:extLst>
              <a:ext uri="{FF2B5EF4-FFF2-40B4-BE49-F238E27FC236}">
                <a16:creationId xmlns:a16="http://schemas.microsoft.com/office/drawing/2014/main" id="{6E8D43E3-3482-4EAB-A996-4F53BA19C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697" y="3156417"/>
            <a:ext cx="3617867" cy="1005840"/>
          </a:xfrm>
          <a:prstGeom prst="rect">
            <a:avLst/>
          </a:prstGeom>
        </p:spPr>
      </p:pic>
      <p:sp>
        <p:nvSpPr>
          <p:cNvPr id="26" name="TextBox 25">
            <a:extLst>
              <a:ext uri="{FF2B5EF4-FFF2-40B4-BE49-F238E27FC236}">
                <a16:creationId xmlns:a16="http://schemas.microsoft.com/office/drawing/2014/main" id="{CF50FD6F-9F43-4241-8CCF-DE4994DB07CB}"/>
              </a:ext>
            </a:extLst>
          </p:cNvPr>
          <p:cNvSpPr txBox="1"/>
          <p:nvPr/>
        </p:nvSpPr>
        <p:spPr>
          <a:xfrm>
            <a:off x="611187" y="2010326"/>
            <a:ext cx="3525965" cy="338554"/>
          </a:xfrm>
          <a:prstGeom prst="rect">
            <a:avLst/>
          </a:prstGeom>
          <a:noFill/>
        </p:spPr>
        <p:txBody>
          <a:bodyPr wrap="square" rtlCol="0">
            <a:spAutoFit/>
          </a:bodyPr>
          <a:lstStyle/>
          <a:p>
            <a:pPr algn="ctr"/>
            <a:r>
              <a:rPr lang="en-US" dirty="0"/>
              <a:t>Excluding event information</a:t>
            </a:r>
          </a:p>
        </p:txBody>
      </p:sp>
      <p:sp>
        <p:nvSpPr>
          <p:cNvPr id="27" name="TextBox 26">
            <a:extLst>
              <a:ext uri="{FF2B5EF4-FFF2-40B4-BE49-F238E27FC236}">
                <a16:creationId xmlns:a16="http://schemas.microsoft.com/office/drawing/2014/main" id="{43610417-090E-4AB6-84A8-1451F5C8CA2B}"/>
              </a:ext>
            </a:extLst>
          </p:cNvPr>
          <p:cNvSpPr txBox="1"/>
          <p:nvPr/>
        </p:nvSpPr>
        <p:spPr>
          <a:xfrm>
            <a:off x="4583037" y="2010326"/>
            <a:ext cx="3566159" cy="338554"/>
          </a:xfrm>
          <a:prstGeom prst="rect">
            <a:avLst/>
          </a:prstGeom>
          <a:noFill/>
        </p:spPr>
        <p:txBody>
          <a:bodyPr wrap="square" rtlCol="0">
            <a:spAutoFit/>
          </a:bodyPr>
          <a:lstStyle/>
          <a:p>
            <a:pPr algn="ctr"/>
            <a:r>
              <a:rPr lang="en-US" dirty="0"/>
              <a:t>Including event information</a:t>
            </a:r>
          </a:p>
        </p:txBody>
      </p:sp>
      <p:sp>
        <p:nvSpPr>
          <p:cNvPr id="32" name="TextBox 31">
            <a:extLst>
              <a:ext uri="{FF2B5EF4-FFF2-40B4-BE49-F238E27FC236}">
                <a16:creationId xmlns:a16="http://schemas.microsoft.com/office/drawing/2014/main" id="{334C2938-8FEC-48D0-87C3-5B419D970503}"/>
              </a:ext>
            </a:extLst>
          </p:cNvPr>
          <p:cNvSpPr txBox="1"/>
          <p:nvPr/>
        </p:nvSpPr>
        <p:spPr>
          <a:xfrm>
            <a:off x="570993" y="2651313"/>
            <a:ext cx="2223096" cy="338554"/>
          </a:xfrm>
          <a:prstGeom prst="rect">
            <a:avLst/>
          </a:prstGeom>
          <a:noFill/>
        </p:spPr>
        <p:txBody>
          <a:bodyPr wrap="square" rtlCol="0">
            <a:spAutoFit/>
          </a:bodyPr>
          <a:lstStyle/>
          <a:p>
            <a:r>
              <a:rPr lang="en-US" dirty="0"/>
              <a:t>RMSE</a:t>
            </a:r>
          </a:p>
        </p:txBody>
      </p:sp>
      <p:sp>
        <p:nvSpPr>
          <p:cNvPr id="30" name="TextBox 29">
            <a:extLst>
              <a:ext uri="{FF2B5EF4-FFF2-40B4-BE49-F238E27FC236}">
                <a16:creationId xmlns:a16="http://schemas.microsoft.com/office/drawing/2014/main" id="{BEFFADCB-4CE0-412B-94AA-623AC14EA7CF}"/>
              </a:ext>
            </a:extLst>
          </p:cNvPr>
          <p:cNvSpPr txBox="1"/>
          <p:nvPr/>
        </p:nvSpPr>
        <p:spPr>
          <a:xfrm>
            <a:off x="8399462" y="2957277"/>
            <a:ext cx="3566160" cy="1323439"/>
          </a:xfrm>
          <a:prstGeom prst="rect">
            <a:avLst/>
          </a:prstGeom>
          <a:noFill/>
        </p:spPr>
        <p:txBody>
          <a:bodyPr wrap="square" rtlCol="0">
            <a:spAutoFit/>
          </a:bodyPr>
          <a:lstStyle/>
          <a:p>
            <a:pPr marL="285750" indent="-285750">
              <a:buFont typeface="Arial" panose="020B0604020202020204" pitchFamily="34" charset="0"/>
              <a:buChar char="•"/>
            </a:pPr>
            <a:r>
              <a:rPr lang="en-US" dirty="0"/>
              <a:t>Only in case of Forum, Telia Parken, Vega the model performances improved considering events information. </a:t>
            </a:r>
          </a:p>
        </p:txBody>
      </p:sp>
      <p:pic>
        <p:nvPicPr>
          <p:cNvPr id="24" name="Picture 23">
            <a:extLst>
              <a:ext uri="{FF2B5EF4-FFF2-40B4-BE49-F238E27FC236}">
                <a16:creationId xmlns:a16="http://schemas.microsoft.com/office/drawing/2014/main" id="{66683346-F293-45D2-9CF4-8BB41DAAA03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2616989" y="3281112"/>
            <a:ext cx="250177" cy="401940"/>
          </a:xfrm>
          <a:prstGeom prst="rect">
            <a:avLst/>
          </a:prstGeom>
        </p:spPr>
      </p:pic>
      <p:pic>
        <p:nvPicPr>
          <p:cNvPr id="16" name="Picture 15">
            <a:extLst>
              <a:ext uri="{FF2B5EF4-FFF2-40B4-BE49-F238E27FC236}">
                <a16:creationId xmlns:a16="http://schemas.microsoft.com/office/drawing/2014/main" id="{65ABAB5A-A76C-42BF-801A-A67949A7D5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6593431" y="3296965"/>
            <a:ext cx="200811" cy="401940"/>
          </a:xfrm>
          <a:prstGeom prst="rect">
            <a:avLst/>
          </a:prstGeom>
        </p:spPr>
      </p:pic>
      <p:pic>
        <p:nvPicPr>
          <p:cNvPr id="21" name="Picture 20">
            <a:extLst>
              <a:ext uri="{FF2B5EF4-FFF2-40B4-BE49-F238E27FC236}">
                <a16:creationId xmlns:a16="http://schemas.microsoft.com/office/drawing/2014/main" id="{6E6A36AD-5F53-455C-8530-6705B5C72C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3243176" y="3421710"/>
            <a:ext cx="200811" cy="401940"/>
          </a:xfrm>
          <a:prstGeom prst="rect">
            <a:avLst/>
          </a:prstGeom>
        </p:spPr>
      </p:pic>
      <p:pic>
        <p:nvPicPr>
          <p:cNvPr id="22" name="Picture 21">
            <a:extLst>
              <a:ext uri="{FF2B5EF4-FFF2-40B4-BE49-F238E27FC236}">
                <a16:creationId xmlns:a16="http://schemas.microsoft.com/office/drawing/2014/main" id="{704E4D21-7F01-4C0D-8F4E-8BA16D8DAF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131874" y="3421711"/>
            <a:ext cx="200811" cy="401940"/>
          </a:xfrm>
          <a:prstGeom prst="rect">
            <a:avLst/>
          </a:prstGeom>
        </p:spPr>
      </p:pic>
      <p:pic>
        <p:nvPicPr>
          <p:cNvPr id="23" name="Picture 22">
            <a:extLst>
              <a:ext uri="{FF2B5EF4-FFF2-40B4-BE49-F238E27FC236}">
                <a16:creationId xmlns:a16="http://schemas.microsoft.com/office/drawing/2014/main" id="{073ED4A2-2644-47C6-B233-359548C9FB6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851955" y="3544460"/>
            <a:ext cx="200811" cy="401940"/>
          </a:xfrm>
          <a:prstGeom prst="rect">
            <a:avLst/>
          </a:prstGeom>
        </p:spPr>
      </p:pic>
      <p:pic>
        <p:nvPicPr>
          <p:cNvPr id="25" name="Picture 24">
            <a:extLst>
              <a:ext uri="{FF2B5EF4-FFF2-40B4-BE49-F238E27FC236}">
                <a16:creationId xmlns:a16="http://schemas.microsoft.com/office/drawing/2014/main" id="{2F5D1B9D-10EA-412B-8184-1A6E4C70EA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3898488" y="3567016"/>
            <a:ext cx="200811" cy="401940"/>
          </a:xfrm>
          <a:prstGeom prst="rect">
            <a:avLst/>
          </a:prstGeom>
        </p:spPr>
      </p:pic>
    </p:spTree>
    <p:extLst>
      <p:ext uri="{BB962C8B-B14F-4D97-AF65-F5344CB8AC3E}">
        <p14:creationId xmlns:p14="http://schemas.microsoft.com/office/powerpoint/2010/main" val="14423318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906D9-6F0A-4B37-841B-2B786800963C}"/>
              </a:ext>
            </a:extLst>
          </p:cNvPr>
          <p:cNvSpPr>
            <a:spLocks noGrp="1"/>
          </p:cNvSpPr>
          <p:nvPr>
            <p:ph type="title"/>
          </p:nvPr>
        </p:nvSpPr>
        <p:spPr/>
        <p:txBody>
          <a:bodyPr/>
          <a:lstStyle/>
          <a:p>
            <a:r>
              <a:rPr lang="en-US" dirty="0"/>
              <a:t>Possible further works </a:t>
            </a:r>
          </a:p>
        </p:txBody>
      </p:sp>
      <p:sp>
        <p:nvSpPr>
          <p:cNvPr id="3" name="Content Placeholder 2">
            <a:extLst>
              <a:ext uri="{FF2B5EF4-FFF2-40B4-BE49-F238E27FC236}">
                <a16:creationId xmlns:a16="http://schemas.microsoft.com/office/drawing/2014/main" id="{9DE5FF31-93BF-4C4E-8F6F-DF63AB1C0199}"/>
              </a:ext>
            </a:extLst>
          </p:cNvPr>
          <p:cNvSpPr>
            <a:spLocks noGrp="1"/>
          </p:cNvSpPr>
          <p:nvPr>
            <p:ph idx="1"/>
          </p:nvPr>
        </p:nvSpPr>
        <p:spPr/>
        <p:txBody>
          <a:bodyPr/>
          <a:lstStyle/>
          <a:p>
            <a:endParaRPr lang="en-US" dirty="0"/>
          </a:p>
          <a:p>
            <a:r>
              <a:rPr lang="en-US" dirty="0"/>
              <a:t>Considers not only the number of passengers alighting and boarding but the exact number of passengers in the bus to understand if the bus capacity is exceed. </a:t>
            </a:r>
          </a:p>
          <a:p>
            <a:endParaRPr lang="en-US" dirty="0"/>
          </a:p>
          <a:p>
            <a:r>
              <a:rPr lang="en-US" dirty="0"/>
              <a:t>Use prediction of demand to estimate dwell times.</a:t>
            </a:r>
          </a:p>
          <a:p>
            <a:pPr marL="0" indent="0">
              <a:buNone/>
            </a:pPr>
            <a:endParaRPr lang="en-US" dirty="0"/>
          </a:p>
          <a:p>
            <a:r>
              <a:rPr lang="en-US" dirty="0"/>
              <a:t>Data regarding train and metro demand should be considered in particular for those venues close to metro and trains stations (Forum, Bella Center, Royal Arena).</a:t>
            </a:r>
          </a:p>
          <a:p>
            <a:endParaRPr lang="en-US" dirty="0"/>
          </a:p>
          <a:p>
            <a:r>
              <a:rPr lang="en-US" dirty="0"/>
              <a:t>Consider traffic data since event participants use different means of transports. </a:t>
            </a:r>
          </a:p>
          <a:p>
            <a:endParaRPr lang="en-US" dirty="0"/>
          </a:p>
          <a:p>
            <a:endParaRPr lang="en-US" dirty="0"/>
          </a:p>
        </p:txBody>
      </p:sp>
      <p:sp>
        <p:nvSpPr>
          <p:cNvPr id="4" name="Date Placeholder 3">
            <a:extLst>
              <a:ext uri="{FF2B5EF4-FFF2-40B4-BE49-F238E27FC236}">
                <a16:creationId xmlns:a16="http://schemas.microsoft.com/office/drawing/2014/main" id="{A32AD6F6-8B18-47AD-8F85-91686332BC44}"/>
              </a:ext>
            </a:extLst>
          </p:cNvPr>
          <p:cNvSpPr>
            <a:spLocks noGrp="1"/>
          </p:cNvSpPr>
          <p:nvPr>
            <p:ph type="dt" sz="half" idx="10"/>
          </p:nvPr>
        </p:nvSpPr>
        <p:spPr/>
        <p:txBody>
          <a:bodyPr/>
          <a:lstStyle/>
          <a:p>
            <a:r>
              <a:rPr lang="en-US" dirty="0"/>
              <a:t>17 August 2018</a:t>
            </a:r>
            <a:endParaRPr lang="en-GB" dirty="0"/>
          </a:p>
        </p:txBody>
      </p:sp>
    </p:spTree>
    <p:extLst>
      <p:ext uri="{BB962C8B-B14F-4D97-AF65-F5344CB8AC3E}">
        <p14:creationId xmlns:p14="http://schemas.microsoft.com/office/powerpoint/2010/main" val="1825579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2CC9-777F-4542-8BA6-F90332228AD1}"/>
              </a:ext>
            </a:extLst>
          </p:cNvPr>
          <p:cNvSpPr>
            <a:spLocks noGrp="1"/>
          </p:cNvSpPr>
          <p:nvPr>
            <p:ph type="title"/>
          </p:nvPr>
        </p:nvSpPr>
        <p:spPr>
          <a:xfrm>
            <a:off x="622598" y="2286000"/>
            <a:ext cx="10563358" cy="1143000"/>
          </a:xfrm>
        </p:spPr>
        <p:txBody>
          <a:bodyPr/>
          <a:lstStyle/>
          <a:p>
            <a:r>
              <a:rPr lang="en-US" dirty="0"/>
              <a:t>Thanks for your attention</a:t>
            </a:r>
          </a:p>
        </p:txBody>
      </p:sp>
      <p:sp>
        <p:nvSpPr>
          <p:cNvPr id="4" name="Date Placeholder 3">
            <a:extLst>
              <a:ext uri="{FF2B5EF4-FFF2-40B4-BE49-F238E27FC236}">
                <a16:creationId xmlns:a16="http://schemas.microsoft.com/office/drawing/2014/main" id="{306E79EB-A8C6-4476-AB34-A79662966D1D}"/>
              </a:ext>
            </a:extLst>
          </p:cNvPr>
          <p:cNvSpPr>
            <a:spLocks noGrp="1"/>
          </p:cNvSpPr>
          <p:nvPr>
            <p:ph type="dt" sz="half" idx="10"/>
          </p:nvPr>
        </p:nvSpPr>
        <p:spPr/>
        <p:txBody>
          <a:bodyPr/>
          <a:lstStyle/>
          <a:p>
            <a:r>
              <a:rPr lang="en-US" dirty="0"/>
              <a:t>17 August 2018</a:t>
            </a:r>
            <a:endParaRPr lang="en-GB" dirty="0"/>
          </a:p>
        </p:txBody>
      </p:sp>
    </p:spTree>
    <p:extLst>
      <p:ext uri="{BB962C8B-B14F-4D97-AF65-F5344CB8AC3E}">
        <p14:creationId xmlns:p14="http://schemas.microsoft.com/office/powerpoint/2010/main" val="2130559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A88EE-F630-47EA-800C-782B72E5F097}"/>
              </a:ext>
            </a:extLst>
          </p:cNvPr>
          <p:cNvSpPr>
            <a:spLocks noGrp="1"/>
          </p:cNvSpPr>
          <p:nvPr>
            <p:ph type="title"/>
          </p:nvPr>
        </p:nvSpPr>
        <p:spPr/>
        <p:txBody>
          <a:bodyPr/>
          <a:lstStyle/>
          <a:p>
            <a:r>
              <a:rPr lang="en-US" dirty="0"/>
              <a:t>Bus service demand </a:t>
            </a:r>
          </a:p>
        </p:txBody>
      </p:sp>
      <p:sp>
        <p:nvSpPr>
          <p:cNvPr id="3" name="Content Placeholder 2">
            <a:extLst>
              <a:ext uri="{FF2B5EF4-FFF2-40B4-BE49-F238E27FC236}">
                <a16:creationId xmlns:a16="http://schemas.microsoft.com/office/drawing/2014/main" id="{883C274E-E7E0-4045-AF4C-0589E5660933}"/>
              </a:ext>
            </a:extLst>
          </p:cNvPr>
          <p:cNvSpPr>
            <a:spLocks noGrp="1"/>
          </p:cNvSpPr>
          <p:nvPr>
            <p:ph idx="1"/>
          </p:nvPr>
        </p:nvSpPr>
        <p:spPr>
          <a:xfrm>
            <a:off x="622300" y="1449388"/>
            <a:ext cx="7201098" cy="2128228"/>
          </a:xfrm>
        </p:spPr>
        <p:txBody>
          <a:bodyPr/>
          <a:lstStyle/>
          <a:p>
            <a:r>
              <a:rPr lang="en-US" dirty="0"/>
              <a:t>Rejsekort check in (passengers boarding) check out (passengers alighting);</a:t>
            </a:r>
          </a:p>
          <a:p>
            <a:pPr lvl="1"/>
            <a:r>
              <a:rPr lang="en-US" dirty="0"/>
              <a:t>Passengers using other kind of ticket are not included (26% of passengers use Rejsekort).</a:t>
            </a:r>
          </a:p>
          <a:p>
            <a:r>
              <a:rPr lang="en-US" dirty="0"/>
              <a:t>An observation indicates the time (intervals of 30 minutes), stop, number of passengers.</a:t>
            </a:r>
          </a:p>
          <a:p>
            <a:r>
              <a:rPr lang="en-US" dirty="0"/>
              <a:t>Total observation are more than 600,000.</a:t>
            </a:r>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DDB79EC3-63F5-4017-8739-366608004566}"/>
              </a:ext>
            </a:extLst>
          </p:cNvPr>
          <p:cNvSpPr>
            <a:spLocks noGrp="1"/>
          </p:cNvSpPr>
          <p:nvPr>
            <p:ph type="dt" sz="half" idx="10"/>
          </p:nvPr>
        </p:nvSpPr>
        <p:spPr/>
        <p:txBody>
          <a:bodyPr/>
          <a:lstStyle/>
          <a:p>
            <a:r>
              <a:rPr lang="en-US" dirty="0"/>
              <a:t>17 August 2018</a:t>
            </a:r>
            <a:endParaRPr lang="en-GB" dirty="0"/>
          </a:p>
        </p:txBody>
      </p:sp>
      <p:pic>
        <p:nvPicPr>
          <p:cNvPr id="6" name="Picture 5">
            <a:extLst>
              <a:ext uri="{FF2B5EF4-FFF2-40B4-BE49-F238E27FC236}">
                <a16:creationId xmlns:a16="http://schemas.microsoft.com/office/drawing/2014/main" id="{697586BB-7D95-4A87-861B-955ADD31A4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3398" y="1477099"/>
            <a:ext cx="3902273" cy="1143000"/>
          </a:xfrm>
          <a:prstGeom prst="rect">
            <a:avLst/>
          </a:prstGeom>
        </p:spPr>
      </p:pic>
      <p:sp>
        <p:nvSpPr>
          <p:cNvPr id="7" name="Title 1">
            <a:extLst>
              <a:ext uri="{FF2B5EF4-FFF2-40B4-BE49-F238E27FC236}">
                <a16:creationId xmlns:a16="http://schemas.microsoft.com/office/drawing/2014/main" id="{1CF9E02F-C14B-4813-BAEC-73B670842618}"/>
              </a:ext>
            </a:extLst>
          </p:cNvPr>
          <p:cNvSpPr txBox="1">
            <a:spLocks/>
          </p:cNvSpPr>
          <p:nvPr/>
        </p:nvSpPr>
        <p:spPr bwMode="auto">
          <a:xfrm>
            <a:off x="622300" y="3605327"/>
            <a:ext cx="10563358" cy="641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lvl1pPr algn="l" rtl="0" eaLnBrk="1" fontAlgn="base" hangingPunct="1">
              <a:spcBef>
                <a:spcPct val="0"/>
              </a:spcBef>
              <a:spcAft>
                <a:spcPct val="0"/>
              </a:spcAft>
              <a:defRPr sz="3000" b="1">
                <a:solidFill>
                  <a:srgbClr val="000000"/>
                </a:solidFill>
                <a:latin typeface="+mj-lt"/>
                <a:ea typeface="+mj-ea"/>
                <a:cs typeface="+mj-cs"/>
              </a:defRPr>
            </a:lvl1pPr>
            <a:lvl2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2pPr>
            <a:lvl3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3pPr>
            <a:lvl4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4pPr>
            <a:lvl5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5pPr>
            <a:lvl6pPr marL="4572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6pPr>
            <a:lvl7pPr marL="9144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7pPr>
            <a:lvl8pPr marL="13716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8pPr>
            <a:lvl9pPr marL="18288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9pPr>
          </a:lstStyle>
          <a:p>
            <a:r>
              <a:rPr lang="en-US" kern="0" dirty="0"/>
              <a:t>Dwell times</a:t>
            </a:r>
          </a:p>
        </p:txBody>
      </p:sp>
      <p:sp>
        <p:nvSpPr>
          <p:cNvPr id="8" name="Content Placeholder 2">
            <a:extLst>
              <a:ext uri="{FF2B5EF4-FFF2-40B4-BE49-F238E27FC236}">
                <a16:creationId xmlns:a16="http://schemas.microsoft.com/office/drawing/2014/main" id="{B0B30B83-14DF-4309-A56C-09B559E134EE}"/>
              </a:ext>
            </a:extLst>
          </p:cNvPr>
          <p:cNvSpPr txBox="1">
            <a:spLocks/>
          </p:cNvSpPr>
          <p:nvPr/>
        </p:nvSpPr>
        <p:spPr bwMode="auto">
          <a:xfrm>
            <a:off x="633411" y="4404419"/>
            <a:ext cx="11092259" cy="1403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marL="188913" indent="-188913" algn="l" rtl="0" eaLnBrk="1" fontAlgn="base" hangingPunct="1">
              <a:spcBef>
                <a:spcPct val="20000"/>
              </a:spcBef>
              <a:spcAft>
                <a:spcPct val="0"/>
              </a:spcAft>
              <a:buChar char="•"/>
              <a:defRPr sz="1800">
                <a:solidFill>
                  <a:srgbClr val="000000"/>
                </a:solidFill>
                <a:latin typeface="+mn-lt"/>
                <a:ea typeface="+mn-ea"/>
                <a:cs typeface="+mn-cs"/>
              </a:defRPr>
            </a:lvl1pPr>
            <a:lvl2pPr marL="574675" indent="-195263" algn="l" rtl="0" eaLnBrk="1" fontAlgn="base" hangingPunct="1">
              <a:spcBef>
                <a:spcPct val="20000"/>
              </a:spcBef>
              <a:spcAft>
                <a:spcPct val="0"/>
              </a:spcAft>
              <a:buChar char="–"/>
              <a:defRPr sz="1800">
                <a:solidFill>
                  <a:srgbClr val="000000"/>
                </a:solidFill>
                <a:latin typeface="+mn-lt"/>
                <a:ea typeface="+mn-ea"/>
              </a:defRPr>
            </a:lvl2pPr>
            <a:lvl3pPr marL="1279525" indent="-228600" algn="l" rtl="0" eaLnBrk="1" fontAlgn="base" hangingPunct="1">
              <a:spcBef>
                <a:spcPct val="20000"/>
              </a:spcBef>
              <a:spcAft>
                <a:spcPct val="0"/>
              </a:spcAft>
              <a:buChar char="•"/>
              <a:defRPr sz="1800">
                <a:solidFill>
                  <a:srgbClr val="000000"/>
                </a:solidFill>
                <a:latin typeface="+mn-lt"/>
                <a:ea typeface="+mn-ea"/>
              </a:defRPr>
            </a:lvl3pPr>
            <a:lvl4pPr marL="1698625" indent="-228600" algn="l" rtl="0" eaLnBrk="1" fontAlgn="base" hangingPunct="1">
              <a:spcBef>
                <a:spcPct val="20000"/>
              </a:spcBef>
              <a:spcAft>
                <a:spcPct val="0"/>
              </a:spcAft>
              <a:buChar char="–"/>
              <a:defRPr sz="1800">
                <a:solidFill>
                  <a:srgbClr val="000000"/>
                </a:solidFill>
                <a:latin typeface="+mn-lt"/>
                <a:ea typeface="+mn-ea"/>
              </a:defRPr>
            </a:lvl4pPr>
            <a:lvl5pPr marL="2117725" indent="-228600" algn="l" rtl="0" eaLnBrk="1" fontAlgn="base" hangingPunct="1">
              <a:spcBef>
                <a:spcPct val="20000"/>
              </a:spcBef>
              <a:spcAft>
                <a:spcPct val="0"/>
              </a:spcAft>
              <a:buChar char="»"/>
              <a:defRPr sz="1800">
                <a:solidFill>
                  <a:srgbClr val="000000"/>
                </a:solidFill>
                <a:latin typeface="+mn-lt"/>
                <a:ea typeface="+mn-ea"/>
              </a:defRPr>
            </a:lvl5pPr>
            <a:lvl6pPr marL="2574925" indent="-228600" algn="l" rtl="0" eaLnBrk="1" fontAlgn="base" hangingPunct="1">
              <a:spcBef>
                <a:spcPct val="20000"/>
              </a:spcBef>
              <a:spcAft>
                <a:spcPct val="0"/>
              </a:spcAft>
              <a:buChar char="»"/>
              <a:defRPr sz="1600">
                <a:solidFill>
                  <a:schemeClr val="tx1"/>
                </a:solidFill>
                <a:latin typeface="+mn-lt"/>
                <a:ea typeface="+mn-ea"/>
              </a:defRPr>
            </a:lvl6pPr>
            <a:lvl7pPr marL="3032125" indent="-228600" algn="l" rtl="0" eaLnBrk="1" fontAlgn="base" hangingPunct="1">
              <a:spcBef>
                <a:spcPct val="20000"/>
              </a:spcBef>
              <a:spcAft>
                <a:spcPct val="0"/>
              </a:spcAft>
              <a:buChar char="»"/>
              <a:defRPr sz="1600">
                <a:solidFill>
                  <a:schemeClr val="tx1"/>
                </a:solidFill>
                <a:latin typeface="+mn-lt"/>
                <a:ea typeface="+mn-ea"/>
              </a:defRPr>
            </a:lvl7pPr>
            <a:lvl8pPr marL="3489325" indent="-228600" algn="l" rtl="0" eaLnBrk="1" fontAlgn="base" hangingPunct="1">
              <a:spcBef>
                <a:spcPct val="20000"/>
              </a:spcBef>
              <a:spcAft>
                <a:spcPct val="0"/>
              </a:spcAft>
              <a:buChar char="»"/>
              <a:defRPr sz="1600">
                <a:solidFill>
                  <a:schemeClr val="tx1"/>
                </a:solidFill>
                <a:latin typeface="+mn-lt"/>
                <a:ea typeface="+mn-ea"/>
              </a:defRPr>
            </a:lvl8pPr>
            <a:lvl9pPr marL="3946525" indent="-228600" algn="l" rtl="0" eaLnBrk="1" fontAlgn="base" hangingPunct="1">
              <a:spcBef>
                <a:spcPct val="20000"/>
              </a:spcBef>
              <a:spcAft>
                <a:spcPct val="0"/>
              </a:spcAft>
              <a:buChar char="»"/>
              <a:defRPr sz="1600">
                <a:solidFill>
                  <a:schemeClr val="tx1"/>
                </a:solidFill>
                <a:latin typeface="+mn-lt"/>
                <a:ea typeface="+mn-ea"/>
              </a:defRPr>
            </a:lvl9pPr>
          </a:lstStyle>
          <a:p>
            <a:r>
              <a:rPr lang="en-US" kern="0" dirty="0"/>
              <a:t>Bus stop length.</a:t>
            </a:r>
          </a:p>
          <a:p>
            <a:r>
              <a:rPr lang="en-US" kern="0" dirty="0"/>
              <a:t>An observation indicates arrival and departure time, dwell time, stop number, timing stop.</a:t>
            </a:r>
          </a:p>
          <a:p>
            <a:r>
              <a:rPr lang="en-US" kern="0" dirty="0"/>
              <a:t>Total observation are more than 700,000.</a:t>
            </a:r>
          </a:p>
          <a:p>
            <a:pPr marL="0" indent="0">
              <a:buFontTx/>
              <a:buNone/>
            </a:pPr>
            <a:endParaRPr lang="en-US" kern="0" dirty="0"/>
          </a:p>
          <a:p>
            <a:endParaRPr lang="en-US" kern="0" dirty="0"/>
          </a:p>
        </p:txBody>
      </p:sp>
    </p:spTree>
    <p:extLst>
      <p:ext uri="{BB962C8B-B14F-4D97-AF65-F5344CB8AC3E}">
        <p14:creationId xmlns:p14="http://schemas.microsoft.com/office/powerpoint/2010/main" val="406478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A5E06-0E54-4AFF-A4A8-F2F9006F1F4D}"/>
              </a:ext>
            </a:extLst>
          </p:cNvPr>
          <p:cNvSpPr>
            <a:spLocks noGrp="1"/>
          </p:cNvSpPr>
          <p:nvPr>
            <p:ph type="title"/>
          </p:nvPr>
        </p:nvSpPr>
        <p:spPr/>
        <p:txBody>
          <a:bodyPr/>
          <a:lstStyle/>
          <a:p>
            <a:r>
              <a:rPr lang="en-US" dirty="0"/>
              <a:t>Event data</a:t>
            </a:r>
          </a:p>
        </p:txBody>
      </p:sp>
      <p:sp>
        <p:nvSpPr>
          <p:cNvPr id="3" name="Content Placeholder 2">
            <a:extLst>
              <a:ext uri="{FF2B5EF4-FFF2-40B4-BE49-F238E27FC236}">
                <a16:creationId xmlns:a16="http://schemas.microsoft.com/office/drawing/2014/main" id="{C4792E56-C509-4D59-9FF7-96CE64E27C8D}"/>
              </a:ext>
            </a:extLst>
          </p:cNvPr>
          <p:cNvSpPr>
            <a:spLocks noGrp="1"/>
          </p:cNvSpPr>
          <p:nvPr>
            <p:ph idx="1"/>
          </p:nvPr>
        </p:nvSpPr>
        <p:spPr>
          <a:xfrm>
            <a:off x="622299" y="1449388"/>
            <a:ext cx="6231869" cy="1979612"/>
          </a:xfrm>
        </p:spPr>
        <p:txBody>
          <a:bodyPr/>
          <a:lstStyle/>
          <a:p>
            <a:r>
              <a:rPr lang="en-US" dirty="0"/>
              <a:t>Indication of the occurrence of events.</a:t>
            </a:r>
          </a:p>
          <a:p>
            <a:r>
              <a:rPr lang="en-US" dirty="0"/>
              <a:t>Each observation indicates:</a:t>
            </a:r>
          </a:p>
          <a:p>
            <a:pPr marL="0" indent="0">
              <a:buNone/>
            </a:pPr>
            <a:r>
              <a:rPr lang="en-US" dirty="0"/>
              <a:t>   staring and ending time, venue, event description.</a:t>
            </a:r>
          </a:p>
          <a:p>
            <a:r>
              <a:rPr lang="en-US" dirty="0"/>
              <a:t>All the events are divided in group based on the event topic.</a:t>
            </a:r>
          </a:p>
          <a:p>
            <a:r>
              <a:rPr lang="en-US" dirty="0"/>
              <a:t>467 events.</a:t>
            </a:r>
          </a:p>
          <a:p>
            <a:pPr marL="0" indent="0">
              <a:buNone/>
            </a:pPr>
            <a:endParaRPr lang="en-US" dirty="0"/>
          </a:p>
        </p:txBody>
      </p:sp>
      <p:sp>
        <p:nvSpPr>
          <p:cNvPr id="4" name="Date Placeholder 3">
            <a:extLst>
              <a:ext uri="{FF2B5EF4-FFF2-40B4-BE49-F238E27FC236}">
                <a16:creationId xmlns:a16="http://schemas.microsoft.com/office/drawing/2014/main" id="{390191CC-5653-4F54-ACF8-5DAD314BE8A3}"/>
              </a:ext>
            </a:extLst>
          </p:cNvPr>
          <p:cNvSpPr>
            <a:spLocks noGrp="1"/>
          </p:cNvSpPr>
          <p:nvPr>
            <p:ph type="dt" sz="half" idx="10"/>
          </p:nvPr>
        </p:nvSpPr>
        <p:spPr/>
        <p:txBody>
          <a:bodyPr/>
          <a:lstStyle/>
          <a:p>
            <a:r>
              <a:rPr lang="en-US" dirty="0"/>
              <a:t>17 August 2018</a:t>
            </a:r>
            <a:endParaRPr lang="en-GB" dirty="0"/>
          </a:p>
        </p:txBody>
      </p:sp>
      <p:pic>
        <p:nvPicPr>
          <p:cNvPr id="13" name="Picture 12">
            <a:extLst>
              <a:ext uri="{FF2B5EF4-FFF2-40B4-BE49-F238E27FC236}">
                <a16:creationId xmlns:a16="http://schemas.microsoft.com/office/drawing/2014/main" id="{2E048D49-8F81-49F9-91C9-30F626836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4806" y="3089638"/>
            <a:ext cx="3855204" cy="1549742"/>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77104A71-6D9E-4525-A69A-F0B62FB42C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3318" y="764704"/>
            <a:ext cx="3855204" cy="4223728"/>
          </a:xfrm>
          <a:prstGeom prst="rect">
            <a:avLst/>
          </a:prstGeom>
        </p:spPr>
      </p:pic>
      <p:sp>
        <p:nvSpPr>
          <p:cNvPr id="11" name="Title 1">
            <a:extLst>
              <a:ext uri="{FF2B5EF4-FFF2-40B4-BE49-F238E27FC236}">
                <a16:creationId xmlns:a16="http://schemas.microsoft.com/office/drawing/2014/main" id="{638B9519-394F-4E6A-AB9F-86DA3B79230E}"/>
              </a:ext>
            </a:extLst>
          </p:cNvPr>
          <p:cNvSpPr txBox="1">
            <a:spLocks/>
          </p:cNvSpPr>
          <p:nvPr/>
        </p:nvSpPr>
        <p:spPr bwMode="auto">
          <a:xfrm>
            <a:off x="644313" y="4797152"/>
            <a:ext cx="10563358" cy="750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b" anchorCtr="0" compatLnSpc="1">
            <a:prstTxWarp prst="textNoShape">
              <a:avLst/>
            </a:prstTxWarp>
          </a:bodyPr>
          <a:lstStyle>
            <a:lvl1pPr algn="l" rtl="0" eaLnBrk="1" fontAlgn="base" hangingPunct="1">
              <a:spcBef>
                <a:spcPct val="0"/>
              </a:spcBef>
              <a:spcAft>
                <a:spcPct val="0"/>
              </a:spcAft>
              <a:defRPr sz="3000" b="1">
                <a:solidFill>
                  <a:srgbClr val="000000"/>
                </a:solidFill>
                <a:latin typeface="+mj-lt"/>
                <a:ea typeface="+mj-ea"/>
                <a:cs typeface="+mj-cs"/>
              </a:defRPr>
            </a:lvl1pPr>
            <a:lvl2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2pPr>
            <a:lvl3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3pPr>
            <a:lvl4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4pPr>
            <a:lvl5pPr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5pPr>
            <a:lvl6pPr marL="4572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6pPr>
            <a:lvl7pPr marL="9144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7pPr>
            <a:lvl8pPr marL="13716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8pPr>
            <a:lvl9pPr marL="1828800" algn="l" rtl="0" eaLnBrk="1" fontAlgn="base" hangingPunct="1">
              <a:spcBef>
                <a:spcPct val="0"/>
              </a:spcBef>
              <a:spcAft>
                <a:spcPct val="0"/>
              </a:spcAft>
              <a:defRPr sz="2400" b="1">
                <a:solidFill>
                  <a:schemeClr val="tx1"/>
                </a:solidFill>
                <a:latin typeface="Verdana" pitchFamily="34" charset="0"/>
                <a:ea typeface="ＭＳ Ｐゴシック" pitchFamily="-80" charset="-128"/>
              </a:defRPr>
            </a:lvl9pPr>
          </a:lstStyle>
          <a:p>
            <a:r>
              <a:rPr lang="en-US" kern="0" dirty="0"/>
              <a:t>Weather data</a:t>
            </a:r>
          </a:p>
        </p:txBody>
      </p:sp>
      <p:sp>
        <p:nvSpPr>
          <p:cNvPr id="12" name="Content Placeholder 2">
            <a:extLst>
              <a:ext uri="{FF2B5EF4-FFF2-40B4-BE49-F238E27FC236}">
                <a16:creationId xmlns:a16="http://schemas.microsoft.com/office/drawing/2014/main" id="{B3BB7F0C-DE01-4D29-9381-E656BE4290EF}"/>
              </a:ext>
            </a:extLst>
          </p:cNvPr>
          <p:cNvSpPr txBox="1">
            <a:spLocks/>
          </p:cNvSpPr>
          <p:nvPr/>
        </p:nvSpPr>
        <p:spPr bwMode="auto">
          <a:xfrm>
            <a:off x="655425" y="5705338"/>
            <a:ext cx="11017250" cy="539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0" tIns="0" rIns="0" bIns="0" numCol="1" anchor="t" anchorCtr="0" compatLnSpc="1">
            <a:prstTxWarp prst="textNoShape">
              <a:avLst/>
            </a:prstTxWarp>
          </a:bodyPr>
          <a:lstStyle>
            <a:lvl1pPr marL="188913" indent="-188913" algn="l" rtl="0" eaLnBrk="1" fontAlgn="base" hangingPunct="1">
              <a:spcBef>
                <a:spcPct val="20000"/>
              </a:spcBef>
              <a:spcAft>
                <a:spcPct val="0"/>
              </a:spcAft>
              <a:buChar char="•"/>
              <a:defRPr sz="1800">
                <a:solidFill>
                  <a:srgbClr val="000000"/>
                </a:solidFill>
                <a:latin typeface="+mn-lt"/>
                <a:ea typeface="+mn-ea"/>
                <a:cs typeface="+mn-cs"/>
              </a:defRPr>
            </a:lvl1pPr>
            <a:lvl2pPr marL="574675" indent="-195263" algn="l" rtl="0" eaLnBrk="1" fontAlgn="base" hangingPunct="1">
              <a:spcBef>
                <a:spcPct val="20000"/>
              </a:spcBef>
              <a:spcAft>
                <a:spcPct val="0"/>
              </a:spcAft>
              <a:buChar char="–"/>
              <a:defRPr sz="1800">
                <a:solidFill>
                  <a:srgbClr val="000000"/>
                </a:solidFill>
                <a:latin typeface="+mn-lt"/>
                <a:ea typeface="+mn-ea"/>
              </a:defRPr>
            </a:lvl2pPr>
            <a:lvl3pPr marL="1279525" indent="-228600" algn="l" rtl="0" eaLnBrk="1" fontAlgn="base" hangingPunct="1">
              <a:spcBef>
                <a:spcPct val="20000"/>
              </a:spcBef>
              <a:spcAft>
                <a:spcPct val="0"/>
              </a:spcAft>
              <a:buChar char="•"/>
              <a:defRPr sz="1800">
                <a:solidFill>
                  <a:srgbClr val="000000"/>
                </a:solidFill>
                <a:latin typeface="+mn-lt"/>
                <a:ea typeface="+mn-ea"/>
              </a:defRPr>
            </a:lvl3pPr>
            <a:lvl4pPr marL="1698625" indent="-228600" algn="l" rtl="0" eaLnBrk="1" fontAlgn="base" hangingPunct="1">
              <a:spcBef>
                <a:spcPct val="20000"/>
              </a:spcBef>
              <a:spcAft>
                <a:spcPct val="0"/>
              </a:spcAft>
              <a:buChar char="–"/>
              <a:defRPr sz="1800">
                <a:solidFill>
                  <a:srgbClr val="000000"/>
                </a:solidFill>
                <a:latin typeface="+mn-lt"/>
                <a:ea typeface="+mn-ea"/>
              </a:defRPr>
            </a:lvl4pPr>
            <a:lvl5pPr marL="2117725" indent="-228600" algn="l" rtl="0" eaLnBrk="1" fontAlgn="base" hangingPunct="1">
              <a:spcBef>
                <a:spcPct val="20000"/>
              </a:spcBef>
              <a:spcAft>
                <a:spcPct val="0"/>
              </a:spcAft>
              <a:buChar char="»"/>
              <a:defRPr sz="1800">
                <a:solidFill>
                  <a:srgbClr val="000000"/>
                </a:solidFill>
                <a:latin typeface="+mn-lt"/>
                <a:ea typeface="+mn-ea"/>
              </a:defRPr>
            </a:lvl5pPr>
            <a:lvl6pPr marL="2574925" indent="-228600" algn="l" rtl="0" eaLnBrk="1" fontAlgn="base" hangingPunct="1">
              <a:spcBef>
                <a:spcPct val="20000"/>
              </a:spcBef>
              <a:spcAft>
                <a:spcPct val="0"/>
              </a:spcAft>
              <a:buChar char="»"/>
              <a:defRPr sz="1600">
                <a:solidFill>
                  <a:schemeClr val="tx1"/>
                </a:solidFill>
                <a:latin typeface="+mn-lt"/>
                <a:ea typeface="+mn-ea"/>
              </a:defRPr>
            </a:lvl6pPr>
            <a:lvl7pPr marL="3032125" indent="-228600" algn="l" rtl="0" eaLnBrk="1" fontAlgn="base" hangingPunct="1">
              <a:spcBef>
                <a:spcPct val="20000"/>
              </a:spcBef>
              <a:spcAft>
                <a:spcPct val="0"/>
              </a:spcAft>
              <a:buChar char="»"/>
              <a:defRPr sz="1600">
                <a:solidFill>
                  <a:schemeClr val="tx1"/>
                </a:solidFill>
                <a:latin typeface="+mn-lt"/>
                <a:ea typeface="+mn-ea"/>
              </a:defRPr>
            </a:lvl7pPr>
            <a:lvl8pPr marL="3489325" indent="-228600" algn="l" rtl="0" eaLnBrk="1" fontAlgn="base" hangingPunct="1">
              <a:spcBef>
                <a:spcPct val="20000"/>
              </a:spcBef>
              <a:spcAft>
                <a:spcPct val="0"/>
              </a:spcAft>
              <a:buChar char="»"/>
              <a:defRPr sz="1600">
                <a:solidFill>
                  <a:schemeClr val="tx1"/>
                </a:solidFill>
                <a:latin typeface="+mn-lt"/>
                <a:ea typeface="+mn-ea"/>
              </a:defRPr>
            </a:lvl8pPr>
            <a:lvl9pPr marL="3946525" indent="-228600" algn="l" rtl="0" eaLnBrk="1" fontAlgn="base" hangingPunct="1">
              <a:spcBef>
                <a:spcPct val="20000"/>
              </a:spcBef>
              <a:spcAft>
                <a:spcPct val="0"/>
              </a:spcAft>
              <a:buChar char="»"/>
              <a:defRPr sz="1600">
                <a:solidFill>
                  <a:schemeClr val="tx1"/>
                </a:solidFill>
                <a:latin typeface="+mn-lt"/>
                <a:ea typeface="+mn-ea"/>
              </a:defRPr>
            </a:lvl9pPr>
          </a:lstStyle>
          <a:p>
            <a:r>
              <a:rPr lang="en-US" kern="0" dirty="0"/>
              <a:t>Precipitation and temperature of every day in 2017.</a:t>
            </a:r>
          </a:p>
        </p:txBody>
      </p:sp>
    </p:spTree>
    <p:extLst>
      <p:ext uri="{BB962C8B-B14F-4D97-AF65-F5344CB8AC3E}">
        <p14:creationId xmlns:p14="http://schemas.microsoft.com/office/powerpoint/2010/main" val="278089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Top Corners Snipped 61">
            <a:extLst>
              <a:ext uri="{FF2B5EF4-FFF2-40B4-BE49-F238E27FC236}">
                <a16:creationId xmlns:a16="http://schemas.microsoft.com/office/drawing/2014/main" id="{A28372CD-405C-4693-9AD7-A3B19B82340A}"/>
              </a:ext>
            </a:extLst>
          </p:cNvPr>
          <p:cNvSpPr/>
          <p:nvPr/>
        </p:nvSpPr>
        <p:spPr bwMode="auto">
          <a:xfrm rot="5400000">
            <a:off x="3393524" y="-1085047"/>
            <a:ext cx="4649934" cy="10214606"/>
          </a:xfrm>
          <a:prstGeom prst="snip2SameRect">
            <a:avLst>
              <a:gd name="adj1" fmla="val 29777"/>
              <a:gd name="adj2" fmla="val 0"/>
            </a:avLst>
          </a:prstGeom>
          <a:gradFill>
            <a:gsLst>
              <a:gs pos="0">
                <a:schemeClr val="bg1"/>
              </a:gs>
              <a:gs pos="18000">
                <a:schemeClr val="accent6">
                  <a:lumMod val="20000"/>
                  <a:lumOff val="80000"/>
                </a:schemeClr>
              </a:gs>
              <a:gs pos="61000">
                <a:schemeClr val="accent6">
                  <a:lumMod val="20000"/>
                  <a:lumOff val="80000"/>
                </a:schemeClr>
              </a:gs>
              <a:gs pos="100000">
                <a:schemeClr val="accent6">
                  <a:lumMod val="40000"/>
                  <a:lumOff val="60000"/>
                </a:schemeClr>
              </a:gs>
            </a:gsLst>
            <a:lin ang="5400000" scaled="1"/>
          </a:gradFill>
          <a:ln w="9525" cap="flat" cmpd="sng" algn="ctr">
            <a:noFill/>
            <a:prstDash val="solid"/>
            <a:round/>
            <a:headEnd type="none" w="med" len="med"/>
            <a:tailEnd type="none" w="med" len="med"/>
          </a:ln>
          <a:effectLst>
            <a:softEdge rad="63500"/>
          </a:effectLs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0" i="0" u="none" strike="noStrike" cap="none" normalizeH="0" baseline="0" dirty="0">
              <a:ln>
                <a:noFill/>
              </a:ln>
              <a:effectLst/>
              <a:latin typeface="+mn-lt"/>
              <a:ea typeface="ＭＳ Ｐゴシック" pitchFamily="-80" charset="-128"/>
            </a:endParaRPr>
          </a:p>
        </p:txBody>
      </p:sp>
      <p:sp>
        <p:nvSpPr>
          <p:cNvPr id="2" name="Title 1">
            <a:extLst>
              <a:ext uri="{FF2B5EF4-FFF2-40B4-BE49-F238E27FC236}">
                <a16:creationId xmlns:a16="http://schemas.microsoft.com/office/drawing/2014/main" id="{6AC54C66-8FED-4859-8016-C32C22DC4231}"/>
              </a:ext>
            </a:extLst>
          </p:cNvPr>
          <p:cNvSpPr>
            <a:spLocks noGrp="1"/>
          </p:cNvSpPr>
          <p:nvPr>
            <p:ph type="title"/>
          </p:nvPr>
        </p:nvSpPr>
        <p:spPr>
          <a:xfrm>
            <a:off x="611188" y="122111"/>
            <a:ext cx="10563358" cy="1143000"/>
          </a:xfrm>
        </p:spPr>
        <p:txBody>
          <a:bodyPr/>
          <a:lstStyle/>
          <a:p>
            <a:r>
              <a:rPr lang="en-US" dirty="0"/>
              <a:t>Input features – Target variables</a:t>
            </a:r>
          </a:p>
        </p:txBody>
      </p:sp>
      <p:sp>
        <p:nvSpPr>
          <p:cNvPr id="4" name="Date Placeholder 3">
            <a:extLst>
              <a:ext uri="{FF2B5EF4-FFF2-40B4-BE49-F238E27FC236}">
                <a16:creationId xmlns:a16="http://schemas.microsoft.com/office/drawing/2014/main" id="{370E55F4-306E-4FAD-87F7-31EF3E6E6176}"/>
              </a:ext>
            </a:extLst>
          </p:cNvPr>
          <p:cNvSpPr>
            <a:spLocks noGrp="1"/>
          </p:cNvSpPr>
          <p:nvPr>
            <p:ph type="dt" sz="half" idx="10"/>
          </p:nvPr>
        </p:nvSpPr>
        <p:spPr>
          <a:xfrm>
            <a:off x="9786905" y="6473480"/>
            <a:ext cx="1915200" cy="306000"/>
          </a:xfrm>
        </p:spPr>
        <p:txBody>
          <a:bodyPr/>
          <a:lstStyle/>
          <a:p>
            <a:r>
              <a:rPr lang="en-US" dirty="0"/>
              <a:t>17 August 2018</a:t>
            </a:r>
            <a:endParaRPr lang="en-GB" dirty="0"/>
          </a:p>
        </p:txBody>
      </p:sp>
      <p:pic>
        <p:nvPicPr>
          <p:cNvPr id="43" name="Picture 42">
            <a:extLst>
              <a:ext uri="{FF2B5EF4-FFF2-40B4-BE49-F238E27FC236}">
                <a16:creationId xmlns:a16="http://schemas.microsoft.com/office/drawing/2014/main" id="{683326F1-8BCD-4B76-85F0-CEFFF1B5A9D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7037" b="13148"/>
          <a:stretch/>
        </p:blipFill>
        <p:spPr>
          <a:xfrm>
            <a:off x="9629063" y="4631057"/>
            <a:ext cx="921808" cy="1097280"/>
          </a:xfrm>
          <a:prstGeom prst="rect">
            <a:avLst/>
          </a:prstGeom>
        </p:spPr>
      </p:pic>
      <p:pic>
        <p:nvPicPr>
          <p:cNvPr id="44" name="Picture 43">
            <a:extLst>
              <a:ext uri="{FF2B5EF4-FFF2-40B4-BE49-F238E27FC236}">
                <a16:creationId xmlns:a16="http://schemas.microsoft.com/office/drawing/2014/main" id="{C0A77D98-703A-42CA-A769-1A2889819E2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5741"/>
          <a:stretch/>
        </p:blipFill>
        <p:spPr>
          <a:xfrm>
            <a:off x="9081863" y="2284475"/>
            <a:ext cx="1270514" cy="1097280"/>
          </a:xfrm>
          <a:prstGeom prst="rect">
            <a:avLst/>
          </a:prstGeom>
        </p:spPr>
      </p:pic>
      <p:pic>
        <p:nvPicPr>
          <p:cNvPr id="45" name="Picture 44">
            <a:extLst>
              <a:ext uri="{FF2B5EF4-FFF2-40B4-BE49-F238E27FC236}">
                <a16:creationId xmlns:a16="http://schemas.microsoft.com/office/drawing/2014/main" id="{BF7AB681-D954-48F1-9F8A-316AC3BBFD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96416" y="2833115"/>
            <a:ext cx="481203" cy="481203"/>
          </a:xfrm>
          <a:prstGeom prst="rect">
            <a:avLst/>
          </a:prstGeom>
        </p:spPr>
      </p:pic>
      <p:sp>
        <p:nvSpPr>
          <p:cNvPr id="54" name="Rounded Rectangle 5">
            <a:extLst>
              <a:ext uri="{FF2B5EF4-FFF2-40B4-BE49-F238E27FC236}">
                <a16:creationId xmlns:a16="http://schemas.microsoft.com/office/drawing/2014/main" id="{0AD34636-8306-4278-B72A-3DFF3D4B3696}"/>
              </a:ext>
            </a:extLst>
          </p:cNvPr>
          <p:cNvSpPr/>
          <p:nvPr/>
        </p:nvSpPr>
        <p:spPr>
          <a:xfrm>
            <a:off x="6432280" y="2582308"/>
            <a:ext cx="2636395" cy="501614"/>
          </a:xfrm>
          <a:prstGeom prst="roundRect">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mn-lt"/>
                <a:ea typeface="+mn-ea"/>
                <a:cs typeface="+mn-cs"/>
              </a:rPr>
              <a:t>Demand</a:t>
            </a:r>
          </a:p>
        </p:txBody>
      </p:sp>
      <p:sp>
        <p:nvSpPr>
          <p:cNvPr id="55" name="Rounded Rectangle 5">
            <a:extLst>
              <a:ext uri="{FF2B5EF4-FFF2-40B4-BE49-F238E27FC236}">
                <a16:creationId xmlns:a16="http://schemas.microsoft.com/office/drawing/2014/main" id="{030AA96F-AF12-41EF-851D-3200E3F76CE3}"/>
              </a:ext>
            </a:extLst>
          </p:cNvPr>
          <p:cNvSpPr/>
          <p:nvPr/>
        </p:nvSpPr>
        <p:spPr>
          <a:xfrm>
            <a:off x="6491907" y="4928890"/>
            <a:ext cx="2636395" cy="501614"/>
          </a:xfrm>
          <a:prstGeom prst="roundRect">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mn-lt"/>
                <a:ea typeface="+mn-ea"/>
                <a:cs typeface="+mn-cs"/>
              </a:rPr>
              <a:t>Dwell</a:t>
            </a:r>
            <a:r>
              <a:rPr lang="en-US" sz="1800" kern="0" dirty="0">
                <a:latin typeface="+mn-lt"/>
                <a:ea typeface="+mn-ea"/>
              </a:rPr>
              <a:t> times</a:t>
            </a:r>
            <a:endParaRPr kumimoji="0" lang="en-US" sz="1800" b="0" i="0" u="none" strike="noStrike" kern="0" cap="none" spc="0" normalizeH="0" baseline="0" noProof="0" dirty="0">
              <a:ln>
                <a:noFill/>
              </a:ln>
              <a:effectLst/>
              <a:uLnTx/>
              <a:uFillTx/>
              <a:latin typeface="+mn-lt"/>
              <a:ea typeface="+mn-ea"/>
              <a:cs typeface="+mn-cs"/>
            </a:endParaRPr>
          </a:p>
        </p:txBody>
      </p:sp>
      <p:cxnSp>
        <p:nvCxnSpPr>
          <p:cNvPr id="5" name="Straight Connector 4">
            <a:extLst>
              <a:ext uri="{FF2B5EF4-FFF2-40B4-BE49-F238E27FC236}">
                <a16:creationId xmlns:a16="http://schemas.microsoft.com/office/drawing/2014/main" id="{3C6A75E2-4B60-4664-B1BC-935D550DE4EF}"/>
              </a:ext>
            </a:extLst>
          </p:cNvPr>
          <p:cNvCxnSpPr>
            <a:cxnSpLocks/>
          </p:cNvCxnSpPr>
          <p:nvPr/>
        </p:nvCxnSpPr>
        <p:spPr bwMode="auto">
          <a:xfrm>
            <a:off x="6095206" y="1916832"/>
            <a:ext cx="0" cy="417646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3" name="Picture 22">
            <a:extLst>
              <a:ext uri="{FF2B5EF4-FFF2-40B4-BE49-F238E27FC236}">
                <a16:creationId xmlns:a16="http://schemas.microsoft.com/office/drawing/2014/main" id="{76A738B6-189A-4B9F-B6B5-B810C8AA54C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15145"/>
          <a:stretch/>
        </p:blipFill>
        <p:spPr>
          <a:xfrm>
            <a:off x="1256882" y="2050439"/>
            <a:ext cx="701610" cy="595353"/>
          </a:xfrm>
          <a:prstGeom prst="rect">
            <a:avLst/>
          </a:prstGeom>
        </p:spPr>
      </p:pic>
      <p:sp>
        <p:nvSpPr>
          <p:cNvPr id="24" name="Rounded Rectangle 5">
            <a:extLst>
              <a:ext uri="{FF2B5EF4-FFF2-40B4-BE49-F238E27FC236}">
                <a16:creationId xmlns:a16="http://schemas.microsoft.com/office/drawing/2014/main" id="{3E2334E0-5B1B-4F1D-98DC-E22A366FA170}"/>
              </a:ext>
            </a:extLst>
          </p:cNvPr>
          <p:cNvSpPr/>
          <p:nvPr/>
        </p:nvSpPr>
        <p:spPr>
          <a:xfrm>
            <a:off x="2272681" y="2091318"/>
            <a:ext cx="3361698" cy="501614"/>
          </a:xfrm>
          <a:prstGeom prst="round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mn-lt"/>
                <a:ea typeface="+mn-ea"/>
                <a:cs typeface="+mn-cs"/>
              </a:rPr>
              <a:t>Time of the day</a:t>
            </a:r>
          </a:p>
        </p:txBody>
      </p:sp>
      <p:pic>
        <p:nvPicPr>
          <p:cNvPr id="25" name="Picture 24">
            <a:extLst>
              <a:ext uri="{FF2B5EF4-FFF2-40B4-BE49-F238E27FC236}">
                <a16:creationId xmlns:a16="http://schemas.microsoft.com/office/drawing/2014/main" id="{9E028B37-C788-4A05-9054-DA5EF3437AC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13631"/>
          <a:stretch/>
        </p:blipFill>
        <p:spPr>
          <a:xfrm>
            <a:off x="4728815" y="2838174"/>
            <a:ext cx="770358" cy="665350"/>
          </a:xfrm>
          <a:prstGeom prst="rect">
            <a:avLst/>
          </a:prstGeom>
        </p:spPr>
      </p:pic>
      <p:sp>
        <p:nvSpPr>
          <p:cNvPr id="26" name="Rounded Rectangle 5">
            <a:extLst>
              <a:ext uri="{FF2B5EF4-FFF2-40B4-BE49-F238E27FC236}">
                <a16:creationId xmlns:a16="http://schemas.microsoft.com/office/drawing/2014/main" id="{4CA84CC6-5575-4EBD-847A-17CAC60CA5BF}"/>
              </a:ext>
            </a:extLst>
          </p:cNvPr>
          <p:cNvSpPr/>
          <p:nvPr/>
        </p:nvSpPr>
        <p:spPr>
          <a:xfrm>
            <a:off x="906023" y="2922810"/>
            <a:ext cx="3361698" cy="501613"/>
          </a:xfrm>
          <a:prstGeom prst="round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mn-lt"/>
                <a:ea typeface="+mn-ea"/>
                <a:cs typeface="+mn-cs"/>
              </a:rPr>
              <a:t>Event proximity</a:t>
            </a:r>
          </a:p>
        </p:txBody>
      </p:sp>
      <p:sp>
        <p:nvSpPr>
          <p:cNvPr id="27" name="Rounded Rectangle 5">
            <a:extLst>
              <a:ext uri="{FF2B5EF4-FFF2-40B4-BE49-F238E27FC236}">
                <a16:creationId xmlns:a16="http://schemas.microsoft.com/office/drawing/2014/main" id="{10C8EED3-121E-43CE-A084-1DD87BA71705}"/>
              </a:ext>
            </a:extLst>
          </p:cNvPr>
          <p:cNvSpPr/>
          <p:nvPr/>
        </p:nvSpPr>
        <p:spPr>
          <a:xfrm>
            <a:off x="2442374" y="3754301"/>
            <a:ext cx="3361698" cy="501613"/>
          </a:xfrm>
          <a:prstGeom prst="round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mn-lt"/>
                <a:ea typeface="+mn-ea"/>
                <a:cs typeface="+mn-cs"/>
              </a:rPr>
              <a:t>Weather</a:t>
            </a:r>
          </a:p>
        </p:txBody>
      </p:sp>
      <p:sp>
        <p:nvSpPr>
          <p:cNvPr id="28" name="Rounded Rectangle 5">
            <a:extLst>
              <a:ext uri="{FF2B5EF4-FFF2-40B4-BE49-F238E27FC236}">
                <a16:creationId xmlns:a16="http://schemas.microsoft.com/office/drawing/2014/main" id="{498F083D-EC17-40E5-A93C-8ED2DA637519}"/>
              </a:ext>
            </a:extLst>
          </p:cNvPr>
          <p:cNvSpPr/>
          <p:nvPr/>
        </p:nvSpPr>
        <p:spPr>
          <a:xfrm>
            <a:off x="906023" y="4585792"/>
            <a:ext cx="3361698" cy="501613"/>
          </a:xfrm>
          <a:prstGeom prst="round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t>Event topic</a:t>
            </a:r>
          </a:p>
        </p:txBody>
      </p:sp>
      <p:sp>
        <p:nvSpPr>
          <p:cNvPr id="29" name="Rounded Rectangle 5">
            <a:extLst>
              <a:ext uri="{FF2B5EF4-FFF2-40B4-BE49-F238E27FC236}">
                <a16:creationId xmlns:a16="http://schemas.microsoft.com/office/drawing/2014/main" id="{D64878DB-DF70-4230-850E-2B6C01413DFA}"/>
              </a:ext>
            </a:extLst>
          </p:cNvPr>
          <p:cNvSpPr/>
          <p:nvPr/>
        </p:nvSpPr>
        <p:spPr>
          <a:xfrm>
            <a:off x="2442374" y="5417284"/>
            <a:ext cx="3361698" cy="501614"/>
          </a:xfrm>
          <a:prstGeom prst="round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mn-lt"/>
                <a:ea typeface="+mn-ea"/>
                <a:cs typeface="+mn-cs"/>
              </a:rPr>
              <a:t>Time series</a:t>
            </a:r>
          </a:p>
        </p:txBody>
      </p:sp>
      <p:pic>
        <p:nvPicPr>
          <p:cNvPr id="30" name="Picture 29">
            <a:extLst>
              <a:ext uri="{FF2B5EF4-FFF2-40B4-BE49-F238E27FC236}">
                <a16:creationId xmlns:a16="http://schemas.microsoft.com/office/drawing/2014/main" id="{0C8E6CCF-5B5B-4766-9C1F-CA90ECFE5851}"/>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b="17362"/>
          <a:stretch/>
        </p:blipFill>
        <p:spPr>
          <a:xfrm>
            <a:off x="1144120" y="3570634"/>
            <a:ext cx="927134" cy="766167"/>
          </a:xfrm>
          <a:prstGeom prst="rect">
            <a:avLst/>
          </a:prstGeom>
        </p:spPr>
      </p:pic>
      <p:pic>
        <p:nvPicPr>
          <p:cNvPr id="31" name="Picture 30">
            <a:extLst>
              <a:ext uri="{FF2B5EF4-FFF2-40B4-BE49-F238E27FC236}">
                <a16:creationId xmlns:a16="http://schemas.microsoft.com/office/drawing/2014/main" id="{A7D10810-AD14-46F4-84AE-4441EE2385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6566" y="4570025"/>
            <a:ext cx="586552" cy="513932"/>
          </a:xfrm>
          <a:prstGeom prst="rect">
            <a:avLst/>
          </a:prstGeom>
        </p:spPr>
      </p:pic>
      <p:pic>
        <p:nvPicPr>
          <p:cNvPr id="32" name="Picture 31">
            <a:extLst>
              <a:ext uri="{FF2B5EF4-FFF2-40B4-BE49-F238E27FC236}">
                <a16:creationId xmlns:a16="http://schemas.microsoft.com/office/drawing/2014/main" id="{6C8BCDF7-4643-429E-94D7-6C8E1EAE8E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70824" y="5349733"/>
            <a:ext cx="718554" cy="619821"/>
          </a:xfrm>
          <a:prstGeom prst="rect">
            <a:avLst/>
          </a:prstGeom>
        </p:spPr>
      </p:pic>
    </p:spTree>
    <p:extLst>
      <p:ext uri="{BB962C8B-B14F-4D97-AF65-F5344CB8AC3E}">
        <p14:creationId xmlns:p14="http://schemas.microsoft.com/office/powerpoint/2010/main" val="875945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Top Corners Snipped 61">
            <a:extLst>
              <a:ext uri="{FF2B5EF4-FFF2-40B4-BE49-F238E27FC236}">
                <a16:creationId xmlns:a16="http://schemas.microsoft.com/office/drawing/2014/main" id="{A28372CD-405C-4693-9AD7-A3B19B82340A}"/>
              </a:ext>
            </a:extLst>
          </p:cNvPr>
          <p:cNvSpPr/>
          <p:nvPr/>
        </p:nvSpPr>
        <p:spPr bwMode="auto">
          <a:xfrm rot="5400000">
            <a:off x="1028230" y="1280247"/>
            <a:ext cx="4649934" cy="5484017"/>
          </a:xfrm>
          <a:prstGeom prst="snip2SameRect">
            <a:avLst>
              <a:gd name="adj1" fmla="val 0"/>
              <a:gd name="adj2" fmla="val 0"/>
            </a:avLst>
          </a:prstGeom>
          <a:gradFill>
            <a:gsLst>
              <a:gs pos="0">
                <a:schemeClr val="bg1"/>
              </a:gs>
              <a:gs pos="18000">
                <a:schemeClr val="accent6">
                  <a:lumMod val="20000"/>
                  <a:lumOff val="80000"/>
                </a:schemeClr>
              </a:gs>
              <a:gs pos="61000">
                <a:schemeClr val="accent6">
                  <a:lumMod val="20000"/>
                  <a:lumOff val="80000"/>
                </a:schemeClr>
              </a:gs>
              <a:gs pos="100000">
                <a:schemeClr val="accent6">
                  <a:lumMod val="40000"/>
                  <a:lumOff val="60000"/>
                </a:schemeClr>
              </a:gs>
            </a:gsLst>
            <a:lin ang="5400000" scaled="1"/>
          </a:gradFill>
          <a:ln w="9525" cap="flat" cmpd="sng" algn="ctr">
            <a:noFill/>
            <a:prstDash val="solid"/>
            <a:round/>
            <a:headEnd type="none" w="med" len="med"/>
            <a:tailEnd type="none" w="med" len="med"/>
          </a:ln>
          <a:effectLst>
            <a:softEdge rad="63500"/>
          </a:effectLst>
          <a:ex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1400" b="0" i="0" u="none" strike="noStrike" cap="none" normalizeH="0" baseline="0" dirty="0">
              <a:ln>
                <a:noFill/>
              </a:ln>
              <a:effectLst/>
              <a:latin typeface="+mn-lt"/>
              <a:ea typeface="ＭＳ Ｐゴシック" pitchFamily="-80" charset="-128"/>
            </a:endParaRPr>
          </a:p>
        </p:txBody>
      </p:sp>
      <p:sp>
        <p:nvSpPr>
          <p:cNvPr id="2" name="Title 1">
            <a:extLst>
              <a:ext uri="{FF2B5EF4-FFF2-40B4-BE49-F238E27FC236}">
                <a16:creationId xmlns:a16="http://schemas.microsoft.com/office/drawing/2014/main" id="{6AC54C66-8FED-4859-8016-C32C22DC4231}"/>
              </a:ext>
            </a:extLst>
          </p:cNvPr>
          <p:cNvSpPr>
            <a:spLocks noGrp="1"/>
          </p:cNvSpPr>
          <p:nvPr>
            <p:ph type="title"/>
          </p:nvPr>
        </p:nvSpPr>
        <p:spPr>
          <a:xfrm>
            <a:off x="611188" y="122111"/>
            <a:ext cx="10563358" cy="1143000"/>
          </a:xfrm>
        </p:spPr>
        <p:txBody>
          <a:bodyPr/>
          <a:lstStyle/>
          <a:p>
            <a:r>
              <a:rPr lang="en-US" dirty="0"/>
              <a:t>Input features – Target variables</a:t>
            </a:r>
          </a:p>
        </p:txBody>
      </p:sp>
      <p:sp>
        <p:nvSpPr>
          <p:cNvPr id="4" name="Date Placeholder 3">
            <a:extLst>
              <a:ext uri="{FF2B5EF4-FFF2-40B4-BE49-F238E27FC236}">
                <a16:creationId xmlns:a16="http://schemas.microsoft.com/office/drawing/2014/main" id="{370E55F4-306E-4FAD-87F7-31EF3E6E6176}"/>
              </a:ext>
            </a:extLst>
          </p:cNvPr>
          <p:cNvSpPr>
            <a:spLocks noGrp="1"/>
          </p:cNvSpPr>
          <p:nvPr>
            <p:ph type="dt" sz="half" idx="10"/>
          </p:nvPr>
        </p:nvSpPr>
        <p:spPr>
          <a:xfrm>
            <a:off x="9786905" y="6473480"/>
            <a:ext cx="1915200" cy="306000"/>
          </a:xfrm>
        </p:spPr>
        <p:txBody>
          <a:bodyPr/>
          <a:lstStyle/>
          <a:p>
            <a:r>
              <a:rPr lang="en-US" dirty="0"/>
              <a:t>17 August 2018</a:t>
            </a:r>
            <a:endParaRPr lang="en-GB" dirty="0"/>
          </a:p>
        </p:txBody>
      </p:sp>
      <p:pic>
        <p:nvPicPr>
          <p:cNvPr id="47" name="Picture 46">
            <a:extLst>
              <a:ext uri="{FF2B5EF4-FFF2-40B4-BE49-F238E27FC236}">
                <a16:creationId xmlns:a16="http://schemas.microsoft.com/office/drawing/2014/main" id="{C287CD92-F6B2-488E-A36E-E16DB908EB2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5145"/>
          <a:stretch/>
        </p:blipFill>
        <p:spPr>
          <a:xfrm>
            <a:off x="1256882" y="2050439"/>
            <a:ext cx="701610" cy="595353"/>
          </a:xfrm>
          <a:prstGeom prst="rect">
            <a:avLst/>
          </a:prstGeom>
        </p:spPr>
      </p:pic>
      <p:sp>
        <p:nvSpPr>
          <p:cNvPr id="48" name="Rounded Rectangle 5">
            <a:extLst>
              <a:ext uri="{FF2B5EF4-FFF2-40B4-BE49-F238E27FC236}">
                <a16:creationId xmlns:a16="http://schemas.microsoft.com/office/drawing/2014/main" id="{F76ED09F-C2EF-4711-A40B-0020249EB717}"/>
              </a:ext>
            </a:extLst>
          </p:cNvPr>
          <p:cNvSpPr/>
          <p:nvPr/>
        </p:nvSpPr>
        <p:spPr>
          <a:xfrm>
            <a:off x="2272681" y="2091318"/>
            <a:ext cx="3361698" cy="501614"/>
          </a:xfrm>
          <a:prstGeom prst="round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mn-lt"/>
                <a:ea typeface="+mn-ea"/>
                <a:cs typeface="+mn-cs"/>
              </a:rPr>
              <a:t>Time of the day</a:t>
            </a:r>
          </a:p>
        </p:txBody>
      </p:sp>
      <p:pic>
        <p:nvPicPr>
          <p:cNvPr id="49" name="Picture 48">
            <a:extLst>
              <a:ext uri="{FF2B5EF4-FFF2-40B4-BE49-F238E27FC236}">
                <a16:creationId xmlns:a16="http://schemas.microsoft.com/office/drawing/2014/main" id="{3F943759-3749-42F6-B369-1ECA7AB2B77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3631"/>
          <a:stretch/>
        </p:blipFill>
        <p:spPr>
          <a:xfrm>
            <a:off x="4728815" y="2838174"/>
            <a:ext cx="770358" cy="665350"/>
          </a:xfrm>
          <a:prstGeom prst="rect">
            <a:avLst/>
          </a:prstGeom>
        </p:spPr>
      </p:pic>
      <p:sp>
        <p:nvSpPr>
          <p:cNvPr id="50" name="Rounded Rectangle 5">
            <a:extLst>
              <a:ext uri="{FF2B5EF4-FFF2-40B4-BE49-F238E27FC236}">
                <a16:creationId xmlns:a16="http://schemas.microsoft.com/office/drawing/2014/main" id="{F033322F-C855-4B64-B5C6-C6261BC7442D}"/>
              </a:ext>
            </a:extLst>
          </p:cNvPr>
          <p:cNvSpPr/>
          <p:nvPr/>
        </p:nvSpPr>
        <p:spPr>
          <a:xfrm>
            <a:off x="906023" y="2922810"/>
            <a:ext cx="3361698" cy="501613"/>
          </a:xfrm>
          <a:prstGeom prst="round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mn-lt"/>
                <a:ea typeface="+mn-ea"/>
                <a:cs typeface="+mn-cs"/>
              </a:rPr>
              <a:t>Event proximity</a:t>
            </a:r>
          </a:p>
        </p:txBody>
      </p:sp>
      <p:sp>
        <p:nvSpPr>
          <p:cNvPr id="51" name="Rounded Rectangle 5">
            <a:extLst>
              <a:ext uri="{FF2B5EF4-FFF2-40B4-BE49-F238E27FC236}">
                <a16:creationId xmlns:a16="http://schemas.microsoft.com/office/drawing/2014/main" id="{98E39391-7BAB-4934-B2DC-4B489110C46A}"/>
              </a:ext>
            </a:extLst>
          </p:cNvPr>
          <p:cNvSpPr/>
          <p:nvPr/>
        </p:nvSpPr>
        <p:spPr>
          <a:xfrm>
            <a:off x="2442374" y="3754301"/>
            <a:ext cx="3361698" cy="501613"/>
          </a:xfrm>
          <a:prstGeom prst="round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mn-lt"/>
                <a:ea typeface="+mn-ea"/>
                <a:cs typeface="+mn-cs"/>
              </a:rPr>
              <a:t>Weather</a:t>
            </a:r>
          </a:p>
        </p:txBody>
      </p:sp>
      <p:sp>
        <p:nvSpPr>
          <p:cNvPr id="52" name="Rounded Rectangle 5">
            <a:extLst>
              <a:ext uri="{FF2B5EF4-FFF2-40B4-BE49-F238E27FC236}">
                <a16:creationId xmlns:a16="http://schemas.microsoft.com/office/drawing/2014/main" id="{8D0ABBA5-338A-43E4-A4DA-AFC0CB143344}"/>
              </a:ext>
            </a:extLst>
          </p:cNvPr>
          <p:cNvSpPr/>
          <p:nvPr/>
        </p:nvSpPr>
        <p:spPr>
          <a:xfrm>
            <a:off x="906023" y="4585792"/>
            <a:ext cx="3361698" cy="501613"/>
          </a:xfrm>
          <a:prstGeom prst="round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a:t>Event topic</a:t>
            </a:r>
          </a:p>
        </p:txBody>
      </p:sp>
      <p:sp>
        <p:nvSpPr>
          <p:cNvPr id="53" name="Rounded Rectangle 5">
            <a:extLst>
              <a:ext uri="{FF2B5EF4-FFF2-40B4-BE49-F238E27FC236}">
                <a16:creationId xmlns:a16="http://schemas.microsoft.com/office/drawing/2014/main" id="{EC6BC3A9-D1A2-492F-B00A-5A1EFCCF409E}"/>
              </a:ext>
            </a:extLst>
          </p:cNvPr>
          <p:cNvSpPr/>
          <p:nvPr/>
        </p:nvSpPr>
        <p:spPr>
          <a:xfrm>
            <a:off x="2442374" y="5417284"/>
            <a:ext cx="3361698" cy="501614"/>
          </a:xfrm>
          <a:prstGeom prst="roundRect">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effectLst/>
                <a:uLnTx/>
                <a:uFillTx/>
                <a:latin typeface="+mn-lt"/>
                <a:ea typeface="+mn-ea"/>
                <a:cs typeface="+mn-cs"/>
              </a:rPr>
              <a:t>Time series</a:t>
            </a:r>
          </a:p>
        </p:txBody>
      </p:sp>
      <p:pic>
        <p:nvPicPr>
          <p:cNvPr id="56" name="Picture 55">
            <a:extLst>
              <a:ext uri="{FF2B5EF4-FFF2-40B4-BE49-F238E27FC236}">
                <a16:creationId xmlns:a16="http://schemas.microsoft.com/office/drawing/2014/main" id="{EEE10A30-5171-4C5D-9305-F002C45AC7D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17362"/>
          <a:stretch/>
        </p:blipFill>
        <p:spPr>
          <a:xfrm>
            <a:off x="1144120" y="3570634"/>
            <a:ext cx="927134" cy="766167"/>
          </a:xfrm>
          <a:prstGeom prst="rect">
            <a:avLst/>
          </a:prstGeom>
        </p:spPr>
      </p:pic>
      <p:pic>
        <p:nvPicPr>
          <p:cNvPr id="57" name="Picture 56">
            <a:extLst>
              <a:ext uri="{FF2B5EF4-FFF2-40B4-BE49-F238E27FC236}">
                <a16:creationId xmlns:a16="http://schemas.microsoft.com/office/drawing/2014/main" id="{FCBB1FAB-EFA3-4EE6-A91D-B8D647FFFC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6566" y="4570025"/>
            <a:ext cx="586552" cy="513932"/>
          </a:xfrm>
          <a:prstGeom prst="rect">
            <a:avLst/>
          </a:prstGeom>
        </p:spPr>
      </p:pic>
      <p:pic>
        <p:nvPicPr>
          <p:cNvPr id="58" name="Picture 57">
            <a:extLst>
              <a:ext uri="{FF2B5EF4-FFF2-40B4-BE49-F238E27FC236}">
                <a16:creationId xmlns:a16="http://schemas.microsoft.com/office/drawing/2014/main" id="{BA8CAD9E-9126-48AD-94B8-E755B28AA6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70824" y="5349733"/>
            <a:ext cx="718554" cy="619821"/>
          </a:xfrm>
          <a:prstGeom prst="rect">
            <a:avLst/>
          </a:prstGeom>
        </p:spPr>
      </p:pic>
      <p:cxnSp>
        <p:nvCxnSpPr>
          <p:cNvPr id="5" name="Straight Connector 4">
            <a:extLst>
              <a:ext uri="{FF2B5EF4-FFF2-40B4-BE49-F238E27FC236}">
                <a16:creationId xmlns:a16="http://schemas.microsoft.com/office/drawing/2014/main" id="{3C6A75E2-4B60-4664-B1BC-935D550DE4EF}"/>
              </a:ext>
            </a:extLst>
          </p:cNvPr>
          <p:cNvCxnSpPr>
            <a:cxnSpLocks/>
          </p:cNvCxnSpPr>
          <p:nvPr/>
        </p:nvCxnSpPr>
        <p:spPr bwMode="auto">
          <a:xfrm>
            <a:off x="6095206" y="1916832"/>
            <a:ext cx="0" cy="417646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2">
            <a:extLst>
              <a:ext uri="{FF2B5EF4-FFF2-40B4-BE49-F238E27FC236}">
                <a16:creationId xmlns:a16="http://schemas.microsoft.com/office/drawing/2014/main" id="{6F7BA53B-D1E5-4FBF-B363-796883E89E1B}"/>
              </a:ext>
            </a:extLst>
          </p:cNvPr>
          <p:cNvSpPr txBox="1"/>
          <p:nvPr/>
        </p:nvSpPr>
        <p:spPr>
          <a:xfrm>
            <a:off x="6556033" y="2172848"/>
            <a:ext cx="5146059" cy="338554"/>
          </a:xfrm>
          <a:prstGeom prst="rect">
            <a:avLst/>
          </a:prstGeom>
          <a:noFill/>
        </p:spPr>
        <p:txBody>
          <a:bodyPr wrap="square" rtlCol="0">
            <a:spAutoFit/>
          </a:bodyPr>
          <a:lstStyle/>
          <a:p>
            <a:pPr marL="285750" indent="-285750">
              <a:buFont typeface="Arial" panose="020B0604020202020204" pitchFamily="34" charset="0"/>
              <a:buChar char="•"/>
            </a:pPr>
            <a:r>
              <a:rPr lang="en-US" dirty="0"/>
              <a:t>Morning , Afternoon, night. </a:t>
            </a:r>
          </a:p>
        </p:txBody>
      </p:sp>
      <p:sp>
        <p:nvSpPr>
          <p:cNvPr id="22" name="TextBox 21">
            <a:extLst>
              <a:ext uri="{FF2B5EF4-FFF2-40B4-BE49-F238E27FC236}">
                <a16:creationId xmlns:a16="http://schemas.microsoft.com/office/drawing/2014/main" id="{C7DB7397-311C-43AA-AD3A-200C07029AD0}"/>
              </a:ext>
            </a:extLst>
          </p:cNvPr>
          <p:cNvSpPr txBox="1"/>
          <p:nvPr/>
        </p:nvSpPr>
        <p:spPr>
          <a:xfrm>
            <a:off x="6556033" y="2755350"/>
            <a:ext cx="5146067" cy="830997"/>
          </a:xfrm>
          <a:prstGeom prst="rect">
            <a:avLst/>
          </a:prstGeom>
          <a:noFill/>
        </p:spPr>
        <p:txBody>
          <a:bodyPr wrap="square" rtlCol="0">
            <a:spAutoFit/>
          </a:bodyPr>
          <a:lstStyle/>
          <a:p>
            <a:pPr marL="285750" indent="-285750">
              <a:buFont typeface="Arial" panose="020B0604020202020204" pitchFamily="34" charset="0"/>
              <a:buChar char="•"/>
            </a:pPr>
            <a:r>
              <a:rPr lang="en-US" dirty="0"/>
              <a:t>From 3 hours before to 3hours after the starting time. Or, from 3 hours before to 3 hours after the ending time.  </a:t>
            </a:r>
          </a:p>
        </p:txBody>
      </p:sp>
      <p:sp>
        <p:nvSpPr>
          <p:cNvPr id="23" name="TextBox 22">
            <a:extLst>
              <a:ext uri="{FF2B5EF4-FFF2-40B4-BE49-F238E27FC236}">
                <a16:creationId xmlns:a16="http://schemas.microsoft.com/office/drawing/2014/main" id="{EABF9885-5EBF-40C9-B1D0-4453D67AF549}"/>
              </a:ext>
            </a:extLst>
          </p:cNvPr>
          <p:cNvSpPr txBox="1"/>
          <p:nvPr/>
        </p:nvSpPr>
        <p:spPr>
          <a:xfrm>
            <a:off x="6651685" y="3784440"/>
            <a:ext cx="5146067" cy="338554"/>
          </a:xfrm>
          <a:prstGeom prst="rect">
            <a:avLst/>
          </a:prstGeom>
          <a:noFill/>
        </p:spPr>
        <p:txBody>
          <a:bodyPr wrap="square" rtlCol="0">
            <a:spAutoFit/>
          </a:bodyPr>
          <a:lstStyle/>
          <a:p>
            <a:pPr marL="285750" indent="-285750">
              <a:buFont typeface="Arial" panose="020B0604020202020204" pitchFamily="34" charset="0"/>
              <a:buChar char="•"/>
            </a:pPr>
            <a:r>
              <a:rPr lang="en-US" dirty="0"/>
              <a:t>Precipitation (mm), Temperature ( °C).</a:t>
            </a:r>
          </a:p>
        </p:txBody>
      </p:sp>
      <p:sp>
        <p:nvSpPr>
          <p:cNvPr id="24" name="TextBox 23">
            <a:extLst>
              <a:ext uri="{FF2B5EF4-FFF2-40B4-BE49-F238E27FC236}">
                <a16:creationId xmlns:a16="http://schemas.microsoft.com/office/drawing/2014/main" id="{CDE6096A-E7B0-40E4-B6C2-8B43F3447B7C}"/>
              </a:ext>
            </a:extLst>
          </p:cNvPr>
          <p:cNvSpPr txBox="1"/>
          <p:nvPr/>
        </p:nvSpPr>
        <p:spPr>
          <a:xfrm>
            <a:off x="6651685" y="4657714"/>
            <a:ext cx="5146067" cy="338554"/>
          </a:xfrm>
          <a:prstGeom prst="rect">
            <a:avLst/>
          </a:prstGeom>
          <a:noFill/>
        </p:spPr>
        <p:txBody>
          <a:bodyPr wrap="square" rtlCol="0">
            <a:spAutoFit/>
          </a:bodyPr>
          <a:lstStyle/>
          <a:p>
            <a:pPr marL="285750" indent="-285750">
              <a:buFont typeface="Arial" panose="020B0604020202020204" pitchFamily="34" charset="0"/>
              <a:buChar char="•"/>
            </a:pPr>
            <a:r>
              <a:rPr lang="en-US" dirty="0"/>
              <a:t>Concert, Football match, exhibition etc.. </a:t>
            </a:r>
          </a:p>
        </p:txBody>
      </p:sp>
      <p:sp>
        <p:nvSpPr>
          <p:cNvPr id="25" name="TextBox 24">
            <a:extLst>
              <a:ext uri="{FF2B5EF4-FFF2-40B4-BE49-F238E27FC236}">
                <a16:creationId xmlns:a16="http://schemas.microsoft.com/office/drawing/2014/main" id="{93652210-A162-4810-8030-DB03DADCBD58}"/>
              </a:ext>
            </a:extLst>
          </p:cNvPr>
          <p:cNvSpPr txBox="1"/>
          <p:nvPr/>
        </p:nvSpPr>
        <p:spPr>
          <a:xfrm>
            <a:off x="6651684" y="5515263"/>
            <a:ext cx="5146067" cy="338554"/>
          </a:xfrm>
          <a:prstGeom prst="rect">
            <a:avLst/>
          </a:prstGeom>
          <a:noFill/>
        </p:spPr>
        <p:txBody>
          <a:bodyPr wrap="square" rtlCol="0">
            <a:spAutoFit/>
          </a:bodyPr>
          <a:lstStyle/>
          <a:p>
            <a:pPr marL="285750" indent="-285750">
              <a:buFont typeface="Arial" panose="020B0604020202020204" pitchFamily="34" charset="0"/>
              <a:buChar char="•"/>
            </a:pPr>
            <a:r>
              <a:rPr lang="en-US" dirty="0"/>
              <a:t>The observations recorded previously. </a:t>
            </a:r>
          </a:p>
        </p:txBody>
      </p:sp>
    </p:spTree>
    <p:extLst>
      <p:ext uri="{BB962C8B-B14F-4D97-AF65-F5344CB8AC3E}">
        <p14:creationId xmlns:p14="http://schemas.microsoft.com/office/powerpoint/2010/main" val="3551914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9EBC4-95F1-43C2-97C2-BF029BE2F5B5}"/>
              </a:ext>
            </a:extLst>
          </p:cNvPr>
          <p:cNvSpPr>
            <a:spLocks noGrp="1"/>
          </p:cNvSpPr>
          <p:nvPr>
            <p:ph type="title"/>
          </p:nvPr>
        </p:nvSpPr>
        <p:spPr>
          <a:xfrm>
            <a:off x="611188" y="148616"/>
            <a:ext cx="10563358" cy="3280384"/>
          </a:xfrm>
        </p:spPr>
        <p:txBody>
          <a:bodyPr/>
          <a:lstStyle/>
          <a:p>
            <a:r>
              <a:rPr lang="en-US" dirty="0"/>
              <a:t>Explanatory analysis</a:t>
            </a:r>
            <a:br>
              <a:rPr lang="en-US" dirty="0"/>
            </a:br>
            <a:r>
              <a:rPr lang="en-US" sz="2400" b="0" dirty="0"/>
              <a:t>Public transport demand</a:t>
            </a:r>
            <a:endParaRPr lang="en-US" b="0" dirty="0"/>
          </a:p>
        </p:txBody>
      </p:sp>
      <p:sp>
        <p:nvSpPr>
          <p:cNvPr id="4" name="Date Placeholder 3">
            <a:extLst>
              <a:ext uri="{FF2B5EF4-FFF2-40B4-BE49-F238E27FC236}">
                <a16:creationId xmlns:a16="http://schemas.microsoft.com/office/drawing/2014/main" id="{67302C68-F04F-414E-BAA7-E734FEC61F84}"/>
              </a:ext>
            </a:extLst>
          </p:cNvPr>
          <p:cNvSpPr>
            <a:spLocks noGrp="1"/>
          </p:cNvSpPr>
          <p:nvPr>
            <p:ph type="dt" sz="half" idx="10"/>
          </p:nvPr>
        </p:nvSpPr>
        <p:spPr/>
        <p:txBody>
          <a:bodyPr/>
          <a:lstStyle/>
          <a:p>
            <a:r>
              <a:rPr lang="en-US" dirty="0"/>
              <a:t>17 August 2018</a:t>
            </a:r>
            <a:endParaRPr lang="en-GB" dirty="0"/>
          </a:p>
        </p:txBody>
      </p:sp>
    </p:spTree>
    <p:extLst>
      <p:ext uri="{BB962C8B-B14F-4D97-AF65-F5344CB8AC3E}">
        <p14:creationId xmlns:p14="http://schemas.microsoft.com/office/powerpoint/2010/main" val="34487120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DNEW" val="False"/>
</p:tagLst>
</file>

<file path=ppt/tags/tag2.xml><?xml version="1.0" encoding="utf-8"?>
<p:tagLst xmlns:a="http://schemas.openxmlformats.org/drawingml/2006/main" xmlns:r="http://schemas.openxmlformats.org/officeDocument/2006/relationships" xmlns:p="http://schemas.openxmlformats.org/presentationml/2006/main">
  <p:tag name="TEMPLAFYSLIDEID" val="636440089736204341"/>
</p:tagLst>
</file>

<file path=ppt/tags/tag3.xml><?xml version="1.0" encoding="utf-8"?>
<p:tagLst xmlns:a="http://schemas.openxmlformats.org/drawingml/2006/main" xmlns:r="http://schemas.openxmlformats.org/officeDocument/2006/relationships" xmlns:p="http://schemas.openxmlformats.org/presentationml/2006/main">
  <p:tag name="TEMPLAFYSLIDEID" val="636440089736388410"/>
</p:tagLst>
</file>

<file path=ppt/theme/theme1.xml><?xml version="1.0" encoding="utf-8"?>
<a:theme xmlns:a="http://schemas.openxmlformats.org/drawingml/2006/main" name="Institute">
  <a:themeElements>
    <a:clrScheme name="DTU">
      <a:dk1>
        <a:srgbClr val="000000"/>
      </a:dk1>
      <a:lt1>
        <a:srgbClr val="FFFFFF"/>
      </a:lt1>
      <a:dk2>
        <a:srgbClr val="990000"/>
      </a:dk2>
      <a:lt2>
        <a:srgbClr val="999999"/>
      </a:lt2>
      <a:accent1>
        <a:srgbClr val="FF9900"/>
      </a:accent1>
      <a:accent2>
        <a:srgbClr val="99CC33"/>
      </a:accent2>
      <a:accent3>
        <a:srgbClr val="990066"/>
      </a:accent3>
      <a:accent4>
        <a:srgbClr val="3366CC"/>
      </a:accent4>
      <a:accent5>
        <a:srgbClr val="990000"/>
      </a:accent5>
      <a:accent6>
        <a:srgbClr val="999999"/>
      </a:accent6>
      <a:hlink>
        <a:srgbClr val="3366CC"/>
      </a:hlink>
      <a:folHlink>
        <a:srgbClr val="999999"/>
      </a:folHlink>
    </a:clrScheme>
    <a:fontScheme name="DTU Corporate UK">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a-DK" sz="1600" b="0" i="0" u="none" strike="noStrike" cap="none" normalizeH="0" baseline="0" smtClean="0">
            <a:ln>
              <a:noFill/>
            </a:ln>
            <a:solidFill>
              <a:schemeClr val="tx1"/>
            </a:solidFill>
            <a:effectLst/>
            <a:latin typeface="Verdana" pitchFamily="34" charset="0"/>
            <a:ea typeface="ＭＳ Ｐゴシック" pitchFamily="-8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da-DK" sz="1600" b="0" i="0" u="none" strike="noStrike" cap="none" normalizeH="0" baseline="0" smtClean="0">
            <a:ln>
              <a:noFill/>
            </a:ln>
            <a:solidFill>
              <a:schemeClr val="tx1"/>
            </a:solidFill>
            <a:effectLst/>
            <a:latin typeface="Verdana" pitchFamily="34" charset="0"/>
            <a:ea typeface="ＭＳ Ｐゴシック" pitchFamily="-80" charset="-128"/>
          </a:defRPr>
        </a:defPPr>
      </a:lstStyle>
    </a:lnDef>
  </a:objectDefaults>
  <a:extraClrSchemeLst/>
  <a:extLst>
    <a:ext uri="{05A4C25C-085E-4340-85A3-A5531E510DB2}">
      <thm15:themeFamily xmlns:thm15="http://schemas.microsoft.com/office/thememl/2012/main" name="1 DTU Template.potx" id="{DCBB0D47-5BC6-435C-9126-D3D343B0B928}" vid="{2DC669D5-2566-4482-AB47-A5699F5A435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 DTU Template</Template>
  <TotalTime>8472</TotalTime>
  <Words>1799</Words>
  <Application>Microsoft Office PowerPoint</Application>
  <PresentationFormat>Custom</PresentationFormat>
  <Paragraphs>347</Paragraphs>
  <Slides>49</Slides>
  <Notes>0</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ＭＳ Ｐゴシック</vt:lpstr>
      <vt:lpstr>Arial</vt:lpstr>
      <vt:lpstr>Cambria Math</vt:lpstr>
      <vt:lpstr>Times New Roman</vt:lpstr>
      <vt:lpstr>Tw Cen MT</vt:lpstr>
      <vt:lpstr>Verdana</vt:lpstr>
      <vt:lpstr>Institute</vt:lpstr>
      <vt:lpstr>Analysis and prediction of bus dwell times and bus demand in case of special events</vt:lpstr>
      <vt:lpstr>Agenda</vt:lpstr>
      <vt:lpstr>Motivations</vt:lpstr>
      <vt:lpstr>Data presentation</vt:lpstr>
      <vt:lpstr>Bus service demand </vt:lpstr>
      <vt:lpstr>Event data</vt:lpstr>
      <vt:lpstr>Input features – Target variables</vt:lpstr>
      <vt:lpstr>Input features – Target variables</vt:lpstr>
      <vt:lpstr>Explanatory analysis Public transport demand</vt:lpstr>
      <vt:lpstr>Correlation analysis</vt:lpstr>
      <vt:lpstr>Correlation analysis Time series</vt:lpstr>
      <vt:lpstr>Correlation analysis Autocorrelation</vt:lpstr>
      <vt:lpstr>Correlation analysis Time of the day, Event proximity, Weather</vt:lpstr>
      <vt:lpstr>Correlation analysis Event proximity</vt:lpstr>
      <vt:lpstr>Correlation analysis Event topics</vt:lpstr>
      <vt:lpstr>Abnormal observations Considering the quantiles</vt:lpstr>
      <vt:lpstr>Abnormal observations Passengers alighting </vt:lpstr>
      <vt:lpstr>Abnormal observations Passengers alighting </vt:lpstr>
      <vt:lpstr>Abnormal observations Passengers alighting </vt:lpstr>
      <vt:lpstr>Abnormal observations Passengers boarding</vt:lpstr>
      <vt:lpstr>Explanatory analysis Bus dwell times</vt:lpstr>
      <vt:lpstr>Correlation analysis</vt:lpstr>
      <vt:lpstr>Correlation analysis Autocorrelation</vt:lpstr>
      <vt:lpstr>Correlation analysis Event proximity</vt:lpstr>
      <vt:lpstr>Correlation analysis Event topic</vt:lpstr>
      <vt:lpstr>Abnormal observations Considering the quantiles</vt:lpstr>
      <vt:lpstr>Abnormal observations </vt:lpstr>
      <vt:lpstr>Abnormal observations </vt:lpstr>
      <vt:lpstr>Abnormal observations </vt:lpstr>
      <vt:lpstr>Predictive modelling</vt:lpstr>
      <vt:lpstr>Models description</vt:lpstr>
      <vt:lpstr>Models description</vt:lpstr>
      <vt:lpstr>Evaluation Criteria </vt:lpstr>
      <vt:lpstr>Results  Passengers alighting </vt:lpstr>
      <vt:lpstr>Results  Passengers alighting </vt:lpstr>
      <vt:lpstr>Results  Passengers alighting </vt:lpstr>
      <vt:lpstr>Results  Passengers alighting </vt:lpstr>
      <vt:lpstr>Results  Passengers boarding  </vt:lpstr>
      <vt:lpstr>Results  Passengers boarding  </vt:lpstr>
      <vt:lpstr>Results  Passengers boarding  </vt:lpstr>
      <vt:lpstr>Results Models comparison</vt:lpstr>
      <vt:lpstr>Results Dwell times - Stopping</vt:lpstr>
      <vt:lpstr>Results Dwell times - Stopping</vt:lpstr>
      <vt:lpstr>Results Dwell times - Stopping</vt:lpstr>
      <vt:lpstr>Results Dwell times</vt:lpstr>
      <vt:lpstr>Results Dwell times</vt:lpstr>
      <vt:lpstr>Results Dwell times</vt:lpstr>
      <vt:lpstr>Possible further works </vt:lpstr>
      <vt:lpstr>Thanks for your attention</vt:lpstr>
    </vt:vector>
  </TitlesOfParts>
  <Company>DTU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Tanja Weikop</dc:creator>
  <cp:lastModifiedBy>luca furlanetto</cp:lastModifiedBy>
  <cp:revision>195</cp:revision>
  <dcterms:created xsi:type="dcterms:W3CDTF">2017-07-31T08:31:56Z</dcterms:created>
  <dcterms:modified xsi:type="dcterms:W3CDTF">2018-08-16T17:13:51Z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ustomerId">
    <vt:lpwstr>dtu</vt:lpwstr>
  </property>
  <property fmtid="{D5CDD505-2E9C-101B-9397-08002B2CF9AE}" pid="3" name="TemplateId">
    <vt:lpwstr>636371721948069465</vt:lpwstr>
  </property>
  <property fmtid="{D5CDD505-2E9C-101B-9397-08002B2CF9AE}" pid="4" name="UserProfileId">
    <vt:lpwstr>636681851532641064</vt:lpwstr>
  </property>
</Properties>
</file>