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61" r:id="rId5"/>
    <p:sldId id="263" r:id="rId6"/>
    <p:sldId id="260" r:id="rId7"/>
    <p:sldId id="262" r:id="rId8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F78"/>
    <a:srgbClr val="FAE7D2"/>
    <a:srgbClr val="FDF5EC"/>
    <a:srgbClr val="D1DFEB"/>
    <a:srgbClr val="E0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06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61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854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26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47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253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89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481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766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448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4AEC-268F-492A-B645-B5074BB42D6A}" type="datetimeFigureOut">
              <a:rPr lang="en-IE" smtClean="0"/>
              <a:t>11/12/2021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DAE4-0680-4C09-9FF6-7F46BFE40A6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2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D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ARE </a:t>
            </a:r>
            <a:r>
              <a:rPr lang="en-US" sz="3200" i="1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BURNOUTS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 PREDICTABLE ?</a:t>
            </a:r>
            <a:endParaRPr lang="en-IE" sz="3200" dirty="0">
              <a:solidFill>
                <a:schemeClr val="bg2">
                  <a:lumMod val="1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53D70-A2EC-4F26-98AB-34DBCA5C31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7"/>
          <a:stretch/>
        </p:blipFill>
        <p:spPr>
          <a:xfrm>
            <a:off x="204519" y="1133822"/>
            <a:ext cx="2029619" cy="2466628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FF8260C-924D-4AEC-B9A1-74FE91A69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1"/>
          <a:stretch/>
        </p:blipFill>
        <p:spPr>
          <a:xfrm>
            <a:off x="3377138" y="1305273"/>
            <a:ext cx="1884230" cy="2295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590550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SOCIOECONOMICAL CHARACTERISTICS</a:t>
            </a:r>
            <a:endParaRPr lang="en-IE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WORKING ROUTINE</a:t>
            </a:r>
            <a:endParaRPr lang="en-IE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C84AC5B-6E78-456B-B47F-2993DC8D2D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5" r="12126"/>
          <a:stretch/>
        </p:blipFill>
        <p:spPr>
          <a:xfrm>
            <a:off x="9430470" y="1310287"/>
            <a:ext cx="2211492" cy="2290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56978" y="590549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PROBABILITY OF A BURNOUT</a:t>
            </a:r>
            <a:endParaRPr lang="en-IE" sz="1800" dirty="0"/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582775"/>
            <a:ext cx="2158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multivariate logistic regression</a:t>
            </a:r>
            <a:endParaRPr lang="en-IE" sz="1800" dirty="0"/>
          </a:p>
        </p:txBody>
      </p:sp>
    </p:spTree>
    <p:extLst>
      <p:ext uri="{BB962C8B-B14F-4D97-AF65-F5344CB8AC3E}">
        <p14:creationId xmlns:p14="http://schemas.microsoft.com/office/powerpoint/2010/main" val="5069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D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HOW TO </a:t>
            </a:r>
            <a:r>
              <a:rPr lang="en-US" sz="3200" i="1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RECOMMEND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Bahnschrift Condensed" panose="020B0502040204020203" pitchFamily="34" charset="0"/>
              </a:rPr>
              <a:t> THE NEXT MOVIE TO WATCH ?</a:t>
            </a:r>
            <a:endParaRPr lang="en-IE" sz="3200" dirty="0">
              <a:solidFill>
                <a:schemeClr val="bg2">
                  <a:lumMod val="1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71707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MY PREFERENCES</a:t>
            </a:r>
            <a:endParaRPr lang="en-IE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590550"/>
            <a:ext cx="215847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PREFERENCES OF PEOPLE WITH MY SAME INTERESTS</a:t>
            </a:r>
            <a:endParaRPr lang="en-IE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30470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US" sz="1800" dirty="0"/>
              <a:t>NEXT MOVIE TO WATCH</a:t>
            </a:r>
            <a:endParaRPr lang="en-IE" sz="1800" dirty="0"/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r>
              <a:rPr lang="en-IE" sz="1800" dirty="0"/>
              <a:t>Collaborative filtering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BF57970-57BE-4164-8C26-0C6F7C163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735" y="1142150"/>
            <a:ext cx="2758501" cy="2157723"/>
          </a:xfrm>
          <a:prstGeom prst="rect">
            <a:avLst/>
          </a:prstGeom>
        </p:spPr>
      </p:pic>
      <p:pic>
        <p:nvPicPr>
          <p:cNvPr id="15" name="Picture 14" descr="A picture containing indoor, weapon&#10;&#10;Description automatically generated">
            <a:extLst>
              <a:ext uri="{FF2B5EF4-FFF2-40B4-BE49-F238E27FC236}">
                <a16:creationId xmlns:a16="http://schemas.microsoft.com/office/drawing/2014/main" id="{CCE88D54-7421-4E26-B1B2-8F1CD8512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08" y="1296890"/>
            <a:ext cx="2217294" cy="2217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85C6AC-FD74-41F3-BCCA-4C77832A3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63" y="1524884"/>
            <a:ext cx="1962604" cy="16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FAE7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WHICH CUSTOMER WILL </a:t>
            </a:r>
            <a:r>
              <a:rPr lang="en-US" sz="3200" i="1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BUY  </a:t>
            </a: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ANOTHER AUDIOBOOK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04519" y="590550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PURCHASED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AUDIO BOOK CHARACTERISTICS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CUSTOMER’S APP USAGE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75505" y="582774"/>
            <a:ext cx="215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PROBABILITY OF A NEW PURCHASE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deep neural network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6" name="Picture 5" descr="A picture containing text, toy, vector graphics&#10;&#10;Description automatically generated">
            <a:extLst>
              <a:ext uri="{FF2B5EF4-FFF2-40B4-BE49-F238E27FC236}">
                <a16:creationId xmlns:a16="http://schemas.microsoft.com/office/drawing/2014/main" id="{D15A86F9-AE1E-4CCD-8E26-AEE264524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742" y="1236881"/>
            <a:ext cx="2354828" cy="2354828"/>
          </a:xfrm>
          <a:prstGeom prst="rect">
            <a:avLst/>
          </a:prstGeom>
        </p:spPr>
      </p:pic>
      <p:pic>
        <p:nvPicPr>
          <p:cNvPr id="15" name="Picture 1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DA2E4E62-0BE7-4DD1-9008-E8FA6B30D5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8"/>
          <a:stretch/>
        </p:blipFill>
        <p:spPr>
          <a:xfrm>
            <a:off x="3699482" y="1209675"/>
            <a:ext cx="1440180" cy="239077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F1A9CA85-194D-470A-A1CC-720FED55D8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0" y="1446621"/>
            <a:ext cx="1833898" cy="18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WHAT IS PEOPLE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OPINION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ABOUT … THAT?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146481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LATEST TWEETS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TEXT PROCESSING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21817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PUBBLIC OPINION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Sentiment </a:t>
            </a:r>
            <a:r>
              <a:rPr lang="en-US" sz="1800" dirty="0">
                <a:solidFill>
                  <a:srgbClr val="000000"/>
                </a:solidFill>
              </a:rPr>
              <a:t>analysis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 descr="A map of the world&#10;&#10;Description automatically generated with low confidence">
            <a:extLst>
              <a:ext uri="{FF2B5EF4-FFF2-40B4-BE49-F238E27FC236}">
                <a16:creationId xmlns:a16="http://schemas.microsoft.com/office/drawing/2014/main" id="{7D1DCE47-AB91-4392-9813-0ED5BE52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" y="1200710"/>
            <a:ext cx="2193082" cy="2193082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57902054-C849-49E9-B47D-83EC2B2E5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0" y="1399203"/>
            <a:ext cx="2038924" cy="2038924"/>
          </a:xfrm>
          <a:prstGeom prst="rect">
            <a:avLst/>
          </a:prstGeom>
        </p:spPr>
      </p:pic>
      <p:pic>
        <p:nvPicPr>
          <p:cNvPr id="18" name="Picture 17" descr="A picture containing icon&#10;&#10;Description automatically generated">
            <a:extLst>
              <a:ext uri="{FF2B5EF4-FFF2-40B4-BE49-F238E27FC236}">
                <a16:creationId xmlns:a16="http://schemas.microsoft.com/office/drawing/2014/main" id="{D1064379-CFD7-45CC-9C79-771E852992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734"/>
          <a:stretch/>
        </p:blipFill>
        <p:spPr>
          <a:xfrm>
            <a:off x="9207451" y="1399203"/>
            <a:ext cx="2602632" cy="220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6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IS IT POSSIBLE </a:t>
            </a:r>
            <a:r>
              <a:rPr lang="en-US" sz="320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TO </a:t>
            </a:r>
            <a:r>
              <a:rPr lang="en-US" sz="3200" i="1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CLASSIFY </a:t>
            </a:r>
            <a:r>
              <a:rPr lang="en-US" sz="320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SPAM BASED ON THE EMAIL TEXT ?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DF7583FF-AAF3-40BB-ACB8-D66BCD0929FB}"/>
              </a:ext>
            </a:extLst>
          </p:cNvPr>
          <p:cNvSpPr/>
          <p:nvPr/>
        </p:nvSpPr>
        <p:spPr>
          <a:xfrm>
            <a:off x="2234138" y="1628948"/>
            <a:ext cx="1143000" cy="1143000"/>
          </a:xfrm>
          <a:prstGeom prst="mathPlus">
            <a:avLst>
              <a:gd name="adj1" fmla="val 852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146481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LENGTH OF MESSAGE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TERM FREQUENCY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C4EFF0-C04F-4E70-9228-BC7AE0AC6EA3}"/>
              </a:ext>
            </a:extLst>
          </p:cNvPr>
          <p:cNvSpPr/>
          <p:nvPr/>
        </p:nvSpPr>
        <p:spPr>
          <a:xfrm>
            <a:off x="5553869" y="2086148"/>
            <a:ext cx="3584100" cy="228427"/>
          </a:xfrm>
          <a:prstGeom prst="rightArrow">
            <a:avLst>
              <a:gd name="adj1" fmla="val 43934"/>
              <a:gd name="adj2" fmla="val 50000"/>
            </a:avLst>
          </a:prstGeom>
          <a:solidFill>
            <a:srgbClr val="75A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421817" y="696590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SPAM / NOT-SPAM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739" y="1236881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800" dirty="0">
                <a:solidFill>
                  <a:srgbClr val="000000"/>
                </a:solidFill>
              </a:rPr>
              <a:t>L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ogistic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Regression</a:t>
            </a:r>
          </a:p>
        </p:txBody>
      </p:sp>
      <p:pic>
        <p:nvPicPr>
          <p:cNvPr id="19" name="Picture 18" descr="A picture containing text, handwear, clipart&#10;&#10;Description automatically generated">
            <a:extLst>
              <a:ext uri="{FF2B5EF4-FFF2-40B4-BE49-F238E27FC236}">
                <a16:creationId xmlns:a16="http://schemas.microsoft.com/office/drawing/2014/main" id="{DA919FA1-5E19-495A-A212-4700A9C87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37"/>
          <a:stretch/>
        </p:blipFill>
        <p:spPr>
          <a:xfrm>
            <a:off x="3377139" y="1744712"/>
            <a:ext cx="2069940" cy="900014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1641D0D3-F7A5-44BF-8845-626CDEFA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3" y="1377819"/>
            <a:ext cx="1971502" cy="1971502"/>
          </a:xfrm>
          <a:prstGeom prst="rect">
            <a:avLst/>
          </a:prstGeom>
        </p:spPr>
      </p:pic>
      <p:pic>
        <p:nvPicPr>
          <p:cNvPr id="23" name="Picture 22" descr="A picture containing text, measuring stick&#10;&#10;Description automatically generated">
            <a:extLst>
              <a:ext uri="{FF2B5EF4-FFF2-40B4-BE49-F238E27FC236}">
                <a16:creationId xmlns:a16="http://schemas.microsoft.com/office/drawing/2014/main" id="{4BDE9621-CD6F-46BA-A019-1931CC6D2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" y="1464411"/>
            <a:ext cx="2164608" cy="138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0CD9356-002A-4968-BE1A-57E2E5D2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9" y="1446621"/>
            <a:ext cx="1971502" cy="19715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CCDDEA">
                    <a:lumMod val="10000"/>
                  </a:srgbClr>
                </a:solidFill>
                <a:latin typeface="Bahnschrift Condensed" panose="020B0502040204020203" pitchFamily="34" charset="0"/>
              </a:rPr>
              <a:t>  TIME SERIES ANALYSIS - TIME SERIES MODELLING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srgbClr val="CCDDEA">
                  <a:lumMod val="10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99725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TRENDS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A42F2-5045-45A1-AA6C-FBBBD622E6AA}"/>
              </a:ext>
            </a:extLst>
          </p:cNvPr>
          <p:cNvSpPr txBox="1"/>
          <p:nvPr/>
        </p:nvSpPr>
        <p:spPr>
          <a:xfrm>
            <a:off x="3240015" y="729049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SEASONALITY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CDBB6-4BAF-4E02-BFB6-C0D0CB1D6471}"/>
              </a:ext>
            </a:extLst>
          </p:cNvPr>
          <p:cNvSpPr txBox="1"/>
          <p:nvPr/>
        </p:nvSpPr>
        <p:spPr>
          <a:xfrm>
            <a:off x="9516742" y="729049"/>
            <a:ext cx="215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NON-LINEAR MODEL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6" name="Picture 15" descr="A picture containing pot, automaton&#10;&#10;Description automatically generated">
            <a:extLst>
              <a:ext uri="{FF2B5EF4-FFF2-40B4-BE49-F238E27FC236}">
                <a16:creationId xmlns:a16="http://schemas.microsoft.com/office/drawing/2014/main" id="{779355F2-DBE7-4599-83E1-F6E73A8F0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194" y="1132790"/>
            <a:ext cx="2363569" cy="2363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21584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AUTOREGRESSIVE MODELS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B628B83-F99B-4934-9155-9ED68C01C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10" y="1375380"/>
            <a:ext cx="2455754" cy="2065906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1087ED7F-A737-419A-B1E5-6FBE2004F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67" y="1466507"/>
            <a:ext cx="18002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2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02E845-2C9A-475E-807D-9FA56D1F74AD}"/>
              </a:ext>
            </a:extLst>
          </p:cNvPr>
          <p:cNvSpPr/>
          <p:nvPr/>
        </p:nvSpPr>
        <p:spPr>
          <a:xfrm>
            <a:off x="0" y="590550"/>
            <a:ext cx="12192000" cy="646331"/>
          </a:xfrm>
          <a:prstGeom prst="rect">
            <a:avLst/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F6CFC-E1A3-4FD0-AFBD-5BE79988231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200" b="0" i="0" u="none" strike="noStrike" kern="1200" cap="none" spc="0" normalizeH="0" baseline="0" noProof="0" dirty="0">
                <a:ln>
                  <a:noFill/>
                </a:ln>
                <a:solidFill>
                  <a:srgbClr val="CCDDEA">
                    <a:lumMod val="1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HTML AND WEB SCRAPING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0E57-6A35-4627-ADAF-FE576D73DC5F}"/>
              </a:ext>
            </a:extLst>
          </p:cNvPr>
          <p:cNvSpPr txBox="1"/>
          <p:nvPr/>
        </p:nvSpPr>
        <p:spPr>
          <a:xfrm>
            <a:off x="299725" y="729049"/>
            <a:ext cx="549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HTML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DFBFF-CB9A-4AE5-A31F-C6C14E54E018}"/>
              </a:ext>
            </a:extLst>
          </p:cNvPr>
          <p:cNvSpPr txBox="1"/>
          <p:nvPr/>
        </p:nvSpPr>
        <p:spPr>
          <a:xfrm>
            <a:off x="6180305" y="721274"/>
            <a:ext cx="54958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400">
                <a:latin typeface="Bahnschrift Condensed" panose="020B0502040204020203" pitchFamily="34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WEB SCRAPING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Condensed" panose="020B0502040204020203" pitchFamily="34" charset="0"/>
              <a:ea typeface="+mn-ea"/>
              <a:cs typeface="+mn-cs"/>
            </a:endParaRP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9681E30-56B2-4BC4-8534-6E75CD3E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18" y="1236880"/>
            <a:ext cx="2363570" cy="2363570"/>
          </a:xfrm>
          <a:prstGeom prst="rect">
            <a:avLst/>
          </a:prstGeom>
        </p:spPr>
      </p:pic>
      <p:pic>
        <p:nvPicPr>
          <p:cNvPr id="7" name="Picture 6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6519C197-6C17-4448-A8EA-17ADB822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096" y="1302243"/>
            <a:ext cx="2228297" cy="22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120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Furlanetto</dc:creator>
  <cp:lastModifiedBy>Luca Furlanetto</cp:lastModifiedBy>
  <cp:revision>18</cp:revision>
  <dcterms:created xsi:type="dcterms:W3CDTF">2021-02-03T17:52:13Z</dcterms:created>
  <dcterms:modified xsi:type="dcterms:W3CDTF">2021-12-11T14:15:03Z</dcterms:modified>
</cp:coreProperties>
</file>