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0272771-CB4B-9D9B-843B-45607E0918E0}">
  <a:tblStyle styleId="{10272771-CB4B-9D9B-843B-45607E0918E0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44830" y="249684"/>
            <a:ext cx="11411504" cy="72131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3600" b="1" i="1">
                <a:solidFill>
                  <a:srgbClr val="7030A0"/>
                </a:solidFill>
                <a:latin typeface="Arial"/>
                <a:cs typeface="Arial"/>
              </a:rPr>
              <a:t>Variáveis</a:t>
            </a:r>
            <a:endParaRPr sz="3600" b="1" i="1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44830" y="1313155"/>
            <a:ext cx="11457742" cy="527111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977617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4830" y="1313155"/>
            <a:ext cx="11226553" cy="5271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734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87697"/>
            <a:ext cx="10515600" cy="1317933"/>
          </a:xfrm>
        </p:spPr>
        <p:txBody>
          <a:bodyPr/>
          <a:lstStyle/>
          <a:p>
            <a:pPr>
              <a:defRPr/>
            </a:pPr>
            <a:r>
              <a:rPr/>
              <a:t>Tipo de variaveis em Java</a:t>
            </a:r>
            <a:endParaRPr/>
          </a:p>
        </p:txBody>
      </p:sp>
      <p:sp>
        <p:nvSpPr>
          <p:cNvPr id="3607288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164"/>
            <a:ext cx="10515600" cy="490079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graphicFrame>
        <p:nvGraphicFramePr>
          <p:cNvPr id="1691547451" name=""/>
          <p:cNvGraphicFramePr>
            <a:graphicFrameLocks xmlns:a="http://schemas.openxmlformats.org/drawingml/2006/main"/>
          </p:cNvGraphicFramePr>
          <p:nvPr/>
        </p:nvGraphicFramePr>
        <p:xfrm>
          <a:off x="93422" y="1276164"/>
          <a:ext cx="8140699" cy="419625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{10272771-CB4B-9D9B-843B-45607E0918E0}</a:tableStyleId>
              </a:tblPr>
              <a:tblGrid>
                <a:gridCol w="1170000"/>
                <a:gridCol w="1890000"/>
                <a:gridCol w="3060000"/>
                <a:gridCol w="3060000"/>
                <a:gridCol w="2745916"/>
              </a:tblGrid>
              <a:tr h="55180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(bits)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Mínimo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Máximo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Exemplo</a:t>
                      </a:r>
                      <a:endParaRPr/>
                    </a:p>
                  </a:txBody>
                  <a:tcPr/>
                </a:tc>
              </a:tr>
              <a:tr h="549883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byte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8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-128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127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byte b = 102;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short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16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-32768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32767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short s =31_000;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int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32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-2_147_483_648 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2_147_483_647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int i = 100_000_000;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long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64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9_223_372_036_854_775_808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9_223_372_036_854_775_807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long l = 100_000_000_000;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float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32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1.40239846e-45f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3.40282347e+38f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float f =12.456f;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double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64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4.94065645841246544e-324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1.79769313486231570e+308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double = 160.5632895632;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char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16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0 ('\u0000')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65535 ('\uffff')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char c = ‘h’;</a:t>
                      </a:r>
                      <a:endParaRPr sz="1500"/>
                    </a:p>
                  </a:txBody>
                  <a:tcPr/>
                </a:tc>
              </a:tr>
              <a:tr h="539101"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boolean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1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false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true</a:t>
                      </a:r>
                      <a:endParaRPr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500"/>
                        <a:t>Boolean b = true;</a:t>
                      </a:r>
                      <a:endParaRPr sz="15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04955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169708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just">
              <a:defRPr/>
            </a:pPr>
            <a:r>
              <a:rPr sz="3000" b="1" i="0" u="none">
                <a:solidFill>
                  <a:srgbClr val="7030A0"/>
                </a:solidFill>
                <a:latin typeface="Arial"/>
                <a:ea typeface="Times New Roman"/>
                <a:cs typeface="Arial"/>
              </a:rPr>
              <a:t>Em Java, nós temos dois tipos de variáveis, os tipos primitivos citados no slide anterior e os tipos por referência, que são os objetos. O que não for tipo primitivo é tipo por referência, ou seja, é um objeto.</a:t>
            </a:r>
            <a:endParaRPr sz="2400" b="1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0586695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2681795"/>
            <a:ext cx="10515600" cy="3689365"/>
          </a:xfrm>
        </p:spPr>
        <p:txBody>
          <a:bodyPr/>
          <a:lstStyle/>
          <a:p>
            <a:pPr marL="0" indent="0" algn="just">
              <a:buFont typeface="Arial"/>
              <a:buNone/>
              <a:defRPr/>
            </a:pPr>
            <a:r>
              <a:rPr sz="2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No Java, um dos tipos por referência que nos vamos mais usar são objetos do tipo </a:t>
            </a:r>
            <a:r>
              <a:rPr sz="2600" b="1" i="0" u="none">
                <a:solidFill>
                  <a:srgbClr val="0070C0"/>
                </a:solidFill>
                <a:latin typeface="Arial"/>
                <a:ea typeface="Times New Roman"/>
                <a:cs typeface="Arial"/>
              </a:rPr>
              <a:t>String</a:t>
            </a:r>
            <a:r>
              <a:rPr sz="2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. Observe que, em todos os tipos primitivos, o nome do tipo começa com letra minúscula. No caso do tipo </a:t>
            </a:r>
            <a:r>
              <a:rPr sz="2600" b="1" i="0" u="none">
                <a:solidFill>
                  <a:srgbClr val="0070C0"/>
                </a:solidFill>
                <a:latin typeface="Arial"/>
                <a:ea typeface="Times New Roman"/>
                <a:cs typeface="Arial"/>
              </a:rPr>
              <a:t>String</a:t>
            </a:r>
            <a:r>
              <a:rPr sz="2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ele começa com letra maiúscula porque ela é uma classe e classes em Java começam com letras maiúsculas. Uma </a:t>
            </a:r>
            <a:r>
              <a:rPr sz="2600" b="1" i="0" u="none">
                <a:solidFill>
                  <a:srgbClr val="0070C0"/>
                </a:solidFill>
                <a:latin typeface="Arial"/>
                <a:ea typeface="Times New Roman"/>
                <a:cs typeface="Arial"/>
              </a:rPr>
              <a:t>String</a:t>
            </a:r>
            <a:r>
              <a:rPr sz="2600" b="0" i="0" u="none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é uma sequência de caracteres delimitados por aspas duplas, que podem conter letras, números e caracteres especiais. Exemplo:</a:t>
            </a:r>
            <a:endParaRPr sz="260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60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600" b="1">
                <a:solidFill>
                  <a:srgbClr val="0070C0"/>
                </a:solidFill>
                <a:latin typeface="Arial"/>
                <a:cs typeface="Arial"/>
              </a:rPr>
              <a:t>String</a:t>
            </a:r>
            <a:r>
              <a:rPr sz="2600">
                <a:latin typeface="Arial"/>
                <a:cs typeface="Arial"/>
              </a:rPr>
              <a:t>  </a:t>
            </a:r>
            <a:r>
              <a:rPr sz="2600">
                <a:solidFill>
                  <a:srgbClr val="92D050"/>
                </a:solidFill>
                <a:latin typeface="Arial"/>
                <a:cs typeface="Arial"/>
              </a:rPr>
              <a:t>conjuntoDeCaracteres</a:t>
            </a:r>
            <a:r>
              <a:rPr sz="2600">
                <a:latin typeface="Arial"/>
                <a:cs typeface="Arial"/>
              </a:rPr>
              <a:t> = </a:t>
            </a:r>
            <a:r>
              <a:rPr sz="260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“sdfsdfdf6985ED33#@568}/**-?=[+”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2024-04-27T04:45:15Z</dcterms:modified>
  <cp:category/>
  <cp:contentStatus/>
  <cp:version/>
</cp:coreProperties>
</file>