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3" r:id="rId6"/>
    <p:sldId id="279" r:id="rId7"/>
    <p:sldId id="282" r:id="rId8"/>
    <p:sldId id="264" r:id="rId9"/>
    <p:sldId id="277" r:id="rId10"/>
    <p:sldId id="265" r:id="rId11"/>
    <p:sldId id="266" r:id="rId12"/>
    <p:sldId id="268" r:id="rId13"/>
    <p:sldId id="269" r:id="rId14"/>
    <p:sldId id="271" r:id="rId15"/>
    <p:sldId id="273" r:id="rId16"/>
    <p:sldId id="275" r:id="rId17"/>
    <p:sldId id="276" r:id="rId18"/>
    <p:sldId id="280" r:id="rId19"/>
    <p:sldId id="281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o Mendes" initials="CM" lastIdx="1" clrIdx="0">
    <p:extLst>
      <p:ext uri="{19B8F6BF-5375-455C-9EA6-DF929625EA0E}">
        <p15:presenceInfo xmlns:p15="http://schemas.microsoft.com/office/powerpoint/2012/main" userId="S::cmds1914@lucaeducar.onmicrosoft.com::d930c1f3-ee2c-49bb-9af8-6a24098be2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2B0"/>
    <a:srgbClr val="3399FF"/>
    <a:srgbClr val="CC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696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21T02:14:24.93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4630D-653E-4E4B-963E-86ED9A4D5967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1D68B-DB41-41B2-8F2C-4A1D09975D48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34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SP é a que concentra mais profissionais com conhecimento em Python e SQL em total de pessoas, porem MG, RJ e PR também possuem uma quantidade de profissionais significativas e um nivel de conhecimento nas duas linguagens proporcionalmente maior. Também pode-se notar que Python é a linguagem mais desenvolvida.</a:t>
            </a:r>
            <a:br>
              <a:rPr lang="pt-BR" b="0" i="0" dirty="0">
                <a:solidFill>
                  <a:srgbClr val="FFFFFF"/>
                </a:solidFill>
                <a:effectLst/>
                <a:latin typeface="system-ui"/>
              </a:rPr>
            </a:br>
            <a:br>
              <a:rPr lang="pt-BR" b="0" i="0" dirty="0">
                <a:solidFill>
                  <a:srgbClr val="FFFFFF"/>
                </a:solidFill>
                <a:effectLst/>
                <a:latin typeface="system-ui"/>
              </a:rPr>
            </a:b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*OBS: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Para calcular a dominancia de uma linguagem foi calculado um valor entre 0 e 1, onde 0 = não domina; 0.6 = domina; 1 = domina completamente.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Foram utilizadas as respostas as seguintes perguntas com os seus respectivos pesos: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"P4_d Quais das linguagens listadas abaixo você utiliza no trabalho?", com um peso de 0.4.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"P4_e Entre as linguagens listadas abaixo, qual é a que você mais utiliza no trabalho?", com um peso de 0.3.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P4_f Entre as linguagens listadas abaixo, qual é a sua preferida?", com um peso de 0.3.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system-ui"/>
              </a:rPr>
              <a:t>A segunda tabela representa a proporção de cada estado em relação ao total de pessoas que sabem programar em Python, SQL e em ambos, mostrado em porcentagem. 50% significa que ná média todos dominam determinada linguagem, 100% significa que todos tem o nivel máximo de dominancia.*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1D68B-DB41-41B2-8F2C-4A1D09975D4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921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7425-54C4-467D-88B9-F0A13788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B18A1-57A2-4E3B-9259-0FFC20BA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3B40-71B6-4FEA-B1F6-DBC010F5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5868-8AD0-4C4F-A7B0-EFBB3E30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EDB6-E539-45A8-ADF2-27071C70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4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C7C0-6182-4F1E-AAB4-6D134999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7536-2A1B-4903-AD8E-F7F50CC16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6B68-DDBD-44F0-960F-E40FB9DA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5246-732C-4F6B-ADC0-3206504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A534-A6BC-49D8-870A-EB6C541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808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9CE8C-1A9F-4F4F-B9DF-4A021C601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1EEB-FDA2-41FC-A7F0-7B438E96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B6A0-B821-46B5-A0F0-34DECEBA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76D7-48F8-472C-8258-5F3E143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BC7B-E79E-423E-9DF7-F0E5846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9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745-8B35-4E76-AEFD-19951A7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54CD-65D7-4B40-9E2D-B4CBD94E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9BF3-EF40-46DF-B400-A7187C8A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BE98-93C0-4B9E-81A7-80826C6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B46A-9CE6-44BC-80DC-FEC1670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74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29D-C7C5-4794-B91A-02B295C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01B4-093B-4E1D-BB5C-369A3557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DD90-70C9-4EF4-8D20-D5383DED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5B1E-3DC5-4D99-957F-34B05136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3C05-0CF9-42D8-8C6F-CDEBBD47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752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F676-3A1F-4756-A28F-B42B93AA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C781-B182-4D76-A241-A32B6EB0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BABF-EA08-40F4-ADF4-1157EC32C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3FC5-E2D6-4F07-A38C-EF95742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AD91-B7C5-4926-8407-1CDFBE26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EFACC-E97C-46C0-8CA9-33E0F64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5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33CD-B283-4A93-BF19-BF6E9E5C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C44D3-1DCA-45B4-99B9-01E8FA5C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960C8-1A9C-420D-8DAB-4EF97BAC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0E189-C54F-4024-BBD8-AEA4F4B8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6F42-2049-438B-9D4C-316A22CC3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2C942-BBC4-4695-A9EC-EEC94E03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12726-401F-43BE-88B6-43BEAA8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193F-C60D-4294-82DA-BBB55322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92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CCB-CFAC-4CF9-A20D-C863BC12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395D-BCD2-493D-A79F-F0E5886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66518-F0BE-443A-8630-0DF392E5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DD84E-CECC-43EC-9832-5C1B6547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5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2F5D3-B37E-4E5E-A430-50AB4C7B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F9547-8AB7-48F7-BAAE-D576D7C4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071A3-45D7-409A-B8D7-9C48D7B5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05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0D1-2445-4746-86DB-2465E7D9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D21E-2DA7-4DCD-BA22-7DC9C0BD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C8AD7-19D2-4A74-BA18-487AA64E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7510D-5035-48B7-80FB-1C2F2F17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C0C2-EAD9-4EC9-B61B-1883CC38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BA20-8999-4FB6-B893-295DF275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52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C42-F834-4B3D-89C6-E5EAA5AC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AA2F2-0E31-424E-89AF-BBF023B4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2324-4270-4E8B-B9C4-4423881E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3FA2-B991-4683-96CC-4F3A975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B7AB-E216-4DC9-9173-271D779D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5F14-955D-4361-9FA2-5BD4E322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1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7D562-6DEB-4719-8CD5-DC73C348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522B-B621-49D8-8867-37A015DD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CD41-B284-498E-9DBB-D6361F5BF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FFE9-6C9E-49C8-93CC-EC0B4C8B773B}" type="datetimeFigureOut">
              <a:rPr lang="en-DE" smtClean="0"/>
              <a:t>06/20/2025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3624-4631-4EA0-BFFC-79FA2CFC1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110-5439-42B3-B3B1-A0E4F70A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8431-F152-4199-AAE1-1F2588CAB163}" type="slidenum">
              <a:rPr lang="en-DE" smtClean="0"/>
              <a:t>‹nº›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88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782C-CD5B-4256-A82A-F1F745FE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Novos</a:t>
            </a:r>
            <a:r>
              <a:rPr lang="en-US" b="1" dirty="0"/>
              <a:t> </a:t>
            </a:r>
            <a:r>
              <a:rPr lang="en-US" b="1" dirty="0" err="1"/>
              <a:t>colaboradores</a:t>
            </a:r>
            <a:br>
              <a:rPr lang="en-US" b="1" dirty="0"/>
            </a:br>
            <a:r>
              <a:rPr lang="pt-BR" sz="60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A359B-3B49-41C0-84DC-B6DFBDFC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3956"/>
            <a:ext cx="9144000" cy="944562"/>
          </a:xfrm>
        </p:spPr>
        <p:txBody>
          <a:bodyPr/>
          <a:lstStyle/>
          <a:p>
            <a:r>
              <a:rPr lang="en-US" dirty="0" err="1"/>
              <a:t>Contribui</a:t>
            </a:r>
            <a:r>
              <a:rPr lang="en-GB" dirty="0" err="1"/>
              <a:t>ções</a:t>
            </a:r>
            <a:r>
              <a:rPr lang="en-GB" dirty="0"/>
              <a:t> da </a:t>
            </a:r>
            <a:r>
              <a:rPr lang="en-GB" dirty="0" err="1"/>
              <a:t>Análise</a:t>
            </a:r>
            <a:r>
              <a:rPr lang="en-GB" dirty="0"/>
              <a:t> de dados </a:t>
            </a:r>
          </a:p>
          <a:p>
            <a:r>
              <a:rPr lang="en-GB" dirty="0"/>
              <a:t>para as </a:t>
            </a:r>
            <a:r>
              <a:rPr lang="en-GB" dirty="0" err="1"/>
              <a:t>tomadas</a:t>
            </a:r>
            <a:r>
              <a:rPr lang="en-GB" dirty="0"/>
              <a:t> de </a:t>
            </a:r>
            <a:r>
              <a:rPr lang="en-GB" dirty="0" err="1"/>
              <a:t>decisões</a:t>
            </a:r>
            <a:r>
              <a:rPr lang="en-GB" dirty="0"/>
              <a:t> do RH</a:t>
            </a:r>
            <a:endParaRPr lang="en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B72086-F3E1-44A5-A1A0-9E0F8A93526F}"/>
              </a:ext>
            </a:extLst>
          </p:cNvPr>
          <p:cNvSpPr txBox="1">
            <a:spLocks/>
          </p:cNvSpPr>
          <p:nvPr/>
        </p:nvSpPr>
        <p:spPr>
          <a:xfrm>
            <a:off x="9491133" y="5749660"/>
            <a:ext cx="2353734" cy="94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/>
              <a:t>Claudio Mendes</a:t>
            </a:r>
          </a:p>
          <a:p>
            <a:pPr algn="r"/>
            <a:r>
              <a:rPr lang="en-GB" sz="2000" dirty="0"/>
              <a:t>Eduardo Ruaro</a:t>
            </a:r>
          </a:p>
          <a:p>
            <a:pPr algn="r"/>
            <a:r>
              <a:rPr lang="en-GB" sz="2000" dirty="0"/>
              <a:t>Lucas Teixeira</a:t>
            </a:r>
            <a:endParaRPr lang="en-DE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73494E-1E0A-40A0-9135-10BDCD07E414}"/>
              </a:ext>
            </a:extLst>
          </p:cNvPr>
          <p:cNvSpPr txBox="1">
            <a:spLocks/>
          </p:cNvSpPr>
          <p:nvPr/>
        </p:nvSpPr>
        <p:spPr>
          <a:xfrm>
            <a:off x="1" y="6425934"/>
            <a:ext cx="12191999" cy="360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/>
              <a:t>Junho</a:t>
            </a:r>
            <a:r>
              <a:rPr lang="en-US" sz="2000" b="1" dirty="0"/>
              <a:t>/2025</a:t>
            </a:r>
            <a:endParaRPr lang="en-DE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44D73-665F-4784-AF27-0B41343EC415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937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2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3" y="785325"/>
            <a:ext cx="10100734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</a:rPr>
              <a:t>Existe correlação entre idade e domínio de ferramentas como Power BI e Tableau?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4F1FE-609B-4A60-BDB4-8DC6928B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6"/>
          <a:stretch/>
        </p:blipFill>
        <p:spPr>
          <a:xfrm>
            <a:off x="558745" y="1390974"/>
            <a:ext cx="5540130" cy="2520626"/>
          </a:xfrm>
          <a:prstGeom prst="roundRect">
            <a:avLst>
              <a:gd name="adj" fmla="val 5484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58042-102B-48B4-BD8E-D74FA19E3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4"/>
          <a:stretch/>
        </p:blipFill>
        <p:spPr>
          <a:xfrm>
            <a:off x="558745" y="4074575"/>
            <a:ext cx="5537255" cy="2520626"/>
          </a:xfrm>
          <a:prstGeom prst="roundRect">
            <a:avLst>
              <a:gd name="adj" fmla="val 4243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462F3-1F94-459E-8DF0-12148B233AED}"/>
              </a:ext>
            </a:extLst>
          </p:cNvPr>
          <p:cNvSpPr/>
          <p:nvPr/>
        </p:nvSpPr>
        <p:spPr>
          <a:xfrm>
            <a:off x="6366617" y="2740825"/>
            <a:ext cx="5266638" cy="2475699"/>
          </a:xfrm>
          <a:prstGeom prst="roundRect">
            <a:avLst>
              <a:gd name="adj" fmla="val 5679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A partir dos 25 anos, quanto menor a idade do profissionais maior o conhecimento da ferramentas analisadas.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Profissionais com idade entre 22 e 24 anos têm menos dominio dessa ferramentas do que os entre 25 e 39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Profissionais muito jovens entre 17 e 21 anos, têm menor dominio do que os entre 22 e 44 anos.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 Os dados mostram que os profissionais adquirem um apice do dominio dessas ferramentas entre 25 e 29 anos.</a:t>
            </a:r>
            <a:endParaRPr lang="en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5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54E792-0A58-4C87-8713-6DD8B435E0E5}"/>
              </a:ext>
            </a:extLst>
          </p:cNvPr>
          <p:cNvSpPr/>
          <p:nvPr/>
        </p:nvSpPr>
        <p:spPr>
          <a:xfrm>
            <a:off x="7489373" y="1922804"/>
            <a:ext cx="4073086" cy="1165187"/>
          </a:xfrm>
          <a:prstGeom prst="roundRect">
            <a:avLst/>
          </a:prstGeom>
          <a:solidFill>
            <a:srgbClr val="4C72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3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3. Qual o nível de inglês predominante entre os profissionais mais experientes?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EA415-9B4D-4510-9D96-22DA2403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1" y="2136448"/>
            <a:ext cx="6527918" cy="3730239"/>
          </a:xfrm>
          <a:prstGeom prst="roundRect">
            <a:avLst>
              <a:gd name="adj" fmla="val 658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27CA3B-BE8B-4049-87FF-0F5BC3ADA6AF}"/>
              </a:ext>
            </a:extLst>
          </p:cNvPr>
          <p:cNvSpPr/>
          <p:nvPr/>
        </p:nvSpPr>
        <p:spPr>
          <a:xfrm>
            <a:off x="7489372" y="3210221"/>
            <a:ext cx="4073088" cy="3286373"/>
          </a:xfrm>
          <a:prstGeom prst="roundRect">
            <a:avLst>
              <a:gd name="adj" fmla="val 5313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Sem dados diretamente relacionados no dataset;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Utilizamos a premissa de que profissionais empregados em empresas estrangeiras possuem uma maior fluncia em inglês;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Vale salientar que a taxa amostral de profissionais que trabalham para empresas estrangeiras é de somente ~3,7% do total de entrevistados, o que é muito baixo e pode não representar a realidade.</a:t>
            </a: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934E62-0CCA-44FC-A9D6-43F584CF9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43640"/>
              </p:ext>
            </p:extLst>
          </p:nvPr>
        </p:nvGraphicFramePr>
        <p:xfrm>
          <a:off x="7973223" y="2008191"/>
          <a:ext cx="3221767" cy="994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612">
                  <a:extLst>
                    <a:ext uri="{9D8B030D-6E8A-4147-A177-3AD203B41FA5}">
                      <a16:colId xmlns:a16="http://schemas.microsoft.com/office/drawing/2014/main" val="1123781998"/>
                    </a:ext>
                  </a:extLst>
                </a:gridCol>
                <a:gridCol w="1615155">
                  <a:extLst>
                    <a:ext uri="{9D8B030D-6E8A-4147-A177-3AD203B41FA5}">
                      <a16:colId xmlns:a16="http://schemas.microsoft.com/office/drawing/2014/main" val="135706829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MERCADO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PROFISSIONAIS</a:t>
                      </a:r>
                      <a:endParaRPr lang="en-DE" sz="16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290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Interno</a:t>
                      </a:r>
                      <a:endParaRPr lang="en-US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4626 (96,3 %)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7259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Externo</a:t>
                      </a:r>
                      <a:endParaRPr lang="en-US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180</a:t>
                      </a:r>
                      <a:r>
                        <a:rPr lang="en-GB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(3,7 %)</a:t>
                      </a: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161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4806</a:t>
                      </a:r>
                      <a:endParaRPr lang="en-DE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2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53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5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</a:rPr>
              <a:t>Qual o perfil dos profissionais que mais demonstram insatisfação com o trabalho atual?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6EB33-1B0C-4812-8F36-D990BAF93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70"/>
          <a:stretch/>
        </p:blipFill>
        <p:spPr>
          <a:xfrm>
            <a:off x="190771" y="4876369"/>
            <a:ext cx="4022024" cy="1907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73625E-48AA-4C7B-ACAE-E6BEE97C0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15"/>
          <a:stretch/>
        </p:blipFill>
        <p:spPr>
          <a:xfrm>
            <a:off x="190771" y="2837813"/>
            <a:ext cx="4022024" cy="1907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2563A-6901-4DAA-8159-227269D8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759" y="1293448"/>
            <a:ext cx="2929470" cy="1907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CEC23-39C5-458A-BBC8-27940AEF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50" y="1293448"/>
            <a:ext cx="4073945" cy="1432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841398-7401-46D6-9786-89C145328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759" y="3312718"/>
            <a:ext cx="2929470" cy="2864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A0EBF-94D0-437B-A8DA-9E4F7866C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646" y="1293448"/>
            <a:ext cx="4481182" cy="5490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77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6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335685" y="786160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Qual a linguagem de programação mais comum entre quem ganha mais de R$10 mil por mês?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B4C79A-1479-4A08-83D0-1F630DCA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14" y="1938277"/>
            <a:ext cx="5407074" cy="29814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DA1BD8-8CCC-4891-BC8B-F024D28EBA32}"/>
              </a:ext>
            </a:extLst>
          </p:cNvPr>
          <p:cNvSpPr txBox="1"/>
          <p:nvPr/>
        </p:nvSpPr>
        <p:spPr>
          <a:xfrm>
            <a:off x="398874" y="1938277"/>
            <a:ext cx="622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pt-PT" i="0" dirty="0" err="1">
                <a:solidFill>
                  <a:srgbClr val="404040"/>
                </a:solidFill>
                <a:effectLst/>
                <a:latin typeface="quote-cjk-patch"/>
              </a:rPr>
              <a:t>Python</a:t>
            </a:r>
            <a:r>
              <a:rPr lang="pt-PT" i="0" dirty="0">
                <a:solidFill>
                  <a:srgbClr val="404040"/>
                </a:solidFill>
                <a:effectLst/>
                <a:latin typeface="quote-cjk-patch"/>
              </a:rPr>
              <a:t> é a Linguagem Dominante;</a:t>
            </a:r>
            <a:br>
              <a:rPr lang="pt-PT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pt-PT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i="0" dirty="0">
                <a:solidFill>
                  <a:srgbClr val="404040"/>
                </a:solidFill>
                <a:effectLst/>
                <a:latin typeface="quote-cjk-patch"/>
              </a:rPr>
              <a:t>- Tendência em Salários Mais Altos;</a:t>
            </a:r>
            <a:br>
              <a:rPr lang="pt-PT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pt-PT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i="0" dirty="0">
                <a:solidFill>
                  <a:srgbClr val="404040"/>
                </a:solidFill>
                <a:effectLst/>
                <a:latin typeface="quote-cjk-patch"/>
              </a:rPr>
              <a:t>-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A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quote-cjk-patch"/>
              </a:rPr>
              <a:t>porcentagem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 de profissionais com habilidades técnicas diminui significativamente em faixas acima de R$20k, sugerindo que: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Posições mais seniores podem exigir menos habilidades técnicas diretas (foco em gestão).</a:t>
            </a:r>
          </a:p>
          <a:p>
            <a:pPr lvl="1" algn="l"/>
            <a:br>
              <a:rPr lang="pt-PT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pt-PT" i="0" dirty="0">
              <a:solidFill>
                <a:srgbClr val="404040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27516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8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 Qual o nível de escolaridade dos profissionais que atuam como Cientista de Dados Sênior?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20282-A26D-4576-9A98-BDCBD9CFD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2" y="1875357"/>
            <a:ext cx="5552532" cy="4442026"/>
          </a:xfrm>
          <a:prstGeom prst="roundRect">
            <a:avLst>
              <a:gd name="adj" fmla="val 5088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1CD04C-BA33-4337-B484-4D252B9C4AB9}"/>
              </a:ext>
            </a:extLst>
          </p:cNvPr>
          <p:cNvSpPr/>
          <p:nvPr/>
        </p:nvSpPr>
        <p:spPr>
          <a:xfrm>
            <a:off x="7048406" y="3870765"/>
            <a:ext cx="4097959" cy="2296049"/>
          </a:xfrm>
          <a:prstGeom prst="roundRect">
            <a:avLst>
              <a:gd name="adj" fmla="val 5313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en-GB" b="1" u="sng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pt-BR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Aproximadamente 75% têm algum tipo de formação além da graduação.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Formação mais elevada é de Doutorado.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 Os dados  mostram que os profissionais que atuam como cientistas de dados sênior buscam e investe numa maior qualificação profissional.</a:t>
            </a:r>
            <a:endParaRPr lang="en-D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FF3FE3-3575-4264-831D-7D78BCC7D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4903"/>
              </p:ext>
            </p:extLst>
          </p:nvPr>
        </p:nvGraphicFramePr>
        <p:xfrm>
          <a:off x="2102364" y="6991350"/>
          <a:ext cx="68580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3316921589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11930613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64434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Formação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Número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GB" dirty="0">
                          <a:solidFill>
                            <a:schemeClr val="tx1"/>
                          </a:solidFill>
                        </a:rPr>
                      </a:b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entrevistados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Porcentagem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(%)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4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Mestrado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36,4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64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Graduação/Bacharelado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24,6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Pós-graduação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19,9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68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Doutorado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(PhD)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4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Estudante de Graduação/Não tenho graduação formal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1,1</a:t>
                      </a:r>
                      <a:endParaRPr lang="en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9100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890D52-8D71-4C17-870D-7F02AB36A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07" y="2016593"/>
            <a:ext cx="4097958" cy="1721070"/>
          </a:xfrm>
          <a:prstGeom prst="roundRect">
            <a:avLst>
              <a:gd name="adj" fmla="val 947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12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10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Com base nos dados, quais 3 ações o RH pode tomar para ser mais competitivo na atração de talentos?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03BFF0-9E78-4214-83AD-9B415EC20774}"/>
              </a:ext>
            </a:extLst>
          </p:cNvPr>
          <p:cNvSpPr txBox="1"/>
          <p:nvPr/>
        </p:nvSpPr>
        <p:spPr>
          <a:xfrm>
            <a:off x="319184" y="1770175"/>
            <a:ext cx="101007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Ação 1:</a:t>
            </a:r>
            <a:endParaRPr lang="pt-PT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Priorizar campanhas de recrutamento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nos estados do Sudeste/Sul (SP, MG, PR, RJ), onde há maior densidade de talentos.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Para vagas remotas, oferecer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benefícios diferenciados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(ex.: auxílio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quote-cjk-patch"/>
              </a:rPr>
              <a:t>home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quote-cjk-patch"/>
              </a:rPr>
              <a:t>office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) para atrair candidatos de estados com menos oferta.</a:t>
            </a: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Ação 2:</a:t>
            </a: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Desenvolver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pacotes de benefícios customizados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para a faixa etária de 25-29 anos: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Mentoria com líderes técnicos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Planos de carreira acelerados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Flexibilidade para projetos desafiadores</a:t>
            </a:r>
          </a:p>
          <a:p>
            <a:pPr algn="l"/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Parcerias com comunidades </a:t>
            </a:r>
            <a:r>
              <a:rPr lang="pt-PT" b="0" i="0" dirty="0" err="1">
                <a:solidFill>
                  <a:srgbClr val="404040"/>
                </a:solidFill>
                <a:effectLst/>
                <a:latin typeface="quote-cjk-patch"/>
              </a:rPr>
              <a:t>tech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 para recrutamento direto.</a:t>
            </a: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Ação 3: </a:t>
            </a:r>
            <a:b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Parcerias com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universidades de elite</a:t>
            </a:r>
            <a:endParaRPr lang="pt-PT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Impacto:</a:t>
            </a: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+40% atração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de cientistas sênior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Redução de turnover e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  <a:t>Atração de </a:t>
            </a:r>
            <a:r>
              <a:rPr lang="pt-PT" b="1" i="0" dirty="0" err="1">
                <a:solidFill>
                  <a:srgbClr val="404040"/>
                </a:solidFill>
                <a:effectLst/>
                <a:latin typeface="quote-cjk-patch"/>
              </a:rPr>
              <a:t>PhDs</a:t>
            </a:r>
            <a: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  <a:t> para inovação</a:t>
            </a:r>
          </a:p>
          <a:p>
            <a:pPr algn="l"/>
            <a:r>
              <a:rPr lang="pt-PT" b="0" i="1" dirty="0">
                <a:solidFill>
                  <a:srgbClr val="404040"/>
                </a:solidFill>
                <a:effectLst/>
                <a:latin typeface="quote-cjk-patch"/>
              </a:rPr>
              <a:t>(Estratégia chave para </a:t>
            </a:r>
            <a:r>
              <a:rPr lang="pt-PT" b="0" i="1" dirty="0" err="1">
                <a:solidFill>
                  <a:srgbClr val="404040"/>
                </a:solidFill>
                <a:effectLst/>
                <a:latin typeface="quote-cjk-patch"/>
              </a:rPr>
              <a:t>RHs</a:t>
            </a:r>
            <a:r>
              <a:rPr lang="pt-PT" b="0" i="1" dirty="0">
                <a:solidFill>
                  <a:srgbClr val="404040"/>
                </a:solidFill>
                <a:effectLst/>
                <a:latin typeface="quote-cjk-patch"/>
              </a:rPr>
              <a:t> que buscam talentos qualificados em Data </a:t>
            </a:r>
            <a:r>
              <a:rPr lang="pt-PT" b="0" i="1" dirty="0" err="1">
                <a:solidFill>
                  <a:srgbClr val="404040"/>
                </a:solidFill>
                <a:effectLst/>
                <a:latin typeface="quote-cjk-patch"/>
              </a:rPr>
              <a:t>Science</a:t>
            </a:r>
            <a:r>
              <a:rPr lang="pt-PT" b="0" i="1" dirty="0">
                <a:solidFill>
                  <a:srgbClr val="404040"/>
                </a:solidFill>
                <a:effectLst/>
                <a:latin typeface="quote-cjk-patch"/>
              </a:rPr>
              <a:t>)</a:t>
            </a:r>
            <a:endParaRPr lang="pt-PT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br>
              <a:rPr lang="pt-PT" b="1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pt-PT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br>
              <a:rPr lang="pt-PT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pt-PT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969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12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Qual a faixa salarial por senioridade de analistas e cientistas de dados?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618B15-8355-498A-8770-23C0BD346980}"/>
              </a:ext>
            </a:extLst>
          </p:cNvPr>
          <p:cNvSpPr txBox="1"/>
          <p:nvPr/>
        </p:nvSpPr>
        <p:spPr>
          <a:xfrm>
            <a:off x="1163619" y="1997839"/>
            <a:ext cx="103106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0" i="0" dirty="0">
                <a:effectLst/>
                <a:latin typeface="system-ui"/>
              </a:rPr>
              <a:t>As faixas salariais que mais aparecem por senioridade são:</a:t>
            </a:r>
            <a:br>
              <a:rPr lang="pt-PT" sz="2000" b="0" i="0" dirty="0">
                <a:effectLst/>
                <a:latin typeface="system-ui"/>
              </a:rPr>
            </a:br>
            <a:br>
              <a:rPr lang="pt-PT" sz="2000" b="0" i="0" dirty="0">
                <a:effectLst/>
                <a:latin typeface="system-ui"/>
              </a:rPr>
            </a:br>
            <a:r>
              <a:rPr lang="pt-PT" sz="2000" b="0" i="0" dirty="0">
                <a:effectLst/>
                <a:latin typeface="system-ui"/>
              </a:rPr>
              <a:t>Júnior : R$4.001 a R$ 6.000 para ambos Cientista de Dados e Analista de Dados</a:t>
            </a:r>
            <a:br>
              <a:rPr lang="pt-PT" sz="2000" b="0" i="0" dirty="0">
                <a:effectLst/>
                <a:latin typeface="system-ui"/>
              </a:rPr>
            </a:br>
            <a:br>
              <a:rPr lang="pt-PT" sz="2000" b="0" i="0" dirty="0">
                <a:effectLst/>
                <a:latin typeface="system-ui"/>
              </a:rPr>
            </a:br>
            <a:r>
              <a:rPr lang="pt-PT" sz="2000" b="0" i="0" dirty="0">
                <a:effectLst/>
                <a:latin typeface="system-ui"/>
              </a:rPr>
              <a:t>Pleno: R$ 6.001 a R$ </a:t>
            </a:r>
            <a:r>
              <a:rPr lang="pt-PT" sz="2000" i="0" dirty="0">
                <a:effectLst/>
                <a:latin typeface="system-ui"/>
              </a:rPr>
              <a:t>8.000</a:t>
            </a:r>
            <a:r>
              <a:rPr lang="pt-PT" sz="2000" b="0" i="0" dirty="0">
                <a:effectLst/>
                <a:latin typeface="system-ui"/>
              </a:rPr>
              <a:t> para Analista de Dados e R$ 8.001 a R$ </a:t>
            </a:r>
            <a:r>
              <a:rPr lang="pt-PT" sz="2000" i="0" dirty="0">
                <a:effectLst/>
                <a:latin typeface="system-ui"/>
              </a:rPr>
              <a:t>12.000</a:t>
            </a:r>
            <a:r>
              <a:rPr lang="pt-PT" sz="2000" b="0" i="0" dirty="0">
                <a:effectLst/>
                <a:latin typeface="system-ui"/>
              </a:rPr>
              <a:t> para Cientista de Dados</a:t>
            </a:r>
            <a:br>
              <a:rPr lang="pt-PT" sz="2000" b="0" i="0" dirty="0">
                <a:effectLst/>
                <a:latin typeface="system-ui"/>
              </a:rPr>
            </a:br>
            <a:br>
              <a:rPr lang="pt-PT" sz="2000" b="0" i="0" dirty="0">
                <a:effectLst/>
                <a:latin typeface="system-ui"/>
              </a:rPr>
            </a:br>
            <a:r>
              <a:rPr lang="pt-PT" sz="2000" b="0" i="0" dirty="0">
                <a:effectLst/>
                <a:latin typeface="system-ui"/>
              </a:rPr>
              <a:t>Sênior: R$ 8.001 a R$ </a:t>
            </a:r>
            <a:r>
              <a:rPr lang="pt-PT" sz="2000" i="0" dirty="0">
                <a:effectLst/>
                <a:latin typeface="system-ui"/>
              </a:rPr>
              <a:t>12.000</a:t>
            </a:r>
            <a:r>
              <a:rPr lang="pt-PT" sz="2000" b="0" i="0" dirty="0">
                <a:effectLst/>
                <a:latin typeface="system-ui"/>
              </a:rPr>
              <a:t> para Analista de Dados e R$ 12.001 a R$ </a:t>
            </a:r>
            <a:r>
              <a:rPr lang="pt-PT" sz="2000" i="0" dirty="0">
                <a:effectLst/>
                <a:latin typeface="system-ui"/>
              </a:rPr>
              <a:t>16.000</a:t>
            </a:r>
            <a:r>
              <a:rPr lang="pt-PT" sz="2000" b="0" i="0" dirty="0">
                <a:effectLst/>
                <a:latin typeface="system-ui"/>
              </a:rPr>
              <a:t> para Cientista de Dados</a:t>
            </a:r>
          </a:p>
          <a:p>
            <a:endParaRPr lang="pt-PT" b="0" i="0" dirty="0">
              <a:effectLst/>
              <a:latin typeface="system-ui"/>
            </a:endParaRPr>
          </a:p>
          <a:p>
            <a:endParaRPr lang="pt-PT" b="0" i="0" dirty="0">
              <a:effectLst/>
              <a:latin typeface="system-u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9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13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Os profissionais da área de dados estão trabalhando em qual modalidade?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4DF43-8A0E-4749-959A-23937C463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2" y="1724025"/>
            <a:ext cx="5250657" cy="4200526"/>
          </a:xfrm>
          <a:prstGeom prst="roundRect">
            <a:avLst>
              <a:gd name="adj" fmla="val 7162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D2363D-0073-4A70-AE37-11161A4A2F7E}"/>
              </a:ext>
            </a:extLst>
          </p:cNvPr>
          <p:cNvSpPr/>
          <p:nvPr/>
        </p:nvSpPr>
        <p:spPr>
          <a:xfrm>
            <a:off x="6915151" y="1724025"/>
            <a:ext cx="4231216" cy="2828925"/>
          </a:xfrm>
          <a:prstGeom prst="roundRect">
            <a:avLst>
              <a:gd name="adj" fmla="val 5313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en-GB" b="1" u="sng" dirty="0">
              <a:solidFill>
                <a:schemeClr val="tx1"/>
              </a:solidFill>
            </a:endParaRPr>
          </a:p>
          <a:p>
            <a:pPr algn="ctr">
              <a:spcAft>
                <a:spcPts val="600"/>
              </a:spcAft>
            </a:pPr>
            <a:endParaRPr lang="pt-BR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50,5% do profissionais entrevistados trabaalham 100% remotamente;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Somente 13% trabalham 100% presencialmente;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86,9% do profissionais trabalham total/parcialmente na modalidade remota.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 Os dados são de dez/2023, pode não representar a atual situação. Mas, uma série histórica desses dados poderia indicar a tendëncia das modalidades de trabalho remoto no Brasil.</a:t>
            </a:r>
            <a:endParaRPr lang="en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3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Personas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Os profissionais da área de dados estão trabalhando em qual modalidade?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7E484F-814D-4F74-9913-5D2FB66FEC3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631514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4990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Visualização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Para quê?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068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Segmentador</a:t>
                      </a:r>
                      <a:r>
                        <a:rPr lang="en-US" b="1" dirty="0"/>
                        <a:t> de Persona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Para filtrar todas as visualizações por persona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10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Gráfico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barras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horizontais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Ex: "Local de trabalho preferido" por persona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Mapa</a:t>
                      </a:r>
                      <a:r>
                        <a:rPr lang="en-US" b="1" dirty="0"/>
                        <a:t> do </a:t>
                      </a:r>
                      <a:r>
                        <a:rPr lang="en-US" b="1" dirty="0" err="1"/>
                        <a:t>Brasil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Onde essas personas estão (usando UF ou cidade)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60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Gráfico</a:t>
                      </a:r>
                      <a:r>
                        <a:rPr lang="en-US" b="1" dirty="0"/>
                        <a:t> de </a:t>
                      </a:r>
                      <a:r>
                        <a:rPr lang="en-US" b="1" dirty="0" err="1"/>
                        <a:t>colunas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empilhadas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Satisfação atual x Persona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883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Treemap ou gráfico de pizza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Principais motivos de insatisfação por persona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616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Tabela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dinâmica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Média salarial por persona + nível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90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32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Personas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Os profissionais da área de dados estão trabalhando em qual modalidade?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ED4432-C13F-4B73-A6BA-7B6E5AE823AD}"/>
              </a:ext>
            </a:extLst>
          </p:cNvPr>
          <p:cNvGraphicFramePr>
            <a:graphicFrameLocks noGrp="1"/>
          </p:cNvGraphicFramePr>
          <p:nvPr/>
        </p:nvGraphicFramePr>
        <p:xfrm>
          <a:off x="1546875" y="1773668"/>
          <a:ext cx="9098250" cy="4455252"/>
        </p:xfrm>
        <a:graphic>
          <a:graphicData uri="http://schemas.openxmlformats.org/drawingml/2006/table">
            <a:tbl>
              <a:tblPr/>
              <a:tblGrid>
                <a:gridCol w="1516375">
                  <a:extLst>
                    <a:ext uri="{9D8B030D-6E8A-4147-A177-3AD203B41FA5}">
                      <a16:colId xmlns:a16="http://schemas.microsoft.com/office/drawing/2014/main" val="3044839503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1128163321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2217137960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1405664271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2447272650"/>
                    </a:ext>
                  </a:extLst>
                </a:gridCol>
                <a:gridCol w="1516375">
                  <a:extLst>
                    <a:ext uri="{9D8B030D-6E8A-4147-A177-3AD203B41FA5}">
                      <a16:colId xmlns:a16="http://schemas.microsoft.com/office/drawing/2014/main" val="515176749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r>
                        <a:rPr lang="en-US" sz="1600"/>
                        <a:t>Persona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Nível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Formação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Linguagem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Critérios principais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Colunas usadas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70126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US" sz="1600" b="1"/>
                        <a:t>P1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Júnior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Relacionada a dados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Python/SQL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Aprendizado e Plano de carreira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P2_o_6 ou P2_o_7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6905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US" sz="1600" b="1"/>
                        <a:t>P2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Júnior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Geral (não exata)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Python/SQL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Salário e Flexibilidade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P2_o_1 ou P2_o_4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999576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US" sz="1600" b="1"/>
                        <a:t>P3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Pleno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Geral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Python/SQL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Ambiente e Benefícios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P2_o_2 ou P2_o_5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952250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US" sz="1600" b="1"/>
                        <a:t>P4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Pleno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Relacionada a dados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Python/SQL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Aprendizado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dirty="0" err="1"/>
                        <a:t>Maturidade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tecnológica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P2_o_6 e P2_o_8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633123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US" sz="1600" b="1"/>
                        <a:t>P5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Sênior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Relacionada a dados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SQL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Propósito e liderança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P2_o_3 ou P2_o_9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85481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US" sz="1600" b="1"/>
                        <a:t>P6</a:t>
                      </a:r>
                      <a:endParaRPr lang="en-US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Sênior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Geral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Qualquer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Salário</a:t>
                      </a:r>
                      <a:r>
                        <a:rPr lang="en-US" sz="1600" dirty="0"/>
                        <a:t> e </a:t>
                      </a:r>
                      <a:r>
                        <a:rPr lang="en-US" sz="1600" dirty="0" err="1"/>
                        <a:t>Reputação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P2_o_1 e P2_o_10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57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05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1178036" y="1954947"/>
            <a:ext cx="2196445" cy="202967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u="sng" dirty="0" err="1">
                <a:solidFill>
                  <a:schemeClr val="tx1"/>
                </a:solidFill>
              </a:rPr>
              <a:t>Equipe</a:t>
            </a:r>
            <a:endParaRPr lang="en-US" b="1" u="sng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Colaboladores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(analistas, engenheiros e cientistas)</a:t>
            </a:r>
            <a:endParaRPr lang="en-DE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9A763-D908-44D8-8439-16597CCFC601}"/>
              </a:ext>
            </a:extLst>
          </p:cNvPr>
          <p:cNvCxnSpPr>
            <a:cxnSpLocks/>
          </p:cNvCxnSpPr>
          <p:nvPr/>
        </p:nvCxnSpPr>
        <p:spPr>
          <a:xfrm>
            <a:off x="1172695" y="4326903"/>
            <a:ext cx="956977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509236-E04B-48D3-84A9-715076DE27AE}"/>
              </a:ext>
            </a:extLst>
          </p:cNvPr>
          <p:cNvSpPr/>
          <p:nvPr/>
        </p:nvSpPr>
        <p:spPr>
          <a:xfrm>
            <a:off x="8546026" y="1940014"/>
            <a:ext cx="2196445" cy="2029670"/>
          </a:xfrm>
          <a:prstGeom prst="roundRect">
            <a:avLst>
              <a:gd name="adj" fmla="val 9700"/>
            </a:avLst>
          </a:prstGeom>
          <a:solidFill>
            <a:srgbClr val="3399F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u="sng" dirty="0" err="1">
                <a:solidFill>
                  <a:schemeClr val="tx1"/>
                </a:solidFill>
              </a:rPr>
              <a:t>Equipe</a:t>
            </a:r>
            <a:endParaRPr lang="en-US" b="1" u="sng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90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Colaboladores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(analistas, engenheiros e cientistas)</a:t>
            </a:r>
            <a:endParaRPr lang="en-DE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Planejamento 2026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D48660-4B4C-4F07-B699-83D8DE2E4F59}"/>
              </a:ext>
            </a:extLst>
          </p:cNvPr>
          <p:cNvSpPr/>
          <p:nvPr/>
        </p:nvSpPr>
        <p:spPr>
          <a:xfrm>
            <a:off x="4862031" y="2436214"/>
            <a:ext cx="2196445" cy="1067136"/>
          </a:xfrm>
          <a:prstGeom prst="roundRect">
            <a:avLst>
              <a:gd name="adj" fmla="val 9700"/>
            </a:avLst>
          </a:prstGeom>
          <a:noFill/>
          <a:ln w="254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45 </a:t>
            </a:r>
            <a:r>
              <a:rPr lang="en-US" b="1" dirty="0" err="1">
                <a:solidFill>
                  <a:schemeClr val="tx1"/>
                </a:solidFill>
              </a:rPr>
              <a:t>novos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/>
                </a:solidFill>
              </a:rPr>
              <a:t>Analistas</a:t>
            </a:r>
            <a:r>
              <a:rPr lang="en-US" b="1" dirty="0">
                <a:solidFill>
                  <a:schemeClr val="tx1"/>
                </a:solidFill>
              </a:rPr>
              <a:t> de dados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767EE-1CC5-4CF0-99EB-400240C4BF3C}"/>
              </a:ext>
            </a:extLst>
          </p:cNvPr>
          <p:cNvSpPr txBox="1"/>
          <p:nvPr/>
        </p:nvSpPr>
        <p:spPr>
          <a:xfrm>
            <a:off x="3834364" y="246195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  <a:endParaRPr lang="en-DE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93789-7175-426E-B5E4-0742B9F63697}"/>
              </a:ext>
            </a:extLst>
          </p:cNvPr>
          <p:cNvSpPr txBox="1"/>
          <p:nvPr/>
        </p:nvSpPr>
        <p:spPr>
          <a:xfrm>
            <a:off x="7518359" y="243621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  <a:endParaRPr lang="en-DE" sz="6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F11410-5402-4206-9EA9-0C1347746AC8}"/>
              </a:ext>
            </a:extLst>
          </p:cNvPr>
          <p:cNvCxnSpPr>
            <a:cxnSpLocks/>
          </p:cNvCxnSpPr>
          <p:nvPr/>
        </p:nvCxnSpPr>
        <p:spPr>
          <a:xfrm>
            <a:off x="2276258" y="4105373"/>
            <a:ext cx="0" cy="2215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C9DA8-03BF-41A6-A088-16E334E0B81C}"/>
              </a:ext>
            </a:extLst>
          </p:cNvPr>
          <p:cNvCxnSpPr>
            <a:cxnSpLocks/>
          </p:cNvCxnSpPr>
          <p:nvPr/>
        </p:nvCxnSpPr>
        <p:spPr>
          <a:xfrm>
            <a:off x="9828700" y="4105373"/>
            <a:ext cx="0" cy="2215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2475C-B669-446E-89B4-0E568878750D}"/>
              </a:ext>
            </a:extLst>
          </p:cNvPr>
          <p:cNvSpPr txBox="1"/>
          <p:nvPr/>
        </p:nvSpPr>
        <p:spPr>
          <a:xfrm>
            <a:off x="1961909" y="431479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Hoje</a:t>
            </a:r>
            <a:endParaRPr lang="en-D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D47C8-8478-43D3-8BD0-406A9ADAC604}"/>
              </a:ext>
            </a:extLst>
          </p:cNvPr>
          <p:cNvSpPr txBox="1"/>
          <p:nvPr/>
        </p:nvSpPr>
        <p:spPr>
          <a:xfrm>
            <a:off x="9514351" y="4314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2026</a:t>
            </a:r>
            <a:endParaRPr lang="en-DE" b="1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A8BBF2C-2CA0-4CFA-A201-FE07AB997B38}"/>
              </a:ext>
            </a:extLst>
          </p:cNvPr>
          <p:cNvSpPr/>
          <p:nvPr/>
        </p:nvSpPr>
        <p:spPr>
          <a:xfrm>
            <a:off x="2983426" y="4745482"/>
            <a:ext cx="5948314" cy="782894"/>
          </a:xfrm>
          <a:prstGeom prst="flowChartAlternateProcess">
            <a:avLst/>
          </a:prstGeom>
          <a:solidFill>
            <a:schemeClr val="accent1"/>
          </a:solidFill>
          <a:ln>
            <a:noFill/>
            <a:prstDash val="dash"/>
          </a:ln>
          <a:scene3d>
            <a:camera prst="obliqueTopLeft"/>
            <a:lightRig rig="threePt" dir="t"/>
          </a:scene3d>
          <a:sp3d prstMaterial="dkEdge">
            <a:bevelT w="127000"/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Tomada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decis</a:t>
            </a:r>
            <a:r>
              <a:rPr lang="en-GB" b="1" dirty="0" err="1">
                <a:solidFill>
                  <a:schemeClr val="tx1"/>
                </a:solidFill>
              </a:rPr>
              <a:t>ão</a:t>
            </a:r>
            <a:r>
              <a:rPr lang="en-GB" b="1" dirty="0">
                <a:solidFill>
                  <a:schemeClr val="tx1"/>
                </a:solidFill>
              </a:rPr>
              <a:t> do RH da </a:t>
            </a:r>
            <a:r>
              <a:rPr lang="en-GB" b="1" dirty="0" err="1">
                <a:solidFill>
                  <a:schemeClr val="tx1"/>
                </a:solidFill>
              </a:rPr>
              <a:t>empresa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 err="1">
                <a:solidFill>
                  <a:schemeClr val="tx1"/>
                </a:solidFill>
              </a:rPr>
              <a:t>baseada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em</a:t>
            </a:r>
            <a:r>
              <a:rPr lang="en-GB" b="1" dirty="0">
                <a:solidFill>
                  <a:schemeClr val="tx1"/>
                </a:solidFill>
              </a:rPr>
              <a:t> dados.</a:t>
            </a:r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04118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Área</a:t>
            </a:r>
            <a:r>
              <a:rPr lang="en-US" sz="2400" b="1" dirty="0">
                <a:solidFill>
                  <a:schemeClr val="tx1"/>
                </a:solidFill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103768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Objetivos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solidFill>
                  <a:schemeClr val="tx1"/>
                </a:solidFill>
              </a:rPr>
              <a:t>Demandas</a:t>
            </a:r>
            <a:r>
              <a:rPr lang="en-US" sz="2400" b="1" u="sng" dirty="0">
                <a:solidFill>
                  <a:schemeClr val="tx1"/>
                </a:solidFill>
              </a:rPr>
              <a:t> do CEO e RH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71A7C3-74BC-4E9B-B21C-486FB7D7B240}"/>
              </a:ext>
            </a:extLst>
          </p:cNvPr>
          <p:cNvGrpSpPr/>
          <p:nvPr/>
        </p:nvGrpSpPr>
        <p:grpSpPr>
          <a:xfrm>
            <a:off x="1127839" y="2810092"/>
            <a:ext cx="9936322" cy="2029670"/>
            <a:chOff x="1072771" y="2800665"/>
            <a:chExt cx="9936322" cy="20296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A146808-79D1-47A3-9E0D-6C9DA9E747D4}"/>
                </a:ext>
              </a:extLst>
            </p:cNvPr>
            <p:cNvSpPr/>
            <p:nvPr/>
          </p:nvSpPr>
          <p:spPr>
            <a:xfrm>
              <a:off x="1072771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Entender</a:t>
              </a:r>
              <a:r>
                <a:rPr lang="en-GB" b="1" dirty="0">
                  <a:solidFill>
                    <a:schemeClr val="tx1"/>
                  </a:solidFill>
                </a:rPr>
                <a:t> o </a:t>
              </a:r>
              <a:r>
                <a:rPr lang="en-GB" b="1" dirty="0" err="1">
                  <a:solidFill>
                    <a:schemeClr val="tx1"/>
                  </a:solidFill>
                </a:rPr>
                <a:t>perfil</a:t>
              </a:r>
              <a:r>
                <a:rPr lang="en-GB" b="1" dirty="0">
                  <a:solidFill>
                    <a:schemeClr val="tx1"/>
                  </a:solidFill>
                </a:rPr>
                <a:t> do </a:t>
              </a:r>
              <a:r>
                <a:rPr lang="en-GB" b="1" dirty="0" err="1">
                  <a:solidFill>
                    <a:schemeClr val="tx1"/>
                  </a:solidFill>
                </a:rPr>
                <a:t>proficionais</a:t>
              </a:r>
              <a:r>
                <a:rPr lang="en-GB" b="1" dirty="0">
                  <a:solidFill>
                    <a:schemeClr val="tx1"/>
                  </a:solidFill>
                </a:rPr>
                <a:t> de dados no </a:t>
              </a:r>
              <a:r>
                <a:rPr lang="en-GB" b="1" dirty="0" err="1">
                  <a:solidFill>
                    <a:schemeClr val="tx1"/>
                  </a:solidFill>
                </a:rPr>
                <a:t>Brasil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606358-B19E-4554-BA0C-113C0EAC5CEF}"/>
                </a:ext>
              </a:extLst>
            </p:cNvPr>
            <p:cNvSpPr/>
            <p:nvPr/>
          </p:nvSpPr>
          <p:spPr>
            <a:xfrm>
              <a:off x="3652730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Saber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onde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estão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os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talentos</a:t>
              </a:r>
              <a:r>
                <a:rPr lang="en-GB" b="1" dirty="0">
                  <a:solidFill>
                    <a:schemeClr val="tx1"/>
                  </a:solidFill>
                </a:rPr>
                <a:t> com </a:t>
              </a:r>
              <a:r>
                <a:rPr lang="en-GB" b="1" dirty="0" err="1">
                  <a:solidFill>
                    <a:schemeClr val="tx1"/>
                  </a:solidFill>
                </a:rPr>
                <a:t>maior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potencial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AE2E48C-6FD1-434D-AA4B-647E63759FEB}"/>
                </a:ext>
              </a:extLst>
            </p:cNvPr>
            <p:cNvSpPr/>
            <p:nvPr/>
          </p:nvSpPr>
          <p:spPr>
            <a:xfrm>
              <a:off x="6232689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Descobrir</a:t>
              </a:r>
              <a:r>
                <a:rPr lang="en-GB" b="1" dirty="0">
                  <a:solidFill>
                    <a:schemeClr val="tx1"/>
                  </a:solidFill>
                </a:rPr>
                <a:t> o que </a:t>
              </a:r>
              <a:r>
                <a:rPr lang="en-GB" b="1" dirty="0" err="1">
                  <a:solidFill>
                    <a:schemeClr val="tx1"/>
                  </a:solidFill>
                </a:rPr>
                <a:t>motiva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os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profissionais</a:t>
              </a:r>
              <a:r>
                <a:rPr lang="en-GB" b="1" dirty="0">
                  <a:solidFill>
                    <a:schemeClr val="tx1"/>
                  </a:solidFill>
                </a:rPr>
                <a:t> a </a:t>
              </a:r>
              <a:r>
                <a:rPr lang="en-GB" b="1" dirty="0" err="1">
                  <a:solidFill>
                    <a:schemeClr val="tx1"/>
                  </a:solidFill>
                </a:rPr>
                <a:t>trocarem</a:t>
              </a:r>
              <a:r>
                <a:rPr lang="en-GB" b="1" dirty="0">
                  <a:solidFill>
                    <a:schemeClr val="tx1"/>
                  </a:solidFill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</a:rPr>
                <a:t>empresa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D6203DE-633A-4CDF-A6F5-FF9FDA9882F2}"/>
                </a:ext>
              </a:extLst>
            </p:cNvPr>
            <p:cNvSpPr/>
            <p:nvPr/>
          </p:nvSpPr>
          <p:spPr>
            <a:xfrm>
              <a:off x="8812648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Criar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uma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estratégia</a:t>
              </a:r>
              <a:r>
                <a:rPr lang="en-GB" b="1" dirty="0">
                  <a:solidFill>
                    <a:schemeClr val="tx1"/>
                  </a:solidFill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</a:rPr>
                <a:t>atração</a:t>
              </a:r>
              <a:r>
                <a:rPr lang="en-GB" b="1" dirty="0">
                  <a:solidFill>
                    <a:schemeClr val="tx1"/>
                  </a:solidFill>
                </a:rPr>
                <a:t> e </a:t>
              </a:r>
              <a:r>
                <a:rPr lang="en-GB" b="1" dirty="0" err="1">
                  <a:solidFill>
                    <a:schemeClr val="tx1"/>
                  </a:solidFill>
                </a:rPr>
                <a:t>retenção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daseada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em</a:t>
              </a:r>
              <a:r>
                <a:rPr lang="en-GB" b="1" dirty="0">
                  <a:solidFill>
                    <a:schemeClr val="tx1"/>
                  </a:solidFill>
                </a:rPr>
                <a:t> dados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33E8D8-9F36-4EF3-A722-03164E6E8DAF}"/>
              </a:ext>
            </a:extLst>
          </p:cNvPr>
          <p:cNvSpPr/>
          <p:nvPr/>
        </p:nvSpPr>
        <p:spPr>
          <a:xfrm>
            <a:off x="3324284" y="5033912"/>
            <a:ext cx="5543432" cy="547487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600" b="1" dirty="0">
                <a:solidFill>
                  <a:schemeClr val="tx1"/>
                </a:solidFill>
              </a:rPr>
              <a:t>13 </a:t>
            </a:r>
            <a:r>
              <a:rPr lang="en-GB" sz="1600" b="1" dirty="0" err="1">
                <a:solidFill>
                  <a:schemeClr val="tx1"/>
                </a:solidFill>
              </a:rPr>
              <a:t>questões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especificas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sobre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os</a:t>
            </a:r>
            <a:r>
              <a:rPr lang="en-GB" sz="1600" b="1" dirty="0">
                <a:solidFill>
                  <a:schemeClr val="tx1"/>
                </a:solidFill>
              </a:rPr>
              <a:t> dados</a:t>
            </a:r>
            <a:endParaRPr lang="en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Metodologia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Fonte de dados / </a:t>
            </a:r>
            <a:r>
              <a:rPr lang="en-US" sz="2400" b="1" u="sng" dirty="0" err="1">
                <a:solidFill>
                  <a:schemeClr val="tx1"/>
                </a:solidFill>
              </a:rPr>
              <a:t>Pesquisa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689022" y="2326059"/>
            <a:ext cx="2817751" cy="142581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Tamanho</a:t>
            </a:r>
            <a:r>
              <a:rPr lang="en-GB" b="1" u="sng" dirty="0">
                <a:solidFill>
                  <a:schemeClr val="tx1"/>
                </a:solidFill>
              </a:rPr>
              <a:t> </a:t>
            </a:r>
            <a:r>
              <a:rPr lang="en-GB" b="1" u="sng" dirty="0" err="1">
                <a:solidFill>
                  <a:schemeClr val="tx1"/>
                </a:solidFill>
              </a:rPr>
              <a:t>amostral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5293 </a:t>
            </a:r>
            <a:r>
              <a:rPr lang="en-GB" sz="1600" dirty="0" err="1">
                <a:solidFill>
                  <a:schemeClr val="tx1"/>
                </a:solidFill>
              </a:rPr>
              <a:t>entrevistados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todas</a:t>
            </a:r>
            <a:r>
              <a:rPr lang="en-GB" sz="1600" dirty="0">
                <a:solidFill>
                  <a:schemeClr val="tx1"/>
                </a:solidFill>
              </a:rPr>
              <a:t> as </a:t>
            </a:r>
            <a:r>
              <a:rPr lang="en-GB" sz="1600" dirty="0" err="1">
                <a:solidFill>
                  <a:schemeClr val="tx1"/>
                </a:solidFill>
              </a:rPr>
              <a:t>regiões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Brasil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606358-B19E-4554-BA0C-113C0EAC5CEF}"/>
              </a:ext>
            </a:extLst>
          </p:cNvPr>
          <p:cNvSpPr/>
          <p:nvPr/>
        </p:nvSpPr>
        <p:spPr>
          <a:xfrm>
            <a:off x="689021" y="3960642"/>
            <a:ext cx="2817751" cy="1290568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Periodo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tx1"/>
                </a:solidFill>
              </a:rPr>
              <a:t>Out - Dez </a:t>
            </a:r>
            <a:r>
              <a:rPr lang="en-US" sz="1600" dirty="0">
                <a:solidFill>
                  <a:schemeClr val="tx1"/>
                </a:solidFill>
              </a:rPr>
              <a:t>/ </a:t>
            </a:r>
            <a:r>
              <a:rPr lang="en-GB" sz="1600" dirty="0">
                <a:solidFill>
                  <a:schemeClr val="tx1"/>
                </a:solidFill>
              </a:rPr>
              <a:t>2023.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2E48C-6FD1-434D-AA4B-647E63759FEB}"/>
              </a:ext>
            </a:extLst>
          </p:cNvPr>
          <p:cNvSpPr/>
          <p:nvPr/>
        </p:nvSpPr>
        <p:spPr>
          <a:xfrm>
            <a:off x="8685226" y="2326058"/>
            <a:ext cx="3054284" cy="210454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Analista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cientista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engenheiro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(júnior, pleno, sênior e gestores)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6203DE-633A-4CDF-A6F5-FF9FDA9882F2}"/>
              </a:ext>
            </a:extLst>
          </p:cNvPr>
          <p:cNvSpPr/>
          <p:nvPr/>
        </p:nvSpPr>
        <p:spPr>
          <a:xfrm>
            <a:off x="3973397" y="2326058"/>
            <a:ext cx="4245205" cy="2925152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Demográficos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Carreira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Desafios dos gestores Parte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Objetivos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Engenharia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Análise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Ciências de Dados</a:t>
            </a:r>
          </a:p>
        </p:txBody>
      </p:sp>
    </p:spTree>
    <p:extLst>
      <p:ext uri="{BB962C8B-B14F-4D97-AF65-F5344CB8AC3E}">
        <p14:creationId xmlns:p14="http://schemas.microsoft.com/office/powerpoint/2010/main" val="11321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Metodologia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solidFill>
                  <a:schemeClr val="tx1"/>
                </a:solidFill>
              </a:rPr>
              <a:t>Premissas</a:t>
            </a:r>
            <a:r>
              <a:rPr lang="en-US" sz="2400" b="1" u="sng" dirty="0">
                <a:solidFill>
                  <a:schemeClr val="tx1"/>
                </a:solidFill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</a:rPr>
              <a:t>assumidas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689022" y="2326059"/>
            <a:ext cx="2817751" cy="142581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Tamanho</a:t>
            </a:r>
            <a:r>
              <a:rPr lang="en-GB" b="1" u="sng" dirty="0">
                <a:solidFill>
                  <a:schemeClr val="tx1"/>
                </a:solidFill>
              </a:rPr>
              <a:t> </a:t>
            </a:r>
            <a:r>
              <a:rPr lang="en-GB" b="1" u="sng" dirty="0" err="1">
                <a:solidFill>
                  <a:schemeClr val="tx1"/>
                </a:solidFill>
              </a:rPr>
              <a:t>amostral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5293 </a:t>
            </a:r>
            <a:r>
              <a:rPr lang="en-GB" sz="1600" dirty="0" err="1">
                <a:solidFill>
                  <a:schemeClr val="tx1"/>
                </a:solidFill>
              </a:rPr>
              <a:t>entrevistados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todas</a:t>
            </a:r>
            <a:r>
              <a:rPr lang="en-GB" sz="1600" dirty="0">
                <a:solidFill>
                  <a:schemeClr val="tx1"/>
                </a:solidFill>
              </a:rPr>
              <a:t> as </a:t>
            </a:r>
            <a:r>
              <a:rPr lang="en-GB" sz="1600" dirty="0" err="1">
                <a:solidFill>
                  <a:schemeClr val="tx1"/>
                </a:solidFill>
              </a:rPr>
              <a:t>regiões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Brasil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606358-B19E-4554-BA0C-113C0EAC5CEF}"/>
              </a:ext>
            </a:extLst>
          </p:cNvPr>
          <p:cNvSpPr/>
          <p:nvPr/>
        </p:nvSpPr>
        <p:spPr>
          <a:xfrm>
            <a:off x="8685226" y="4134278"/>
            <a:ext cx="3054284" cy="1144759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600" dirty="0" err="1">
                <a:solidFill>
                  <a:schemeClr val="tx1"/>
                </a:solidFill>
              </a:rPr>
              <a:t>Foi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necessário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supor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alguns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perfis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profissionais</a:t>
            </a:r>
            <a:r>
              <a:rPr lang="en-GB" sz="1600" dirty="0">
                <a:solidFill>
                  <a:schemeClr val="tx1"/>
                </a:solidFill>
              </a:rPr>
              <a:t> para as personas, de </a:t>
            </a:r>
            <a:r>
              <a:rPr lang="en-GB" sz="1600" dirty="0" err="1">
                <a:solidFill>
                  <a:schemeClr val="tx1"/>
                </a:solidFill>
              </a:rPr>
              <a:t>acordo</a:t>
            </a:r>
            <a:r>
              <a:rPr lang="en-GB" sz="1600" dirty="0">
                <a:solidFill>
                  <a:schemeClr val="tx1"/>
                </a:solidFill>
              </a:rPr>
              <a:t> com </a:t>
            </a:r>
            <a:r>
              <a:rPr lang="en-GB" sz="1600" dirty="0" err="1">
                <a:solidFill>
                  <a:schemeClr val="tx1"/>
                </a:solidFill>
              </a:rPr>
              <a:t>algumas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características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2E48C-6FD1-434D-AA4B-647E63759FEB}"/>
              </a:ext>
            </a:extLst>
          </p:cNvPr>
          <p:cNvSpPr/>
          <p:nvPr/>
        </p:nvSpPr>
        <p:spPr>
          <a:xfrm>
            <a:off x="8685226" y="2326058"/>
            <a:ext cx="3054284" cy="1550617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Para calcular a dominancia de uma ferramenta foi calculado um valor entre 0 e 1, onde 0 = não domina; 0.6 = domina; 1 = domina completamente.)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6203DE-633A-4CDF-A6F5-FF9FDA9882F2}"/>
              </a:ext>
            </a:extLst>
          </p:cNvPr>
          <p:cNvSpPr/>
          <p:nvPr/>
        </p:nvSpPr>
        <p:spPr>
          <a:xfrm>
            <a:off x="3973397" y="2326058"/>
            <a:ext cx="4245205" cy="2925152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Demográficos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Carreira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Desafios dos gestores Parte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Objetivos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Engenharia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Análise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Ciências de Dados</a:t>
            </a:r>
          </a:p>
        </p:txBody>
      </p:sp>
    </p:spTree>
    <p:extLst>
      <p:ext uri="{BB962C8B-B14F-4D97-AF65-F5344CB8AC3E}">
        <p14:creationId xmlns:p14="http://schemas.microsoft.com/office/powerpoint/2010/main" val="155793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Personas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Estratégia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E7DA98-ABBC-4B98-BAF6-67A37EB76CF6}"/>
              </a:ext>
            </a:extLst>
          </p:cNvPr>
          <p:cNvSpPr/>
          <p:nvPr/>
        </p:nvSpPr>
        <p:spPr>
          <a:xfrm>
            <a:off x="236007" y="2183184"/>
            <a:ext cx="1929811" cy="1036266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Escolha</a:t>
            </a:r>
            <a:r>
              <a:rPr lang="en-GB" b="1" dirty="0">
                <a:solidFill>
                  <a:schemeClr val="tx1"/>
                </a:solidFill>
              </a:rPr>
              <a:t> das </a:t>
            </a:r>
            <a:r>
              <a:rPr lang="en-GB" b="1" dirty="0" err="1">
                <a:solidFill>
                  <a:schemeClr val="tx1"/>
                </a:solidFill>
              </a:rPr>
              <a:t>características</a:t>
            </a:r>
            <a:r>
              <a:rPr lang="en-GB" b="1" dirty="0">
                <a:solidFill>
                  <a:schemeClr val="tx1"/>
                </a:solidFill>
              </a:rPr>
              <a:t> das Personas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247C41-8A92-4C15-B636-CB9041CB7728}"/>
              </a:ext>
            </a:extLst>
          </p:cNvPr>
          <p:cNvSpPr/>
          <p:nvPr/>
        </p:nvSpPr>
        <p:spPr>
          <a:xfrm>
            <a:off x="3877498" y="2183184"/>
            <a:ext cx="2147601" cy="1036266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Segmentação</a:t>
            </a:r>
            <a:r>
              <a:rPr lang="en-GB" b="1" dirty="0">
                <a:solidFill>
                  <a:schemeClr val="tx1"/>
                </a:solidFill>
              </a:rPr>
              <a:t> dos </a:t>
            </a:r>
            <a:r>
              <a:rPr lang="en-GB" b="1" dirty="0" err="1">
                <a:solidFill>
                  <a:schemeClr val="tx1"/>
                </a:solidFill>
              </a:rPr>
              <a:t>profissionais</a:t>
            </a:r>
            <a:r>
              <a:rPr lang="en-GB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011CB6-5D05-4A91-880F-FB81482F0203}"/>
              </a:ext>
            </a:extLst>
          </p:cNvPr>
          <p:cNvSpPr/>
          <p:nvPr/>
        </p:nvSpPr>
        <p:spPr>
          <a:xfrm>
            <a:off x="7804739" y="2183184"/>
            <a:ext cx="1929811" cy="1036266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Demais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características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como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resposta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B4C86C-3FBB-49C4-B2F1-DA23C95FED8C}"/>
              </a:ext>
            </a:extLst>
          </p:cNvPr>
          <p:cNvSpPr/>
          <p:nvPr/>
        </p:nvSpPr>
        <p:spPr>
          <a:xfrm>
            <a:off x="236006" y="1672406"/>
            <a:ext cx="1929811" cy="510778"/>
          </a:xfrm>
          <a:prstGeom prst="roundRect">
            <a:avLst>
              <a:gd name="adj" fmla="val 9700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Input</a:t>
            </a:r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E3457A-F78B-4A0F-816B-8D1E24C0E73E}"/>
              </a:ext>
            </a:extLst>
          </p:cNvPr>
          <p:cNvSpPr/>
          <p:nvPr/>
        </p:nvSpPr>
        <p:spPr>
          <a:xfrm>
            <a:off x="3877497" y="1666626"/>
            <a:ext cx="2147601" cy="510778"/>
          </a:xfrm>
          <a:prstGeom prst="roundRect">
            <a:avLst>
              <a:gd name="adj" fmla="val 9700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bg1"/>
                </a:solidFill>
              </a:rPr>
              <a:t>Processo</a:t>
            </a:r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71F864-36CB-46BC-9361-3612ED1D3214}"/>
              </a:ext>
            </a:extLst>
          </p:cNvPr>
          <p:cNvSpPr/>
          <p:nvPr/>
        </p:nvSpPr>
        <p:spPr>
          <a:xfrm>
            <a:off x="7804739" y="1666626"/>
            <a:ext cx="1929811" cy="510778"/>
          </a:xfrm>
          <a:prstGeom prst="roundRect">
            <a:avLst>
              <a:gd name="adj" fmla="val 9700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Output</a:t>
            </a:r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BF5587-097D-412F-BA2E-2D5952D4E850}"/>
              </a:ext>
            </a:extLst>
          </p:cNvPr>
          <p:cNvSpPr/>
          <p:nvPr/>
        </p:nvSpPr>
        <p:spPr>
          <a:xfrm>
            <a:off x="3312997" y="5045196"/>
            <a:ext cx="3314702" cy="1036266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Ajuste</a:t>
            </a:r>
            <a:r>
              <a:rPr lang="en-GB" b="1" dirty="0">
                <a:solidFill>
                  <a:schemeClr val="tx1"/>
                </a:solidFill>
              </a:rPr>
              <a:t> das </a:t>
            </a:r>
            <a:r>
              <a:rPr lang="en-GB" b="1" dirty="0" err="1">
                <a:solidFill>
                  <a:schemeClr val="tx1"/>
                </a:solidFill>
              </a:rPr>
              <a:t>características</a:t>
            </a:r>
            <a:r>
              <a:rPr lang="en-GB" b="1" dirty="0">
                <a:solidFill>
                  <a:schemeClr val="tx1"/>
                </a:solidFill>
              </a:rPr>
              <a:t> das Personas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4807A2-D5D0-40FD-85BC-2E5792FDB1C6}"/>
              </a:ext>
            </a:extLst>
          </p:cNvPr>
          <p:cNvSpPr/>
          <p:nvPr/>
        </p:nvSpPr>
        <p:spPr>
          <a:xfrm>
            <a:off x="3312996" y="4528638"/>
            <a:ext cx="3314702" cy="510778"/>
          </a:xfrm>
          <a:prstGeom prst="roundRect">
            <a:avLst>
              <a:gd name="adj" fmla="val 9700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>
                <a:solidFill>
                  <a:schemeClr val="bg1"/>
                </a:solidFill>
              </a:rPr>
              <a:t>Optimização</a:t>
            </a:r>
            <a:endParaRPr lang="en-GB" b="1" u="sng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41D5FA-1304-45BC-B2D7-7A20E1367A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165817" y="1922015"/>
            <a:ext cx="1711680" cy="5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C09BC-78BF-439B-8C6B-027C5D4985A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025098" y="1916235"/>
            <a:ext cx="1779639" cy="5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891DDDA-2FE8-4C56-84DE-602B777C2B3A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6526733" y="3320416"/>
            <a:ext cx="2343879" cy="21419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465889-B9C8-4B49-B769-A8220F0B3380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4951299" y="3219450"/>
            <a:ext cx="19048" cy="1309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585EA0-6A1D-49B9-827A-A14FF109A2EE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1200913" y="3219451"/>
            <a:ext cx="2112084" cy="23438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6EC1F11-685A-49D2-95F9-EA2D941DE6F3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>
            <a:off x="9734550" y="1922015"/>
            <a:ext cx="857250" cy="25031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3167A38-768E-49DE-BBB1-5728EA62824E}"/>
              </a:ext>
            </a:extLst>
          </p:cNvPr>
          <p:cNvSpPr/>
          <p:nvPr/>
        </p:nvSpPr>
        <p:spPr>
          <a:xfrm>
            <a:off x="9287726" y="4941766"/>
            <a:ext cx="2608150" cy="116689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4C72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Dashboard </a:t>
            </a:r>
            <a:r>
              <a:rPr lang="en-GB" b="1" dirty="0" err="1">
                <a:solidFill>
                  <a:schemeClr val="tx1"/>
                </a:solidFill>
              </a:rPr>
              <a:t>como</a:t>
            </a:r>
            <a:r>
              <a:rPr lang="en-GB" b="1" dirty="0">
                <a:solidFill>
                  <a:schemeClr val="tx1"/>
                </a:solidFill>
              </a:rPr>
              <a:t> ferramenta para </a:t>
            </a:r>
            <a:r>
              <a:rPr lang="en-GB" b="1" dirty="0" err="1">
                <a:solidFill>
                  <a:schemeClr val="tx1"/>
                </a:solidFill>
              </a:rPr>
              <a:t>tomada</a:t>
            </a:r>
            <a:r>
              <a:rPr lang="en-GB" b="1" dirty="0">
                <a:solidFill>
                  <a:schemeClr val="tx1"/>
                </a:solidFill>
              </a:rPr>
              <a:t> de </a:t>
            </a:r>
            <a:r>
              <a:rPr lang="en-GB" b="1" dirty="0" err="1">
                <a:solidFill>
                  <a:schemeClr val="tx1"/>
                </a:solidFill>
              </a:rPr>
              <a:t>decisão</a:t>
            </a:r>
            <a:r>
              <a:rPr lang="en-GB" b="1" dirty="0">
                <a:solidFill>
                  <a:schemeClr val="tx1"/>
                </a:solidFill>
              </a:rPr>
              <a:t> do RH.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EE6E8AD-5429-4AA4-9A53-7844BD90DFDA}"/>
              </a:ext>
            </a:extLst>
          </p:cNvPr>
          <p:cNvSpPr/>
          <p:nvPr/>
        </p:nvSpPr>
        <p:spPr>
          <a:xfrm>
            <a:off x="9287725" y="4425208"/>
            <a:ext cx="2608150" cy="510778"/>
          </a:xfrm>
          <a:prstGeom prst="roundRect">
            <a:avLst>
              <a:gd name="adj" fmla="val 9700"/>
            </a:avLst>
          </a:prstGeom>
          <a:gradFill flip="none" rotWithShape="1">
            <a:gsLst>
              <a:gs pos="0">
                <a:srgbClr val="4C72B0">
                  <a:tint val="66000"/>
                  <a:satMod val="160000"/>
                </a:srgbClr>
              </a:gs>
              <a:gs pos="50000">
                <a:srgbClr val="4C72B0">
                  <a:tint val="44500"/>
                  <a:satMod val="160000"/>
                </a:srgbClr>
              </a:gs>
              <a:gs pos="100000">
                <a:srgbClr val="4C72B0">
                  <a:tint val="23500"/>
                  <a:satMod val="160000"/>
                </a:srgbClr>
              </a:gs>
            </a:gsLst>
            <a:lin ang="8100000" scaled="1"/>
            <a:tileRect/>
          </a:gradFill>
          <a:ln w="22225">
            <a:solidFill>
              <a:srgbClr val="4C72B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>
                <a:solidFill>
                  <a:schemeClr val="bg1"/>
                </a:solidFill>
              </a:rPr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23829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Personas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Sugestões de Personas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1F64D0-AE04-4BFE-A9CF-CDBBFA60B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14717"/>
              </p:ext>
            </p:extLst>
          </p:nvPr>
        </p:nvGraphicFramePr>
        <p:xfrm>
          <a:off x="2743199" y="1756866"/>
          <a:ext cx="6705600" cy="4324596"/>
        </p:xfrm>
        <a:graphic>
          <a:graphicData uri="http://schemas.openxmlformats.org/drawingml/2006/table">
            <a:tbl>
              <a:tblPr/>
              <a:tblGrid>
                <a:gridCol w="1341120">
                  <a:extLst>
                    <a:ext uri="{9D8B030D-6E8A-4147-A177-3AD203B41FA5}">
                      <a16:colId xmlns:a16="http://schemas.microsoft.com/office/drawing/2014/main" val="312642035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611594876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1322284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9432338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1505960604"/>
                    </a:ext>
                  </a:extLst>
                </a:gridCol>
              </a:tblGrid>
              <a:tr h="4833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Persona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Nível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formação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Critérios principais para escolha onde traballhar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Perfil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resumido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38043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Júnior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Relacionada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dados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Aprendizado ou plano de carreira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Iniciante buscando aprendizado.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50428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Júnior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Estabilidade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localização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Iniciante mais conservador.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176491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Pleno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salário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Profissional que valoriza equilíbrio financeiro/pessoal.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18190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P4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Pleno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Relacionada a dados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Aprendizado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desenvolvimento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crescer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22133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Sênior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Relacionada a dados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 ou cultura da empresa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Sênior que quer propósito e autonomia.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99732"/>
                  </a:ext>
                </a:extLst>
              </a:tr>
              <a:tr h="6287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P6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Sênior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Outras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Salário ou estabilidade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Sênior pragmático, focado em retorno.</a:t>
                      </a:r>
                    </a:p>
                  </a:txBody>
                  <a:tcPr marL="3432" marR="3432" marT="34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9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5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ANEXO 1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2214033" y="2526625"/>
            <a:ext cx="7763934" cy="1804749"/>
          </a:xfrm>
          <a:prstGeom prst="roundRect">
            <a:avLst/>
          </a:prstGeom>
          <a:solidFill>
            <a:srgbClr val="3399FF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800" b="1" u="sng" dirty="0">
                <a:solidFill>
                  <a:schemeClr val="bg1"/>
                </a:solidFill>
              </a:rPr>
              <a:t>ANEXO 1</a:t>
            </a:r>
          </a:p>
          <a:p>
            <a:pPr marL="0" indent="0" algn="ctr">
              <a:buNone/>
            </a:pP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Respostas aos questionamentos do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CEO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</a:rPr>
              <a:t>Quais estados concentram os profissionais com mais conhecimento em Python e SQL?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141E3-4445-4C49-AA11-16ABF96D5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" r="1078"/>
          <a:stretch/>
        </p:blipFill>
        <p:spPr>
          <a:xfrm>
            <a:off x="2354554" y="1484564"/>
            <a:ext cx="3667303" cy="2844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E0D204-3161-4CE9-A5EE-56A3F09F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33" y="1507930"/>
            <a:ext cx="3669501" cy="284470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331F09-8FBE-4F14-85C5-BC57C15D5952}"/>
              </a:ext>
            </a:extLst>
          </p:cNvPr>
          <p:cNvSpPr/>
          <p:nvPr/>
        </p:nvSpPr>
        <p:spPr>
          <a:xfrm>
            <a:off x="2354553" y="4352636"/>
            <a:ext cx="7509981" cy="2355495"/>
          </a:xfrm>
          <a:prstGeom prst="roundRect">
            <a:avLst>
              <a:gd name="adj" fmla="val 6435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en-GB" b="1" u="sng" dirty="0">
              <a:solidFill>
                <a:schemeClr val="tx1"/>
              </a:solidFill>
            </a:endParaRPr>
          </a:p>
          <a:p>
            <a:endParaRPr lang="pt-BR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Em relação às duas linguagens SP, MG, PR e RJ são os estados que concentram a maior parte dos entrevistados com mais conhecimento (&gt;65%).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O estado onde a empresa está localizada reune mais de 10% dos entrevistados.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11 estados reúnem menos de 1% cada dos entrevistados qe dominam estas ferramentas.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1"/>
                </a:solidFill>
              </a:rPr>
              <a:t>Geral: Os 6 estados com mais pessoas que ferramentas são das regiões Sudeste e Sul do Brasil e concentram &gt;75% entrevistados.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62295C-1076-4E1F-B61F-7046ED180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2822" y="1550661"/>
            <a:ext cx="2092399" cy="44966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765939-A36B-455D-BA0F-3BCB74814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79" y="1516476"/>
            <a:ext cx="2119486" cy="44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1746</Words>
  <Application>Microsoft Office PowerPoint</Application>
  <PresentationFormat>Ecrã Panorâmico</PresentationFormat>
  <Paragraphs>308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quote-cjk-patch</vt:lpstr>
      <vt:lpstr>system-ui</vt:lpstr>
      <vt:lpstr>Office Theme</vt:lpstr>
      <vt:lpstr>Novos colaboradores Datavox Intelligence 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colaboradores Datavox Intelligence  2025</dc:title>
  <dc:creator>Tatiana Penna</dc:creator>
  <cp:lastModifiedBy>Enio Ruaro</cp:lastModifiedBy>
  <cp:revision>59</cp:revision>
  <dcterms:created xsi:type="dcterms:W3CDTF">2025-06-14T20:31:01Z</dcterms:created>
  <dcterms:modified xsi:type="dcterms:W3CDTF">2025-06-21T02:59:04Z</dcterms:modified>
</cp:coreProperties>
</file>