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9" r:id="rId4"/>
    <p:sldId id="260" r:id="rId5"/>
    <p:sldId id="263" r:id="rId6"/>
    <p:sldId id="264" r:id="rId7"/>
    <p:sldId id="277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8" r:id="rId21"/>
    <p:sldId id="262" r:id="rId2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CC0000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>
        <p:scale>
          <a:sx n="112" d="100"/>
          <a:sy n="112" d="100"/>
        </p:scale>
        <p:origin x="4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77425-54C4-467D-88B9-F0A13788E3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8B18A1-57A2-4E3B-9259-0FFC20BA23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23B40-71B6-4FEA-B1F6-DBC010F59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FFE9-6C9E-49C8-93CC-EC0B4C8B773B}" type="datetimeFigureOut">
              <a:rPr lang="en-DE" smtClean="0"/>
              <a:t>20/06/2025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75868-8AD0-4C4F-A7B0-EFBB3E307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DEDB6-E539-45A8-ADF2-27071C709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48431-F152-4199-AAE1-1F2588CAB16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23433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6C7C0-6182-4F1E-AAB4-6D1349997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BE7536-2A1B-4903-AD8E-F7F50CC16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46B68-DDBD-44F0-960F-E40FB9DAE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FFE9-6C9E-49C8-93CC-EC0B4C8B773B}" type="datetimeFigureOut">
              <a:rPr lang="en-DE" smtClean="0"/>
              <a:t>20/06/2025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75246-732C-4F6B-ADC0-320650458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5A534-A6BC-49D8-870A-EB6C541FB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48431-F152-4199-AAE1-1F2588CAB16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68088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69CE8C-1A9F-4F4F-B9DF-4A021C601A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F1EEB-FDA2-41FC-A7F0-7B438E9632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AB6A0-B821-46B5-A0F0-34DECEBA9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FFE9-6C9E-49C8-93CC-EC0B4C8B773B}" type="datetimeFigureOut">
              <a:rPr lang="en-DE" smtClean="0"/>
              <a:t>20/06/2025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576D7-48F8-472C-8258-5F3E1438B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2BC7B-E79E-423E-9DF7-F0E5846CC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48431-F152-4199-AAE1-1F2588CAB16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90974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BA745-8B35-4E76-AEFD-19951A752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B54CD-65D7-4B40-9E2D-B4CBD94EE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C9BF3-EF40-46DF-B400-A7187C8A5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FFE9-6C9E-49C8-93CC-EC0B4C8B773B}" type="datetimeFigureOut">
              <a:rPr lang="en-DE" smtClean="0"/>
              <a:t>20/06/2025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DBE98-93C0-4B9E-81A7-80826C6EA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7B46A-9CE6-44BC-80DC-FEC167026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48431-F152-4199-AAE1-1F2588CAB16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07414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6E29D-C7C5-4794-B91A-02B295C5C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401B4-093B-4E1D-BB5C-369A35576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6DD90-70C9-4EF4-8D20-D5383DED7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FFE9-6C9E-49C8-93CC-EC0B4C8B773B}" type="datetimeFigureOut">
              <a:rPr lang="en-DE" smtClean="0"/>
              <a:t>20/06/2025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25B1E-3DC5-4D99-957F-34B05136F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B3C05-0CF9-42D8-8C6F-CDEBBD47F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48431-F152-4199-AAE1-1F2588CAB16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77522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AF676-3A1F-4756-A28F-B42B93AA2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BC781-B182-4D76-A241-A32B6EB002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DFBABF-EA08-40F4-ADF4-1157EC32C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C3FC5-E2D6-4F07-A38C-EF957427B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FFE9-6C9E-49C8-93CC-EC0B4C8B773B}" type="datetimeFigureOut">
              <a:rPr lang="en-DE" smtClean="0"/>
              <a:t>20/06/2025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AAD91-B7C5-4926-8407-1CDFBE26B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EFACC-E97C-46C0-8CA9-33E0F647E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48431-F152-4199-AAE1-1F2588CAB16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1754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133CD-B283-4A93-BF19-BF6E9E5CC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C44D3-1DCA-45B4-99B9-01E8FA5C0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4960C8-1A9C-420D-8DAB-4EF97BACC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10E189-C54F-4024-BBD8-AEA4F4B847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196F42-2049-438B-9D4C-316A22CC30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22C942-BBC4-4695-A9EC-EEC94E039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FFE9-6C9E-49C8-93CC-EC0B4C8B773B}" type="datetimeFigureOut">
              <a:rPr lang="en-DE" smtClean="0"/>
              <a:t>20/06/2025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012726-401F-43BE-88B6-43BEAA819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1C193F-C60D-4294-82DA-BBB553222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48431-F152-4199-AAE1-1F2588CAB16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79235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20CCB-CFAC-4CF9-A20D-C863BC12D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74395D-BCD2-493D-A79F-F0E5886C8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FFE9-6C9E-49C8-93CC-EC0B4C8B773B}" type="datetimeFigureOut">
              <a:rPr lang="en-DE" smtClean="0"/>
              <a:t>20/06/2025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B66518-F0BE-443A-8630-0DF392E5D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DD84E-CECC-43EC-9832-5C1B6547E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48431-F152-4199-AAE1-1F2588CAB16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83590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52F5D3-B37E-4E5E-A430-50AB4C7B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FFE9-6C9E-49C8-93CC-EC0B4C8B773B}" type="datetimeFigureOut">
              <a:rPr lang="en-DE" smtClean="0"/>
              <a:t>20/06/2025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AF9547-8AB7-48F7-BAAE-D576D7C4D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071A3-45D7-409A-B8D7-9C48D7B5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48431-F152-4199-AAE1-1F2588CAB16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80580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6E0D1-2445-4746-86DB-2465E7D96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7D21E-2DA7-4DCD-BA22-7DC9C0BDF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EC8AD7-19D2-4A74-BA18-487AA64E5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27510D-5035-48B7-80FB-1C2F2F174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FFE9-6C9E-49C8-93CC-EC0B4C8B773B}" type="datetimeFigureOut">
              <a:rPr lang="en-DE" smtClean="0"/>
              <a:t>20/06/2025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4C0C2-EAD9-4EC9-B61B-1883CC381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1BBA20-8999-4FB6-B893-295DF2754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48431-F152-4199-AAE1-1F2588CAB16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05207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40C42-F834-4B3D-89C6-E5EAA5ACA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5AA2F2-0E31-424E-89AF-BBF023B43F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A92324-4270-4E8B-B9C4-4423881E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73FA2-B991-4683-96CC-4F3A9750A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FFE9-6C9E-49C8-93CC-EC0B4C8B773B}" type="datetimeFigureOut">
              <a:rPr lang="en-DE" smtClean="0"/>
              <a:t>20/06/2025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F8B7AB-E216-4DC9-9173-271D779D1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D85F14-955D-4361-9FA2-5BD4E3229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48431-F152-4199-AAE1-1F2588CAB16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58141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D7D562-6DEB-4719-8CD5-DC73C3482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8522B-B621-49D8-8867-37A015DD8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ECD41-B284-498E-9DBB-D6361F5BFE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5FFE9-6C9E-49C8-93CC-EC0B4C8B773B}" type="datetimeFigureOut">
              <a:rPr lang="en-DE" smtClean="0"/>
              <a:t>20/06/2025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73624-4631-4EA0-BFFC-79FA2CFC14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31110-5439-42B3-B3B1-A0E4F70A4A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E48431-F152-4199-AAE1-1F2588CAB16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78820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1782C-CD5B-4256-A82A-F1F745FE9B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>
            <a:normAutofit/>
          </a:bodyPr>
          <a:lstStyle/>
          <a:p>
            <a:r>
              <a:rPr lang="en-US" b="1" dirty="0" err="1"/>
              <a:t>Novos</a:t>
            </a:r>
            <a:r>
              <a:rPr lang="en-US" b="1" dirty="0"/>
              <a:t> </a:t>
            </a:r>
            <a:r>
              <a:rPr lang="en-US" b="1" dirty="0" err="1"/>
              <a:t>colaboradores</a:t>
            </a:r>
            <a:br>
              <a:rPr lang="en-US" b="1" dirty="0"/>
            </a:br>
            <a:r>
              <a:rPr lang="pt-BR" sz="6000" b="1" i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Datavox Intelligence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endParaRPr lang="en-DE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4A359B-3B49-41C0-84DC-B6DFBDFC8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13956"/>
            <a:ext cx="9144000" cy="944562"/>
          </a:xfrm>
        </p:spPr>
        <p:txBody>
          <a:bodyPr/>
          <a:lstStyle/>
          <a:p>
            <a:r>
              <a:rPr lang="en-US" dirty="0" err="1"/>
              <a:t>Contribui</a:t>
            </a:r>
            <a:r>
              <a:rPr lang="en-GB" dirty="0" err="1"/>
              <a:t>ções</a:t>
            </a:r>
            <a:r>
              <a:rPr lang="en-GB" dirty="0"/>
              <a:t> da </a:t>
            </a:r>
            <a:r>
              <a:rPr lang="en-GB" dirty="0" err="1"/>
              <a:t>Análise</a:t>
            </a:r>
            <a:r>
              <a:rPr lang="en-GB" dirty="0"/>
              <a:t> de dados </a:t>
            </a:r>
          </a:p>
          <a:p>
            <a:r>
              <a:rPr lang="en-GB" dirty="0"/>
              <a:t>para as </a:t>
            </a:r>
            <a:r>
              <a:rPr lang="en-GB" dirty="0" err="1"/>
              <a:t>tomadas</a:t>
            </a:r>
            <a:r>
              <a:rPr lang="en-GB" dirty="0"/>
              <a:t> de </a:t>
            </a:r>
            <a:r>
              <a:rPr lang="en-GB" dirty="0" err="1"/>
              <a:t>decisões</a:t>
            </a:r>
            <a:r>
              <a:rPr lang="en-GB" dirty="0"/>
              <a:t> do RH</a:t>
            </a:r>
            <a:endParaRPr lang="en-DE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FB72086-F3E1-44A5-A1A0-9E0F8A93526F}"/>
              </a:ext>
            </a:extLst>
          </p:cNvPr>
          <p:cNvSpPr txBox="1">
            <a:spLocks/>
          </p:cNvSpPr>
          <p:nvPr/>
        </p:nvSpPr>
        <p:spPr>
          <a:xfrm>
            <a:off x="9491133" y="5749660"/>
            <a:ext cx="2353734" cy="94456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2000" dirty="0"/>
              <a:t>Claudio Mendes</a:t>
            </a:r>
          </a:p>
          <a:p>
            <a:pPr algn="r"/>
            <a:r>
              <a:rPr lang="en-GB" sz="2000" dirty="0"/>
              <a:t>Eduardo</a:t>
            </a:r>
          </a:p>
          <a:p>
            <a:pPr algn="r"/>
            <a:r>
              <a:rPr lang="en-GB" sz="2000" dirty="0"/>
              <a:t>Lucas</a:t>
            </a:r>
            <a:endParaRPr lang="en-DE" sz="20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673494E-1E0A-40A0-9135-10BDCD07E414}"/>
              </a:ext>
            </a:extLst>
          </p:cNvPr>
          <p:cNvSpPr txBox="1">
            <a:spLocks/>
          </p:cNvSpPr>
          <p:nvPr/>
        </p:nvSpPr>
        <p:spPr>
          <a:xfrm>
            <a:off x="1" y="6425934"/>
            <a:ext cx="12191999" cy="3603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1" dirty="0" err="1"/>
              <a:t>Junho</a:t>
            </a:r>
            <a:r>
              <a:rPr lang="en-US" sz="2000" b="1" dirty="0"/>
              <a:t>/2025</a:t>
            </a:r>
            <a:endParaRPr lang="en-DE" sz="20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144D73-665F-4784-AF27-0B41343EC415}"/>
              </a:ext>
            </a:extLst>
          </p:cNvPr>
          <p:cNvSpPr/>
          <p:nvPr/>
        </p:nvSpPr>
        <p:spPr>
          <a:xfrm>
            <a:off x="0" y="0"/>
            <a:ext cx="12192000" cy="702302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89371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38716E3-77AE-48CB-968C-CBBC3B90502B}"/>
              </a:ext>
            </a:extLst>
          </p:cNvPr>
          <p:cNvSpPr/>
          <p:nvPr/>
        </p:nvSpPr>
        <p:spPr>
          <a:xfrm>
            <a:off x="0" y="0"/>
            <a:ext cx="12192000" cy="70230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CC515A-5373-46A8-BCBA-97721FA44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12" y="74236"/>
            <a:ext cx="3214540" cy="553829"/>
          </a:xfrm>
        </p:spPr>
        <p:txBody>
          <a:bodyPr>
            <a:normAutofit/>
          </a:bodyPr>
          <a:lstStyle/>
          <a:p>
            <a:r>
              <a:rPr lang="pt-BR" sz="2400" b="1" i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Datavox Intelligence</a:t>
            </a:r>
            <a:endParaRPr lang="en-DE" sz="2400" b="1" dirty="0">
              <a:solidFill>
                <a:srgbClr val="0070C0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8203F69-4F1A-45FB-8BF7-3E6B40C4E04C}"/>
              </a:ext>
            </a:extLst>
          </p:cNvPr>
          <p:cNvSpPr txBox="1">
            <a:spLocks/>
          </p:cNvSpPr>
          <p:nvPr/>
        </p:nvSpPr>
        <p:spPr>
          <a:xfrm>
            <a:off x="8812648" y="74236"/>
            <a:ext cx="3214540" cy="553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000" b="1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Pergunta 4</a:t>
            </a:r>
            <a:endParaRPr lang="en-DE" sz="2000" b="1" dirty="0">
              <a:solidFill>
                <a:srgbClr val="C0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26B549E-1912-4C0D-BD60-7CF0A49C284A}"/>
              </a:ext>
            </a:extLst>
          </p:cNvPr>
          <p:cNvSpPr txBox="1"/>
          <p:nvPr/>
        </p:nvSpPr>
        <p:spPr>
          <a:xfrm>
            <a:off x="1045632" y="776538"/>
            <a:ext cx="10100734" cy="919401"/>
          </a:xfrm>
          <a:prstGeom prst="round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pt-BR" sz="2400" dirty="0">
                <a:solidFill>
                  <a:schemeClr val="bg1"/>
                </a:solidFill>
              </a:rPr>
              <a:t>Quais ferramentas de nuvem são mais dominadas por quem tem +5 anos de experiência?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575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38716E3-77AE-48CB-968C-CBBC3B90502B}"/>
              </a:ext>
            </a:extLst>
          </p:cNvPr>
          <p:cNvSpPr/>
          <p:nvPr/>
        </p:nvSpPr>
        <p:spPr>
          <a:xfrm>
            <a:off x="0" y="0"/>
            <a:ext cx="12192000" cy="70230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CC515A-5373-46A8-BCBA-97721FA44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12" y="74236"/>
            <a:ext cx="3214540" cy="553829"/>
          </a:xfrm>
        </p:spPr>
        <p:txBody>
          <a:bodyPr>
            <a:normAutofit/>
          </a:bodyPr>
          <a:lstStyle/>
          <a:p>
            <a:r>
              <a:rPr lang="pt-BR" sz="2400" b="1" i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Datavox Intelligence</a:t>
            </a:r>
            <a:endParaRPr lang="en-DE" sz="2400" b="1" dirty="0">
              <a:solidFill>
                <a:srgbClr val="0070C0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8203F69-4F1A-45FB-8BF7-3E6B40C4E04C}"/>
              </a:ext>
            </a:extLst>
          </p:cNvPr>
          <p:cNvSpPr txBox="1">
            <a:spLocks/>
          </p:cNvSpPr>
          <p:nvPr/>
        </p:nvSpPr>
        <p:spPr>
          <a:xfrm>
            <a:off x="8812648" y="74236"/>
            <a:ext cx="3214540" cy="553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000" b="1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Pergunta 5</a:t>
            </a:r>
            <a:endParaRPr lang="en-DE" sz="2000" b="1" dirty="0">
              <a:solidFill>
                <a:srgbClr val="C0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26B549E-1912-4C0D-BD60-7CF0A49C284A}"/>
              </a:ext>
            </a:extLst>
          </p:cNvPr>
          <p:cNvSpPr txBox="1"/>
          <p:nvPr/>
        </p:nvSpPr>
        <p:spPr>
          <a:xfrm>
            <a:off x="1045632" y="776538"/>
            <a:ext cx="10100734" cy="919401"/>
          </a:xfrm>
          <a:prstGeom prst="round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pt-BR" sz="2400" dirty="0">
                <a:solidFill>
                  <a:schemeClr val="bg1"/>
                </a:solidFill>
              </a:rPr>
              <a:t>Qual o perfil dos profissionais que mais demonstram insatisfação com o trabalho atual?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77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38716E3-77AE-48CB-968C-CBBC3B90502B}"/>
              </a:ext>
            </a:extLst>
          </p:cNvPr>
          <p:cNvSpPr/>
          <p:nvPr/>
        </p:nvSpPr>
        <p:spPr>
          <a:xfrm>
            <a:off x="0" y="0"/>
            <a:ext cx="12192000" cy="70230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CC515A-5373-46A8-BCBA-97721FA44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12" y="74236"/>
            <a:ext cx="3214540" cy="553829"/>
          </a:xfrm>
        </p:spPr>
        <p:txBody>
          <a:bodyPr>
            <a:normAutofit/>
          </a:bodyPr>
          <a:lstStyle/>
          <a:p>
            <a:r>
              <a:rPr lang="pt-BR" sz="2400" b="1" i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Datavox Intelligence</a:t>
            </a:r>
            <a:endParaRPr lang="en-DE" sz="2400" b="1" dirty="0">
              <a:solidFill>
                <a:srgbClr val="0070C0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8203F69-4F1A-45FB-8BF7-3E6B40C4E04C}"/>
              </a:ext>
            </a:extLst>
          </p:cNvPr>
          <p:cNvSpPr txBox="1">
            <a:spLocks/>
          </p:cNvSpPr>
          <p:nvPr/>
        </p:nvSpPr>
        <p:spPr>
          <a:xfrm>
            <a:off x="8812648" y="74236"/>
            <a:ext cx="3214540" cy="553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000" b="1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Pergunta 6</a:t>
            </a:r>
            <a:endParaRPr lang="en-DE" sz="2000" b="1" dirty="0">
              <a:solidFill>
                <a:srgbClr val="C0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26B549E-1912-4C0D-BD60-7CF0A49C284A}"/>
              </a:ext>
            </a:extLst>
          </p:cNvPr>
          <p:cNvSpPr txBox="1"/>
          <p:nvPr/>
        </p:nvSpPr>
        <p:spPr>
          <a:xfrm>
            <a:off x="1045632" y="776538"/>
            <a:ext cx="10100734" cy="919401"/>
          </a:xfrm>
          <a:prstGeom prst="round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pt-BR" sz="2400" dirty="0">
                <a:solidFill>
                  <a:schemeClr val="bg1"/>
                </a:solidFill>
              </a:rPr>
              <a:t>Qual a linguagem de programação mais comum entre quem ganha mais de R$10 mil por mês?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166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38716E3-77AE-48CB-968C-CBBC3B90502B}"/>
              </a:ext>
            </a:extLst>
          </p:cNvPr>
          <p:cNvSpPr/>
          <p:nvPr/>
        </p:nvSpPr>
        <p:spPr>
          <a:xfrm>
            <a:off x="0" y="0"/>
            <a:ext cx="12192000" cy="70230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CC515A-5373-46A8-BCBA-97721FA44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12" y="74236"/>
            <a:ext cx="3214540" cy="553829"/>
          </a:xfrm>
        </p:spPr>
        <p:txBody>
          <a:bodyPr>
            <a:normAutofit/>
          </a:bodyPr>
          <a:lstStyle/>
          <a:p>
            <a:r>
              <a:rPr lang="pt-BR" sz="2400" b="1" i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Datavox Intelligence</a:t>
            </a:r>
            <a:endParaRPr lang="en-DE" sz="2400" b="1" dirty="0">
              <a:solidFill>
                <a:srgbClr val="0070C0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8203F69-4F1A-45FB-8BF7-3E6B40C4E04C}"/>
              </a:ext>
            </a:extLst>
          </p:cNvPr>
          <p:cNvSpPr txBox="1">
            <a:spLocks/>
          </p:cNvSpPr>
          <p:nvPr/>
        </p:nvSpPr>
        <p:spPr>
          <a:xfrm>
            <a:off x="8812648" y="74236"/>
            <a:ext cx="3214540" cy="553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000" b="1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Pergunta 7</a:t>
            </a:r>
            <a:endParaRPr lang="en-DE" sz="2000" b="1" dirty="0">
              <a:solidFill>
                <a:srgbClr val="C0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26B549E-1912-4C0D-BD60-7CF0A49C284A}"/>
              </a:ext>
            </a:extLst>
          </p:cNvPr>
          <p:cNvSpPr txBox="1"/>
          <p:nvPr/>
        </p:nvSpPr>
        <p:spPr>
          <a:xfrm>
            <a:off x="1045632" y="776538"/>
            <a:ext cx="10100734" cy="919401"/>
          </a:xfrm>
          <a:prstGeom prst="round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pt-BR" sz="2400" dirty="0">
                <a:solidFill>
                  <a:schemeClr val="bg1"/>
                </a:solidFill>
              </a:rPr>
              <a:t>Que fatores aparecem entre os profissionais mais satisfeitos com o trabalho atual?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352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38716E3-77AE-48CB-968C-CBBC3B90502B}"/>
              </a:ext>
            </a:extLst>
          </p:cNvPr>
          <p:cNvSpPr/>
          <p:nvPr/>
        </p:nvSpPr>
        <p:spPr>
          <a:xfrm>
            <a:off x="0" y="0"/>
            <a:ext cx="12192000" cy="70230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CC515A-5373-46A8-BCBA-97721FA44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12" y="74236"/>
            <a:ext cx="3214540" cy="553829"/>
          </a:xfrm>
        </p:spPr>
        <p:txBody>
          <a:bodyPr>
            <a:normAutofit/>
          </a:bodyPr>
          <a:lstStyle/>
          <a:p>
            <a:r>
              <a:rPr lang="pt-BR" sz="2400" b="1" i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Datavox Intelligence</a:t>
            </a:r>
            <a:endParaRPr lang="en-DE" sz="2400" b="1" dirty="0">
              <a:solidFill>
                <a:srgbClr val="0070C0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8203F69-4F1A-45FB-8BF7-3E6B40C4E04C}"/>
              </a:ext>
            </a:extLst>
          </p:cNvPr>
          <p:cNvSpPr txBox="1">
            <a:spLocks/>
          </p:cNvSpPr>
          <p:nvPr/>
        </p:nvSpPr>
        <p:spPr>
          <a:xfrm>
            <a:off x="8812648" y="74236"/>
            <a:ext cx="3214540" cy="553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000" b="1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Pergunta 8</a:t>
            </a:r>
            <a:endParaRPr lang="en-DE" sz="2000" b="1" dirty="0">
              <a:solidFill>
                <a:srgbClr val="C0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26B549E-1912-4C0D-BD60-7CF0A49C284A}"/>
              </a:ext>
            </a:extLst>
          </p:cNvPr>
          <p:cNvSpPr txBox="1"/>
          <p:nvPr/>
        </p:nvSpPr>
        <p:spPr>
          <a:xfrm>
            <a:off x="1045632" y="776538"/>
            <a:ext cx="10100734" cy="919401"/>
          </a:xfrm>
          <a:prstGeom prst="round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pt-BR" sz="2400" dirty="0">
                <a:solidFill>
                  <a:schemeClr val="bg1"/>
                </a:solidFill>
              </a:rPr>
              <a:t> Qual o nível de escolaridade dos profissionais que atuam como Cientista de Dados Sênior?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126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38716E3-77AE-48CB-968C-CBBC3B90502B}"/>
              </a:ext>
            </a:extLst>
          </p:cNvPr>
          <p:cNvSpPr/>
          <p:nvPr/>
        </p:nvSpPr>
        <p:spPr>
          <a:xfrm>
            <a:off x="0" y="0"/>
            <a:ext cx="12192000" cy="70230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CC515A-5373-46A8-BCBA-97721FA44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12" y="74236"/>
            <a:ext cx="3214540" cy="553829"/>
          </a:xfrm>
        </p:spPr>
        <p:txBody>
          <a:bodyPr>
            <a:normAutofit/>
          </a:bodyPr>
          <a:lstStyle/>
          <a:p>
            <a:r>
              <a:rPr lang="pt-BR" sz="2400" b="1" i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Datavox Intelligence</a:t>
            </a:r>
            <a:endParaRPr lang="en-DE" sz="2400" b="1" dirty="0">
              <a:solidFill>
                <a:srgbClr val="0070C0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8203F69-4F1A-45FB-8BF7-3E6B40C4E04C}"/>
              </a:ext>
            </a:extLst>
          </p:cNvPr>
          <p:cNvSpPr txBox="1">
            <a:spLocks/>
          </p:cNvSpPr>
          <p:nvPr/>
        </p:nvSpPr>
        <p:spPr>
          <a:xfrm>
            <a:off x="8812648" y="74236"/>
            <a:ext cx="3214540" cy="553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000" b="1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Pergunta 9</a:t>
            </a:r>
            <a:endParaRPr lang="en-DE" sz="2000" b="1" dirty="0">
              <a:solidFill>
                <a:srgbClr val="C0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26B549E-1912-4C0D-BD60-7CF0A49C284A}"/>
              </a:ext>
            </a:extLst>
          </p:cNvPr>
          <p:cNvSpPr txBox="1"/>
          <p:nvPr/>
        </p:nvSpPr>
        <p:spPr>
          <a:xfrm>
            <a:off x="1045632" y="776538"/>
            <a:ext cx="10100734" cy="919401"/>
          </a:xfrm>
          <a:prstGeom prst="round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pt-BR" sz="2400" dirty="0">
                <a:solidFill>
                  <a:schemeClr val="bg1"/>
                </a:solidFill>
              </a:rPr>
              <a:t>Os profissionais com mais de um curso ou certificação possuem salários maiores?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541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38716E3-77AE-48CB-968C-CBBC3B90502B}"/>
              </a:ext>
            </a:extLst>
          </p:cNvPr>
          <p:cNvSpPr/>
          <p:nvPr/>
        </p:nvSpPr>
        <p:spPr>
          <a:xfrm>
            <a:off x="0" y="0"/>
            <a:ext cx="12192000" cy="70230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CC515A-5373-46A8-BCBA-97721FA44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12" y="74236"/>
            <a:ext cx="3214540" cy="553829"/>
          </a:xfrm>
        </p:spPr>
        <p:txBody>
          <a:bodyPr>
            <a:normAutofit/>
          </a:bodyPr>
          <a:lstStyle/>
          <a:p>
            <a:r>
              <a:rPr lang="pt-BR" sz="2400" b="1" i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Datavox Intelligence</a:t>
            </a:r>
            <a:endParaRPr lang="en-DE" sz="2400" b="1" dirty="0">
              <a:solidFill>
                <a:srgbClr val="0070C0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8203F69-4F1A-45FB-8BF7-3E6B40C4E04C}"/>
              </a:ext>
            </a:extLst>
          </p:cNvPr>
          <p:cNvSpPr txBox="1">
            <a:spLocks/>
          </p:cNvSpPr>
          <p:nvPr/>
        </p:nvSpPr>
        <p:spPr>
          <a:xfrm>
            <a:off x="8812648" y="74236"/>
            <a:ext cx="3214540" cy="553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000" b="1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Pergunta 10</a:t>
            </a:r>
            <a:endParaRPr lang="en-DE" sz="2000" b="1" dirty="0">
              <a:solidFill>
                <a:srgbClr val="C0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26B549E-1912-4C0D-BD60-7CF0A49C284A}"/>
              </a:ext>
            </a:extLst>
          </p:cNvPr>
          <p:cNvSpPr txBox="1"/>
          <p:nvPr/>
        </p:nvSpPr>
        <p:spPr>
          <a:xfrm>
            <a:off x="1045632" y="776538"/>
            <a:ext cx="10100734" cy="919401"/>
          </a:xfrm>
          <a:prstGeom prst="round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pt-BR" sz="2400" dirty="0">
                <a:solidFill>
                  <a:schemeClr val="bg1"/>
                </a:solidFill>
              </a:rPr>
              <a:t>Com base nos dados, quais 3 ações o RH pode tomar para ser mais competitivo na atração de talentos?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693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38716E3-77AE-48CB-968C-CBBC3B90502B}"/>
              </a:ext>
            </a:extLst>
          </p:cNvPr>
          <p:cNvSpPr/>
          <p:nvPr/>
        </p:nvSpPr>
        <p:spPr>
          <a:xfrm>
            <a:off x="0" y="0"/>
            <a:ext cx="12192000" cy="70230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CC515A-5373-46A8-BCBA-97721FA44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12" y="74236"/>
            <a:ext cx="3214540" cy="553829"/>
          </a:xfrm>
        </p:spPr>
        <p:txBody>
          <a:bodyPr>
            <a:normAutofit/>
          </a:bodyPr>
          <a:lstStyle/>
          <a:p>
            <a:r>
              <a:rPr lang="pt-BR" sz="2400" b="1" i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Datavox Intelligence</a:t>
            </a:r>
            <a:endParaRPr lang="en-DE" sz="2400" b="1" dirty="0">
              <a:solidFill>
                <a:srgbClr val="0070C0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8203F69-4F1A-45FB-8BF7-3E6B40C4E04C}"/>
              </a:ext>
            </a:extLst>
          </p:cNvPr>
          <p:cNvSpPr txBox="1">
            <a:spLocks/>
          </p:cNvSpPr>
          <p:nvPr/>
        </p:nvSpPr>
        <p:spPr>
          <a:xfrm>
            <a:off x="8812648" y="74236"/>
            <a:ext cx="3214540" cy="553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000" b="1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Pergunta 11</a:t>
            </a:r>
            <a:endParaRPr lang="en-DE" sz="2000" b="1" dirty="0">
              <a:solidFill>
                <a:srgbClr val="C0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26B549E-1912-4C0D-BD60-7CF0A49C284A}"/>
              </a:ext>
            </a:extLst>
          </p:cNvPr>
          <p:cNvSpPr txBox="1"/>
          <p:nvPr/>
        </p:nvSpPr>
        <p:spPr>
          <a:xfrm>
            <a:off x="1045632" y="776538"/>
            <a:ext cx="10100734" cy="510778"/>
          </a:xfrm>
          <a:prstGeom prst="round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pt-BR" sz="2400" dirty="0">
                <a:solidFill>
                  <a:schemeClr val="bg1"/>
                </a:solidFill>
              </a:rPr>
              <a:t>Quais as principais habilidades dos profissionais contratados?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062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38716E3-77AE-48CB-968C-CBBC3B90502B}"/>
              </a:ext>
            </a:extLst>
          </p:cNvPr>
          <p:cNvSpPr/>
          <p:nvPr/>
        </p:nvSpPr>
        <p:spPr>
          <a:xfrm>
            <a:off x="0" y="0"/>
            <a:ext cx="12192000" cy="70230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CC515A-5373-46A8-BCBA-97721FA44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12" y="74236"/>
            <a:ext cx="3214540" cy="553829"/>
          </a:xfrm>
        </p:spPr>
        <p:txBody>
          <a:bodyPr>
            <a:normAutofit/>
          </a:bodyPr>
          <a:lstStyle/>
          <a:p>
            <a:r>
              <a:rPr lang="pt-BR" sz="2400" b="1" i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Datavox Intelligence</a:t>
            </a:r>
            <a:endParaRPr lang="en-DE" sz="2400" b="1" dirty="0">
              <a:solidFill>
                <a:srgbClr val="0070C0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8203F69-4F1A-45FB-8BF7-3E6B40C4E04C}"/>
              </a:ext>
            </a:extLst>
          </p:cNvPr>
          <p:cNvSpPr txBox="1">
            <a:spLocks/>
          </p:cNvSpPr>
          <p:nvPr/>
        </p:nvSpPr>
        <p:spPr>
          <a:xfrm>
            <a:off x="8812648" y="74236"/>
            <a:ext cx="3214540" cy="553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000" b="1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Pergunta 12</a:t>
            </a:r>
            <a:endParaRPr lang="en-DE" sz="2000" b="1" dirty="0">
              <a:solidFill>
                <a:srgbClr val="C0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26B549E-1912-4C0D-BD60-7CF0A49C284A}"/>
              </a:ext>
            </a:extLst>
          </p:cNvPr>
          <p:cNvSpPr txBox="1"/>
          <p:nvPr/>
        </p:nvSpPr>
        <p:spPr>
          <a:xfrm>
            <a:off x="1045632" y="776538"/>
            <a:ext cx="10100734" cy="510778"/>
          </a:xfrm>
          <a:prstGeom prst="round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pt-BR" sz="2400" dirty="0">
                <a:solidFill>
                  <a:schemeClr val="bg1"/>
                </a:solidFill>
              </a:rPr>
              <a:t>Qual a faixa salarial por senioridade de analistas e cientistas de dados?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937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38716E3-77AE-48CB-968C-CBBC3B90502B}"/>
              </a:ext>
            </a:extLst>
          </p:cNvPr>
          <p:cNvSpPr/>
          <p:nvPr/>
        </p:nvSpPr>
        <p:spPr>
          <a:xfrm>
            <a:off x="0" y="0"/>
            <a:ext cx="12192000" cy="70230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CC515A-5373-46A8-BCBA-97721FA44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12" y="74236"/>
            <a:ext cx="3214540" cy="553829"/>
          </a:xfrm>
        </p:spPr>
        <p:txBody>
          <a:bodyPr>
            <a:normAutofit/>
          </a:bodyPr>
          <a:lstStyle/>
          <a:p>
            <a:r>
              <a:rPr lang="pt-BR" sz="2400" b="1" i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Datavox Intelligence</a:t>
            </a:r>
            <a:endParaRPr lang="en-DE" sz="2400" b="1" dirty="0">
              <a:solidFill>
                <a:srgbClr val="0070C0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8203F69-4F1A-45FB-8BF7-3E6B40C4E04C}"/>
              </a:ext>
            </a:extLst>
          </p:cNvPr>
          <p:cNvSpPr txBox="1">
            <a:spLocks/>
          </p:cNvSpPr>
          <p:nvPr/>
        </p:nvSpPr>
        <p:spPr>
          <a:xfrm>
            <a:off x="8812648" y="74236"/>
            <a:ext cx="3214540" cy="553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000" b="1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Pergunta 13</a:t>
            </a:r>
            <a:endParaRPr lang="en-DE" sz="2000" b="1" dirty="0">
              <a:solidFill>
                <a:srgbClr val="C0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26B549E-1912-4C0D-BD60-7CF0A49C284A}"/>
              </a:ext>
            </a:extLst>
          </p:cNvPr>
          <p:cNvSpPr txBox="1"/>
          <p:nvPr/>
        </p:nvSpPr>
        <p:spPr>
          <a:xfrm>
            <a:off x="1045632" y="776538"/>
            <a:ext cx="10100734" cy="510778"/>
          </a:xfrm>
          <a:prstGeom prst="round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pt-BR" sz="2400" dirty="0">
                <a:solidFill>
                  <a:schemeClr val="bg1"/>
                </a:solidFill>
              </a:rPr>
              <a:t>Os profissionais da área de dados estão trabalhando em qual modalidade?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934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38716E3-77AE-48CB-968C-CBBC3B90502B}"/>
              </a:ext>
            </a:extLst>
          </p:cNvPr>
          <p:cNvSpPr/>
          <p:nvPr/>
        </p:nvSpPr>
        <p:spPr>
          <a:xfrm>
            <a:off x="0" y="0"/>
            <a:ext cx="12192000" cy="70230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CC515A-5373-46A8-BCBA-97721FA44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12" y="74236"/>
            <a:ext cx="3214540" cy="553829"/>
          </a:xfrm>
        </p:spPr>
        <p:txBody>
          <a:bodyPr>
            <a:normAutofit/>
          </a:bodyPr>
          <a:lstStyle/>
          <a:p>
            <a:r>
              <a:rPr lang="pt-BR" sz="2400" b="1" i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Datavox Intelligence</a:t>
            </a:r>
            <a:endParaRPr lang="en-DE" sz="2400" b="1" dirty="0">
              <a:solidFill>
                <a:srgbClr val="0070C0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A146808-79D1-47A3-9E0D-6C9DA9E747D4}"/>
              </a:ext>
            </a:extLst>
          </p:cNvPr>
          <p:cNvSpPr/>
          <p:nvPr/>
        </p:nvSpPr>
        <p:spPr>
          <a:xfrm>
            <a:off x="1178036" y="1954947"/>
            <a:ext cx="2196445" cy="2029670"/>
          </a:xfrm>
          <a:prstGeom prst="roundRect">
            <a:avLst>
              <a:gd name="adj" fmla="val 9700"/>
            </a:avLst>
          </a:prstGeom>
          <a:solidFill>
            <a:schemeClr val="bg1"/>
          </a:solidFill>
          <a:ln w="22225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b="1" u="sng" dirty="0" err="1">
                <a:solidFill>
                  <a:schemeClr val="tx1"/>
                </a:solidFill>
              </a:rPr>
              <a:t>Equipe</a:t>
            </a:r>
            <a:endParaRPr lang="en-US" b="1" u="sng" dirty="0">
              <a:solidFill>
                <a:schemeClr val="tx1"/>
              </a:solidFill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US" sz="1400" b="1" dirty="0">
              <a:solidFill>
                <a:schemeClr val="tx1"/>
              </a:solidFill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dirty="0">
                <a:solidFill>
                  <a:schemeClr val="tx1"/>
                </a:solidFill>
              </a:rPr>
              <a:t>45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b="1" dirty="0" err="1">
                <a:solidFill>
                  <a:schemeClr val="tx1"/>
                </a:solidFill>
              </a:rPr>
              <a:t>Colaboladores</a:t>
            </a:r>
            <a:endParaRPr lang="en-US" sz="1600" b="1" dirty="0">
              <a:solidFill>
                <a:schemeClr val="tx1"/>
              </a:solidFill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1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(analistas, engenheiros e cientistas)</a:t>
            </a:r>
            <a:endParaRPr lang="en-DE" sz="1600" dirty="0">
              <a:solidFill>
                <a:schemeClr val="tx1"/>
              </a:solidFill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DE" sz="1400" b="1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E39A763-D908-44D8-8439-16597CCFC601}"/>
              </a:ext>
            </a:extLst>
          </p:cNvPr>
          <p:cNvCxnSpPr>
            <a:cxnSpLocks/>
          </p:cNvCxnSpPr>
          <p:nvPr/>
        </p:nvCxnSpPr>
        <p:spPr>
          <a:xfrm>
            <a:off x="1172695" y="4326903"/>
            <a:ext cx="9569776" cy="0"/>
          </a:xfrm>
          <a:prstGeom prst="straightConnector1">
            <a:avLst/>
          </a:prstGeom>
          <a:ln w="76200">
            <a:solidFill>
              <a:schemeClr val="tx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E509236-E04B-48D3-84A9-715076DE27AE}"/>
              </a:ext>
            </a:extLst>
          </p:cNvPr>
          <p:cNvSpPr/>
          <p:nvPr/>
        </p:nvSpPr>
        <p:spPr>
          <a:xfrm>
            <a:off x="8546026" y="1940014"/>
            <a:ext cx="2196445" cy="2029670"/>
          </a:xfrm>
          <a:prstGeom prst="roundRect">
            <a:avLst>
              <a:gd name="adj" fmla="val 9700"/>
            </a:avLst>
          </a:prstGeom>
          <a:solidFill>
            <a:srgbClr val="3399FF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b="1" u="sng" dirty="0" err="1">
                <a:solidFill>
                  <a:schemeClr val="tx1"/>
                </a:solidFill>
              </a:rPr>
              <a:t>Equipe</a:t>
            </a:r>
            <a:endParaRPr lang="en-US" b="1" u="sng" dirty="0">
              <a:solidFill>
                <a:schemeClr val="tx1"/>
              </a:solidFill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US" sz="1400" b="1" dirty="0">
              <a:solidFill>
                <a:schemeClr val="tx1"/>
              </a:solidFill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dirty="0">
                <a:solidFill>
                  <a:schemeClr val="tx1"/>
                </a:solidFill>
              </a:rPr>
              <a:t>90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600" b="1" dirty="0" err="1">
                <a:solidFill>
                  <a:schemeClr val="tx1"/>
                </a:solidFill>
              </a:rPr>
              <a:t>Colaboladores</a:t>
            </a:r>
            <a:endParaRPr lang="en-US" sz="1600" b="1" dirty="0">
              <a:solidFill>
                <a:schemeClr val="tx1"/>
              </a:solidFill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sz="1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(analistas, engenheiros e cientistas)</a:t>
            </a:r>
            <a:endParaRPr lang="en-DE" sz="1600" dirty="0">
              <a:solidFill>
                <a:schemeClr val="tx1"/>
              </a:solidFill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DE" sz="1400" b="1" dirty="0">
              <a:solidFill>
                <a:schemeClr val="tx1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8203F69-4F1A-45FB-8BF7-3E6B40C4E04C}"/>
              </a:ext>
            </a:extLst>
          </p:cNvPr>
          <p:cNvSpPr txBox="1">
            <a:spLocks/>
          </p:cNvSpPr>
          <p:nvPr/>
        </p:nvSpPr>
        <p:spPr>
          <a:xfrm>
            <a:off x="8812648" y="74236"/>
            <a:ext cx="3214540" cy="553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000" b="1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Planejamento 2026</a:t>
            </a:r>
            <a:endParaRPr lang="en-DE" sz="2000" b="1" dirty="0">
              <a:solidFill>
                <a:srgbClr val="C00000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ED48660-4B4C-4F07-B699-83D8DE2E4F59}"/>
              </a:ext>
            </a:extLst>
          </p:cNvPr>
          <p:cNvSpPr/>
          <p:nvPr/>
        </p:nvSpPr>
        <p:spPr>
          <a:xfrm>
            <a:off x="4862031" y="2436214"/>
            <a:ext cx="2196445" cy="1067136"/>
          </a:xfrm>
          <a:prstGeom prst="roundRect">
            <a:avLst>
              <a:gd name="adj" fmla="val 9700"/>
            </a:avLst>
          </a:prstGeom>
          <a:noFill/>
          <a:ln w="2540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US" b="1" dirty="0">
                <a:solidFill>
                  <a:schemeClr val="tx1"/>
                </a:solidFill>
              </a:rPr>
              <a:t>45 </a:t>
            </a:r>
            <a:r>
              <a:rPr lang="en-US" b="1" dirty="0" err="1">
                <a:solidFill>
                  <a:schemeClr val="tx1"/>
                </a:solidFill>
              </a:rPr>
              <a:t>novos</a:t>
            </a:r>
            <a:r>
              <a:rPr lang="en-US" b="1" dirty="0">
                <a:solidFill>
                  <a:schemeClr val="tx1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en-US" b="1" dirty="0" err="1">
                <a:solidFill>
                  <a:schemeClr val="tx1"/>
                </a:solidFill>
              </a:rPr>
              <a:t>Analistas</a:t>
            </a:r>
            <a:r>
              <a:rPr lang="en-US" b="1" dirty="0">
                <a:solidFill>
                  <a:schemeClr val="tx1"/>
                </a:solidFill>
              </a:rPr>
              <a:t> de dados</a:t>
            </a:r>
            <a:endParaRPr lang="en-DE" sz="1600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5767EE-1CC5-4CF0-99EB-400240C4BF3C}"/>
              </a:ext>
            </a:extLst>
          </p:cNvPr>
          <p:cNvSpPr txBox="1"/>
          <p:nvPr/>
        </p:nvSpPr>
        <p:spPr>
          <a:xfrm>
            <a:off x="3834364" y="2461950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+</a:t>
            </a:r>
            <a:endParaRPr lang="en-DE" sz="6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193789-7175-426E-B5E4-0742B9F63697}"/>
              </a:ext>
            </a:extLst>
          </p:cNvPr>
          <p:cNvSpPr txBox="1"/>
          <p:nvPr/>
        </p:nvSpPr>
        <p:spPr>
          <a:xfrm>
            <a:off x="7518359" y="2436214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=</a:t>
            </a:r>
            <a:endParaRPr lang="en-DE" sz="60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EF11410-5402-4206-9EA9-0C1347746AC8}"/>
              </a:ext>
            </a:extLst>
          </p:cNvPr>
          <p:cNvCxnSpPr>
            <a:cxnSpLocks/>
          </p:cNvCxnSpPr>
          <p:nvPr/>
        </p:nvCxnSpPr>
        <p:spPr>
          <a:xfrm>
            <a:off x="2276258" y="4105373"/>
            <a:ext cx="0" cy="221530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CBC9DA8-03BF-41A6-A088-16E334E0B81C}"/>
              </a:ext>
            </a:extLst>
          </p:cNvPr>
          <p:cNvCxnSpPr>
            <a:cxnSpLocks/>
          </p:cNvCxnSpPr>
          <p:nvPr/>
        </p:nvCxnSpPr>
        <p:spPr>
          <a:xfrm>
            <a:off x="9828700" y="4105373"/>
            <a:ext cx="0" cy="221530"/>
          </a:xfrm>
          <a:prstGeom prst="line">
            <a:avLst/>
          </a:prstGeom>
          <a:ln w="762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CF2475C-B669-446E-89B4-0E568878750D}"/>
              </a:ext>
            </a:extLst>
          </p:cNvPr>
          <p:cNvSpPr txBox="1"/>
          <p:nvPr/>
        </p:nvSpPr>
        <p:spPr>
          <a:xfrm>
            <a:off x="1961909" y="4314790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Hoje</a:t>
            </a:r>
            <a:endParaRPr lang="en-DE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2D47C8-8478-43D3-8BD0-406A9ADAC604}"/>
              </a:ext>
            </a:extLst>
          </p:cNvPr>
          <p:cNvSpPr txBox="1"/>
          <p:nvPr/>
        </p:nvSpPr>
        <p:spPr>
          <a:xfrm>
            <a:off x="9514351" y="431479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2026</a:t>
            </a:r>
            <a:endParaRPr lang="en-DE" b="1" dirty="0"/>
          </a:p>
        </p:txBody>
      </p:sp>
      <p:sp>
        <p:nvSpPr>
          <p:cNvPr id="27" name="Flowchart: Alternate Process 26">
            <a:extLst>
              <a:ext uri="{FF2B5EF4-FFF2-40B4-BE49-F238E27FC236}">
                <a16:creationId xmlns:a16="http://schemas.microsoft.com/office/drawing/2014/main" id="{BA8BBF2C-2CA0-4CFA-A201-FE07AB997B38}"/>
              </a:ext>
            </a:extLst>
          </p:cNvPr>
          <p:cNvSpPr/>
          <p:nvPr/>
        </p:nvSpPr>
        <p:spPr>
          <a:xfrm>
            <a:off x="2983426" y="4745482"/>
            <a:ext cx="5948314" cy="782894"/>
          </a:xfrm>
          <a:prstGeom prst="flowChartAlternateProcess">
            <a:avLst/>
          </a:prstGeom>
          <a:solidFill>
            <a:schemeClr val="accent1"/>
          </a:solidFill>
          <a:ln>
            <a:noFill/>
            <a:prstDash val="dash"/>
          </a:ln>
          <a:scene3d>
            <a:camera prst="obliqueTopLeft"/>
            <a:lightRig rig="threePt" dir="t"/>
          </a:scene3d>
          <a:sp3d prstMaterial="dkEdge">
            <a:bevelT w="127000"/>
            <a:bevelB w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Tomada</a:t>
            </a:r>
            <a:r>
              <a:rPr lang="en-US" b="1" dirty="0">
                <a:solidFill>
                  <a:schemeClr val="tx1"/>
                </a:solidFill>
              </a:rPr>
              <a:t> de </a:t>
            </a:r>
            <a:r>
              <a:rPr lang="en-US" b="1" dirty="0" err="1">
                <a:solidFill>
                  <a:schemeClr val="tx1"/>
                </a:solidFill>
              </a:rPr>
              <a:t>decis</a:t>
            </a:r>
            <a:r>
              <a:rPr lang="en-GB" b="1" dirty="0" err="1">
                <a:solidFill>
                  <a:schemeClr val="tx1"/>
                </a:solidFill>
              </a:rPr>
              <a:t>ão</a:t>
            </a:r>
            <a:r>
              <a:rPr lang="en-GB" b="1" dirty="0">
                <a:solidFill>
                  <a:schemeClr val="tx1"/>
                </a:solidFill>
              </a:rPr>
              <a:t> do RH da </a:t>
            </a:r>
            <a:r>
              <a:rPr lang="en-GB" b="1" dirty="0" err="1">
                <a:solidFill>
                  <a:schemeClr val="tx1"/>
                </a:solidFill>
              </a:rPr>
              <a:t>empresa</a:t>
            </a:r>
            <a:endParaRPr lang="en-GB" b="1" dirty="0">
              <a:solidFill>
                <a:schemeClr val="tx1"/>
              </a:solidFill>
            </a:endParaRPr>
          </a:p>
          <a:p>
            <a:pPr algn="ctr"/>
            <a:r>
              <a:rPr lang="en-GB" b="1" dirty="0" err="1">
                <a:solidFill>
                  <a:schemeClr val="tx1"/>
                </a:solidFill>
              </a:rPr>
              <a:t>baseada</a:t>
            </a:r>
            <a:r>
              <a:rPr lang="en-GB" b="1" dirty="0">
                <a:solidFill>
                  <a:schemeClr val="tx1"/>
                </a:solidFill>
              </a:rPr>
              <a:t> </a:t>
            </a:r>
            <a:r>
              <a:rPr lang="en-GB" b="1" dirty="0" err="1">
                <a:solidFill>
                  <a:schemeClr val="tx1"/>
                </a:solidFill>
              </a:rPr>
              <a:t>em</a:t>
            </a:r>
            <a:r>
              <a:rPr lang="en-GB" b="1" dirty="0">
                <a:solidFill>
                  <a:schemeClr val="tx1"/>
                </a:solidFill>
              </a:rPr>
              <a:t> dados.</a:t>
            </a:r>
            <a:endParaRPr lang="en-DE" b="1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26B549E-1912-4C0D-BD60-7CF0A49C284A}"/>
              </a:ext>
            </a:extLst>
          </p:cNvPr>
          <p:cNvSpPr txBox="1"/>
          <p:nvPr/>
        </p:nvSpPr>
        <p:spPr>
          <a:xfrm>
            <a:off x="0" y="1041181"/>
            <a:ext cx="1219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400" b="1" dirty="0" err="1">
                <a:solidFill>
                  <a:schemeClr val="tx1"/>
                </a:solidFill>
              </a:rPr>
              <a:t>Área</a:t>
            </a:r>
            <a:r>
              <a:rPr lang="en-US" sz="2400" b="1" dirty="0">
                <a:solidFill>
                  <a:schemeClr val="tx1"/>
                </a:solidFill>
              </a:rPr>
              <a:t> de dados</a:t>
            </a:r>
          </a:p>
        </p:txBody>
      </p:sp>
    </p:spTree>
    <p:extLst>
      <p:ext uri="{BB962C8B-B14F-4D97-AF65-F5344CB8AC3E}">
        <p14:creationId xmlns:p14="http://schemas.microsoft.com/office/powerpoint/2010/main" val="10376861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38716E3-77AE-48CB-968C-CBBC3B90502B}"/>
              </a:ext>
            </a:extLst>
          </p:cNvPr>
          <p:cNvSpPr/>
          <p:nvPr/>
        </p:nvSpPr>
        <p:spPr>
          <a:xfrm>
            <a:off x="0" y="0"/>
            <a:ext cx="12192000" cy="70230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CC515A-5373-46A8-BCBA-97721FA44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12" y="74236"/>
            <a:ext cx="3214540" cy="553829"/>
          </a:xfrm>
        </p:spPr>
        <p:txBody>
          <a:bodyPr>
            <a:normAutofit/>
          </a:bodyPr>
          <a:lstStyle/>
          <a:p>
            <a:r>
              <a:rPr lang="pt-BR" sz="2400" b="1" i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Datavox Intelligence</a:t>
            </a:r>
            <a:endParaRPr lang="en-DE" sz="2400" b="1" dirty="0">
              <a:solidFill>
                <a:srgbClr val="0070C0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8203F69-4F1A-45FB-8BF7-3E6B40C4E04C}"/>
              </a:ext>
            </a:extLst>
          </p:cNvPr>
          <p:cNvSpPr txBox="1">
            <a:spLocks/>
          </p:cNvSpPr>
          <p:nvPr/>
        </p:nvSpPr>
        <p:spPr>
          <a:xfrm>
            <a:off x="8812648" y="74236"/>
            <a:ext cx="3214540" cy="553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000" b="1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Pergunta 13</a:t>
            </a:r>
            <a:endParaRPr lang="en-DE" sz="2000" b="1" dirty="0">
              <a:solidFill>
                <a:srgbClr val="C0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26B549E-1912-4C0D-BD60-7CF0A49C284A}"/>
              </a:ext>
            </a:extLst>
          </p:cNvPr>
          <p:cNvSpPr txBox="1"/>
          <p:nvPr/>
        </p:nvSpPr>
        <p:spPr>
          <a:xfrm>
            <a:off x="1045632" y="776538"/>
            <a:ext cx="10100734" cy="510778"/>
          </a:xfrm>
          <a:prstGeom prst="round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4658DA-2710-48FC-A8B2-720CB35FD073}"/>
              </a:ext>
            </a:extLst>
          </p:cNvPr>
          <p:cNvSpPr txBox="1"/>
          <p:nvPr/>
        </p:nvSpPr>
        <p:spPr>
          <a:xfrm>
            <a:off x="1045632" y="1287316"/>
            <a:ext cx="10100734" cy="510778"/>
          </a:xfrm>
          <a:prstGeom prst="roundRect">
            <a:avLst/>
          </a:prstGeom>
          <a:solidFill>
            <a:srgbClr val="3399FF"/>
          </a:solidFill>
        </p:spPr>
        <p:txBody>
          <a:bodyPr wrap="square">
            <a:spAutoFit/>
          </a:bodyPr>
          <a:lstStyle/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7769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3877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38716E3-77AE-48CB-968C-CBBC3B90502B}"/>
              </a:ext>
            </a:extLst>
          </p:cNvPr>
          <p:cNvSpPr/>
          <p:nvPr/>
        </p:nvSpPr>
        <p:spPr>
          <a:xfrm>
            <a:off x="0" y="0"/>
            <a:ext cx="12192000" cy="70230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CC515A-5373-46A8-BCBA-97721FA44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12" y="74236"/>
            <a:ext cx="3214540" cy="553829"/>
          </a:xfrm>
        </p:spPr>
        <p:txBody>
          <a:bodyPr>
            <a:normAutofit/>
          </a:bodyPr>
          <a:lstStyle/>
          <a:p>
            <a:r>
              <a:rPr lang="pt-BR" sz="2400" b="1" i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Datavox Intelligence</a:t>
            </a:r>
            <a:endParaRPr lang="en-DE" sz="2400" b="1" dirty="0">
              <a:solidFill>
                <a:srgbClr val="0070C0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8203F69-4F1A-45FB-8BF7-3E6B40C4E04C}"/>
              </a:ext>
            </a:extLst>
          </p:cNvPr>
          <p:cNvSpPr txBox="1">
            <a:spLocks/>
          </p:cNvSpPr>
          <p:nvPr/>
        </p:nvSpPr>
        <p:spPr>
          <a:xfrm>
            <a:off x="8812648" y="74236"/>
            <a:ext cx="3214540" cy="553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000" b="1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Objetivos</a:t>
            </a:r>
            <a:endParaRPr lang="en-DE" sz="2000" b="1" dirty="0">
              <a:solidFill>
                <a:srgbClr val="C0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26B549E-1912-4C0D-BD60-7CF0A49C284A}"/>
              </a:ext>
            </a:extLst>
          </p:cNvPr>
          <p:cNvSpPr txBox="1"/>
          <p:nvPr/>
        </p:nvSpPr>
        <p:spPr>
          <a:xfrm>
            <a:off x="0" y="1606790"/>
            <a:ext cx="1219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400" b="1" u="sng" dirty="0" err="1">
                <a:solidFill>
                  <a:schemeClr val="tx1"/>
                </a:solidFill>
              </a:rPr>
              <a:t>Demandas</a:t>
            </a:r>
            <a:r>
              <a:rPr lang="en-US" sz="2400" b="1" u="sng" dirty="0">
                <a:solidFill>
                  <a:schemeClr val="tx1"/>
                </a:solidFill>
              </a:rPr>
              <a:t> do CEO e RH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971A7C3-74BC-4E9B-B21C-486FB7D7B240}"/>
              </a:ext>
            </a:extLst>
          </p:cNvPr>
          <p:cNvGrpSpPr/>
          <p:nvPr/>
        </p:nvGrpSpPr>
        <p:grpSpPr>
          <a:xfrm>
            <a:off x="1127839" y="2810092"/>
            <a:ext cx="9936322" cy="2029670"/>
            <a:chOff x="1072771" y="2800665"/>
            <a:chExt cx="9936322" cy="202967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3A146808-79D1-47A3-9E0D-6C9DA9E747D4}"/>
                </a:ext>
              </a:extLst>
            </p:cNvPr>
            <p:cNvSpPr/>
            <p:nvPr/>
          </p:nvSpPr>
          <p:spPr>
            <a:xfrm>
              <a:off x="1072771" y="2800665"/>
              <a:ext cx="2196445" cy="2029670"/>
            </a:xfrm>
            <a:prstGeom prst="roundRect">
              <a:avLst>
                <a:gd name="adj" fmla="val 9700"/>
              </a:avLst>
            </a:prstGeom>
            <a:solidFill>
              <a:schemeClr val="bg1"/>
            </a:solidFill>
            <a:ln w="22225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indent="0" algn="ctr">
                <a:buNone/>
              </a:pPr>
              <a:r>
                <a:rPr lang="en-GB" b="1" dirty="0" err="1">
                  <a:solidFill>
                    <a:schemeClr val="tx1"/>
                  </a:solidFill>
                </a:rPr>
                <a:t>Entender</a:t>
              </a:r>
              <a:r>
                <a:rPr lang="en-GB" b="1" dirty="0">
                  <a:solidFill>
                    <a:schemeClr val="tx1"/>
                  </a:solidFill>
                </a:rPr>
                <a:t> o </a:t>
              </a:r>
              <a:r>
                <a:rPr lang="en-GB" b="1" dirty="0" err="1">
                  <a:solidFill>
                    <a:schemeClr val="tx1"/>
                  </a:solidFill>
                </a:rPr>
                <a:t>perfil</a:t>
              </a:r>
              <a:r>
                <a:rPr lang="en-GB" b="1" dirty="0">
                  <a:solidFill>
                    <a:schemeClr val="tx1"/>
                  </a:solidFill>
                </a:rPr>
                <a:t> do </a:t>
              </a:r>
              <a:r>
                <a:rPr lang="en-GB" b="1" dirty="0" err="1">
                  <a:solidFill>
                    <a:schemeClr val="tx1"/>
                  </a:solidFill>
                </a:rPr>
                <a:t>proficionais</a:t>
              </a:r>
              <a:r>
                <a:rPr lang="en-GB" b="1" dirty="0">
                  <a:solidFill>
                    <a:schemeClr val="tx1"/>
                  </a:solidFill>
                </a:rPr>
                <a:t> de dados no </a:t>
              </a:r>
              <a:r>
                <a:rPr lang="en-GB" b="1" dirty="0" err="1">
                  <a:solidFill>
                    <a:schemeClr val="tx1"/>
                  </a:solidFill>
                </a:rPr>
                <a:t>Brasil</a:t>
              </a:r>
              <a:endParaRPr lang="en-DE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A606358-B19E-4554-BA0C-113C0EAC5CEF}"/>
                </a:ext>
              </a:extLst>
            </p:cNvPr>
            <p:cNvSpPr/>
            <p:nvPr/>
          </p:nvSpPr>
          <p:spPr>
            <a:xfrm>
              <a:off x="3652730" y="2800665"/>
              <a:ext cx="2196445" cy="2029670"/>
            </a:xfrm>
            <a:prstGeom prst="roundRect">
              <a:avLst>
                <a:gd name="adj" fmla="val 9700"/>
              </a:avLst>
            </a:prstGeom>
            <a:solidFill>
              <a:schemeClr val="bg1"/>
            </a:solidFill>
            <a:ln w="22225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indent="0" algn="ctr">
                <a:buNone/>
              </a:pPr>
              <a:r>
                <a:rPr lang="en-GB" b="1" dirty="0" err="1">
                  <a:solidFill>
                    <a:schemeClr val="tx1"/>
                  </a:solidFill>
                </a:rPr>
                <a:t>Saber</a:t>
              </a:r>
              <a:r>
                <a:rPr lang="en-GB" b="1" dirty="0">
                  <a:solidFill>
                    <a:schemeClr val="tx1"/>
                  </a:solidFill>
                </a:rPr>
                <a:t> </a:t>
              </a:r>
              <a:r>
                <a:rPr lang="en-GB" b="1" dirty="0" err="1">
                  <a:solidFill>
                    <a:schemeClr val="tx1"/>
                  </a:solidFill>
                </a:rPr>
                <a:t>onde</a:t>
              </a:r>
              <a:r>
                <a:rPr lang="en-GB" b="1" dirty="0">
                  <a:solidFill>
                    <a:schemeClr val="tx1"/>
                  </a:solidFill>
                </a:rPr>
                <a:t> </a:t>
              </a:r>
              <a:r>
                <a:rPr lang="en-GB" b="1" dirty="0" err="1">
                  <a:solidFill>
                    <a:schemeClr val="tx1"/>
                  </a:solidFill>
                </a:rPr>
                <a:t>estão</a:t>
              </a:r>
              <a:r>
                <a:rPr lang="en-GB" b="1" dirty="0">
                  <a:solidFill>
                    <a:schemeClr val="tx1"/>
                  </a:solidFill>
                </a:rPr>
                <a:t> </a:t>
              </a:r>
              <a:r>
                <a:rPr lang="en-GB" b="1" dirty="0" err="1">
                  <a:solidFill>
                    <a:schemeClr val="tx1"/>
                  </a:solidFill>
                </a:rPr>
                <a:t>os</a:t>
              </a:r>
              <a:r>
                <a:rPr lang="en-GB" b="1" dirty="0">
                  <a:solidFill>
                    <a:schemeClr val="tx1"/>
                  </a:solidFill>
                </a:rPr>
                <a:t> </a:t>
              </a:r>
              <a:r>
                <a:rPr lang="en-GB" b="1" dirty="0" err="1">
                  <a:solidFill>
                    <a:schemeClr val="tx1"/>
                  </a:solidFill>
                </a:rPr>
                <a:t>talentos</a:t>
              </a:r>
              <a:r>
                <a:rPr lang="en-GB" b="1" dirty="0">
                  <a:solidFill>
                    <a:schemeClr val="tx1"/>
                  </a:solidFill>
                </a:rPr>
                <a:t> com </a:t>
              </a:r>
              <a:r>
                <a:rPr lang="en-GB" b="1" dirty="0" err="1">
                  <a:solidFill>
                    <a:schemeClr val="tx1"/>
                  </a:solidFill>
                </a:rPr>
                <a:t>maior</a:t>
              </a:r>
              <a:r>
                <a:rPr lang="en-GB" b="1" dirty="0">
                  <a:solidFill>
                    <a:schemeClr val="tx1"/>
                  </a:solidFill>
                </a:rPr>
                <a:t> </a:t>
              </a:r>
              <a:r>
                <a:rPr lang="en-GB" b="1" dirty="0" err="1">
                  <a:solidFill>
                    <a:schemeClr val="tx1"/>
                  </a:solidFill>
                </a:rPr>
                <a:t>potencial</a:t>
              </a:r>
              <a:endParaRPr lang="en-DE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BAE2E48C-6FD1-434D-AA4B-647E63759FEB}"/>
                </a:ext>
              </a:extLst>
            </p:cNvPr>
            <p:cNvSpPr/>
            <p:nvPr/>
          </p:nvSpPr>
          <p:spPr>
            <a:xfrm>
              <a:off x="6232689" y="2800665"/>
              <a:ext cx="2196445" cy="2029670"/>
            </a:xfrm>
            <a:prstGeom prst="roundRect">
              <a:avLst>
                <a:gd name="adj" fmla="val 9700"/>
              </a:avLst>
            </a:prstGeom>
            <a:solidFill>
              <a:schemeClr val="bg1"/>
            </a:solidFill>
            <a:ln w="22225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indent="0" algn="ctr">
                <a:buNone/>
              </a:pPr>
              <a:r>
                <a:rPr lang="en-GB" b="1" dirty="0" err="1">
                  <a:solidFill>
                    <a:schemeClr val="tx1"/>
                  </a:solidFill>
                </a:rPr>
                <a:t>Descobrir</a:t>
              </a:r>
              <a:r>
                <a:rPr lang="en-GB" b="1" dirty="0">
                  <a:solidFill>
                    <a:schemeClr val="tx1"/>
                  </a:solidFill>
                </a:rPr>
                <a:t> o que </a:t>
              </a:r>
              <a:r>
                <a:rPr lang="en-GB" b="1" dirty="0" err="1">
                  <a:solidFill>
                    <a:schemeClr val="tx1"/>
                  </a:solidFill>
                </a:rPr>
                <a:t>motiva</a:t>
              </a:r>
              <a:r>
                <a:rPr lang="en-GB" b="1" dirty="0">
                  <a:solidFill>
                    <a:schemeClr val="tx1"/>
                  </a:solidFill>
                </a:rPr>
                <a:t> </a:t>
              </a:r>
              <a:r>
                <a:rPr lang="en-GB" b="1" dirty="0" err="1">
                  <a:solidFill>
                    <a:schemeClr val="tx1"/>
                  </a:solidFill>
                </a:rPr>
                <a:t>os</a:t>
              </a:r>
              <a:r>
                <a:rPr lang="en-GB" b="1" dirty="0">
                  <a:solidFill>
                    <a:schemeClr val="tx1"/>
                  </a:solidFill>
                </a:rPr>
                <a:t> </a:t>
              </a:r>
              <a:r>
                <a:rPr lang="en-GB" b="1" dirty="0" err="1">
                  <a:solidFill>
                    <a:schemeClr val="tx1"/>
                  </a:solidFill>
                </a:rPr>
                <a:t>profissionais</a:t>
              </a:r>
              <a:r>
                <a:rPr lang="en-GB" b="1" dirty="0">
                  <a:solidFill>
                    <a:schemeClr val="tx1"/>
                  </a:solidFill>
                </a:rPr>
                <a:t> a </a:t>
              </a:r>
              <a:r>
                <a:rPr lang="en-GB" b="1" dirty="0" err="1">
                  <a:solidFill>
                    <a:schemeClr val="tx1"/>
                  </a:solidFill>
                </a:rPr>
                <a:t>trocarem</a:t>
              </a:r>
              <a:r>
                <a:rPr lang="en-GB" b="1" dirty="0">
                  <a:solidFill>
                    <a:schemeClr val="tx1"/>
                  </a:solidFill>
                </a:rPr>
                <a:t> de </a:t>
              </a:r>
              <a:r>
                <a:rPr lang="en-GB" b="1" dirty="0" err="1">
                  <a:solidFill>
                    <a:schemeClr val="tx1"/>
                  </a:solidFill>
                </a:rPr>
                <a:t>empresa</a:t>
              </a:r>
              <a:endParaRPr lang="en-DE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DD6203DE-633A-4CDF-A6F5-FF9FDA9882F2}"/>
                </a:ext>
              </a:extLst>
            </p:cNvPr>
            <p:cNvSpPr/>
            <p:nvPr/>
          </p:nvSpPr>
          <p:spPr>
            <a:xfrm>
              <a:off x="8812648" y="2800665"/>
              <a:ext cx="2196445" cy="2029670"/>
            </a:xfrm>
            <a:prstGeom prst="roundRect">
              <a:avLst>
                <a:gd name="adj" fmla="val 9700"/>
              </a:avLst>
            </a:prstGeom>
            <a:solidFill>
              <a:schemeClr val="bg1"/>
            </a:solidFill>
            <a:ln w="22225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indent="0" algn="ctr">
                <a:buNone/>
              </a:pPr>
              <a:r>
                <a:rPr lang="en-GB" b="1" dirty="0" err="1">
                  <a:solidFill>
                    <a:schemeClr val="tx1"/>
                  </a:solidFill>
                </a:rPr>
                <a:t>Criar</a:t>
              </a:r>
              <a:r>
                <a:rPr lang="en-GB" b="1" dirty="0">
                  <a:solidFill>
                    <a:schemeClr val="tx1"/>
                  </a:solidFill>
                </a:rPr>
                <a:t> </a:t>
              </a:r>
              <a:r>
                <a:rPr lang="en-GB" b="1" dirty="0" err="1">
                  <a:solidFill>
                    <a:schemeClr val="tx1"/>
                  </a:solidFill>
                </a:rPr>
                <a:t>uma</a:t>
              </a:r>
              <a:r>
                <a:rPr lang="en-GB" b="1" dirty="0">
                  <a:solidFill>
                    <a:schemeClr val="tx1"/>
                  </a:solidFill>
                </a:rPr>
                <a:t> </a:t>
              </a:r>
              <a:r>
                <a:rPr lang="en-GB" b="1" dirty="0" err="1">
                  <a:solidFill>
                    <a:schemeClr val="tx1"/>
                  </a:solidFill>
                </a:rPr>
                <a:t>estratégia</a:t>
              </a:r>
              <a:r>
                <a:rPr lang="en-GB" b="1" dirty="0">
                  <a:solidFill>
                    <a:schemeClr val="tx1"/>
                  </a:solidFill>
                </a:rPr>
                <a:t> de </a:t>
              </a:r>
              <a:r>
                <a:rPr lang="en-GB" b="1" dirty="0" err="1">
                  <a:solidFill>
                    <a:schemeClr val="tx1"/>
                  </a:solidFill>
                </a:rPr>
                <a:t>atração</a:t>
              </a:r>
              <a:r>
                <a:rPr lang="en-GB" b="1" dirty="0">
                  <a:solidFill>
                    <a:schemeClr val="tx1"/>
                  </a:solidFill>
                </a:rPr>
                <a:t> e </a:t>
              </a:r>
              <a:r>
                <a:rPr lang="en-GB" b="1" dirty="0" err="1">
                  <a:solidFill>
                    <a:schemeClr val="tx1"/>
                  </a:solidFill>
                </a:rPr>
                <a:t>retenção</a:t>
              </a:r>
              <a:r>
                <a:rPr lang="en-GB" b="1" dirty="0">
                  <a:solidFill>
                    <a:schemeClr val="tx1"/>
                  </a:solidFill>
                </a:rPr>
                <a:t> </a:t>
              </a:r>
              <a:r>
                <a:rPr lang="en-GB" b="1" dirty="0" err="1">
                  <a:solidFill>
                    <a:schemeClr val="tx1"/>
                  </a:solidFill>
                </a:rPr>
                <a:t>daseada</a:t>
              </a:r>
              <a:r>
                <a:rPr lang="en-GB" b="1" dirty="0">
                  <a:solidFill>
                    <a:schemeClr val="tx1"/>
                  </a:solidFill>
                </a:rPr>
                <a:t> </a:t>
              </a:r>
              <a:r>
                <a:rPr lang="en-GB" b="1" dirty="0" err="1">
                  <a:solidFill>
                    <a:schemeClr val="tx1"/>
                  </a:solidFill>
                </a:rPr>
                <a:t>em</a:t>
              </a:r>
              <a:r>
                <a:rPr lang="en-GB" b="1" dirty="0">
                  <a:solidFill>
                    <a:schemeClr val="tx1"/>
                  </a:solidFill>
                </a:rPr>
                <a:t> dados</a:t>
              </a:r>
              <a:endParaRPr lang="en-DE" sz="16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B33E8D8-9F36-4EF3-A722-03164E6E8DAF}"/>
              </a:ext>
            </a:extLst>
          </p:cNvPr>
          <p:cNvSpPr/>
          <p:nvPr/>
        </p:nvSpPr>
        <p:spPr>
          <a:xfrm>
            <a:off x="3324284" y="5033912"/>
            <a:ext cx="5543432" cy="547487"/>
          </a:xfrm>
          <a:prstGeom prst="roundRect">
            <a:avLst>
              <a:gd name="adj" fmla="val 9700"/>
            </a:avLst>
          </a:prstGeom>
          <a:solidFill>
            <a:schemeClr val="bg1"/>
          </a:solidFill>
          <a:ln w="22225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GB" sz="1600" b="1" dirty="0">
                <a:solidFill>
                  <a:schemeClr val="tx1"/>
                </a:solidFill>
              </a:rPr>
              <a:t>13 </a:t>
            </a:r>
            <a:r>
              <a:rPr lang="en-GB" sz="1600" b="1" dirty="0" err="1">
                <a:solidFill>
                  <a:schemeClr val="tx1"/>
                </a:solidFill>
              </a:rPr>
              <a:t>questões</a:t>
            </a:r>
            <a:r>
              <a:rPr lang="en-GB" sz="1600" b="1" dirty="0">
                <a:solidFill>
                  <a:schemeClr val="tx1"/>
                </a:solidFill>
              </a:rPr>
              <a:t> </a:t>
            </a:r>
            <a:r>
              <a:rPr lang="en-GB" sz="1600" b="1" dirty="0" err="1">
                <a:solidFill>
                  <a:schemeClr val="tx1"/>
                </a:solidFill>
              </a:rPr>
              <a:t>especificas</a:t>
            </a:r>
            <a:r>
              <a:rPr lang="en-GB" sz="1600" b="1" dirty="0">
                <a:solidFill>
                  <a:schemeClr val="tx1"/>
                </a:solidFill>
              </a:rPr>
              <a:t> </a:t>
            </a:r>
            <a:r>
              <a:rPr lang="en-GB" sz="1600" b="1" dirty="0" err="1">
                <a:solidFill>
                  <a:schemeClr val="tx1"/>
                </a:solidFill>
              </a:rPr>
              <a:t>sobre</a:t>
            </a:r>
            <a:r>
              <a:rPr lang="en-GB" sz="1600" b="1" dirty="0">
                <a:solidFill>
                  <a:schemeClr val="tx1"/>
                </a:solidFill>
              </a:rPr>
              <a:t> </a:t>
            </a:r>
            <a:r>
              <a:rPr lang="en-GB" sz="1600" b="1" dirty="0" err="1">
                <a:solidFill>
                  <a:schemeClr val="tx1"/>
                </a:solidFill>
              </a:rPr>
              <a:t>os</a:t>
            </a:r>
            <a:r>
              <a:rPr lang="en-GB" sz="1600" b="1" dirty="0">
                <a:solidFill>
                  <a:schemeClr val="tx1"/>
                </a:solidFill>
              </a:rPr>
              <a:t> dados</a:t>
            </a:r>
            <a:endParaRPr lang="en-DE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747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38716E3-77AE-48CB-968C-CBBC3B90502B}"/>
              </a:ext>
            </a:extLst>
          </p:cNvPr>
          <p:cNvSpPr/>
          <p:nvPr/>
        </p:nvSpPr>
        <p:spPr>
          <a:xfrm>
            <a:off x="0" y="0"/>
            <a:ext cx="12192000" cy="70230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CC515A-5373-46A8-BCBA-97721FA44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12" y="74236"/>
            <a:ext cx="3214540" cy="553829"/>
          </a:xfrm>
        </p:spPr>
        <p:txBody>
          <a:bodyPr>
            <a:normAutofit/>
          </a:bodyPr>
          <a:lstStyle/>
          <a:p>
            <a:r>
              <a:rPr lang="pt-BR" sz="2400" b="1" i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Datavox Intelligence</a:t>
            </a:r>
            <a:endParaRPr lang="en-DE" sz="2400" b="1" dirty="0">
              <a:solidFill>
                <a:srgbClr val="0070C0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8203F69-4F1A-45FB-8BF7-3E6B40C4E04C}"/>
              </a:ext>
            </a:extLst>
          </p:cNvPr>
          <p:cNvSpPr txBox="1">
            <a:spLocks/>
          </p:cNvSpPr>
          <p:nvPr/>
        </p:nvSpPr>
        <p:spPr>
          <a:xfrm>
            <a:off x="8812648" y="74236"/>
            <a:ext cx="3214540" cy="553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000" b="1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Metodologia</a:t>
            </a:r>
            <a:endParaRPr lang="en-DE" sz="2000" b="1" dirty="0">
              <a:solidFill>
                <a:srgbClr val="C0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26B549E-1912-4C0D-BD60-7CF0A49C284A}"/>
              </a:ext>
            </a:extLst>
          </p:cNvPr>
          <p:cNvSpPr txBox="1"/>
          <p:nvPr/>
        </p:nvSpPr>
        <p:spPr>
          <a:xfrm>
            <a:off x="0" y="1606790"/>
            <a:ext cx="1219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400" b="1" u="sng" dirty="0">
                <a:solidFill>
                  <a:schemeClr val="tx1"/>
                </a:solidFill>
              </a:rPr>
              <a:t>Fonte de dados / </a:t>
            </a:r>
            <a:r>
              <a:rPr lang="en-US" sz="2400" b="1" u="sng" dirty="0" err="1">
                <a:solidFill>
                  <a:schemeClr val="tx1"/>
                </a:solidFill>
              </a:rPr>
              <a:t>Pesquisa</a:t>
            </a:r>
            <a:endParaRPr lang="en-US" sz="2400" b="1" u="sng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A146808-79D1-47A3-9E0D-6C9DA9E747D4}"/>
              </a:ext>
            </a:extLst>
          </p:cNvPr>
          <p:cNvSpPr/>
          <p:nvPr/>
        </p:nvSpPr>
        <p:spPr>
          <a:xfrm>
            <a:off x="689022" y="2326059"/>
            <a:ext cx="2817751" cy="1425810"/>
          </a:xfrm>
          <a:prstGeom prst="roundRect">
            <a:avLst>
              <a:gd name="adj" fmla="val 9700"/>
            </a:avLst>
          </a:prstGeom>
          <a:solidFill>
            <a:schemeClr val="bg1"/>
          </a:solidFill>
          <a:ln w="22225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u="sng" dirty="0" err="1">
                <a:solidFill>
                  <a:schemeClr val="tx1"/>
                </a:solidFill>
              </a:rPr>
              <a:t>Tamanho</a:t>
            </a:r>
            <a:r>
              <a:rPr lang="en-GB" b="1" u="sng" dirty="0">
                <a:solidFill>
                  <a:schemeClr val="tx1"/>
                </a:solidFill>
              </a:rPr>
              <a:t> </a:t>
            </a:r>
            <a:r>
              <a:rPr lang="en-GB" b="1" u="sng" dirty="0" err="1">
                <a:solidFill>
                  <a:schemeClr val="tx1"/>
                </a:solidFill>
              </a:rPr>
              <a:t>amostral</a:t>
            </a:r>
            <a:endParaRPr lang="en-GB" b="1" u="sng" dirty="0">
              <a:solidFill>
                <a:schemeClr val="tx1"/>
              </a:solidFill>
            </a:endParaRPr>
          </a:p>
          <a:p>
            <a:pPr algn="ctr"/>
            <a:endParaRPr lang="en-GB" b="1" dirty="0">
              <a:solidFill>
                <a:schemeClr val="tx1"/>
              </a:solidFill>
            </a:endParaRPr>
          </a:p>
          <a:p>
            <a:pPr algn="ctr"/>
            <a:r>
              <a:rPr lang="en-GB" sz="1600" dirty="0">
                <a:solidFill>
                  <a:schemeClr val="tx1"/>
                </a:solidFill>
              </a:rPr>
              <a:t>5293 </a:t>
            </a:r>
            <a:r>
              <a:rPr lang="en-GB" sz="1600" dirty="0" err="1">
                <a:solidFill>
                  <a:schemeClr val="tx1"/>
                </a:solidFill>
              </a:rPr>
              <a:t>entrevistados</a:t>
            </a:r>
            <a:r>
              <a:rPr lang="en-GB" sz="1600" dirty="0">
                <a:solidFill>
                  <a:schemeClr val="tx1"/>
                </a:solidFill>
              </a:rPr>
              <a:t> de </a:t>
            </a:r>
            <a:r>
              <a:rPr lang="en-GB" sz="1600" dirty="0" err="1">
                <a:solidFill>
                  <a:schemeClr val="tx1"/>
                </a:solidFill>
              </a:rPr>
              <a:t>todas</a:t>
            </a:r>
            <a:r>
              <a:rPr lang="en-GB" sz="1600" dirty="0">
                <a:solidFill>
                  <a:schemeClr val="tx1"/>
                </a:solidFill>
              </a:rPr>
              <a:t> as </a:t>
            </a:r>
            <a:r>
              <a:rPr lang="en-GB" sz="1600" dirty="0" err="1">
                <a:solidFill>
                  <a:schemeClr val="tx1"/>
                </a:solidFill>
              </a:rPr>
              <a:t>regiões</a:t>
            </a:r>
            <a:r>
              <a:rPr lang="en-GB" sz="1600" dirty="0">
                <a:solidFill>
                  <a:schemeClr val="tx1"/>
                </a:solidFill>
              </a:rPr>
              <a:t> do </a:t>
            </a:r>
            <a:r>
              <a:rPr lang="en-GB" sz="1600" dirty="0" err="1">
                <a:solidFill>
                  <a:schemeClr val="tx1"/>
                </a:solidFill>
              </a:rPr>
              <a:t>Brasil</a:t>
            </a:r>
            <a:r>
              <a:rPr lang="en-GB" sz="1600" dirty="0">
                <a:solidFill>
                  <a:schemeClr val="tx1"/>
                </a:solidFill>
              </a:rPr>
              <a:t>.</a:t>
            </a:r>
            <a:endParaRPr lang="en-DE" sz="1600" dirty="0">
              <a:solidFill>
                <a:schemeClr val="tx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A606358-B19E-4554-BA0C-113C0EAC5CEF}"/>
              </a:ext>
            </a:extLst>
          </p:cNvPr>
          <p:cNvSpPr/>
          <p:nvPr/>
        </p:nvSpPr>
        <p:spPr>
          <a:xfrm>
            <a:off x="689021" y="3960642"/>
            <a:ext cx="2817751" cy="1290568"/>
          </a:xfrm>
          <a:prstGeom prst="roundRect">
            <a:avLst>
              <a:gd name="adj" fmla="val 9700"/>
            </a:avLst>
          </a:prstGeom>
          <a:solidFill>
            <a:schemeClr val="bg1"/>
          </a:solidFill>
          <a:ln w="22225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u="sng" dirty="0" err="1">
                <a:solidFill>
                  <a:schemeClr val="tx1"/>
                </a:solidFill>
              </a:rPr>
              <a:t>Periodo</a:t>
            </a:r>
            <a:endParaRPr lang="en-GB" b="1" u="sng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en-GB" b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GB" sz="1600" dirty="0">
                <a:solidFill>
                  <a:schemeClr val="tx1"/>
                </a:solidFill>
              </a:rPr>
              <a:t>Out - Dez </a:t>
            </a:r>
            <a:r>
              <a:rPr lang="en-US" sz="1600" dirty="0">
                <a:solidFill>
                  <a:schemeClr val="tx1"/>
                </a:solidFill>
              </a:rPr>
              <a:t>/ </a:t>
            </a:r>
            <a:r>
              <a:rPr lang="en-GB" sz="1600" dirty="0">
                <a:solidFill>
                  <a:schemeClr val="tx1"/>
                </a:solidFill>
              </a:rPr>
              <a:t>2023. 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AE2E48C-6FD1-434D-AA4B-647E63759FEB}"/>
              </a:ext>
            </a:extLst>
          </p:cNvPr>
          <p:cNvSpPr/>
          <p:nvPr/>
        </p:nvSpPr>
        <p:spPr>
          <a:xfrm>
            <a:off x="8685226" y="2326058"/>
            <a:ext cx="3054284" cy="2104540"/>
          </a:xfrm>
          <a:prstGeom prst="roundRect">
            <a:avLst>
              <a:gd name="adj" fmla="val 9700"/>
            </a:avLst>
          </a:prstGeom>
          <a:solidFill>
            <a:schemeClr val="bg1"/>
          </a:solidFill>
          <a:ln w="22225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u="sng" dirty="0" err="1">
                <a:solidFill>
                  <a:schemeClr val="tx1"/>
                </a:solidFill>
              </a:rPr>
              <a:t>Divisão</a:t>
            </a:r>
            <a:r>
              <a:rPr lang="en-GB" b="1" u="sng" dirty="0">
                <a:solidFill>
                  <a:schemeClr val="tx1"/>
                </a:solidFill>
              </a:rPr>
              <a:t> da </a:t>
            </a:r>
            <a:r>
              <a:rPr lang="en-GB" b="1" u="sng" dirty="0" err="1">
                <a:solidFill>
                  <a:schemeClr val="tx1"/>
                </a:solidFill>
              </a:rPr>
              <a:t>pesquisa</a:t>
            </a:r>
            <a:endParaRPr lang="en-GB" b="1" u="sng" dirty="0">
              <a:solidFill>
                <a:schemeClr val="tx1"/>
              </a:solidFill>
            </a:endParaRPr>
          </a:p>
          <a:p>
            <a:endParaRPr lang="pt-BR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</a:rPr>
              <a:t>Analista de 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</a:rPr>
              <a:t>cientista de 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</a:rPr>
              <a:t>engenheiro de 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BR" sz="1600" dirty="0">
                <a:solidFill>
                  <a:schemeClr val="tx1"/>
                </a:solidFill>
              </a:rPr>
              <a:t>(júnior, pleno, sênior e gestores)</a:t>
            </a:r>
            <a:endParaRPr lang="en-DE" sz="1600" dirty="0">
              <a:solidFill>
                <a:schemeClr val="tx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D6203DE-633A-4CDF-A6F5-FF9FDA9882F2}"/>
              </a:ext>
            </a:extLst>
          </p:cNvPr>
          <p:cNvSpPr/>
          <p:nvPr/>
        </p:nvSpPr>
        <p:spPr>
          <a:xfrm>
            <a:off x="3973397" y="2326058"/>
            <a:ext cx="4245205" cy="2925152"/>
          </a:xfrm>
          <a:prstGeom prst="roundRect">
            <a:avLst>
              <a:gd name="adj" fmla="val 9700"/>
            </a:avLst>
          </a:prstGeom>
          <a:solidFill>
            <a:schemeClr val="bg1"/>
          </a:solidFill>
          <a:ln w="22225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GB" b="1" u="sng" dirty="0" err="1">
                <a:solidFill>
                  <a:schemeClr val="tx1"/>
                </a:solidFill>
              </a:rPr>
              <a:t>Divisão</a:t>
            </a:r>
            <a:r>
              <a:rPr lang="en-GB" b="1" u="sng" dirty="0">
                <a:solidFill>
                  <a:schemeClr val="tx1"/>
                </a:solidFill>
              </a:rPr>
              <a:t> da </a:t>
            </a:r>
            <a:r>
              <a:rPr lang="en-GB" b="1" u="sng" dirty="0" err="1">
                <a:solidFill>
                  <a:schemeClr val="tx1"/>
                </a:solidFill>
              </a:rPr>
              <a:t>pesquisa</a:t>
            </a:r>
            <a:endParaRPr lang="en-GB" b="1" u="sng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en-GB" b="1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solidFill>
                  <a:schemeClr val="tx1"/>
                </a:solidFill>
              </a:rPr>
              <a:t>Demográficos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solidFill>
                  <a:schemeClr val="tx1"/>
                </a:solidFill>
              </a:rPr>
              <a:t>Carreira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solidFill>
                  <a:schemeClr val="tx1"/>
                </a:solidFill>
              </a:rPr>
              <a:t>Desafios dos gestores Parte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solidFill>
                  <a:schemeClr val="tx1"/>
                </a:solidFill>
              </a:rPr>
              <a:t>Conhecimentos na área de dados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solidFill>
                  <a:schemeClr val="tx1"/>
                </a:solidFill>
              </a:rPr>
              <a:t>Objetivos na área de dados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solidFill>
                  <a:schemeClr val="tx1"/>
                </a:solidFill>
              </a:rPr>
              <a:t>Conhecimentos em Engenharia de Dados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solidFill>
                  <a:schemeClr val="tx1"/>
                </a:solidFill>
              </a:rPr>
              <a:t>Conhecimentos em Análise de Dados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solidFill>
                  <a:schemeClr val="tx1"/>
                </a:solidFill>
              </a:rPr>
              <a:t>Conhecimentos em Ciências de Dados</a:t>
            </a:r>
          </a:p>
        </p:txBody>
      </p:sp>
    </p:spTree>
    <p:extLst>
      <p:ext uri="{BB962C8B-B14F-4D97-AF65-F5344CB8AC3E}">
        <p14:creationId xmlns:p14="http://schemas.microsoft.com/office/powerpoint/2010/main" val="1132170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38716E3-77AE-48CB-968C-CBBC3B90502B}"/>
              </a:ext>
            </a:extLst>
          </p:cNvPr>
          <p:cNvSpPr/>
          <p:nvPr/>
        </p:nvSpPr>
        <p:spPr>
          <a:xfrm>
            <a:off x="0" y="0"/>
            <a:ext cx="12192000" cy="70230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CC515A-5373-46A8-BCBA-97721FA44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12" y="74236"/>
            <a:ext cx="3214540" cy="553829"/>
          </a:xfrm>
        </p:spPr>
        <p:txBody>
          <a:bodyPr>
            <a:normAutofit/>
          </a:bodyPr>
          <a:lstStyle/>
          <a:p>
            <a:r>
              <a:rPr lang="pt-BR" sz="2400" b="1" i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Datavox Intelligence</a:t>
            </a:r>
            <a:endParaRPr lang="en-DE" sz="2400" b="1" dirty="0">
              <a:solidFill>
                <a:srgbClr val="0070C0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8203F69-4F1A-45FB-8BF7-3E6B40C4E04C}"/>
              </a:ext>
            </a:extLst>
          </p:cNvPr>
          <p:cNvSpPr txBox="1">
            <a:spLocks/>
          </p:cNvSpPr>
          <p:nvPr/>
        </p:nvSpPr>
        <p:spPr>
          <a:xfrm>
            <a:off x="8812648" y="74236"/>
            <a:ext cx="3214540" cy="553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000" b="1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Metodologia</a:t>
            </a:r>
            <a:endParaRPr lang="en-DE" sz="2000" b="1" dirty="0">
              <a:solidFill>
                <a:srgbClr val="C0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26B549E-1912-4C0D-BD60-7CF0A49C284A}"/>
              </a:ext>
            </a:extLst>
          </p:cNvPr>
          <p:cNvSpPr txBox="1"/>
          <p:nvPr/>
        </p:nvSpPr>
        <p:spPr>
          <a:xfrm>
            <a:off x="0" y="1606790"/>
            <a:ext cx="1219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400" b="1" u="sng" dirty="0" err="1">
                <a:solidFill>
                  <a:schemeClr val="tx1"/>
                </a:solidFill>
              </a:rPr>
              <a:t>Premissas</a:t>
            </a:r>
            <a:r>
              <a:rPr lang="en-US" sz="2400" b="1" u="sng" dirty="0">
                <a:solidFill>
                  <a:schemeClr val="tx1"/>
                </a:solidFill>
              </a:rPr>
              <a:t> </a:t>
            </a:r>
            <a:r>
              <a:rPr lang="en-US" sz="2400" b="1" u="sng" dirty="0" err="1">
                <a:solidFill>
                  <a:schemeClr val="tx1"/>
                </a:solidFill>
              </a:rPr>
              <a:t>assumidas</a:t>
            </a:r>
            <a:endParaRPr lang="en-US" sz="2400" b="1" u="sng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A146808-79D1-47A3-9E0D-6C9DA9E747D4}"/>
              </a:ext>
            </a:extLst>
          </p:cNvPr>
          <p:cNvSpPr/>
          <p:nvPr/>
        </p:nvSpPr>
        <p:spPr>
          <a:xfrm>
            <a:off x="689022" y="2326059"/>
            <a:ext cx="2817751" cy="1425810"/>
          </a:xfrm>
          <a:prstGeom prst="roundRect">
            <a:avLst>
              <a:gd name="adj" fmla="val 9700"/>
            </a:avLst>
          </a:prstGeom>
          <a:solidFill>
            <a:schemeClr val="bg1"/>
          </a:solidFill>
          <a:ln w="22225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u="sng" dirty="0" err="1">
                <a:solidFill>
                  <a:schemeClr val="tx1"/>
                </a:solidFill>
              </a:rPr>
              <a:t>Tamanho</a:t>
            </a:r>
            <a:r>
              <a:rPr lang="en-GB" b="1" u="sng" dirty="0">
                <a:solidFill>
                  <a:schemeClr val="tx1"/>
                </a:solidFill>
              </a:rPr>
              <a:t> </a:t>
            </a:r>
            <a:r>
              <a:rPr lang="en-GB" b="1" u="sng" dirty="0" err="1">
                <a:solidFill>
                  <a:schemeClr val="tx1"/>
                </a:solidFill>
              </a:rPr>
              <a:t>amostral</a:t>
            </a:r>
            <a:endParaRPr lang="en-GB" b="1" u="sng" dirty="0">
              <a:solidFill>
                <a:schemeClr val="tx1"/>
              </a:solidFill>
            </a:endParaRPr>
          </a:p>
          <a:p>
            <a:pPr algn="ctr"/>
            <a:endParaRPr lang="en-GB" b="1" dirty="0">
              <a:solidFill>
                <a:schemeClr val="tx1"/>
              </a:solidFill>
            </a:endParaRPr>
          </a:p>
          <a:p>
            <a:pPr algn="ctr"/>
            <a:r>
              <a:rPr lang="en-GB" sz="1600" dirty="0">
                <a:solidFill>
                  <a:schemeClr val="tx1"/>
                </a:solidFill>
              </a:rPr>
              <a:t>5293 </a:t>
            </a:r>
            <a:r>
              <a:rPr lang="en-GB" sz="1600" dirty="0" err="1">
                <a:solidFill>
                  <a:schemeClr val="tx1"/>
                </a:solidFill>
              </a:rPr>
              <a:t>entrevistados</a:t>
            </a:r>
            <a:r>
              <a:rPr lang="en-GB" sz="1600" dirty="0">
                <a:solidFill>
                  <a:schemeClr val="tx1"/>
                </a:solidFill>
              </a:rPr>
              <a:t> de </a:t>
            </a:r>
            <a:r>
              <a:rPr lang="en-GB" sz="1600" dirty="0" err="1">
                <a:solidFill>
                  <a:schemeClr val="tx1"/>
                </a:solidFill>
              </a:rPr>
              <a:t>todas</a:t>
            </a:r>
            <a:r>
              <a:rPr lang="en-GB" sz="1600" dirty="0">
                <a:solidFill>
                  <a:schemeClr val="tx1"/>
                </a:solidFill>
              </a:rPr>
              <a:t> as </a:t>
            </a:r>
            <a:r>
              <a:rPr lang="en-GB" sz="1600" dirty="0" err="1">
                <a:solidFill>
                  <a:schemeClr val="tx1"/>
                </a:solidFill>
              </a:rPr>
              <a:t>regiões</a:t>
            </a:r>
            <a:r>
              <a:rPr lang="en-GB" sz="1600" dirty="0">
                <a:solidFill>
                  <a:schemeClr val="tx1"/>
                </a:solidFill>
              </a:rPr>
              <a:t> do </a:t>
            </a:r>
            <a:r>
              <a:rPr lang="en-GB" sz="1600" dirty="0" err="1">
                <a:solidFill>
                  <a:schemeClr val="tx1"/>
                </a:solidFill>
              </a:rPr>
              <a:t>Brasil</a:t>
            </a:r>
            <a:r>
              <a:rPr lang="en-GB" sz="1600" dirty="0">
                <a:solidFill>
                  <a:schemeClr val="tx1"/>
                </a:solidFill>
              </a:rPr>
              <a:t>.</a:t>
            </a:r>
            <a:endParaRPr lang="en-DE" sz="1600" dirty="0">
              <a:solidFill>
                <a:schemeClr val="tx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A606358-B19E-4554-BA0C-113C0EAC5CEF}"/>
              </a:ext>
            </a:extLst>
          </p:cNvPr>
          <p:cNvSpPr/>
          <p:nvPr/>
        </p:nvSpPr>
        <p:spPr>
          <a:xfrm>
            <a:off x="689021" y="3960642"/>
            <a:ext cx="2817751" cy="1290568"/>
          </a:xfrm>
          <a:prstGeom prst="roundRect">
            <a:avLst>
              <a:gd name="adj" fmla="val 9700"/>
            </a:avLst>
          </a:prstGeom>
          <a:solidFill>
            <a:schemeClr val="bg1"/>
          </a:solidFill>
          <a:ln w="22225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u="sng" dirty="0" err="1">
                <a:solidFill>
                  <a:schemeClr val="tx1"/>
                </a:solidFill>
              </a:rPr>
              <a:t>Periodo</a:t>
            </a:r>
            <a:endParaRPr lang="en-GB" b="1" u="sng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en-GB" b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GB" sz="1600" dirty="0">
                <a:solidFill>
                  <a:schemeClr val="tx1"/>
                </a:solidFill>
              </a:rPr>
              <a:t>Out - Dez </a:t>
            </a:r>
            <a:r>
              <a:rPr lang="en-US" sz="1600" dirty="0">
                <a:solidFill>
                  <a:schemeClr val="tx1"/>
                </a:solidFill>
              </a:rPr>
              <a:t>/ </a:t>
            </a:r>
            <a:r>
              <a:rPr lang="en-GB" sz="1600" dirty="0">
                <a:solidFill>
                  <a:schemeClr val="tx1"/>
                </a:solidFill>
              </a:rPr>
              <a:t>2023. 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AE2E48C-6FD1-434D-AA4B-647E63759FEB}"/>
              </a:ext>
            </a:extLst>
          </p:cNvPr>
          <p:cNvSpPr/>
          <p:nvPr/>
        </p:nvSpPr>
        <p:spPr>
          <a:xfrm>
            <a:off x="8685226" y="2326058"/>
            <a:ext cx="3054284" cy="2104540"/>
          </a:xfrm>
          <a:prstGeom prst="roundRect">
            <a:avLst>
              <a:gd name="adj" fmla="val 9700"/>
            </a:avLst>
          </a:prstGeom>
          <a:solidFill>
            <a:schemeClr val="bg1"/>
          </a:solidFill>
          <a:ln w="22225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u="sng" dirty="0" err="1">
                <a:solidFill>
                  <a:schemeClr val="tx1"/>
                </a:solidFill>
              </a:rPr>
              <a:t>Divisão</a:t>
            </a:r>
            <a:r>
              <a:rPr lang="en-GB" b="1" u="sng" dirty="0">
                <a:solidFill>
                  <a:schemeClr val="tx1"/>
                </a:solidFill>
              </a:rPr>
              <a:t> da </a:t>
            </a:r>
            <a:r>
              <a:rPr lang="en-GB" b="1" u="sng" dirty="0" err="1">
                <a:solidFill>
                  <a:schemeClr val="tx1"/>
                </a:solidFill>
              </a:rPr>
              <a:t>pesquisa</a:t>
            </a:r>
            <a:endParaRPr lang="en-GB" b="1" u="sng" dirty="0">
              <a:solidFill>
                <a:schemeClr val="tx1"/>
              </a:solidFill>
            </a:endParaRPr>
          </a:p>
          <a:p>
            <a:endParaRPr lang="pt-BR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</a:rPr>
              <a:t>Analista de 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</a:rPr>
              <a:t>cientista de 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tx1"/>
                </a:solidFill>
              </a:rPr>
              <a:t>engenheiro de 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BR" sz="1600" dirty="0">
                <a:solidFill>
                  <a:schemeClr val="tx1"/>
                </a:solidFill>
              </a:rPr>
              <a:t>(júnior, pleno, sênior e gestores)</a:t>
            </a:r>
            <a:endParaRPr lang="en-DE" sz="1600" dirty="0">
              <a:solidFill>
                <a:schemeClr val="tx1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D6203DE-633A-4CDF-A6F5-FF9FDA9882F2}"/>
              </a:ext>
            </a:extLst>
          </p:cNvPr>
          <p:cNvSpPr/>
          <p:nvPr/>
        </p:nvSpPr>
        <p:spPr>
          <a:xfrm>
            <a:off x="3973397" y="2326058"/>
            <a:ext cx="4245205" cy="2925152"/>
          </a:xfrm>
          <a:prstGeom prst="roundRect">
            <a:avLst>
              <a:gd name="adj" fmla="val 9700"/>
            </a:avLst>
          </a:prstGeom>
          <a:solidFill>
            <a:schemeClr val="bg1"/>
          </a:solidFill>
          <a:ln w="22225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lang="en-GB" b="1" u="sng" dirty="0" err="1">
                <a:solidFill>
                  <a:schemeClr val="tx1"/>
                </a:solidFill>
              </a:rPr>
              <a:t>Divisão</a:t>
            </a:r>
            <a:r>
              <a:rPr lang="en-GB" b="1" u="sng" dirty="0">
                <a:solidFill>
                  <a:schemeClr val="tx1"/>
                </a:solidFill>
              </a:rPr>
              <a:t> da </a:t>
            </a:r>
            <a:r>
              <a:rPr lang="en-GB" b="1" u="sng" dirty="0" err="1">
                <a:solidFill>
                  <a:schemeClr val="tx1"/>
                </a:solidFill>
              </a:rPr>
              <a:t>pesquisa</a:t>
            </a:r>
            <a:endParaRPr lang="en-GB" b="1" u="sng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en-GB" b="1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solidFill>
                  <a:schemeClr val="tx1"/>
                </a:solidFill>
              </a:rPr>
              <a:t>Demográficos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solidFill>
                  <a:schemeClr val="tx1"/>
                </a:solidFill>
              </a:rPr>
              <a:t>Carreira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solidFill>
                  <a:schemeClr val="tx1"/>
                </a:solidFill>
              </a:rPr>
              <a:t>Desafios dos gestores Parte 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solidFill>
                  <a:schemeClr val="tx1"/>
                </a:solidFill>
              </a:rPr>
              <a:t>Conhecimentos na área de dados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solidFill>
                  <a:schemeClr val="tx1"/>
                </a:solidFill>
              </a:rPr>
              <a:t>Objetivos na área de dados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solidFill>
                  <a:schemeClr val="tx1"/>
                </a:solidFill>
              </a:rPr>
              <a:t>Conhecimentos em Engenharia de Dados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solidFill>
                  <a:schemeClr val="tx1"/>
                </a:solidFill>
              </a:rPr>
              <a:t>Conhecimentos em Análise de Dados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1600" dirty="0">
                <a:solidFill>
                  <a:schemeClr val="tx1"/>
                </a:solidFill>
              </a:rPr>
              <a:t>Conhecimentos em Ciências de Dados</a:t>
            </a:r>
          </a:p>
        </p:txBody>
      </p:sp>
    </p:spTree>
    <p:extLst>
      <p:ext uri="{BB962C8B-B14F-4D97-AF65-F5344CB8AC3E}">
        <p14:creationId xmlns:p14="http://schemas.microsoft.com/office/powerpoint/2010/main" val="1557936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38716E3-77AE-48CB-968C-CBBC3B90502B}"/>
              </a:ext>
            </a:extLst>
          </p:cNvPr>
          <p:cNvSpPr/>
          <p:nvPr/>
        </p:nvSpPr>
        <p:spPr>
          <a:xfrm>
            <a:off x="0" y="0"/>
            <a:ext cx="12192000" cy="70230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CC515A-5373-46A8-BCBA-97721FA44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12" y="74236"/>
            <a:ext cx="3214540" cy="553829"/>
          </a:xfrm>
        </p:spPr>
        <p:txBody>
          <a:bodyPr>
            <a:normAutofit/>
          </a:bodyPr>
          <a:lstStyle/>
          <a:p>
            <a:r>
              <a:rPr lang="pt-BR" sz="2400" b="1" i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Datavox Intelligence</a:t>
            </a:r>
            <a:endParaRPr lang="en-DE" sz="2400" b="1" dirty="0">
              <a:solidFill>
                <a:srgbClr val="0070C0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8203F69-4F1A-45FB-8BF7-3E6B40C4E04C}"/>
              </a:ext>
            </a:extLst>
          </p:cNvPr>
          <p:cNvSpPr txBox="1">
            <a:spLocks/>
          </p:cNvSpPr>
          <p:nvPr/>
        </p:nvSpPr>
        <p:spPr>
          <a:xfrm>
            <a:off x="8812648" y="74236"/>
            <a:ext cx="3214540" cy="553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000" b="1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ANEXO 1</a:t>
            </a:r>
            <a:endParaRPr lang="en-DE" sz="2000" b="1" dirty="0">
              <a:solidFill>
                <a:srgbClr val="C0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26B549E-1912-4C0D-BD60-7CF0A49C284A}"/>
              </a:ext>
            </a:extLst>
          </p:cNvPr>
          <p:cNvSpPr txBox="1"/>
          <p:nvPr/>
        </p:nvSpPr>
        <p:spPr>
          <a:xfrm>
            <a:off x="2214033" y="2526625"/>
            <a:ext cx="7763934" cy="1804749"/>
          </a:xfrm>
          <a:prstGeom prst="roundRect">
            <a:avLst/>
          </a:prstGeom>
          <a:solidFill>
            <a:srgbClr val="3399FF"/>
          </a:solidFill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pt-BR" sz="2800" b="1" u="sng" dirty="0">
                <a:solidFill>
                  <a:schemeClr val="bg1"/>
                </a:solidFill>
              </a:rPr>
              <a:t>ANEXO 1</a:t>
            </a:r>
          </a:p>
          <a:p>
            <a:pPr marL="0" indent="0" algn="ctr">
              <a:buNone/>
            </a:pPr>
            <a:br>
              <a:rPr lang="pt-BR" sz="2400" dirty="0">
                <a:solidFill>
                  <a:schemeClr val="bg1"/>
                </a:solidFill>
              </a:rPr>
            </a:br>
            <a:r>
              <a:rPr lang="pt-BR" sz="2400" dirty="0">
                <a:solidFill>
                  <a:schemeClr val="bg1"/>
                </a:solidFill>
              </a:rPr>
              <a:t>Respostas aos questionamentos do </a:t>
            </a:r>
          </a:p>
          <a:p>
            <a:pPr marL="0" indent="0" algn="ctr">
              <a:buNone/>
            </a:pPr>
            <a:r>
              <a:rPr lang="pt-BR" sz="2400" dirty="0">
                <a:solidFill>
                  <a:schemeClr val="bg1"/>
                </a:solidFill>
              </a:rPr>
              <a:t>CEO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31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38716E3-77AE-48CB-968C-CBBC3B90502B}"/>
              </a:ext>
            </a:extLst>
          </p:cNvPr>
          <p:cNvSpPr/>
          <p:nvPr/>
        </p:nvSpPr>
        <p:spPr>
          <a:xfrm>
            <a:off x="0" y="0"/>
            <a:ext cx="12192000" cy="70230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CC515A-5373-46A8-BCBA-97721FA44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12" y="74236"/>
            <a:ext cx="3214540" cy="553829"/>
          </a:xfrm>
        </p:spPr>
        <p:txBody>
          <a:bodyPr>
            <a:normAutofit/>
          </a:bodyPr>
          <a:lstStyle/>
          <a:p>
            <a:r>
              <a:rPr lang="pt-BR" sz="2400" b="1" i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Datavox Intelligence</a:t>
            </a:r>
            <a:endParaRPr lang="en-DE" sz="2400" b="1" dirty="0">
              <a:solidFill>
                <a:srgbClr val="0070C0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8203F69-4F1A-45FB-8BF7-3E6B40C4E04C}"/>
              </a:ext>
            </a:extLst>
          </p:cNvPr>
          <p:cNvSpPr txBox="1">
            <a:spLocks/>
          </p:cNvSpPr>
          <p:nvPr/>
        </p:nvSpPr>
        <p:spPr>
          <a:xfrm>
            <a:off x="8812648" y="74236"/>
            <a:ext cx="3214540" cy="553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000" b="1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Pergunta 1</a:t>
            </a:r>
            <a:endParaRPr lang="en-DE" sz="2000" b="1" dirty="0">
              <a:solidFill>
                <a:srgbClr val="C0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26B549E-1912-4C0D-BD60-7CF0A49C284A}"/>
              </a:ext>
            </a:extLst>
          </p:cNvPr>
          <p:cNvSpPr txBox="1"/>
          <p:nvPr/>
        </p:nvSpPr>
        <p:spPr>
          <a:xfrm>
            <a:off x="1045632" y="776538"/>
            <a:ext cx="10100734" cy="442674"/>
          </a:xfrm>
          <a:prstGeom prst="round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pt-BR" sz="2000" dirty="0">
                <a:solidFill>
                  <a:schemeClr val="bg1"/>
                </a:solidFill>
              </a:rPr>
              <a:t>Quais estados concentram os profissionais com mais conhecimento em Python e SQL?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5141E3-4445-4C49-AA11-16ABF96D5F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8" r="1078"/>
          <a:stretch/>
        </p:blipFill>
        <p:spPr>
          <a:xfrm>
            <a:off x="2354554" y="1484564"/>
            <a:ext cx="3667303" cy="284470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E0D204-3161-4CE9-A5EE-56A3F09FA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033" y="1507930"/>
            <a:ext cx="3669501" cy="2844706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6331F09-8FBE-4F14-85C5-BC57C15D5952}"/>
              </a:ext>
            </a:extLst>
          </p:cNvPr>
          <p:cNvSpPr/>
          <p:nvPr/>
        </p:nvSpPr>
        <p:spPr>
          <a:xfrm>
            <a:off x="2354553" y="4352636"/>
            <a:ext cx="7509981" cy="2355495"/>
          </a:xfrm>
          <a:prstGeom prst="roundRect">
            <a:avLst>
              <a:gd name="adj" fmla="val 6435"/>
            </a:avLst>
          </a:prstGeom>
          <a:solidFill>
            <a:schemeClr val="bg1"/>
          </a:solidFill>
          <a:ln w="22225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u="sng" dirty="0" err="1">
                <a:solidFill>
                  <a:schemeClr val="tx1"/>
                </a:solidFill>
              </a:rPr>
              <a:t>Análise</a:t>
            </a:r>
            <a:endParaRPr lang="en-GB" b="1" u="sng" dirty="0">
              <a:solidFill>
                <a:schemeClr val="tx1"/>
              </a:solidFill>
            </a:endParaRPr>
          </a:p>
          <a:p>
            <a:endParaRPr lang="pt-BR" sz="800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</a:rPr>
              <a:t>Em relação às duas linguagens SP, MG, PR e RJ são os estados que concentram a maior parte dos entrevistados com mais conhecimento (&gt;65%).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</a:rPr>
              <a:t>O estado onde a empresa está localizada reune mais de 10% dos entrevistados.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</a:rPr>
              <a:t>11 estados reúnem menos de 1% cada dos entrevistados qe dominam estas ferramentas.</a:t>
            </a:r>
          </a:p>
          <a:p>
            <a:endParaRPr lang="pt-BR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BR" sz="1600" b="1" dirty="0">
                <a:solidFill>
                  <a:schemeClr val="tx1"/>
                </a:solidFill>
              </a:rPr>
              <a:t>Geral: Os 6 estados com mais pessoas que ferramentas são das regiões Sudeste e Sul do Brasil e concentram &gt;75% entrevistados.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362295C-1076-4E1F-B61F-7046ED1804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2822" y="1550661"/>
            <a:ext cx="2092399" cy="449661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6765939-A36B-455D-BA0F-3BCB74814F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79" y="1516476"/>
            <a:ext cx="2119486" cy="449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8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38716E3-77AE-48CB-968C-CBBC3B90502B}"/>
              </a:ext>
            </a:extLst>
          </p:cNvPr>
          <p:cNvSpPr/>
          <p:nvPr/>
        </p:nvSpPr>
        <p:spPr>
          <a:xfrm>
            <a:off x="0" y="0"/>
            <a:ext cx="12192000" cy="70230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CC515A-5373-46A8-BCBA-97721FA44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12" y="74236"/>
            <a:ext cx="3214540" cy="553829"/>
          </a:xfrm>
        </p:spPr>
        <p:txBody>
          <a:bodyPr>
            <a:normAutofit/>
          </a:bodyPr>
          <a:lstStyle/>
          <a:p>
            <a:r>
              <a:rPr lang="pt-BR" sz="2400" b="1" i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Datavox Intelligence</a:t>
            </a:r>
            <a:endParaRPr lang="en-DE" sz="2400" b="1" dirty="0">
              <a:solidFill>
                <a:srgbClr val="0070C0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8203F69-4F1A-45FB-8BF7-3E6B40C4E04C}"/>
              </a:ext>
            </a:extLst>
          </p:cNvPr>
          <p:cNvSpPr txBox="1">
            <a:spLocks/>
          </p:cNvSpPr>
          <p:nvPr/>
        </p:nvSpPr>
        <p:spPr>
          <a:xfrm>
            <a:off x="8812648" y="74236"/>
            <a:ext cx="3214540" cy="553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000" b="1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Pergunta 2</a:t>
            </a:r>
            <a:endParaRPr lang="en-DE" sz="2000" b="1" dirty="0">
              <a:solidFill>
                <a:srgbClr val="C0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26B549E-1912-4C0D-BD60-7CF0A49C284A}"/>
              </a:ext>
            </a:extLst>
          </p:cNvPr>
          <p:cNvSpPr txBox="1"/>
          <p:nvPr/>
        </p:nvSpPr>
        <p:spPr>
          <a:xfrm>
            <a:off x="1045633" y="785325"/>
            <a:ext cx="10100734" cy="442674"/>
          </a:xfrm>
          <a:prstGeom prst="round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pt-BR" sz="2000" dirty="0">
                <a:solidFill>
                  <a:schemeClr val="bg1"/>
                </a:solidFill>
              </a:rPr>
              <a:t>Existe correlação entre idade e domínio de ferramentas como Power BI e Tableau?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94F1FE-609B-4A60-BDB4-8DC6928B75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26"/>
          <a:stretch/>
        </p:blipFill>
        <p:spPr>
          <a:xfrm>
            <a:off x="558745" y="1390974"/>
            <a:ext cx="5540130" cy="2520626"/>
          </a:xfrm>
          <a:prstGeom prst="roundRect">
            <a:avLst>
              <a:gd name="adj" fmla="val 5484"/>
            </a:avLst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C58042-102B-48B4-BD8E-D74FA19E34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54"/>
          <a:stretch/>
        </p:blipFill>
        <p:spPr>
          <a:xfrm>
            <a:off x="558745" y="4074575"/>
            <a:ext cx="5537255" cy="2520626"/>
          </a:xfrm>
          <a:prstGeom prst="roundRect">
            <a:avLst>
              <a:gd name="adj" fmla="val 4243"/>
            </a:avLst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5D462F3-1F94-459E-8DF0-12148B233AED}"/>
              </a:ext>
            </a:extLst>
          </p:cNvPr>
          <p:cNvSpPr/>
          <p:nvPr/>
        </p:nvSpPr>
        <p:spPr>
          <a:xfrm>
            <a:off x="6366616" y="1435900"/>
            <a:ext cx="5266638" cy="2475699"/>
          </a:xfrm>
          <a:prstGeom prst="roundRect">
            <a:avLst>
              <a:gd name="adj" fmla="val 5679"/>
            </a:avLst>
          </a:prstGeom>
          <a:solidFill>
            <a:schemeClr val="bg1"/>
          </a:solidFill>
          <a:ln w="22225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Análise</a:t>
            </a:r>
            <a:endParaRPr lang="pt-BR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</a:rPr>
              <a:t>A partir dos 25 anos, quanto menor a idade do profissionais maior o conhecimento da ferramentas analisadas.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</a:rPr>
              <a:t>Profissionais com idade entre 22 e 24 anos têm menos dominio dessa ferramentas do que os entre 25 e 39 anos.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</a:rPr>
              <a:t>Profissionais muito jovens entre 17 e 21 anos, têm menor dominio do que os entre 22 e 44 anos.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BR" sz="1400" b="1" dirty="0">
                <a:solidFill>
                  <a:schemeClr val="tx1"/>
                </a:solidFill>
              </a:rPr>
              <a:t>Geral: Os dados mostram que os profissionais adquirem um apice do dominio dessas ferramentas entre 25 e 29 anos.</a:t>
            </a:r>
            <a:endParaRPr lang="en-DE" sz="1400" b="1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4A0C290-937B-438F-BF07-9607DEEB1F88}"/>
              </a:ext>
            </a:extLst>
          </p:cNvPr>
          <p:cNvSpPr/>
          <p:nvPr/>
        </p:nvSpPr>
        <p:spPr>
          <a:xfrm>
            <a:off x="6366617" y="4074574"/>
            <a:ext cx="5266637" cy="2520625"/>
          </a:xfrm>
          <a:prstGeom prst="roundRect">
            <a:avLst>
              <a:gd name="adj" fmla="val 6776"/>
            </a:avLst>
          </a:prstGeom>
          <a:solidFill>
            <a:schemeClr val="bg1"/>
          </a:solidFill>
          <a:ln w="22225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Análise</a:t>
            </a:r>
            <a:endParaRPr lang="pt-BR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</a:rPr>
              <a:t>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</a:rPr>
              <a:t>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</a:rPr>
              <a:t>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BR" sz="1400" b="1" dirty="0">
                <a:solidFill>
                  <a:schemeClr val="tx1"/>
                </a:solidFill>
              </a:rPr>
              <a:t>Geral:</a:t>
            </a:r>
            <a:endParaRPr lang="en-DE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151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38716E3-77AE-48CB-968C-CBBC3B90502B}"/>
              </a:ext>
            </a:extLst>
          </p:cNvPr>
          <p:cNvSpPr/>
          <p:nvPr/>
        </p:nvSpPr>
        <p:spPr>
          <a:xfrm>
            <a:off x="0" y="0"/>
            <a:ext cx="12192000" cy="70230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CC515A-5373-46A8-BCBA-97721FA44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812" y="74236"/>
            <a:ext cx="3214540" cy="553829"/>
          </a:xfrm>
        </p:spPr>
        <p:txBody>
          <a:bodyPr>
            <a:normAutofit/>
          </a:bodyPr>
          <a:lstStyle/>
          <a:p>
            <a:r>
              <a:rPr lang="pt-BR" sz="2400" b="1" i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Datavox Intelligence</a:t>
            </a:r>
            <a:endParaRPr lang="en-DE" sz="2400" b="1" dirty="0">
              <a:solidFill>
                <a:srgbClr val="0070C0"/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8203F69-4F1A-45FB-8BF7-3E6B40C4E04C}"/>
              </a:ext>
            </a:extLst>
          </p:cNvPr>
          <p:cNvSpPr txBox="1">
            <a:spLocks/>
          </p:cNvSpPr>
          <p:nvPr/>
        </p:nvSpPr>
        <p:spPr>
          <a:xfrm>
            <a:off x="8812648" y="74236"/>
            <a:ext cx="3214540" cy="5538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000" b="1" dirty="0">
                <a:solidFill>
                  <a:srgbClr val="C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Pergunta 3</a:t>
            </a:r>
            <a:endParaRPr lang="en-DE" sz="2000" b="1" dirty="0">
              <a:solidFill>
                <a:srgbClr val="C0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26B549E-1912-4C0D-BD60-7CF0A49C284A}"/>
              </a:ext>
            </a:extLst>
          </p:cNvPr>
          <p:cNvSpPr txBox="1"/>
          <p:nvPr/>
        </p:nvSpPr>
        <p:spPr>
          <a:xfrm>
            <a:off x="1045632" y="776538"/>
            <a:ext cx="10100734" cy="510778"/>
          </a:xfrm>
          <a:prstGeom prst="round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pt-BR" sz="2400" dirty="0">
                <a:solidFill>
                  <a:schemeClr val="bg1"/>
                </a:solidFill>
              </a:rPr>
              <a:t>3. Qual o nível de inglês predominante entre os profissionais mais experientes?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5EA415-9B4D-4510-9D96-22DA2403C6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41" y="2136448"/>
            <a:ext cx="6527918" cy="3730239"/>
          </a:xfrm>
          <a:prstGeom prst="roundRect">
            <a:avLst>
              <a:gd name="adj" fmla="val 6587"/>
            </a:avLst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E27CA3B-BE8B-4049-87FF-0F5BC3ADA6AF}"/>
              </a:ext>
            </a:extLst>
          </p:cNvPr>
          <p:cNvSpPr/>
          <p:nvPr/>
        </p:nvSpPr>
        <p:spPr>
          <a:xfrm>
            <a:off x="7605756" y="2136448"/>
            <a:ext cx="3956703" cy="2337758"/>
          </a:xfrm>
          <a:prstGeom prst="roundRect">
            <a:avLst>
              <a:gd name="adj" fmla="val 5313"/>
            </a:avLst>
          </a:prstGeom>
          <a:solidFill>
            <a:schemeClr val="bg1"/>
          </a:solidFill>
          <a:ln w="22225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Análise</a:t>
            </a:r>
            <a:endParaRPr lang="pt-BR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</a:rPr>
              <a:t>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</a:rPr>
              <a:t>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/>
                </a:solidFill>
              </a:rPr>
              <a:t>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BR" sz="1400" b="1" dirty="0">
                <a:solidFill>
                  <a:schemeClr val="tx1"/>
                </a:solidFill>
              </a:rPr>
              <a:t>Geral:</a:t>
            </a:r>
            <a:endParaRPr lang="en-DE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533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717</Words>
  <Application>Microsoft Office PowerPoint</Application>
  <PresentationFormat>Widescreen</PresentationFormat>
  <Paragraphs>159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Novos colaboradores Datavox Intelligence </vt:lpstr>
      <vt:lpstr>Datavox Intelligence</vt:lpstr>
      <vt:lpstr>Datavox Intelligence</vt:lpstr>
      <vt:lpstr>Datavox Intelligence</vt:lpstr>
      <vt:lpstr>Datavox Intelligence</vt:lpstr>
      <vt:lpstr>Datavox Intelligence</vt:lpstr>
      <vt:lpstr>Datavox Intelligence</vt:lpstr>
      <vt:lpstr>Datavox Intelligence</vt:lpstr>
      <vt:lpstr>Datavox Intelligence</vt:lpstr>
      <vt:lpstr>Datavox Intelligence</vt:lpstr>
      <vt:lpstr>Datavox Intelligence</vt:lpstr>
      <vt:lpstr>Datavox Intelligence</vt:lpstr>
      <vt:lpstr>Datavox Intelligence</vt:lpstr>
      <vt:lpstr>Datavox Intelligence</vt:lpstr>
      <vt:lpstr>Datavox Intelligence</vt:lpstr>
      <vt:lpstr>Datavox Intelligence</vt:lpstr>
      <vt:lpstr>Datavox Intelligence</vt:lpstr>
      <vt:lpstr>Datavox Intelligence</vt:lpstr>
      <vt:lpstr>Datavox Intelligence</vt:lpstr>
      <vt:lpstr>Datavox Intelligence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Novos colaboradores Datavox Intelligence  2025</dc:title>
  <dc:creator>Tatiana Penna</dc:creator>
  <cp:lastModifiedBy>Claudio Mendes</cp:lastModifiedBy>
  <cp:revision>31</cp:revision>
  <dcterms:created xsi:type="dcterms:W3CDTF">2025-06-14T20:31:01Z</dcterms:created>
  <dcterms:modified xsi:type="dcterms:W3CDTF">2025-06-20T18:46:26Z</dcterms:modified>
</cp:coreProperties>
</file>