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906000"/>
  <p:notesSz cx="6888150" cy="96234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032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3" roundtripDataSignature="AMtx7mhThfCBf+998M8k8iG3JmaH96v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32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/>
        </p:nvSpPr>
        <p:spPr>
          <a:xfrm>
            <a:off x="3903662" y="9161462"/>
            <a:ext cx="2984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3:notes"/>
          <p:cNvSpPr txBox="1"/>
          <p:nvPr/>
        </p:nvSpPr>
        <p:spPr>
          <a:xfrm>
            <a:off x="3917950" y="11112"/>
            <a:ext cx="30003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:notes"/>
          <p:cNvSpPr txBox="1"/>
          <p:nvPr/>
        </p:nvSpPr>
        <p:spPr>
          <a:xfrm>
            <a:off x="3917950" y="9161462"/>
            <a:ext cx="30003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00" spcFirstLastPara="1" rIns="193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</p:txBody>
      </p:sp>
      <p:sp>
        <p:nvSpPr>
          <p:cNvPr id="191" name="Google Shape;191;p13:notes"/>
          <p:cNvSpPr txBox="1"/>
          <p:nvPr/>
        </p:nvSpPr>
        <p:spPr>
          <a:xfrm>
            <a:off x="-30162" y="9161462"/>
            <a:ext cx="2998787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:notes"/>
          <p:cNvSpPr txBox="1"/>
          <p:nvPr/>
        </p:nvSpPr>
        <p:spPr>
          <a:xfrm>
            <a:off x="-30162" y="11112"/>
            <a:ext cx="2998787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28712" y="917575"/>
            <a:ext cx="4633912" cy="3208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/>
        </p:nvSpPr>
        <p:spPr>
          <a:xfrm>
            <a:off x="3903662" y="9161462"/>
            <a:ext cx="2984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15:notes"/>
          <p:cNvSpPr txBox="1"/>
          <p:nvPr/>
        </p:nvSpPr>
        <p:spPr>
          <a:xfrm>
            <a:off x="3917950" y="11112"/>
            <a:ext cx="30003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:notes"/>
          <p:cNvSpPr txBox="1"/>
          <p:nvPr/>
        </p:nvSpPr>
        <p:spPr>
          <a:xfrm>
            <a:off x="3917950" y="9161462"/>
            <a:ext cx="30003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00" spcFirstLastPara="1" rIns="193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r>
            <a:endParaRPr/>
          </a:p>
        </p:txBody>
      </p:sp>
      <p:sp>
        <p:nvSpPr>
          <p:cNvPr id="207" name="Google Shape;207;p15:notes"/>
          <p:cNvSpPr txBox="1"/>
          <p:nvPr/>
        </p:nvSpPr>
        <p:spPr>
          <a:xfrm>
            <a:off x="-30162" y="9161462"/>
            <a:ext cx="2998787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:notes"/>
          <p:cNvSpPr txBox="1"/>
          <p:nvPr/>
        </p:nvSpPr>
        <p:spPr>
          <a:xfrm>
            <a:off x="-30162" y="11112"/>
            <a:ext cx="2998787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28712" y="917575"/>
            <a:ext cx="4633912" cy="3208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:notes"/>
          <p:cNvSpPr txBox="1"/>
          <p:nvPr/>
        </p:nvSpPr>
        <p:spPr>
          <a:xfrm>
            <a:off x="3903662" y="9161462"/>
            <a:ext cx="2984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2" name="Google Shape;512;p33:notes"/>
          <p:cNvSpPr txBox="1"/>
          <p:nvPr/>
        </p:nvSpPr>
        <p:spPr>
          <a:xfrm>
            <a:off x="3917950" y="11112"/>
            <a:ext cx="3000375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3:notes"/>
          <p:cNvSpPr txBox="1"/>
          <p:nvPr/>
        </p:nvSpPr>
        <p:spPr>
          <a:xfrm>
            <a:off x="3917950" y="9161462"/>
            <a:ext cx="30003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00" spcFirstLastPara="1" rIns="193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/>
          </a:p>
        </p:txBody>
      </p:sp>
      <p:sp>
        <p:nvSpPr>
          <p:cNvPr id="514" name="Google Shape;514;p33:notes"/>
          <p:cNvSpPr txBox="1"/>
          <p:nvPr/>
        </p:nvSpPr>
        <p:spPr>
          <a:xfrm>
            <a:off x="-30162" y="9161462"/>
            <a:ext cx="2998787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3:notes"/>
          <p:cNvSpPr txBox="1"/>
          <p:nvPr/>
        </p:nvSpPr>
        <p:spPr>
          <a:xfrm>
            <a:off x="-30162" y="11112"/>
            <a:ext cx="2998787" cy="45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3:notes"/>
          <p:cNvSpPr/>
          <p:nvPr>
            <p:ph idx="2" type="sldImg"/>
          </p:nvPr>
        </p:nvSpPr>
        <p:spPr>
          <a:xfrm>
            <a:off x="1128712" y="917575"/>
            <a:ext cx="4633912" cy="3208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33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 txBox="1"/>
          <p:nvPr/>
        </p:nvSpPr>
        <p:spPr>
          <a:xfrm>
            <a:off x="3903662" y="9161462"/>
            <a:ext cx="2984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0" name="Google Shape;570;p39:notes"/>
          <p:cNvSpPr/>
          <p:nvPr>
            <p:ph idx="2" type="sldImg"/>
          </p:nvPr>
        </p:nvSpPr>
        <p:spPr>
          <a:xfrm>
            <a:off x="1014412" y="808037"/>
            <a:ext cx="4872037" cy="3373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9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2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3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4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5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5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:notes"/>
          <p:cNvSpPr txBox="1"/>
          <p:nvPr/>
        </p:nvSpPr>
        <p:spPr>
          <a:xfrm>
            <a:off x="3903662" y="9161462"/>
            <a:ext cx="2984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6" name="Google Shape;706;p46:notes"/>
          <p:cNvSpPr/>
          <p:nvPr>
            <p:ph idx="2" type="sldImg"/>
          </p:nvPr>
        </p:nvSpPr>
        <p:spPr>
          <a:xfrm>
            <a:off x="1014412" y="808037"/>
            <a:ext cx="4872037" cy="3373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Google Shape;707;p46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7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8800" y="4571125"/>
            <a:ext cx="5510500" cy="433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8250" y="721750"/>
            <a:ext cx="4592325" cy="3608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ctrTitle"/>
          </p:nvPr>
        </p:nvSpPr>
        <p:spPr>
          <a:xfrm>
            <a:off x="742950" y="23622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1" type="subTitle"/>
          </p:nvPr>
        </p:nvSpPr>
        <p:spPr>
          <a:xfrm>
            <a:off x="742950" y="3429000"/>
            <a:ext cx="84201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9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3650" spcFirstLastPara="1" rIns="93650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58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3650" spcFirstLastPara="1" rIns="93650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58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74295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502920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/>
          <p:nvPr>
            <p:ph type="title"/>
          </p:nvPr>
        </p:nvSpPr>
        <p:spPr>
          <a:xfrm rot="5400000">
            <a:off x="5298281" y="2231232"/>
            <a:ext cx="5562600" cy="216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" type="body"/>
          </p:nvPr>
        </p:nvSpPr>
        <p:spPr>
          <a:xfrm rot="5400000">
            <a:off x="888207" y="140493"/>
            <a:ext cx="5562600" cy="634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 rot="5400000">
            <a:off x="2819400" y="-247650"/>
            <a:ext cx="426720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  <a:defRPr/>
            </a:lvl2pPr>
            <a:lvl3pPr indent="-365760" lvl="2" marL="137160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16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Arial"/>
              <a:buNone/>
              <a:defRPr b="0" i="0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3650" spcFirstLastPara="1" rIns="93650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330200" lvl="0" marL="457200" algn="l">
              <a:spcBef>
                <a:spcPts val="640"/>
              </a:spcBef>
              <a:spcAft>
                <a:spcPts val="0"/>
              </a:spcAft>
              <a:buSzPts val="16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  <a:defRPr sz="2800"/>
            </a:lvl2pPr>
            <a:lvl3pPr indent="-411480" lvl="2" marL="137160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6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>
            <a:lvl1pPr indent="-3175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  <a:defRPr b="0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14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0" type="dt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8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233737" y="1271587"/>
            <a:ext cx="3157537" cy="216217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Times New Roman"/>
              <a:buNone/>
            </a:pPr>
            <a:r>
              <a:rPr b="1" i="0" lang="en-US" sz="4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Techniques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4572000" y="3433762"/>
            <a:ext cx="1371600" cy="7572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6415087" y="3017837"/>
            <a:ext cx="1509712" cy="11731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1981200" y="4191000"/>
            <a:ext cx="1968500" cy="67310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Principles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3962400" y="4191000"/>
            <a:ext cx="1968500" cy="673100"/>
          </a:xfrm>
          <a:prstGeom prst="rect">
            <a:avLst/>
          </a:prstGeom>
          <a:solidFill>
            <a:srgbClr val="DADAD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Lifecycle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981200" y="4876800"/>
            <a:ext cx="1968500" cy="67310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 Test design</a:t>
            </a:r>
            <a:b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962400" y="4876800"/>
            <a:ext cx="1968500" cy="67310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5 Management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954712" y="4899025"/>
            <a:ext cx="2390775" cy="67310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 Tools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752600" y="228600"/>
            <a:ext cx="638016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marR="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Testing </a:t>
            </a:r>
            <a:endParaRPr/>
          </a:p>
          <a:p>
            <a:pPr indent="-342900" lvl="0" marL="342900" marR="0" rtl="0" algn="ct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ISTQB / ISEB Foundation Exam Practice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889875" y="206375"/>
            <a:ext cx="1968500" cy="6731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3 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954712" y="4191000"/>
            <a:ext cx="2390775" cy="673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0E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100E"/>
                </a:solidFill>
                <a:latin typeface="Arial"/>
                <a:ea typeface="Arial"/>
                <a:cs typeface="Arial"/>
                <a:sym typeface="Arial"/>
              </a:rPr>
              <a:t>3 Static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6D9EE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95300" y="17145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5250" spcFirstLastPara="1" rIns="95250" wrap="square" tIns="4602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to review / Inspect?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4056062" y="4567237"/>
            <a:ext cx="1279525" cy="73818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81400" y="3476625"/>
            <a:ext cx="1279525" cy="73818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2971800" y="2386012"/>
            <a:ext cx="1279525" cy="73818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2438400" y="1295400"/>
            <a:ext cx="1279525" cy="73818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</a:t>
            </a:r>
            <a:endParaRPr/>
          </a:p>
        </p:txBody>
      </p:sp>
      <p:grpSp>
        <p:nvGrpSpPr>
          <p:cNvPr id="151" name="Google Shape;151;p10"/>
          <p:cNvGrpSpPr/>
          <p:nvPr/>
        </p:nvGrpSpPr>
        <p:grpSpPr>
          <a:xfrm>
            <a:off x="188051" y="1582737"/>
            <a:ext cx="8916260" cy="4437062"/>
            <a:chOff x="126" y="768"/>
            <a:chExt cx="5617" cy="2795"/>
          </a:xfrm>
        </p:grpSpPr>
        <p:cxnSp>
          <p:nvCxnSpPr>
            <p:cNvPr id="152" name="Google Shape;152;p10"/>
            <p:cNvCxnSpPr/>
            <p:nvPr/>
          </p:nvCxnSpPr>
          <p:spPr>
            <a:xfrm>
              <a:off x="2285" y="3375"/>
              <a:ext cx="1768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10"/>
            <p:cNvCxnSpPr/>
            <p:nvPr/>
          </p:nvCxnSpPr>
          <p:spPr>
            <a:xfrm>
              <a:off x="1240" y="1319"/>
              <a:ext cx="3705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10"/>
            <p:cNvCxnSpPr/>
            <p:nvPr/>
          </p:nvCxnSpPr>
          <p:spPr>
            <a:xfrm>
              <a:off x="892" y="1374"/>
              <a:ext cx="1401" cy="1852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10"/>
            <p:cNvCxnSpPr/>
            <p:nvPr/>
          </p:nvCxnSpPr>
          <p:spPr>
            <a:xfrm>
              <a:off x="1710" y="2002"/>
              <a:ext cx="2766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10"/>
            <p:cNvCxnSpPr/>
            <p:nvPr/>
          </p:nvCxnSpPr>
          <p:spPr>
            <a:xfrm>
              <a:off x="2209" y="2690"/>
              <a:ext cx="1768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0"/>
            <p:cNvCxnSpPr/>
            <p:nvPr/>
          </p:nvCxnSpPr>
          <p:spPr>
            <a:xfrm flipH="1" rot="10800000">
              <a:off x="3744" y="768"/>
              <a:ext cx="1999" cy="2632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58" name="Google Shape;158;p10"/>
            <p:cNvSpPr txBox="1"/>
            <p:nvPr/>
          </p:nvSpPr>
          <p:spPr>
            <a:xfrm>
              <a:off x="126" y="1131"/>
              <a:ext cx="1500" cy="300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  <a:endParaRPr/>
            </a:p>
          </p:txBody>
        </p:sp>
        <p:sp>
          <p:nvSpPr>
            <p:cNvPr id="159" name="Google Shape;159;p10"/>
            <p:cNvSpPr txBox="1"/>
            <p:nvPr/>
          </p:nvSpPr>
          <p:spPr>
            <a:xfrm>
              <a:off x="1145" y="2503"/>
              <a:ext cx="1270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      </a:t>
              </a:r>
              <a:endParaRPr/>
            </a:p>
          </p:txBody>
        </p:sp>
        <p:sp>
          <p:nvSpPr>
            <p:cNvPr id="160" name="Google Shape;160;p10"/>
            <p:cNvSpPr txBox="1"/>
            <p:nvPr/>
          </p:nvSpPr>
          <p:spPr>
            <a:xfrm>
              <a:off x="1526" y="3187"/>
              <a:ext cx="1270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         </a:t>
              </a:r>
              <a:endParaRPr/>
            </a:p>
          </p:txBody>
        </p:sp>
        <p:sp>
          <p:nvSpPr>
            <p:cNvPr id="161" name="Google Shape;161;p10"/>
            <p:cNvSpPr txBox="1"/>
            <p:nvPr/>
          </p:nvSpPr>
          <p:spPr>
            <a:xfrm>
              <a:off x="765" y="1815"/>
              <a:ext cx="1269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Functions</a:t>
              </a:r>
              <a:endParaRPr/>
            </a:p>
          </p:txBody>
        </p:sp>
        <p:sp>
          <p:nvSpPr>
            <p:cNvPr id="162" name="Google Shape;162;p10"/>
            <p:cNvSpPr txBox="1"/>
            <p:nvPr/>
          </p:nvSpPr>
          <p:spPr>
            <a:xfrm flipH="1">
              <a:off x="3724" y="2502"/>
              <a:ext cx="1500" cy="300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 T</a:t>
              </a:r>
              <a:endParaRPr/>
            </a:p>
          </p:txBody>
        </p:sp>
        <p:sp>
          <p:nvSpPr>
            <p:cNvPr id="163" name="Google Shape;163;p10"/>
            <p:cNvSpPr txBox="1"/>
            <p:nvPr/>
          </p:nvSpPr>
          <p:spPr>
            <a:xfrm flipH="1">
              <a:off x="3343" y="3186"/>
              <a:ext cx="1270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 Test</a:t>
              </a:r>
              <a:endParaRPr/>
            </a:p>
          </p:txBody>
        </p:sp>
        <p:sp>
          <p:nvSpPr>
            <p:cNvPr id="164" name="Google Shape;164;p10"/>
            <p:cNvSpPr txBox="1"/>
            <p:nvPr/>
          </p:nvSpPr>
          <p:spPr>
            <a:xfrm flipH="1">
              <a:off x="4472" y="1130"/>
              <a:ext cx="1270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Accept. Test</a:t>
              </a:r>
              <a:endParaRPr/>
            </a:p>
          </p:txBody>
        </p:sp>
        <p:sp>
          <p:nvSpPr>
            <p:cNvPr id="165" name="Google Shape;165;p10"/>
            <p:cNvSpPr txBox="1"/>
            <p:nvPr/>
          </p:nvSpPr>
          <p:spPr>
            <a:xfrm flipH="1">
              <a:off x="4092" y="1814"/>
              <a:ext cx="1269" cy="376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 Test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Costs of reviews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Rough guide:</a:t>
            </a: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5%-15% of development effort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day a week is 10%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 required for reviews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(by leader / moderator)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 / self-study checking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fixing / editing / follow-up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 &amp; analysis of statistics / metrics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improvement (should!)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/>
        </p:nvSpPr>
        <p:spPr>
          <a:xfrm>
            <a:off x="3290887" y="3738562"/>
            <a:ext cx="3324225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type="ctrTitle"/>
          </p:nvPr>
        </p:nvSpPr>
        <p:spPr>
          <a:xfrm>
            <a:off x="742950" y="23622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Times New Roman"/>
              <a:buNone/>
            </a:pPr>
            <a:r>
              <a:rPr b="1" i="0" lang="en-US" sz="46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78" name="Google Shape;178;p12"/>
          <p:cNvSpPr txBox="1"/>
          <p:nvPr>
            <p:ph idx="1" type="subTitle"/>
          </p:nvPr>
        </p:nvSpPr>
        <p:spPr>
          <a:xfrm>
            <a:off x="1692275" y="3117850"/>
            <a:ext cx="6521450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3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Reviews and the test process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1500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review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SzPts val="1500"/>
              <a:buNone/>
            </a:pPr>
            <a:r>
              <a:rPr b="1" i="0" lang="en-US" sz="3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analysis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1828800" y="304800"/>
            <a:ext cx="15621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testing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692150" y="615950"/>
            <a:ext cx="749300" cy="52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1455737" y="615950"/>
            <a:ext cx="747712" cy="52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692150" y="1149350"/>
            <a:ext cx="749300" cy="52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1455737" y="1149350"/>
            <a:ext cx="747712" cy="52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6150" y="615950"/>
            <a:ext cx="749300" cy="520700"/>
          </a:xfrm>
          <a:prstGeom prst="rect">
            <a:avLst/>
          </a:prstGeom>
          <a:solidFill>
            <a:srgbClr val="3EF0E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2216150" y="1149350"/>
            <a:ext cx="749300" cy="52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3810000" y="706437"/>
            <a:ext cx="585946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ISTQB / ISEB Foundation Exam Practice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95300" y="17145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review of documents</a:t>
            </a:r>
            <a:endParaRPr/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768350" y="1397000"/>
            <a:ext cx="8420100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 Review</a:t>
            </a: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undocumented</a:t>
            </a:r>
            <a:endParaRPr/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widely viewed as useful and cheap (but no one can prove it!) A helpful first step for chaotic organisations.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Review:</a:t>
            </a: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(or peer review)</a:t>
            </a:r>
            <a:endParaRPr/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includes peer and technical experts, no management participation. Normally documented, fault-finding. Can be rather subjective.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Decision-making Review: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group discusses document and makes a decision about the content, e.g. how something should be done, go or no-go decision, or technical comments</a:t>
            </a:r>
            <a:endParaRPr/>
          </a:p>
          <a:p>
            <a:pPr indent="-2698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495300" y="13970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review of documents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768350" y="1397000"/>
            <a:ext cx="8420100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Walkthrough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author guides the group through a document and his or her thought processes, so all understand the same thing, consensus on changes to make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Inspection: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formal individual and group checking, using sources and standards, according to generic and specific rules and checklists, using entry and exit criteria, Leader must be trained &amp; certified, metrics required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in general 1</a:t>
            </a:r>
            <a:endParaRPr/>
          </a:p>
        </p:txBody>
      </p:sp>
      <p:sp>
        <p:nvSpPr>
          <p:cNvPr id="219" name="Google Shape;219;p16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/ goals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&amp; verification against specifications &amp; standards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consensus (excluding Inspection)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improvement (ideal, included in Inspection)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in general 2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/ kick-off meeting (Inspection)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 / individual checking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meeting (not always)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follow-up (for some types)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recording &amp; analysis (Inspections and sometimes reviews)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in general 3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 and responsibilities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 / moderator - plans the review / Inspection, chooses participants, helps &amp; encourages, conducts the meeting, performs follow-up, manages metrics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of the document being reviewed / Inspected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287337" lvl="1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Reviewers / Inspectors - specialised fault-finding roles for Inspection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- excluded from some types of review, need to plan project time for review / Inspection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Others: e.g. Inspection/ review Co-ordinator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Reviews and the test process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review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in general 4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(edits) in review product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requests for source documents (predecessor documents to product being reviewed / Inspected)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improvement suggestions</a:t>
            </a:r>
            <a:endParaRPr/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to the review / Inspection process</a:t>
            </a:r>
            <a:endParaRPr/>
          </a:p>
          <a:p>
            <a:pPr indent="-230187" lvl="2" marL="1152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to the development process which produced the product just reviewed / Inspected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(Inspection and some types of review)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in general 5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(they don’t always work!)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training in the technique (especially Inspection, the most formal)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or quality of documentation - what is being reviewed / Inspected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287337" lvl="1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management support - “lip service” - want them done, but don’t allow time for them to happen in project schedules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to improve processes (gets disheartening just getting better at finding the same thing over again)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is different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4295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document to be reviewed is given out in advance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typically dozens of pages to review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are "please review this"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5029200" y="1828800"/>
            <a:ext cx="4133850" cy="4267200"/>
          </a:xfrm>
          <a:prstGeom prst="rect">
            <a:avLst/>
          </a:prstGeom>
          <a:noFill/>
          <a:ln cap="flat" cmpd="sng" w="254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just product, sources</a:t>
            </a:r>
            <a:endParaRPr/>
          </a:p>
          <a:p>
            <a:pPr indent="-2571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chunk or sample</a:t>
            </a:r>
            <a:endParaRPr/>
          </a:p>
          <a:p>
            <a:pPr indent="-2571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training, roles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is different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74295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people have time to look through it and make comments before the meeting (which is difficult to arrange)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meeting often lasts for hours</a:t>
            </a:r>
            <a:endParaRPr/>
          </a:p>
        </p:txBody>
      </p:sp>
      <p:sp>
        <p:nvSpPr>
          <p:cNvPr id="267" name="Google Shape;267;p24"/>
          <p:cNvSpPr txBox="1"/>
          <p:nvPr>
            <p:ph idx="2" type="body"/>
          </p:nvPr>
        </p:nvSpPr>
        <p:spPr>
          <a:xfrm>
            <a:off x="502920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criteria to meeting, may not be worth holding</a:t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1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max., often much shorter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1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is different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74295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"I don't like this"</a:t>
            </a:r>
            <a:endParaRPr/>
          </a:p>
          <a:p>
            <a:pPr indent="-269875" lvl="0" marL="346075" marR="0" rtl="0" algn="l">
              <a:lnSpc>
                <a:spcPct val="93000"/>
              </a:lnSpc>
              <a:spcBef>
                <a:spcPts val="1104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93000"/>
              </a:lnSpc>
              <a:spcBef>
                <a:spcPts val="1104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much discussion, some about technical  approaches, some about trivia</a:t>
            </a:r>
            <a:endParaRPr/>
          </a:p>
          <a:p>
            <a:pPr indent="-346075" lvl="0" marL="346075" marR="0" rtl="0" algn="l">
              <a:lnSpc>
                <a:spcPct val="93000"/>
              </a:lnSpc>
              <a:spcBef>
                <a:spcPts val="1104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don't really know if it was worthwhile, but we keep doing it</a:t>
            </a:r>
            <a:endParaRPr/>
          </a:p>
          <a:p>
            <a:pPr indent="-269875" lvl="0" marL="346075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1" i="0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>
            <p:ph idx="2" type="body"/>
          </p:nvPr>
        </p:nvSpPr>
        <p:spPr>
          <a:xfrm>
            <a:off x="5029200" y="1828800"/>
            <a:ext cx="41338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1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Rule violations, objective, not subjective</a:t>
            </a:r>
            <a:endParaRPr b="1" i="1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1" i="1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1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discussion, highly focused, anti-trivia</a:t>
            </a:r>
            <a:endParaRPr/>
          </a:p>
          <a:p>
            <a:pPr indent="-2698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1" i="1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t/>
            </a:r>
            <a:endParaRPr b="1" i="1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b="1" i="1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do it if value is proven (continually)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3276600" y="4502150"/>
            <a:ext cx="5867400" cy="19050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 txBox="1"/>
          <p:nvPr>
            <p:ph type="title"/>
          </p:nvPr>
        </p:nvSpPr>
        <p:spPr>
          <a:xfrm>
            <a:off x="495300" y="23495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is more and better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495300" y="1758950"/>
            <a:ext cx="437673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entry criteria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optimum checking rate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prioritising the words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standards </a:t>
            </a:r>
            <a:endParaRPr/>
          </a:p>
        </p:txBody>
      </p:sp>
      <p:sp>
        <p:nvSpPr>
          <p:cNvPr id="282" name="Google Shape;282;p26"/>
          <p:cNvSpPr txBox="1"/>
          <p:nvPr>
            <p:ph idx="2" type="body"/>
          </p:nvPr>
        </p:nvSpPr>
        <p:spPr>
          <a:xfrm>
            <a:off x="5033962" y="1758950"/>
            <a:ext cx="437673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improvement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criteria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quantified estimates of remaining major faults per page</a:t>
            </a:r>
            <a:endParaRPr/>
          </a:p>
        </p:txBody>
      </p:sp>
      <p:cxnSp>
        <p:nvCxnSpPr>
          <p:cNvPr id="283" name="Google Shape;283;p26"/>
          <p:cNvCxnSpPr/>
          <p:nvPr/>
        </p:nvCxnSpPr>
        <p:spPr>
          <a:xfrm>
            <a:off x="6210300" y="4498975"/>
            <a:ext cx="0" cy="1916112"/>
          </a:xfrm>
          <a:prstGeom prst="straightConnector1">
            <a:avLst/>
          </a:prstGeom>
          <a:noFill/>
          <a:ln cap="flat" cmpd="sng" w="254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26"/>
          <p:cNvCxnSpPr/>
          <p:nvPr/>
        </p:nvCxnSpPr>
        <p:spPr>
          <a:xfrm>
            <a:off x="3292475" y="5137150"/>
            <a:ext cx="5840412" cy="0"/>
          </a:xfrm>
          <a:prstGeom prst="straightConnector1">
            <a:avLst/>
          </a:prstGeom>
          <a:noFill/>
          <a:ln cap="flat" cmpd="sng" w="254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3292475" y="5775325"/>
            <a:ext cx="5840412" cy="0"/>
          </a:xfrm>
          <a:prstGeom prst="straightConnector1">
            <a:avLst/>
          </a:prstGeom>
          <a:noFill/>
          <a:ln cap="flat" cmpd="sng" w="25400">
            <a:solidFill>
              <a:srgbClr val="00CC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6" name="Google Shape;286;p26"/>
          <p:cNvSpPr txBox="1"/>
          <p:nvPr/>
        </p:nvSpPr>
        <p:spPr>
          <a:xfrm>
            <a:off x="842962" y="4764087"/>
            <a:ext cx="2227262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typical review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612775" y="5322887"/>
            <a:ext cx="256063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early</a:t>
            </a:r>
            <a:r>
              <a:rPr b="1" i="0" lang="en-US" sz="25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304800" y="5881687"/>
            <a:ext cx="287813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mature</a:t>
            </a:r>
            <a:r>
              <a:rPr b="1" i="0" lang="en-US" sz="25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3687762" y="4044950"/>
            <a:ext cx="2154237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effectiveness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3294062" y="4502150"/>
            <a:ext cx="5834062" cy="1908175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070600" y="4044950"/>
            <a:ext cx="330200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71775" spcFirstLastPara="1" rIns="71775" wrap="square" tIns="28700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on investment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3994150" y="4683125"/>
            <a:ext cx="4524375" cy="385762"/>
            <a:chOff x="2477" y="1452"/>
            <a:chExt cx="2824" cy="231"/>
          </a:xfrm>
        </p:grpSpPr>
        <p:sp>
          <p:nvSpPr>
            <p:cNvPr id="293" name="Google Shape;293;p26"/>
            <p:cNvSpPr txBox="1"/>
            <p:nvPr/>
          </p:nvSpPr>
          <p:spPr>
            <a:xfrm>
              <a:off x="2477" y="1452"/>
              <a:ext cx="87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10 - 20%</a:t>
              </a:r>
              <a:endParaRPr/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4349" y="1452"/>
              <a:ext cx="9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unknown</a:t>
              </a: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>
            <a:off x="3994150" y="5322887"/>
            <a:ext cx="5138737" cy="385762"/>
            <a:chOff x="2477" y="1836"/>
            <a:chExt cx="3207" cy="232"/>
          </a:xfrm>
        </p:grpSpPr>
        <p:sp>
          <p:nvSpPr>
            <p:cNvPr id="296" name="Google Shape;296;p26"/>
            <p:cNvSpPr txBox="1"/>
            <p:nvPr/>
          </p:nvSpPr>
          <p:spPr>
            <a:xfrm>
              <a:off x="2477" y="1836"/>
              <a:ext cx="87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30 - 40%</a:t>
              </a: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4013" y="1836"/>
              <a:ext cx="1671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6 - 8 hrs / Insp hr</a:t>
              </a:r>
              <a:endParaRPr/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994150" y="5962650"/>
            <a:ext cx="5238750" cy="385762"/>
            <a:chOff x="2477" y="2220"/>
            <a:chExt cx="3269" cy="232"/>
          </a:xfrm>
        </p:grpSpPr>
        <p:sp>
          <p:nvSpPr>
            <p:cNvPr id="299" name="Google Shape;299;p26"/>
            <p:cNvSpPr txBox="1"/>
            <p:nvPr/>
          </p:nvSpPr>
          <p:spPr>
            <a:xfrm>
              <a:off x="2477" y="2220"/>
              <a:ext cx="87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80 - 95%</a:t>
              </a:r>
              <a:endParaRPr/>
            </a:p>
          </p:txBody>
        </p:sp>
        <p:sp>
          <p:nvSpPr>
            <p:cNvPr id="300" name="Google Shape;300;p26"/>
            <p:cNvSpPr txBox="1"/>
            <p:nvPr/>
          </p:nvSpPr>
          <p:spPr>
            <a:xfrm>
              <a:off x="3965" y="2220"/>
              <a:ext cx="1781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75" lIns="66675" spcFirstLastPara="1" rIns="66675" wrap="square" tIns="26675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i="0" lang="en-US" sz="25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8 - 30 hrs / Insp hr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495300" y="10795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Inspection Process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1017587" y="1309687"/>
            <a:ext cx="2173287" cy="735012"/>
          </a:xfrm>
          <a:prstGeom prst="rect">
            <a:avLst/>
          </a:prstGeom>
          <a:solidFill>
            <a:srgbClr val="DBFFB8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24400" lIns="61800" spcFirstLastPara="1" rIns="61800" wrap="square" tIns="24400">
            <a:spAutoFit/>
          </a:bodyPr>
          <a:lstStyle/>
          <a:p>
            <a:pPr indent="-338137" lvl="0" marL="338137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indent="-338137" lvl="0" marL="338137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/>
          </a:p>
          <a:p>
            <a:pPr indent="-338137" lvl="0" marL="338137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2089150" y="2184400"/>
            <a:ext cx="920750" cy="506412"/>
            <a:chOff x="1304" y="1312"/>
            <a:chExt cx="575" cy="305"/>
          </a:xfrm>
        </p:grpSpPr>
        <p:cxnSp>
          <p:nvCxnSpPr>
            <p:cNvPr id="308" name="Google Shape;308;p27"/>
            <p:cNvCxnSpPr/>
            <p:nvPr/>
          </p:nvCxnSpPr>
          <p:spPr>
            <a:xfrm>
              <a:off x="1592" y="1329"/>
              <a:ext cx="287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27"/>
            <p:cNvCxnSpPr/>
            <p:nvPr/>
          </p:nvCxnSpPr>
          <p:spPr>
            <a:xfrm flipH="1">
              <a:off x="1592" y="1330"/>
              <a:ext cx="287" cy="287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27"/>
            <p:cNvCxnSpPr/>
            <p:nvPr/>
          </p:nvCxnSpPr>
          <p:spPr>
            <a:xfrm rot="10800000">
              <a:off x="1304" y="1617"/>
              <a:ext cx="287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27"/>
            <p:cNvCxnSpPr/>
            <p:nvPr/>
          </p:nvCxnSpPr>
          <p:spPr>
            <a:xfrm flipH="1" rot="10800000">
              <a:off x="1304" y="1330"/>
              <a:ext cx="287" cy="287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2" name="Google Shape;312;p27"/>
            <p:cNvSpPr/>
            <p:nvPr/>
          </p:nvSpPr>
          <p:spPr>
            <a:xfrm>
              <a:off x="1599" y="1385"/>
              <a:ext cx="32" cy="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54" y="1529"/>
              <a:ext cx="34" cy="32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552" y="1481"/>
              <a:ext cx="31" cy="8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1650" y="1312"/>
              <a:ext cx="130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>
            <a:off x="6800850" y="4868862"/>
            <a:ext cx="1614487" cy="957262"/>
            <a:chOff x="4245" y="2925"/>
            <a:chExt cx="1008" cy="575"/>
          </a:xfrm>
        </p:grpSpPr>
        <p:cxnSp>
          <p:nvCxnSpPr>
            <p:cNvPr id="317" name="Google Shape;317;p27"/>
            <p:cNvCxnSpPr/>
            <p:nvPr/>
          </p:nvCxnSpPr>
          <p:spPr>
            <a:xfrm>
              <a:off x="4773" y="3068"/>
              <a:ext cx="287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27"/>
            <p:cNvCxnSpPr/>
            <p:nvPr/>
          </p:nvCxnSpPr>
          <p:spPr>
            <a:xfrm flipH="1">
              <a:off x="4773" y="3069"/>
              <a:ext cx="287" cy="287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27"/>
            <p:cNvCxnSpPr/>
            <p:nvPr/>
          </p:nvCxnSpPr>
          <p:spPr>
            <a:xfrm rot="10800000">
              <a:off x="4485" y="3356"/>
              <a:ext cx="287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27"/>
            <p:cNvCxnSpPr/>
            <p:nvPr/>
          </p:nvCxnSpPr>
          <p:spPr>
            <a:xfrm flipH="1" rot="10800000">
              <a:off x="4485" y="3069"/>
              <a:ext cx="287" cy="287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1" name="Google Shape;321;p27"/>
            <p:cNvSpPr txBox="1"/>
            <p:nvPr/>
          </p:nvSpPr>
          <p:spPr>
            <a:xfrm>
              <a:off x="4687" y="3147"/>
              <a:ext cx="130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cxnSp>
          <p:nvCxnSpPr>
            <p:cNvPr id="322" name="Google Shape;322;p27"/>
            <p:cNvCxnSpPr/>
            <p:nvPr/>
          </p:nvCxnSpPr>
          <p:spPr>
            <a:xfrm flipH="1" rot="10800000">
              <a:off x="4917" y="2925"/>
              <a:ext cx="94" cy="95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7"/>
            <p:cNvCxnSpPr/>
            <p:nvPr/>
          </p:nvCxnSpPr>
          <p:spPr>
            <a:xfrm>
              <a:off x="5061" y="3212"/>
              <a:ext cx="192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7"/>
            <p:cNvCxnSpPr/>
            <p:nvPr/>
          </p:nvCxnSpPr>
          <p:spPr>
            <a:xfrm>
              <a:off x="4869" y="3405"/>
              <a:ext cx="48" cy="47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7"/>
            <p:cNvCxnSpPr/>
            <p:nvPr/>
          </p:nvCxnSpPr>
          <p:spPr>
            <a:xfrm flipH="1">
              <a:off x="4437" y="3405"/>
              <a:ext cx="95" cy="95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27"/>
            <p:cNvCxnSpPr/>
            <p:nvPr/>
          </p:nvCxnSpPr>
          <p:spPr>
            <a:xfrm rot="10800000">
              <a:off x="4245" y="3260"/>
              <a:ext cx="191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7"/>
            <p:cNvCxnSpPr/>
            <p:nvPr/>
          </p:nvCxnSpPr>
          <p:spPr>
            <a:xfrm rot="10800000">
              <a:off x="4485" y="2973"/>
              <a:ext cx="95" cy="95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27"/>
          <p:cNvGrpSpPr/>
          <p:nvPr/>
        </p:nvGrpSpPr>
        <p:grpSpPr>
          <a:xfrm>
            <a:off x="2120900" y="3048000"/>
            <a:ext cx="3359150" cy="1485900"/>
            <a:chOff x="1336" y="1920"/>
            <a:chExt cx="2115" cy="936"/>
          </a:xfrm>
        </p:grpSpPr>
        <p:sp>
          <p:nvSpPr>
            <p:cNvPr id="329" name="Google Shape;329;p27"/>
            <p:cNvSpPr txBox="1"/>
            <p:nvPr/>
          </p:nvSpPr>
          <p:spPr>
            <a:xfrm>
              <a:off x="1336" y="1920"/>
              <a:ext cx="2115" cy="276"/>
            </a:xfrm>
            <a:prstGeom prst="rect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Planning</a:t>
              </a:r>
              <a:endParaRPr/>
            </a:p>
          </p:txBody>
        </p:sp>
        <p:grpSp>
          <p:nvGrpSpPr>
            <p:cNvPr id="330" name="Google Shape;330;p27"/>
            <p:cNvGrpSpPr/>
            <p:nvPr/>
          </p:nvGrpSpPr>
          <p:grpSpPr>
            <a:xfrm>
              <a:off x="1481" y="2269"/>
              <a:ext cx="517" cy="587"/>
              <a:chOff x="1481" y="2269"/>
              <a:chExt cx="517" cy="587"/>
            </a:xfrm>
          </p:grpSpPr>
          <p:sp>
            <p:nvSpPr>
              <p:cNvPr id="331" name="Google Shape;331;p27"/>
              <p:cNvSpPr txBox="1"/>
              <p:nvPr/>
            </p:nvSpPr>
            <p:spPr>
              <a:xfrm>
                <a:off x="1481" y="2269"/>
                <a:ext cx="517" cy="587"/>
              </a:xfrm>
              <a:prstGeom prst="rect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24400" lIns="61800" spcFirstLastPara="1" rIns="61800" wrap="square" tIns="244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7"/>
              <p:cNvSpPr txBox="1"/>
              <p:nvPr/>
            </p:nvSpPr>
            <p:spPr>
              <a:xfrm>
                <a:off x="1488" y="2352"/>
                <a:ext cx="484" cy="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4400" lIns="61800" spcFirstLastPara="1" rIns="61800" wrap="square" tIns="24400">
                <a:spAutoFit/>
              </a:bodyPr>
              <a:lstStyle/>
              <a:p>
                <a:pPr indent="0" lvl="0" marL="0" marR="0" rtl="0" algn="ctr">
                  <a:lnSpc>
                    <a:spcPct val="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Kick</a:t>
                </a:r>
                <a:br>
                  <a:rPr b="1" i="0" lang="en-US" sz="2400" u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1" i="0" lang="en-US" sz="2400" u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off</a:t>
                </a:r>
                <a:endParaRPr/>
              </a:p>
            </p:txBody>
          </p:sp>
        </p:grpSp>
      </p:grpSp>
      <p:grpSp>
        <p:nvGrpSpPr>
          <p:cNvPr id="333" name="Google Shape;333;p27"/>
          <p:cNvGrpSpPr/>
          <p:nvPr/>
        </p:nvGrpSpPr>
        <p:grpSpPr>
          <a:xfrm>
            <a:off x="3890962" y="3602037"/>
            <a:ext cx="819150" cy="931862"/>
            <a:chOff x="2428" y="2164"/>
            <a:chExt cx="512" cy="560"/>
          </a:xfrm>
        </p:grpSpPr>
        <p:sp>
          <p:nvSpPr>
            <p:cNvPr id="334" name="Google Shape;334;p27"/>
            <p:cNvSpPr txBox="1"/>
            <p:nvPr/>
          </p:nvSpPr>
          <p:spPr>
            <a:xfrm>
              <a:off x="2428" y="2164"/>
              <a:ext cx="512" cy="560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2476" y="2235"/>
              <a:ext cx="437" cy="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ctr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Ind</a:t>
              </a:r>
              <a:endParaRPr/>
            </a:p>
            <a:p>
              <a:pPr indent="0" lvl="0" marL="0" marR="0" rtl="0" algn="ctr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Chk</a:t>
              </a:r>
              <a:endParaRPr/>
            </a:p>
          </p:txBody>
        </p:sp>
      </p:grpSp>
      <p:grpSp>
        <p:nvGrpSpPr>
          <p:cNvPr id="336" name="Google Shape;336;p27"/>
          <p:cNvGrpSpPr/>
          <p:nvPr/>
        </p:nvGrpSpPr>
        <p:grpSpPr>
          <a:xfrm>
            <a:off x="5349875" y="3602037"/>
            <a:ext cx="823912" cy="931862"/>
            <a:chOff x="3340" y="2164"/>
            <a:chExt cx="514" cy="560"/>
          </a:xfrm>
        </p:grpSpPr>
        <p:sp>
          <p:nvSpPr>
            <p:cNvPr id="337" name="Google Shape;337;p27"/>
            <p:cNvSpPr txBox="1"/>
            <p:nvPr/>
          </p:nvSpPr>
          <p:spPr>
            <a:xfrm>
              <a:off x="3340" y="2164"/>
              <a:ext cx="512" cy="560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3343" y="2330"/>
              <a:ext cx="511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Meet</a:t>
              </a:r>
              <a:endParaRPr/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6889750" y="3602037"/>
            <a:ext cx="820737" cy="931862"/>
            <a:chOff x="4301" y="2164"/>
            <a:chExt cx="512" cy="560"/>
          </a:xfrm>
        </p:grpSpPr>
        <p:sp>
          <p:nvSpPr>
            <p:cNvPr id="340" name="Google Shape;340;p27"/>
            <p:cNvSpPr txBox="1"/>
            <p:nvPr/>
          </p:nvSpPr>
          <p:spPr>
            <a:xfrm>
              <a:off x="4301" y="2164"/>
              <a:ext cx="512" cy="560"/>
            </a:xfrm>
            <a:prstGeom prst="rect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4351" y="2330"/>
              <a:ext cx="435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Edit</a:t>
              </a:r>
              <a:endParaRPr/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3138487" y="1433512"/>
            <a:ext cx="3890962" cy="2155825"/>
            <a:chOff x="1959" y="861"/>
            <a:chExt cx="2429" cy="1295"/>
          </a:xfrm>
        </p:grpSpPr>
        <p:cxnSp>
          <p:nvCxnSpPr>
            <p:cNvPr id="343" name="Google Shape;343;p27"/>
            <p:cNvCxnSpPr/>
            <p:nvPr/>
          </p:nvCxnSpPr>
          <p:spPr>
            <a:xfrm rot="10800000">
              <a:off x="2853" y="861"/>
              <a:ext cx="1535" cy="1295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44" name="Google Shape;344;p27"/>
            <p:cNvCxnSpPr/>
            <p:nvPr/>
          </p:nvCxnSpPr>
          <p:spPr>
            <a:xfrm rot="10800000">
              <a:off x="1959" y="871"/>
              <a:ext cx="893" cy="37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45" name="Google Shape;345;p27"/>
          <p:cNvGrpSpPr/>
          <p:nvPr/>
        </p:nvGrpSpPr>
        <p:grpSpPr>
          <a:xfrm>
            <a:off x="5722937" y="1081087"/>
            <a:ext cx="1536700" cy="2508250"/>
            <a:chOff x="3573" y="649"/>
            <a:chExt cx="959" cy="1507"/>
          </a:xfrm>
        </p:grpSpPr>
        <p:cxnSp>
          <p:nvCxnSpPr>
            <p:cNvPr id="346" name="Google Shape;346;p27"/>
            <p:cNvCxnSpPr/>
            <p:nvPr/>
          </p:nvCxnSpPr>
          <p:spPr>
            <a:xfrm rot="10800000">
              <a:off x="3573" y="717"/>
              <a:ext cx="959" cy="1439"/>
            </a:xfrm>
            <a:prstGeom prst="straightConnector1">
              <a:avLst/>
            </a:prstGeom>
            <a:noFill/>
            <a:ln cap="flat" cmpd="sng" w="508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47" name="Google Shape;347;p27"/>
            <p:cNvSpPr txBox="1"/>
            <p:nvPr/>
          </p:nvSpPr>
          <p:spPr>
            <a:xfrm>
              <a:off x="3840" y="672"/>
              <a:ext cx="674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CEFC"/>
                </a:buClr>
                <a:buSzPts val="1900"/>
                <a:buFont typeface="Arial"/>
                <a:buNone/>
              </a:pPr>
              <a:r>
                <a:rPr b="1" i="0" lang="en-US" sz="1900" u="none">
                  <a:solidFill>
                    <a:srgbClr val="EDCEFC"/>
                  </a:solidFill>
                  <a:latin typeface="Arial"/>
                  <a:ea typeface="Arial"/>
                  <a:cs typeface="Arial"/>
                  <a:sym typeface="Arial"/>
                </a:rPr>
                <a:t>Change</a:t>
              </a:r>
              <a:endParaRPr/>
            </a:p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CEFC"/>
                </a:buClr>
                <a:buSzPts val="1900"/>
                <a:buFont typeface="Arial"/>
                <a:buNone/>
              </a:pPr>
              <a:r>
                <a:rPr b="1" i="0" lang="en-US" sz="1900" u="none">
                  <a:solidFill>
                    <a:srgbClr val="EDCEFC"/>
                  </a:solidFill>
                  <a:latin typeface="Arial"/>
                  <a:ea typeface="Arial"/>
                  <a:cs typeface="Arial"/>
                  <a:sym typeface="Arial"/>
                </a:rPr>
                <a:t>Request</a:t>
              </a: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3821" y="649"/>
              <a:ext cx="690" cy="347"/>
            </a:xfrm>
            <a:prstGeom prst="rect">
              <a:avLst/>
            </a:prstGeom>
            <a:noFill/>
            <a:ln cap="flat" cmpd="sng" w="25400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27"/>
            <p:cNvCxnSpPr/>
            <p:nvPr/>
          </p:nvCxnSpPr>
          <p:spPr>
            <a:xfrm>
              <a:off x="3813" y="957"/>
              <a:ext cx="0" cy="239"/>
            </a:xfrm>
            <a:prstGeom prst="straightConnector1">
              <a:avLst/>
            </a:prstGeom>
            <a:noFill/>
            <a:ln cap="flat" cmpd="sng" w="254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50" name="Google Shape;350;p27"/>
          <p:cNvGrpSpPr/>
          <p:nvPr/>
        </p:nvGrpSpPr>
        <p:grpSpPr>
          <a:xfrm>
            <a:off x="5873750" y="1033462"/>
            <a:ext cx="3228975" cy="2554287"/>
            <a:chOff x="3667" y="621"/>
            <a:chExt cx="2016" cy="1534"/>
          </a:xfrm>
        </p:grpSpPr>
        <p:sp>
          <p:nvSpPr>
            <p:cNvPr id="351" name="Google Shape;351;p27"/>
            <p:cNvSpPr txBox="1"/>
            <p:nvPr/>
          </p:nvSpPr>
          <p:spPr>
            <a:xfrm>
              <a:off x="4615" y="1123"/>
              <a:ext cx="924" cy="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1" i="0" lang="en-US" sz="17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Process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Font typeface="Arial"/>
                <a:buNone/>
              </a:pPr>
              <a:r>
                <a:rPr b="1" i="0" lang="en-US" sz="17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Improvement</a:t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500" y="1068"/>
              <a:ext cx="1097" cy="427"/>
            </a:xfrm>
            <a:prstGeom prst="ellipse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3" name="Google Shape;353;p27"/>
            <p:cNvCxnSpPr/>
            <p:nvPr/>
          </p:nvCxnSpPr>
          <p:spPr>
            <a:xfrm flipH="1" rot="10800000">
              <a:off x="3667" y="1373"/>
              <a:ext cx="946" cy="782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54" name="Google Shape;354;p27"/>
            <p:cNvCxnSpPr/>
            <p:nvPr/>
          </p:nvCxnSpPr>
          <p:spPr>
            <a:xfrm flipH="1" rot="10800000">
              <a:off x="5155" y="621"/>
              <a:ext cx="528" cy="431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55" name="Google Shape;355;p27"/>
            <p:cNvCxnSpPr/>
            <p:nvPr/>
          </p:nvCxnSpPr>
          <p:spPr>
            <a:xfrm flipH="1" rot="10800000">
              <a:off x="4676" y="1465"/>
              <a:ext cx="223" cy="69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56" name="Google Shape;356;p27"/>
          <p:cNvGrpSpPr/>
          <p:nvPr/>
        </p:nvGrpSpPr>
        <p:grpSpPr>
          <a:xfrm>
            <a:off x="417512" y="1982787"/>
            <a:ext cx="8201025" cy="2778125"/>
            <a:chOff x="261" y="1191"/>
            <a:chExt cx="5119" cy="1669"/>
          </a:xfrm>
        </p:grpSpPr>
        <p:cxnSp>
          <p:nvCxnSpPr>
            <p:cNvPr id="357" name="Google Shape;357;p27"/>
            <p:cNvCxnSpPr/>
            <p:nvPr/>
          </p:nvCxnSpPr>
          <p:spPr>
            <a:xfrm flipH="1">
              <a:off x="261" y="1191"/>
              <a:ext cx="409" cy="485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27"/>
            <p:cNvCxnSpPr/>
            <p:nvPr/>
          </p:nvCxnSpPr>
          <p:spPr>
            <a:xfrm>
              <a:off x="261" y="1677"/>
              <a:ext cx="95" cy="623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9" name="Google Shape;359;p27"/>
            <p:cNvSpPr txBox="1"/>
            <p:nvPr/>
          </p:nvSpPr>
          <p:spPr>
            <a:xfrm>
              <a:off x="1045" y="1740"/>
              <a:ext cx="4335" cy="1120"/>
            </a:xfrm>
            <a:prstGeom prst="rect">
              <a:avLst/>
            </a:prstGeom>
            <a:noFill/>
            <a:ln cap="flat" cmpd="sng" w="508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947" y="1932"/>
              <a:ext cx="209" cy="688"/>
            </a:xfrm>
            <a:prstGeom prst="ellipse">
              <a:avLst/>
            </a:prstGeom>
            <a:solidFill>
              <a:srgbClr val="7030A0"/>
            </a:solidFill>
            <a:ln cap="flat" cmpd="sng" w="50800">
              <a:solidFill>
                <a:srgbClr val="DBFFB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414" y="1803"/>
              <a:ext cx="563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400" lIns="61800" spcFirstLastPara="1" rIns="61800" wrap="square" tIns="24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FFB8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DBFFB8"/>
                  </a:solidFill>
                  <a:latin typeface="Arial"/>
                  <a:ea typeface="Arial"/>
                  <a:cs typeface="Arial"/>
                  <a:sym typeface="Arial"/>
                </a:rPr>
                <a:t>Entry</a:t>
              </a:r>
              <a:endParaRPr/>
            </a:p>
          </p:txBody>
        </p:sp>
        <p:cxnSp>
          <p:nvCxnSpPr>
            <p:cNvPr id="362" name="Google Shape;362;p27"/>
            <p:cNvCxnSpPr/>
            <p:nvPr/>
          </p:nvCxnSpPr>
          <p:spPr>
            <a:xfrm>
              <a:off x="357" y="2300"/>
              <a:ext cx="672" cy="0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363" name="Google Shape;363;p27"/>
          <p:cNvGrpSpPr/>
          <p:nvPr/>
        </p:nvGrpSpPr>
        <p:grpSpPr>
          <a:xfrm>
            <a:off x="7981950" y="3081337"/>
            <a:ext cx="1724025" cy="3435350"/>
            <a:chOff x="5028" y="1941"/>
            <a:chExt cx="1086" cy="2164"/>
          </a:xfrm>
        </p:grpSpPr>
        <p:sp>
          <p:nvSpPr>
            <p:cNvPr id="364" name="Google Shape;364;p27"/>
            <p:cNvSpPr txBox="1"/>
            <p:nvPr/>
          </p:nvSpPr>
          <p:spPr>
            <a:xfrm>
              <a:off x="5028" y="3640"/>
              <a:ext cx="1084" cy="465"/>
            </a:xfrm>
            <a:prstGeom prst="rect">
              <a:avLst/>
            </a:prstGeom>
            <a:solidFill>
              <a:srgbClr val="DBFFB8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000" lIns="63350" spcFirstLastPara="1" rIns="63350" wrap="square" tIns="25000">
              <a:spAutoFit/>
            </a:bodyPr>
            <a:lstStyle/>
            <a:p>
              <a:pPr indent="-338137" lvl="0" marL="338137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Software</a:t>
              </a:r>
              <a:endParaRPr/>
            </a:p>
            <a:p>
              <a:pPr indent="-338137" lvl="0" marL="338137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  <a:p>
              <a:pPr indent="-338137" lvl="0" marL="338137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</a:t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5317" y="2026"/>
              <a:ext cx="209" cy="721"/>
            </a:xfrm>
            <a:prstGeom prst="ellipse">
              <a:avLst/>
            </a:prstGeom>
            <a:solidFill>
              <a:srgbClr val="7030A0"/>
            </a:solidFill>
            <a:ln cap="flat" cmpd="sng" w="50800">
              <a:solidFill>
                <a:srgbClr val="DBFFB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25000" lIns="63350" spcFirstLastPara="1" rIns="63350" wrap="square" tIns="2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6" name="Google Shape;366;p27"/>
            <p:cNvCxnSpPr/>
            <p:nvPr/>
          </p:nvCxnSpPr>
          <p:spPr>
            <a:xfrm flipH="1">
              <a:off x="5493" y="2413"/>
              <a:ext cx="388" cy="1207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67" name="Google Shape;367;p27"/>
            <p:cNvSpPr txBox="1"/>
            <p:nvPr/>
          </p:nvSpPr>
          <p:spPr>
            <a:xfrm>
              <a:off x="5599" y="1941"/>
              <a:ext cx="515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000" lIns="63350" spcFirstLastPara="1" rIns="63350" wrap="square" tIns="250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FFB8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DBFFB8"/>
                  </a:solidFill>
                  <a:latin typeface="Arial"/>
                  <a:ea typeface="Arial"/>
                  <a:cs typeface="Arial"/>
                  <a:sym typeface="Arial"/>
                </a:rPr>
                <a:t>Exit</a:t>
              </a:r>
              <a:endParaRPr/>
            </a:p>
          </p:txBody>
        </p:sp>
        <p:cxnSp>
          <p:nvCxnSpPr>
            <p:cNvPr id="368" name="Google Shape;368;p27"/>
            <p:cNvCxnSpPr/>
            <p:nvPr/>
          </p:nvCxnSpPr>
          <p:spPr>
            <a:xfrm>
              <a:off x="5429" y="2412"/>
              <a:ext cx="435" cy="1"/>
            </a:xfrm>
            <a:prstGeom prst="straightConnector1">
              <a:avLst/>
            </a:prstGeom>
            <a:noFill/>
            <a:ln cap="flat" cmpd="sng" w="50800">
              <a:solidFill>
                <a:srgbClr val="DBFFB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first glance ..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846137" y="2397125"/>
            <a:ext cx="8159750" cy="1435100"/>
          </a:xfrm>
          <a:prstGeom prst="rect">
            <a:avLst/>
          </a:prstGeom>
          <a:solidFill>
            <a:srgbClr val="E5CA7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974725" y="4473575"/>
            <a:ext cx="59753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Here’s a document: review this (or Inspect it)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50812" y="406400"/>
            <a:ext cx="844073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Reviews: time and size determine rate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357562" y="1690687"/>
            <a:ext cx="2268537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4043362" y="2097087"/>
            <a:ext cx="8715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1744662" y="4087812"/>
            <a:ext cx="2266950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2098675" y="4333875"/>
            <a:ext cx="15573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280025" y="4087812"/>
            <a:ext cx="2268537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5965825" y="4414837"/>
            <a:ext cx="76517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</p:txBody>
      </p:sp>
      <p:cxnSp>
        <p:nvCxnSpPr>
          <p:cNvPr id="387" name="Google Shape;387;p29"/>
          <p:cNvCxnSpPr/>
          <p:nvPr/>
        </p:nvCxnSpPr>
        <p:spPr>
          <a:xfrm flipH="1">
            <a:off x="3098800" y="2646362"/>
            <a:ext cx="714375" cy="1408112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/>
          <p:nvPr/>
        </p:nvCxnSpPr>
        <p:spPr>
          <a:xfrm>
            <a:off x="4046537" y="4627562"/>
            <a:ext cx="1201737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Google Shape;389;p29"/>
          <p:cNvCxnSpPr/>
          <p:nvPr/>
        </p:nvCxnSpPr>
        <p:spPr>
          <a:xfrm rot="10800000">
            <a:off x="5249862" y="2617787"/>
            <a:ext cx="714375" cy="1541462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0" name="Google Shape;390;p29"/>
          <p:cNvSpPr txBox="1"/>
          <p:nvPr/>
        </p:nvSpPr>
        <p:spPr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 hrs?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7750175" y="3716337"/>
            <a:ext cx="18446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100 pages?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1522412" y="5475287"/>
            <a:ext cx="27638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 pages per hour</a:t>
            </a:r>
            <a:endParaRPr/>
          </a:p>
        </p:txBody>
      </p:sp>
      <p:grpSp>
        <p:nvGrpSpPr>
          <p:cNvPr id="393" name="Google Shape;393;p29"/>
          <p:cNvGrpSpPr/>
          <p:nvPr/>
        </p:nvGrpSpPr>
        <p:grpSpPr>
          <a:xfrm>
            <a:off x="2924175" y="2717800"/>
            <a:ext cx="2381250" cy="1916112"/>
            <a:chOff x="1825" y="1633"/>
            <a:chExt cx="1487" cy="1151"/>
          </a:xfrm>
        </p:grpSpPr>
        <p:cxnSp>
          <p:nvCxnSpPr>
            <p:cNvPr id="394" name="Google Shape;394;p29"/>
            <p:cNvCxnSpPr/>
            <p:nvPr/>
          </p:nvCxnSpPr>
          <p:spPr>
            <a:xfrm flipH="1">
              <a:off x="1825" y="1633"/>
              <a:ext cx="527" cy="971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95" name="Google Shape;395;p29"/>
            <p:cNvCxnSpPr/>
            <p:nvPr/>
          </p:nvCxnSpPr>
          <p:spPr>
            <a:xfrm rot="10800000">
              <a:off x="2353" y="2781"/>
              <a:ext cx="959" cy="3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396" name="Google Shape;396;p29"/>
          <p:cNvSpPr txBox="1"/>
          <p:nvPr/>
        </p:nvSpPr>
        <p:spPr>
          <a:xfrm>
            <a:off x="2098675" y="4333875"/>
            <a:ext cx="15573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techniques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individual: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desk-checking, data-stepping, proof-reading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group: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(informal &amp; formal): for consensus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Walkthrough: for education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(most formal): to find faults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373187" y="5867400"/>
            <a:ext cx="6813550" cy="4476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dk1"/>
            </a:outerShdw>
          </a:effectLst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techniques do not execute code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495300" y="155575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“Thoroughness”?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974725" y="4473575"/>
            <a:ext cx="76803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ordinary “review” - finds some faults, one major, fix them,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document now corrected and OK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846137" y="2303462"/>
            <a:ext cx="8159750" cy="1435100"/>
          </a:xfrm>
          <a:prstGeom prst="rect">
            <a:avLst/>
          </a:prstGeom>
          <a:solidFill>
            <a:srgbClr val="E5CA7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0"/>
          <p:cNvGrpSpPr/>
          <p:nvPr/>
        </p:nvGrpSpPr>
        <p:grpSpPr>
          <a:xfrm>
            <a:off x="884237" y="2347912"/>
            <a:ext cx="8124825" cy="385762"/>
            <a:chOff x="552" y="1411"/>
            <a:chExt cx="5072" cy="231"/>
          </a:xfrm>
        </p:grpSpPr>
        <p:cxnSp>
          <p:nvCxnSpPr>
            <p:cNvPr id="405" name="Google Shape;405;p30"/>
            <p:cNvCxnSpPr/>
            <p:nvPr/>
          </p:nvCxnSpPr>
          <p:spPr>
            <a:xfrm flipH="1" rot="10800000">
              <a:off x="552" y="1527"/>
              <a:ext cx="878" cy="115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6" name="Google Shape;406;p30"/>
            <p:cNvCxnSpPr/>
            <p:nvPr/>
          </p:nvCxnSpPr>
          <p:spPr>
            <a:xfrm flipH="1" rot="10800000">
              <a:off x="1432" y="1480"/>
              <a:ext cx="700" cy="45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7" name="Google Shape;407;p30"/>
            <p:cNvCxnSpPr/>
            <p:nvPr/>
          </p:nvCxnSpPr>
          <p:spPr>
            <a:xfrm>
              <a:off x="2128" y="1486"/>
              <a:ext cx="369" cy="102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30"/>
            <p:cNvCxnSpPr/>
            <p:nvPr/>
          </p:nvCxnSpPr>
          <p:spPr>
            <a:xfrm flipH="1" rot="10800000">
              <a:off x="2498" y="1462"/>
              <a:ext cx="1381" cy="125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30"/>
            <p:cNvCxnSpPr/>
            <p:nvPr/>
          </p:nvCxnSpPr>
          <p:spPr>
            <a:xfrm>
              <a:off x="3886" y="1474"/>
              <a:ext cx="226" cy="8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30"/>
            <p:cNvCxnSpPr/>
            <p:nvPr/>
          </p:nvCxnSpPr>
          <p:spPr>
            <a:xfrm flipH="1" rot="10800000">
              <a:off x="4097" y="1411"/>
              <a:ext cx="382" cy="142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30"/>
            <p:cNvCxnSpPr/>
            <p:nvPr/>
          </p:nvCxnSpPr>
          <p:spPr>
            <a:xfrm>
              <a:off x="4474" y="1418"/>
              <a:ext cx="1150" cy="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12" name="Google Shape;412;p30"/>
          <p:cNvGrpSpPr/>
          <p:nvPr/>
        </p:nvGrpSpPr>
        <p:grpSpPr>
          <a:xfrm>
            <a:off x="3900487" y="1358900"/>
            <a:ext cx="2097087" cy="1158875"/>
            <a:chOff x="2435" y="816"/>
            <a:chExt cx="1309" cy="697"/>
          </a:xfrm>
        </p:grpSpPr>
        <p:sp>
          <p:nvSpPr>
            <p:cNvPr id="413" name="Google Shape;413;p30"/>
            <p:cNvSpPr/>
            <p:nvPr/>
          </p:nvSpPr>
          <p:spPr>
            <a:xfrm>
              <a:off x="2435" y="1430"/>
              <a:ext cx="146" cy="8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 flipH="1" rot="10800000">
              <a:off x="2928" y="816"/>
              <a:ext cx="816" cy="336"/>
            </a:xfrm>
            <a:prstGeom prst="wedgeRectCallout">
              <a:avLst>
                <a:gd fmla="val -10192" name="adj1"/>
                <a:gd fmla="val -17743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b="1" i="0" lang="en-US" sz="29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major</a:t>
              </a:r>
              <a:endParaRPr/>
            </a:p>
          </p:txBody>
        </p:sp>
      </p:grpSp>
      <p:grpSp>
        <p:nvGrpSpPr>
          <p:cNvPr id="415" name="Google Shape;415;p30"/>
          <p:cNvGrpSpPr/>
          <p:nvPr/>
        </p:nvGrpSpPr>
        <p:grpSpPr>
          <a:xfrm>
            <a:off x="6459537" y="1677987"/>
            <a:ext cx="1306512" cy="839787"/>
            <a:chOff x="4032" y="1008"/>
            <a:chExt cx="816" cy="505"/>
          </a:xfrm>
        </p:grpSpPr>
        <p:sp>
          <p:nvSpPr>
            <p:cNvPr id="416" name="Google Shape;416;p30"/>
            <p:cNvSpPr/>
            <p:nvPr/>
          </p:nvSpPr>
          <p:spPr>
            <a:xfrm>
              <a:off x="4032" y="1430"/>
              <a:ext cx="147" cy="83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 flipH="1" rot="10800000">
              <a:off x="4272" y="1008"/>
              <a:ext cx="576" cy="240"/>
            </a:xfrm>
            <a:prstGeom prst="wedgeRectCallout">
              <a:avLst>
                <a:gd fmla="val -6301" name="adj1"/>
                <a:gd fmla="val -1566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minor</a:t>
              </a:r>
              <a:endParaRPr/>
            </a:p>
          </p:txBody>
        </p:sp>
      </p:grpSp>
      <p:grpSp>
        <p:nvGrpSpPr>
          <p:cNvPr id="418" name="Google Shape;418;p30"/>
          <p:cNvGrpSpPr/>
          <p:nvPr/>
        </p:nvGrpSpPr>
        <p:grpSpPr>
          <a:xfrm>
            <a:off x="322262" y="1517650"/>
            <a:ext cx="922337" cy="1077912"/>
            <a:chOff x="201" y="912"/>
            <a:chExt cx="576" cy="647"/>
          </a:xfrm>
        </p:grpSpPr>
        <p:sp>
          <p:nvSpPr>
            <p:cNvPr id="419" name="Google Shape;419;p30"/>
            <p:cNvSpPr/>
            <p:nvPr/>
          </p:nvSpPr>
          <p:spPr>
            <a:xfrm>
              <a:off x="631" y="1475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 flipH="1" rot="10800000">
              <a:off x="201" y="912"/>
              <a:ext cx="576" cy="240"/>
            </a:xfrm>
            <a:prstGeom prst="wedgeRectCallout">
              <a:avLst>
                <a:gd fmla="val 18112" name="adj1"/>
                <a:gd fmla="val -2853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50" lIns="93700" spcFirstLastPara="1" rIns="93700" wrap="square" tIns="46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minor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288925" y="400050"/>
            <a:ext cx="914241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Inspection: time and rate determine size</a:t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3357562" y="1690687"/>
            <a:ext cx="2268537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4043362" y="2097087"/>
            <a:ext cx="8715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1744662" y="4087812"/>
            <a:ext cx="2266950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2098675" y="4333875"/>
            <a:ext cx="15573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5280025" y="4087812"/>
            <a:ext cx="2268537" cy="1079500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5965825" y="4414837"/>
            <a:ext cx="76517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</p:txBody>
      </p:sp>
      <p:cxnSp>
        <p:nvCxnSpPr>
          <p:cNvPr id="432" name="Google Shape;432;p31"/>
          <p:cNvCxnSpPr/>
          <p:nvPr/>
        </p:nvCxnSpPr>
        <p:spPr>
          <a:xfrm flipH="1">
            <a:off x="3098800" y="2646362"/>
            <a:ext cx="714375" cy="1408112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31"/>
          <p:cNvCxnSpPr/>
          <p:nvPr/>
        </p:nvCxnSpPr>
        <p:spPr>
          <a:xfrm>
            <a:off x="4046537" y="4627562"/>
            <a:ext cx="1201737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31"/>
          <p:cNvCxnSpPr/>
          <p:nvPr/>
        </p:nvCxnSpPr>
        <p:spPr>
          <a:xfrm rot="10800000">
            <a:off x="5249862" y="2617787"/>
            <a:ext cx="714375" cy="1541462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5" name="Google Shape;435;p31"/>
          <p:cNvSpPr txBox="1"/>
          <p:nvPr/>
        </p:nvSpPr>
        <p:spPr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 hrs?</a:t>
            </a:r>
            <a:endParaRPr/>
          </a:p>
        </p:txBody>
      </p:sp>
      <p:sp>
        <p:nvSpPr>
          <p:cNvPr id="436" name="Google Shape;436;p31"/>
          <p:cNvSpPr txBox="1"/>
          <p:nvPr/>
        </p:nvSpPr>
        <p:spPr>
          <a:xfrm>
            <a:off x="411162" y="3195637"/>
            <a:ext cx="1565275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Optimum: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 page</a:t>
            </a:r>
            <a:r>
              <a:rPr b="1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 hour</a:t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5626100" y="5475287"/>
            <a:ext cx="38258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pages (at optimum rate)</a:t>
            </a:r>
            <a:endParaRPr/>
          </a:p>
        </p:txBody>
      </p:sp>
      <p:grpSp>
        <p:nvGrpSpPr>
          <p:cNvPr id="438" name="Google Shape;438;p31"/>
          <p:cNvGrpSpPr/>
          <p:nvPr/>
        </p:nvGrpSpPr>
        <p:grpSpPr>
          <a:xfrm>
            <a:off x="4014787" y="2646362"/>
            <a:ext cx="1982787" cy="1981200"/>
            <a:chOff x="2505" y="1590"/>
            <a:chExt cx="1239" cy="1190"/>
          </a:xfrm>
        </p:grpSpPr>
        <p:cxnSp>
          <p:nvCxnSpPr>
            <p:cNvPr id="439" name="Google Shape;439;p31"/>
            <p:cNvCxnSpPr/>
            <p:nvPr/>
          </p:nvCxnSpPr>
          <p:spPr>
            <a:xfrm>
              <a:off x="3297" y="1590"/>
              <a:ext cx="447" cy="983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40" name="Google Shape;440;p31"/>
            <p:cNvCxnSpPr/>
            <p:nvPr/>
          </p:nvCxnSpPr>
          <p:spPr>
            <a:xfrm>
              <a:off x="2505" y="2773"/>
              <a:ext cx="1007" cy="7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41" name="Google Shape;441;p31"/>
          <p:cNvSpPr txBox="1"/>
          <p:nvPr/>
        </p:nvSpPr>
        <p:spPr>
          <a:xfrm>
            <a:off x="5965825" y="4414837"/>
            <a:ext cx="76517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endParaRPr/>
          </a:p>
        </p:txBody>
      </p:sp>
      <p:sp>
        <p:nvSpPr>
          <p:cNvPr id="442" name="Google Shape;442;p31"/>
          <p:cNvSpPr txBox="1"/>
          <p:nvPr/>
        </p:nvSpPr>
        <p:spPr>
          <a:xfrm>
            <a:off x="706437" y="5988050"/>
            <a:ext cx="47831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5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1 page = 300 important words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495300" y="250825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Thoroughness</a:t>
            </a:r>
            <a:endParaRPr/>
          </a:p>
        </p:txBody>
      </p:sp>
      <p:sp>
        <p:nvSpPr>
          <p:cNvPr id="448" name="Google Shape;448;p32"/>
          <p:cNvSpPr txBox="1"/>
          <p:nvPr/>
        </p:nvSpPr>
        <p:spPr>
          <a:xfrm>
            <a:off x="866775" y="3967162"/>
            <a:ext cx="59372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rPr b="0" i="0" lang="en-US" sz="2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can find deep-seated faults: </a:t>
            </a:r>
            <a:endParaRPr/>
          </a:p>
        </p:txBody>
      </p:sp>
      <p:grpSp>
        <p:nvGrpSpPr>
          <p:cNvPr id="449" name="Google Shape;449;p32"/>
          <p:cNvGrpSpPr/>
          <p:nvPr/>
        </p:nvGrpSpPr>
        <p:grpSpPr>
          <a:xfrm>
            <a:off x="749300" y="1919287"/>
            <a:ext cx="8159750" cy="1435100"/>
            <a:chOff x="468" y="2514"/>
            <a:chExt cx="5094" cy="862"/>
          </a:xfrm>
        </p:grpSpPr>
        <p:sp>
          <p:nvSpPr>
            <p:cNvPr id="450" name="Google Shape;450;p32"/>
            <p:cNvSpPr txBox="1"/>
            <p:nvPr/>
          </p:nvSpPr>
          <p:spPr>
            <a:xfrm>
              <a:off x="468" y="2514"/>
              <a:ext cx="5094" cy="862"/>
            </a:xfrm>
            <a:prstGeom prst="rect">
              <a:avLst/>
            </a:prstGeom>
            <a:solidFill>
              <a:srgbClr val="E5CA72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22" y="2605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2426" y="2560"/>
              <a:ext cx="147" cy="8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674" y="2880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829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138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25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395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602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44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983" y="2972"/>
              <a:ext cx="147" cy="83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447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983" y="3200"/>
              <a:ext cx="147" cy="84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602" y="3109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859" y="2651"/>
              <a:ext cx="147" cy="84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911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2211" y="2725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2375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1962" y="3155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263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3096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581" y="3292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2220" y="3017"/>
              <a:ext cx="147" cy="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684" y="2972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2220" y="3246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2838" y="3155"/>
              <a:ext cx="147" cy="83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4024" y="2560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57" y="2651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08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663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72" y="2834"/>
              <a:ext cx="147" cy="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60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4230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4642" y="2972"/>
              <a:ext cx="147" cy="83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4178" y="3292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817" y="3017"/>
              <a:ext cx="147" cy="84"/>
            </a:xfrm>
            <a:prstGeom prst="ellipse">
              <a:avLst/>
            </a:prstGeom>
            <a:solidFill>
              <a:srgbClr val="FF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4281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3817" y="3246"/>
              <a:ext cx="147" cy="84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4436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5312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4590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4848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531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797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900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5054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251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3148" y="3017"/>
              <a:ext cx="146" cy="84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5260" y="3200"/>
              <a:ext cx="147" cy="84"/>
            </a:xfrm>
            <a:prstGeom prst="ellipse">
              <a:avLst/>
            </a:prstGeom>
            <a:solidFill>
              <a:srgbClr val="FF33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816" y="3244"/>
              <a:ext cx="147" cy="8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32"/>
          <p:cNvSpPr/>
          <p:nvPr/>
        </p:nvSpPr>
        <p:spPr>
          <a:xfrm>
            <a:off x="3495675" y="2705100"/>
            <a:ext cx="368300" cy="254000"/>
          </a:xfrm>
          <a:prstGeom prst="ellipse">
            <a:avLst/>
          </a:prstGeom>
          <a:noFill/>
          <a:ln cap="flat" cmpd="sng" w="76200">
            <a:solidFill>
              <a:srgbClr val="618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6051550" y="2705100"/>
            <a:ext cx="368300" cy="254000"/>
          </a:xfrm>
          <a:prstGeom prst="ellipse">
            <a:avLst/>
          </a:prstGeom>
          <a:noFill/>
          <a:ln cap="flat" cmpd="sng" w="76200">
            <a:solidFill>
              <a:srgbClr val="618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7369175" y="2635250"/>
            <a:ext cx="368300" cy="254000"/>
          </a:xfrm>
          <a:prstGeom prst="ellipse">
            <a:avLst/>
          </a:prstGeom>
          <a:noFill/>
          <a:ln cap="flat" cmpd="sng" w="76200">
            <a:solidFill>
              <a:srgbClr val="618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1506537" y="2635250"/>
            <a:ext cx="368300" cy="254000"/>
          </a:xfrm>
          <a:prstGeom prst="ellipse">
            <a:avLst/>
          </a:prstGeom>
          <a:noFill/>
          <a:ln cap="flat" cmpd="sng" w="76200">
            <a:solidFill>
              <a:srgbClr val="618FF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866775" y="4375150"/>
            <a:ext cx="5046662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-184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Char char="•"/>
            </a:pPr>
            <a:r>
              <a:rPr b="0" i="0" lang="en-US" sz="2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of that type can be corrected</a:t>
            </a:r>
            <a:endParaRPr/>
          </a:p>
        </p:txBody>
      </p:sp>
      <p:grpSp>
        <p:nvGrpSpPr>
          <p:cNvPr id="505" name="Google Shape;505;p32"/>
          <p:cNvGrpSpPr/>
          <p:nvPr/>
        </p:nvGrpSpPr>
        <p:grpSpPr>
          <a:xfrm>
            <a:off x="3468687" y="1920875"/>
            <a:ext cx="727075" cy="1160462"/>
            <a:chOff x="2165" y="2515"/>
            <a:chExt cx="454" cy="697"/>
          </a:xfrm>
        </p:grpSpPr>
        <p:cxnSp>
          <p:nvCxnSpPr>
            <p:cNvPr id="506" name="Google Shape;506;p32"/>
            <p:cNvCxnSpPr/>
            <p:nvPr/>
          </p:nvCxnSpPr>
          <p:spPr>
            <a:xfrm>
              <a:off x="2165" y="2515"/>
              <a:ext cx="5" cy="69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" name="Google Shape;507;p32"/>
            <p:cNvCxnSpPr/>
            <p:nvPr/>
          </p:nvCxnSpPr>
          <p:spPr>
            <a:xfrm flipH="1">
              <a:off x="2618" y="2515"/>
              <a:ext cx="1" cy="69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" name="Google Shape;508;p32"/>
            <p:cNvCxnSpPr/>
            <p:nvPr/>
          </p:nvCxnSpPr>
          <p:spPr>
            <a:xfrm rot="10800000">
              <a:off x="2175" y="3207"/>
              <a:ext cx="443" cy="5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9" name="Google Shape;509;p32"/>
          <p:cNvSpPr txBox="1"/>
          <p:nvPr/>
        </p:nvSpPr>
        <p:spPr>
          <a:xfrm>
            <a:off x="866775" y="4794250"/>
            <a:ext cx="5291137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spAutoFit/>
          </a:bodyPr>
          <a:lstStyle/>
          <a:p>
            <a:pPr indent="-184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Char char="•"/>
            </a:pPr>
            <a:r>
              <a:rPr b="0" i="0" lang="en-US" sz="2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needs optimum checking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surprises</a:t>
            </a:r>
            <a:endParaRPr/>
          </a:p>
        </p:txBody>
      </p:sp>
      <p:sp>
        <p:nvSpPr>
          <p:cNvPr id="520" name="Google Shape;520;p33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Fundamental importance of Rules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democratically agreed as applying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major issues / faults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Slow checking rates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Strict entry &amp; exit criteria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 logging rates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Amount of responsibility given to author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/>
        </p:nvSpPr>
        <p:spPr>
          <a:xfrm>
            <a:off x="3706812" y="3641725"/>
            <a:ext cx="2819400" cy="60642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527" name="Google Shape;527;p34"/>
          <p:cNvSpPr txBox="1"/>
          <p:nvPr>
            <p:ph idx="1" type="body"/>
          </p:nvPr>
        </p:nvSpPr>
        <p:spPr>
          <a:xfrm>
            <a:off x="906462" y="2393950"/>
            <a:ext cx="8420100" cy="24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Reviews and the test process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review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analysis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495300" y="631825"/>
            <a:ext cx="8799512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static analysis do?</a:t>
            </a:r>
            <a:b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Remember: static techniques do not execute the code</a:t>
            </a:r>
            <a:endParaRPr/>
          </a:p>
        </p:txBody>
      </p:sp>
      <p:sp>
        <p:nvSpPr>
          <p:cNvPr id="533" name="Google Shape;533;p35"/>
          <p:cNvSpPr txBox="1"/>
          <p:nvPr>
            <p:ph idx="1" type="body"/>
          </p:nvPr>
        </p:nvSpPr>
        <p:spPr>
          <a:xfrm>
            <a:off x="495300" y="3403600"/>
            <a:ext cx="89154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form of automated testing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violations of standards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things which may be a fault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Descended from compiler technology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compiler statically analyses code, and “knows” a lot about it, e.g. variable usage; finds syntax faults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analysis tools extend this knowledge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find unreachable code, undeclared variables, parameter type mis-matches, uncalled functions &amp; procedures, array bound violations, etc.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analysis</a:t>
            </a:r>
            <a:endParaRPr/>
          </a:p>
        </p:txBody>
      </p:sp>
      <p:sp>
        <p:nvSpPr>
          <p:cNvPr id="544" name="Google Shape;544;p37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study of program variables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defined* where a value is stored into it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used where the stored value is accessed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is undefined before it is defined or when it goes out of scope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806450" y="6367462"/>
            <a:ext cx="51943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*defined should not be confused with declared</a:t>
            </a:r>
            <a:endParaRPr/>
          </a:p>
        </p:txBody>
      </p:sp>
      <p:sp>
        <p:nvSpPr>
          <p:cNvPr id="546" name="Google Shape;546;p37"/>
          <p:cNvSpPr txBox="1"/>
          <p:nvPr/>
        </p:nvSpPr>
        <p:spPr>
          <a:xfrm>
            <a:off x="2193925" y="4600575"/>
            <a:ext cx="427355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y + z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128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&gt; b THEN read(S)</a:t>
            </a:r>
            <a:endParaRPr/>
          </a:p>
        </p:txBody>
      </p:sp>
      <p:grpSp>
        <p:nvGrpSpPr>
          <p:cNvPr id="547" name="Google Shape;547;p37"/>
          <p:cNvGrpSpPr/>
          <p:nvPr/>
        </p:nvGrpSpPr>
        <p:grpSpPr>
          <a:xfrm>
            <a:off x="3857625" y="4310062"/>
            <a:ext cx="5235575" cy="500062"/>
            <a:chOff x="2430" y="2715"/>
            <a:chExt cx="3298" cy="315"/>
          </a:xfrm>
        </p:grpSpPr>
        <p:sp>
          <p:nvSpPr>
            <p:cNvPr id="548" name="Google Shape;548;p37"/>
            <p:cNvSpPr txBox="1"/>
            <p:nvPr/>
          </p:nvSpPr>
          <p:spPr>
            <a:xfrm>
              <a:off x="2994" y="2715"/>
              <a:ext cx="273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400"/>
                <a:buFont typeface="Arial"/>
                <a:buNone/>
              </a:pPr>
              <a:r>
                <a:rPr b="1" i="1" lang="en-US" sz="24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x is defined, y and z are used</a:t>
              </a:r>
              <a:endParaRPr/>
            </a:p>
          </p:txBody>
        </p:sp>
        <p:cxnSp>
          <p:nvCxnSpPr>
            <p:cNvPr id="549" name="Google Shape;549;p37"/>
            <p:cNvCxnSpPr/>
            <p:nvPr/>
          </p:nvCxnSpPr>
          <p:spPr>
            <a:xfrm flipH="1">
              <a:off x="2430" y="2844"/>
              <a:ext cx="554" cy="186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550" name="Google Shape;550;p37"/>
          <p:cNvGrpSpPr/>
          <p:nvPr/>
        </p:nvGrpSpPr>
        <p:grpSpPr>
          <a:xfrm>
            <a:off x="3216275" y="5357812"/>
            <a:ext cx="5464175" cy="796925"/>
            <a:chOff x="2026" y="3375"/>
            <a:chExt cx="3442" cy="502"/>
          </a:xfrm>
        </p:grpSpPr>
        <p:sp>
          <p:nvSpPr>
            <p:cNvPr id="551" name="Google Shape;551;p37"/>
            <p:cNvSpPr txBox="1"/>
            <p:nvPr/>
          </p:nvSpPr>
          <p:spPr>
            <a:xfrm>
              <a:off x="2692" y="3645"/>
              <a:ext cx="2776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400"/>
                <a:buFont typeface="Arial"/>
                <a:buNone/>
              </a:pPr>
              <a:r>
                <a:rPr b="1" i="1" lang="en-US" sz="24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a and b are used, S is defined</a:t>
              </a:r>
              <a:endParaRPr/>
            </a:p>
          </p:txBody>
        </p:sp>
        <p:cxnSp>
          <p:nvCxnSpPr>
            <p:cNvPr id="552" name="Google Shape;552;p37"/>
            <p:cNvCxnSpPr/>
            <p:nvPr/>
          </p:nvCxnSpPr>
          <p:spPr>
            <a:xfrm rot="10800000">
              <a:off x="2026" y="3449"/>
              <a:ext cx="656" cy="279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53" name="Google Shape;553;p37"/>
            <p:cNvCxnSpPr/>
            <p:nvPr/>
          </p:nvCxnSpPr>
          <p:spPr>
            <a:xfrm rot="10800000">
              <a:off x="3447" y="3375"/>
              <a:ext cx="894" cy="29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analysis faults</a:t>
            </a: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1196975" y="1909762"/>
            <a:ext cx="2859087" cy="41941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-342900" lvl="0" marL="3429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:= 0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(x)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:= 1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x &gt; y do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begin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read (y)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write( n*y)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 x := x - n</a:t>
            </a:r>
            <a:endParaRPr/>
          </a:p>
          <a:p>
            <a:pPr indent="-342900" lvl="0" marL="342900" marR="0" rtl="0" algn="l">
              <a:lnSpc>
                <a:spcPct val="88000"/>
              </a:lnSpc>
              <a:spcBef>
                <a:spcPts val="1032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/>
          </a:p>
        </p:txBody>
      </p:sp>
      <p:grpSp>
        <p:nvGrpSpPr>
          <p:cNvPr id="560" name="Google Shape;560;p38"/>
          <p:cNvGrpSpPr/>
          <p:nvPr/>
        </p:nvGrpSpPr>
        <p:grpSpPr>
          <a:xfrm>
            <a:off x="2233612" y="2173287"/>
            <a:ext cx="7126287" cy="1076325"/>
            <a:chOff x="1407" y="1369"/>
            <a:chExt cx="4489" cy="678"/>
          </a:xfrm>
        </p:grpSpPr>
        <p:sp>
          <p:nvSpPr>
            <p:cNvPr id="561" name="Google Shape;561;p38"/>
            <p:cNvSpPr txBox="1"/>
            <p:nvPr/>
          </p:nvSpPr>
          <p:spPr>
            <a:xfrm>
              <a:off x="2626" y="1547"/>
              <a:ext cx="3270" cy="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Data flow anomaly: n is</a:t>
              </a:r>
              <a:endParaRPr/>
            </a:p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re-defined without being used</a:t>
              </a:r>
              <a:endParaRPr/>
            </a:p>
          </p:txBody>
        </p:sp>
        <p:cxnSp>
          <p:nvCxnSpPr>
            <p:cNvPr id="562" name="Google Shape;562;p38"/>
            <p:cNvCxnSpPr/>
            <p:nvPr/>
          </p:nvCxnSpPr>
          <p:spPr>
            <a:xfrm flipH="1">
              <a:off x="1407" y="1741"/>
              <a:ext cx="1108" cy="186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63" name="Google Shape;563;p38"/>
            <p:cNvCxnSpPr/>
            <p:nvPr/>
          </p:nvCxnSpPr>
          <p:spPr>
            <a:xfrm rot="10800000">
              <a:off x="1457" y="1369"/>
              <a:ext cx="1058" cy="326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564" name="Google Shape;564;p38"/>
          <p:cNvGrpSpPr/>
          <p:nvPr/>
        </p:nvGrpSpPr>
        <p:grpSpPr>
          <a:xfrm>
            <a:off x="3113087" y="3343275"/>
            <a:ext cx="6272212" cy="1165225"/>
            <a:chOff x="1961" y="2106"/>
            <a:chExt cx="3951" cy="734"/>
          </a:xfrm>
        </p:grpSpPr>
        <p:sp>
          <p:nvSpPr>
            <p:cNvPr id="565" name="Google Shape;565;p38"/>
            <p:cNvSpPr txBox="1"/>
            <p:nvPr/>
          </p:nvSpPr>
          <p:spPr>
            <a:xfrm>
              <a:off x="2979" y="2106"/>
              <a:ext cx="2933" cy="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63500" spcFirstLastPara="1" rIns="63500" wrap="square" tIns="25400">
              <a:spAutoFit/>
            </a:bodyPr>
            <a:lstStyle/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Data flow fault: y is used</a:t>
              </a:r>
              <a:endParaRPr/>
            </a:p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before it has been defined</a:t>
              </a:r>
              <a:endParaRPr/>
            </a:p>
            <a:p>
              <a:pPr indent="0" lvl="0" marL="0" marR="0" rtl="0" algn="l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(first time around the loop)</a:t>
              </a:r>
              <a:endParaRPr/>
            </a:p>
          </p:txBody>
        </p:sp>
        <p:cxnSp>
          <p:nvCxnSpPr>
            <p:cNvPr id="566" name="Google Shape;566;p38"/>
            <p:cNvCxnSpPr/>
            <p:nvPr/>
          </p:nvCxnSpPr>
          <p:spPr>
            <a:xfrm rot="10800000">
              <a:off x="2213" y="2207"/>
              <a:ext cx="756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67" name="Google Shape;567;p38"/>
            <p:cNvCxnSpPr/>
            <p:nvPr/>
          </p:nvCxnSpPr>
          <p:spPr>
            <a:xfrm flipH="1">
              <a:off x="1961" y="2393"/>
              <a:ext cx="1008" cy="372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flow analysis</a:t>
            </a:r>
            <a:endParaRPr/>
          </a:p>
        </p:txBody>
      </p:sp>
      <p:sp>
        <p:nvSpPr>
          <p:cNvPr id="574" name="Google Shape;574;p39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Highlights: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not accessible from start node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infinite loops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entry to loops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code is well structured, i.e. reducible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code conforms to a flowchart grammar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jumps to undefined labels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labels not jumped to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cyclomatic complexity and other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reviews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productivity improvement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Reduced development timescales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Reduced testing time and cost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Lifetime cost reductions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Reduced fault levels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Improved customer relations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Unreachable code example</a:t>
            </a:r>
            <a:endParaRPr/>
          </a:p>
        </p:txBody>
      </p:sp>
      <p:sp>
        <p:nvSpPr>
          <p:cNvPr id="580" name="Google Shape;580;p40"/>
          <p:cNvSpPr txBox="1"/>
          <p:nvPr>
            <p:ph idx="1" type="body"/>
          </p:nvPr>
        </p:nvSpPr>
        <p:spPr>
          <a:xfrm>
            <a:off x="288925" y="1981200"/>
            <a:ext cx="96170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Macro definitions</a:t>
            </a: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(different for different platforms the code runs on)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Buffsize: 1000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Mailboxmax: 1000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IF Buffsize &lt; Mailboxmax THEN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Error-Exit</a:t>
            </a:r>
            <a:b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ENDIF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Analysis finds the THEN clause unreachable, so will flag a fault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Cyclomatic complexity</a:t>
            </a:r>
            <a:endParaRPr/>
          </a:p>
        </p:txBody>
      </p:sp>
      <p:sp>
        <p:nvSpPr>
          <p:cNvPr id="591" name="Google Shape;591;p42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cyclomatic complexity is a measure of the complexity of a flow graph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 therefore the code that the flow graph represents)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more complex the flow graph, the greater the measure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can most easily be calculated as: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= number of decisions + 1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/>
          <p:nvPr>
            <p:ph type="title"/>
          </p:nvPr>
        </p:nvSpPr>
        <p:spPr>
          <a:xfrm>
            <a:off x="495300" y="13970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flow graph is most complex?</a:t>
            </a:r>
            <a:endParaRPr/>
          </a:p>
        </p:txBody>
      </p:sp>
      <p:grpSp>
        <p:nvGrpSpPr>
          <p:cNvPr id="597" name="Google Shape;597;p43"/>
          <p:cNvGrpSpPr/>
          <p:nvPr/>
        </p:nvGrpSpPr>
        <p:grpSpPr>
          <a:xfrm>
            <a:off x="6181725" y="1260475"/>
            <a:ext cx="3416300" cy="5486400"/>
            <a:chOff x="3894" y="794"/>
            <a:chExt cx="2152" cy="3456"/>
          </a:xfrm>
        </p:grpSpPr>
        <p:cxnSp>
          <p:nvCxnSpPr>
            <p:cNvPr id="598" name="Google Shape;598;p43"/>
            <p:cNvCxnSpPr/>
            <p:nvPr/>
          </p:nvCxnSpPr>
          <p:spPr>
            <a:xfrm>
              <a:off x="4883" y="1494"/>
              <a:ext cx="0" cy="1909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9" name="Google Shape;599;p43"/>
            <p:cNvCxnSpPr/>
            <p:nvPr/>
          </p:nvCxnSpPr>
          <p:spPr>
            <a:xfrm>
              <a:off x="4157" y="1041"/>
              <a:ext cx="0" cy="291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00" name="Google Shape;600;p43"/>
            <p:cNvSpPr txBox="1"/>
            <p:nvPr/>
          </p:nvSpPr>
          <p:spPr>
            <a:xfrm>
              <a:off x="4649" y="1297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3"/>
            <p:cNvSpPr txBox="1"/>
            <p:nvPr/>
          </p:nvSpPr>
          <p:spPr>
            <a:xfrm>
              <a:off x="3959" y="794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p43"/>
            <p:cNvCxnSpPr/>
            <p:nvPr/>
          </p:nvCxnSpPr>
          <p:spPr>
            <a:xfrm>
              <a:off x="4330" y="1389"/>
              <a:ext cx="311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03" name="Google Shape;603;p43"/>
            <p:cNvSpPr txBox="1"/>
            <p:nvPr/>
          </p:nvSpPr>
          <p:spPr>
            <a:xfrm>
              <a:off x="5376" y="1750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Google Shape;604;p43"/>
            <p:cNvCxnSpPr/>
            <p:nvPr/>
          </p:nvCxnSpPr>
          <p:spPr>
            <a:xfrm>
              <a:off x="5008" y="1893"/>
              <a:ext cx="36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05" name="Google Shape;605;p43"/>
            <p:cNvSpPr txBox="1"/>
            <p:nvPr/>
          </p:nvSpPr>
          <p:spPr>
            <a:xfrm>
              <a:off x="5376" y="2304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43"/>
            <p:cNvCxnSpPr/>
            <p:nvPr/>
          </p:nvCxnSpPr>
          <p:spPr>
            <a:xfrm>
              <a:off x="5057" y="2446"/>
              <a:ext cx="311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07" name="Google Shape;607;p43"/>
            <p:cNvSpPr txBox="1"/>
            <p:nvPr/>
          </p:nvSpPr>
          <p:spPr>
            <a:xfrm>
              <a:off x="5376" y="2857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" name="Google Shape;608;p43"/>
            <p:cNvCxnSpPr/>
            <p:nvPr/>
          </p:nvCxnSpPr>
          <p:spPr>
            <a:xfrm>
              <a:off x="5057" y="3000"/>
              <a:ext cx="311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09" name="Google Shape;609;p43"/>
            <p:cNvSpPr txBox="1"/>
            <p:nvPr/>
          </p:nvSpPr>
          <p:spPr>
            <a:xfrm>
              <a:off x="4698" y="3411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3"/>
            <p:cNvSpPr txBox="1"/>
            <p:nvPr/>
          </p:nvSpPr>
          <p:spPr>
            <a:xfrm>
              <a:off x="3971" y="3965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43"/>
            <p:cNvCxnSpPr/>
            <p:nvPr/>
          </p:nvCxnSpPr>
          <p:spPr>
            <a:xfrm>
              <a:off x="5561" y="2597"/>
              <a:ext cx="0" cy="10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2" name="Google Shape;612;p43"/>
            <p:cNvCxnSpPr/>
            <p:nvPr/>
          </p:nvCxnSpPr>
          <p:spPr>
            <a:xfrm rot="10800000">
              <a:off x="4883" y="2698"/>
              <a:ext cx="678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13" name="Google Shape;613;p43"/>
            <p:cNvCxnSpPr/>
            <p:nvPr/>
          </p:nvCxnSpPr>
          <p:spPr>
            <a:xfrm>
              <a:off x="5803" y="1893"/>
              <a:ext cx="243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4" name="Google Shape;614;p43"/>
            <p:cNvCxnSpPr/>
            <p:nvPr/>
          </p:nvCxnSpPr>
          <p:spPr>
            <a:xfrm>
              <a:off x="6046" y="1893"/>
              <a:ext cx="0" cy="1409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5" name="Google Shape;615;p43"/>
            <p:cNvCxnSpPr/>
            <p:nvPr/>
          </p:nvCxnSpPr>
          <p:spPr>
            <a:xfrm rot="10800000">
              <a:off x="4883" y="3302"/>
              <a:ext cx="1163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16" name="Google Shape;616;p43"/>
            <p:cNvCxnSpPr/>
            <p:nvPr/>
          </p:nvCxnSpPr>
          <p:spPr>
            <a:xfrm>
              <a:off x="5561" y="3151"/>
              <a:ext cx="0" cy="15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43"/>
            <p:cNvCxnSpPr/>
            <p:nvPr/>
          </p:nvCxnSpPr>
          <p:spPr>
            <a:xfrm>
              <a:off x="4883" y="3704"/>
              <a:ext cx="0" cy="51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43"/>
            <p:cNvCxnSpPr/>
            <p:nvPr/>
          </p:nvCxnSpPr>
          <p:spPr>
            <a:xfrm rot="10800000">
              <a:off x="4157" y="3755"/>
              <a:ext cx="726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19" name="Google Shape;619;p43"/>
            <p:cNvSpPr/>
            <p:nvPr/>
          </p:nvSpPr>
          <p:spPr>
            <a:xfrm>
              <a:off x="3894" y="1192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621" y="2803"/>
              <a:ext cx="533" cy="402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621" y="2249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621" y="1695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43"/>
          <p:cNvGrpSpPr/>
          <p:nvPr/>
        </p:nvGrpSpPr>
        <p:grpSpPr>
          <a:xfrm>
            <a:off x="1695450" y="1876425"/>
            <a:ext cx="666750" cy="1662112"/>
            <a:chOff x="435" y="1521"/>
            <a:chExt cx="420" cy="1047"/>
          </a:xfrm>
        </p:grpSpPr>
        <p:cxnSp>
          <p:nvCxnSpPr>
            <p:cNvPr id="624" name="Google Shape;624;p43"/>
            <p:cNvCxnSpPr/>
            <p:nvPr/>
          </p:nvCxnSpPr>
          <p:spPr>
            <a:xfrm>
              <a:off x="650" y="1698"/>
              <a:ext cx="0" cy="584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25" name="Google Shape;625;p43"/>
            <p:cNvSpPr txBox="1"/>
            <p:nvPr/>
          </p:nvSpPr>
          <p:spPr>
            <a:xfrm>
              <a:off x="435" y="2282"/>
              <a:ext cx="419" cy="28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3"/>
            <p:cNvSpPr txBox="1"/>
            <p:nvPr/>
          </p:nvSpPr>
          <p:spPr>
            <a:xfrm>
              <a:off x="436" y="1521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43"/>
          <p:cNvGrpSpPr/>
          <p:nvPr/>
        </p:nvGrpSpPr>
        <p:grpSpPr>
          <a:xfrm>
            <a:off x="3384550" y="2439987"/>
            <a:ext cx="2339975" cy="3879850"/>
            <a:chOff x="1830" y="916"/>
            <a:chExt cx="1474" cy="2444"/>
          </a:xfrm>
        </p:grpSpPr>
        <p:cxnSp>
          <p:nvCxnSpPr>
            <p:cNvPr id="628" name="Google Shape;628;p43"/>
            <p:cNvCxnSpPr/>
            <p:nvPr/>
          </p:nvCxnSpPr>
          <p:spPr>
            <a:xfrm>
              <a:off x="2825" y="1644"/>
              <a:ext cx="0" cy="121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9" name="Google Shape;629;p43"/>
            <p:cNvCxnSpPr/>
            <p:nvPr/>
          </p:nvCxnSpPr>
          <p:spPr>
            <a:xfrm>
              <a:off x="2106" y="1147"/>
              <a:ext cx="0" cy="1927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30" name="Google Shape;630;p43"/>
            <p:cNvSpPr txBox="1"/>
            <p:nvPr/>
          </p:nvSpPr>
          <p:spPr>
            <a:xfrm>
              <a:off x="2585" y="1419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3"/>
            <p:cNvSpPr txBox="1"/>
            <p:nvPr/>
          </p:nvSpPr>
          <p:spPr>
            <a:xfrm>
              <a:off x="1895" y="916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2" name="Google Shape;632;p43"/>
            <p:cNvCxnSpPr/>
            <p:nvPr/>
          </p:nvCxnSpPr>
          <p:spPr>
            <a:xfrm>
              <a:off x="2266" y="1511"/>
              <a:ext cx="311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33" name="Google Shape;633;p43"/>
            <p:cNvSpPr txBox="1"/>
            <p:nvPr/>
          </p:nvSpPr>
          <p:spPr>
            <a:xfrm>
              <a:off x="2616" y="2312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4" name="Google Shape;634;p43"/>
            <p:cNvCxnSpPr/>
            <p:nvPr/>
          </p:nvCxnSpPr>
          <p:spPr>
            <a:xfrm>
              <a:off x="2944" y="2015"/>
              <a:ext cx="36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5" name="Google Shape;635;p43"/>
            <p:cNvSpPr/>
            <p:nvPr/>
          </p:nvSpPr>
          <p:spPr>
            <a:xfrm>
              <a:off x="1830" y="1314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2557" y="1817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3"/>
            <p:cNvSpPr txBox="1"/>
            <p:nvPr/>
          </p:nvSpPr>
          <p:spPr>
            <a:xfrm>
              <a:off x="1895" y="3074"/>
              <a:ext cx="419" cy="28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3"/>
            <p:cNvSpPr txBox="1"/>
            <p:nvPr/>
          </p:nvSpPr>
          <p:spPr>
            <a:xfrm>
              <a:off x="1895" y="1824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9" name="Google Shape;639;p43"/>
            <p:cNvCxnSpPr/>
            <p:nvPr/>
          </p:nvCxnSpPr>
          <p:spPr>
            <a:xfrm>
              <a:off x="3304" y="2008"/>
              <a:ext cx="0" cy="85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0" name="Google Shape;640;p43"/>
            <p:cNvCxnSpPr/>
            <p:nvPr/>
          </p:nvCxnSpPr>
          <p:spPr>
            <a:xfrm rot="10800000">
              <a:off x="2113" y="2858"/>
              <a:ext cx="1186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641" name="Google Shape;641;p43"/>
          <p:cNvGrpSpPr/>
          <p:nvPr/>
        </p:nvGrpSpPr>
        <p:grpSpPr>
          <a:xfrm>
            <a:off x="460375" y="3216275"/>
            <a:ext cx="1865312" cy="3176587"/>
            <a:chOff x="387" y="1359"/>
            <a:chExt cx="1175" cy="2001"/>
          </a:xfrm>
        </p:grpSpPr>
        <p:cxnSp>
          <p:nvCxnSpPr>
            <p:cNvPr id="642" name="Google Shape;642;p43"/>
            <p:cNvCxnSpPr/>
            <p:nvPr/>
          </p:nvCxnSpPr>
          <p:spPr>
            <a:xfrm>
              <a:off x="650" y="1536"/>
              <a:ext cx="0" cy="32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43" name="Google Shape;643;p43"/>
            <p:cNvCxnSpPr/>
            <p:nvPr/>
          </p:nvCxnSpPr>
          <p:spPr>
            <a:xfrm>
              <a:off x="650" y="2261"/>
              <a:ext cx="0" cy="80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44" name="Google Shape;644;p43"/>
            <p:cNvSpPr txBox="1"/>
            <p:nvPr/>
          </p:nvSpPr>
          <p:spPr>
            <a:xfrm>
              <a:off x="1142" y="1967"/>
              <a:ext cx="420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3"/>
            <p:cNvSpPr txBox="1"/>
            <p:nvPr/>
          </p:nvSpPr>
          <p:spPr>
            <a:xfrm>
              <a:off x="416" y="3074"/>
              <a:ext cx="419" cy="286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3"/>
            <p:cNvSpPr txBox="1"/>
            <p:nvPr/>
          </p:nvSpPr>
          <p:spPr>
            <a:xfrm>
              <a:off x="436" y="1359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7" name="Google Shape;647;p43"/>
            <p:cNvCxnSpPr/>
            <p:nvPr/>
          </p:nvCxnSpPr>
          <p:spPr>
            <a:xfrm>
              <a:off x="823" y="2059"/>
              <a:ext cx="311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48" name="Google Shape;648;p43"/>
            <p:cNvCxnSpPr/>
            <p:nvPr/>
          </p:nvCxnSpPr>
          <p:spPr>
            <a:xfrm>
              <a:off x="1376" y="2261"/>
              <a:ext cx="0" cy="55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9" name="Google Shape;649;p43"/>
            <p:cNvCxnSpPr/>
            <p:nvPr/>
          </p:nvCxnSpPr>
          <p:spPr>
            <a:xfrm rot="10800000">
              <a:off x="650" y="2814"/>
              <a:ext cx="726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50" name="Google Shape;650;p43"/>
            <p:cNvSpPr txBox="1"/>
            <p:nvPr/>
          </p:nvSpPr>
          <p:spPr>
            <a:xfrm>
              <a:off x="431" y="2367"/>
              <a:ext cx="419" cy="285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387" y="1862"/>
              <a:ext cx="533" cy="403"/>
            </a:xfrm>
            <a:prstGeom prst="diamond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43"/>
          <p:cNvSpPr txBox="1"/>
          <p:nvPr/>
        </p:nvSpPr>
        <p:spPr>
          <a:xfrm>
            <a:off x="1565275" y="1574800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53" name="Google Shape;653;p43"/>
          <p:cNvSpPr txBox="1"/>
          <p:nvPr/>
        </p:nvSpPr>
        <p:spPr>
          <a:xfrm>
            <a:off x="1558925" y="581025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54" name="Google Shape;654;p43"/>
          <p:cNvSpPr txBox="1"/>
          <p:nvPr/>
        </p:nvSpPr>
        <p:spPr>
          <a:xfrm>
            <a:off x="4675187" y="5748337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55" name="Google Shape;655;p43"/>
          <p:cNvSpPr txBox="1"/>
          <p:nvPr/>
        </p:nvSpPr>
        <p:spPr>
          <a:xfrm>
            <a:off x="8643937" y="5735637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56" name="Google Shape;656;p43"/>
          <p:cNvSpPr txBox="1"/>
          <p:nvPr/>
        </p:nvSpPr>
        <p:spPr>
          <a:xfrm>
            <a:off x="1662112" y="1219200"/>
            <a:ext cx="44688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cyclomatic complexity?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44"/>
          <p:cNvCxnSpPr/>
          <p:nvPr/>
        </p:nvCxnSpPr>
        <p:spPr>
          <a:xfrm rot="10800000">
            <a:off x="6413500" y="1271587"/>
            <a:ext cx="749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" name="Google Shape;662;p44"/>
          <p:cNvCxnSpPr/>
          <p:nvPr/>
        </p:nvCxnSpPr>
        <p:spPr>
          <a:xfrm>
            <a:off x="7766050" y="2070100"/>
            <a:ext cx="417512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44"/>
          <p:cNvCxnSpPr/>
          <p:nvPr/>
        </p:nvCxnSpPr>
        <p:spPr>
          <a:xfrm>
            <a:off x="7766050" y="4548187"/>
            <a:ext cx="417512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44"/>
          <p:cNvCxnSpPr/>
          <p:nvPr/>
        </p:nvCxnSpPr>
        <p:spPr>
          <a:xfrm>
            <a:off x="7489825" y="3835400"/>
            <a:ext cx="0" cy="23161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p44"/>
          <p:cNvCxnSpPr/>
          <p:nvPr/>
        </p:nvCxnSpPr>
        <p:spPr>
          <a:xfrm>
            <a:off x="7489825" y="639762"/>
            <a:ext cx="0" cy="23161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6" name="Google Shape;666;p44"/>
          <p:cNvSpPr/>
          <p:nvPr/>
        </p:nvSpPr>
        <p:spPr>
          <a:xfrm>
            <a:off x="7073900" y="958850"/>
            <a:ext cx="846137" cy="63976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7073900" y="1757362"/>
            <a:ext cx="846137" cy="63976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7073900" y="4233862"/>
            <a:ext cx="846137" cy="639762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4"/>
          <p:cNvSpPr txBox="1"/>
          <p:nvPr>
            <p:ph type="title"/>
          </p:nvPr>
        </p:nvSpPr>
        <p:spPr>
          <a:xfrm>
            <a:off x="209550" y="92075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control flow graph</a:t>
            </a:r>
            <a:endParaRPr/>
          </a:p>
        </p:txBody>
      </p:sp>
      <p:sp>
        <p:nvSpPr>
          <p:cNvPr id="670" name="Google Shape;670;p44"/>
          <p:cNvSpPr txBox="1"/>
          <p:nvPr/>
        </p:nvSpPr>
        <p:spPr>
          <a:xfrm>
            <a:off x="635000" y="1846262"/>
            <a:ext cx="460216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-350837" lvl="0" marL="350837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 = 0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 = 0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WHILE more Questions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IF Answer = Correct THEN 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 Right = Right + 1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ENDIF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 DO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 = (Right / Questions)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Result &gt; 60% THEN 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Print "pass"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Print "fail”</a:t>
            </a:r>
            <a:endParaRPr/>
          </a:p>
          <a:p>
            <a:pPr indent="-350837" lvl="0" marL="350837" marR="0" rtl="0" algn="l">
              <a:lnSpc>
                <a:spcPct val="86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ENDIF</a:t>
            </a:r>
            <a:endParaRPr/>
          </a:p>
        </p:txBody>
      </p:sp>
      <p:sp>
        <p:nvSpPr>
          <p:cNvPr id="671" name="Google Shape;671;p44"/>
          <p:cNvSpPr txBox="1"/>
          <p:nvPr/>
        </p:nvSpPr>
        <p:spPr>
          <a:xfrm>
            <a:off x="7118350" y="327025"/>
            <a:ext cx="666750" cy="452437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7118350" y="5119687"/>
            <a:ext cx="666750" cy="454025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4"/>
          <p:cNvSpPr txBox="1"/>
          <p:nvPr/>
        </p:nvSpPr>
        <p:spPr>
          <a:xfrm>
            <a:off x="8194675" y="4321175"/>
            <a:ext cx="666750" cy="452437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7118350" y="5999162"/>
            <a:ext cx="666750" cy="4524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44"/>
          <p:cNvCxnSpPr/>
          <p:nvPr/>
        </p:nvCxnSpPr>
        <p:spPr>
          <a:xfrm>
            <a:off x="6413500" y="1271587"/>
            <a:ext cx="0" cy="2476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44"/>
          <p:cNvCxnSpPr/>
          <p:nvPr/>
        </p:nvCxnSpPr>
        <p:spPr>
          <a:xfrm>
            <a:off x="6413500" y="3748087"/>
            <a:ext cx="69215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77" name="Google Shape;677;p44"/>
          <p:cNvSpPr txBox="1"/>
          <p:nvPr/>
        </p:nvSpPr>
        <p:spPr>
          <a:xfrm>
            <a:off x="8194675" y="1844675"/>
            <a:ext cx="666750" cy="452437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4"/>
          <p:cNvSpPr txBox="1"/>
          <p:nvPr/>
        </p:nvSpPr>
        <p:spPr>
          <a:xfrm>
            <a:off x="7118350" y="2722562"/>
            <a:ext cx="666750" cy="4540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44"/>
          <p:cNvCxnSpPr/>
          <p:nvPr/>
        </p:nvCxnSpPr>
        <p:spPr>
          <a:xfrm>
            <a:off x="8566150" y="2309812"/>
            <a:ext cx="0" cy="23971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0" name="Google Shape;680;p44"/>
          <p:cNvCxnSpPr/>
          <p:nvPr/>
        </p:nvCxnSpPr>
        <p:spPr>
          <a:xfrm rot="10800000">
            <a:off x="7489825" y="2549525"/>
            <a:ext cx="1076325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81" name="Google Shape;681;p44"/>
          <p:cNvCxnSpPr/>
          <p:nvPr/>
        </p:nvCxnSpPr>
        <p:spPr>
          <a:xfrm>
            <a:off x="7797800" y="2949575"/>
            <a:ext cx="1384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2" name="Google Shape;682;p44"/>
          <p:cNvCxnSpPr/>
          <p:nvPr/>
        </p:nvCxnSpPr>
        <p:spPr>
          <a:xfrm rot="10800000">
            <a:off x="9182100" y="1271587"/>
            <a:ext cx="0" cy="167798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3" name="Google Shape;683;p44"/>
          <p:cNvCxnSpPr/>
          <p:nvPr/>
        </p:nvCxnSpPr>
        <p:spPr>
          <a:xfrm rot="10800000">
            <a:off x="7951787" y="1271587"/>
            <a:ext cx="1230312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84" name="Google Shape;684;p44"/>
          <p:cNvCxnSpPr/>
          <p:nvPr/>
        </p:nvCxnSpPr>
        <p:spPr>
          <a:xfrm>
            <a:off x="8566150" y="4787900"/>
            <a:ext cx="0" cy="9588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5" name="Google Shape;685;p44"/>
          <p:cNvCxnSpPr/>
          <p:nvPr/>
        </p:nvCxnSpPr>
        <p:spPr>
          <a:xfrm rot="10800000">
            <a:off x="7489825" y="5746750"/>
            <a:ext cx="1076325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86" name="Google Shape;686;p44"/>
          <p:cNvSpPr txBox="1"/>
          <p:nvPr/>
        </p:nvSpPr>
        <p:spPr>
          <a:xfrm>
            <a:off x="7272337" y="1125537"/>
            <a:ext cx="4095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</p:txBody>
      </p:sp>
      <p:sp>
        <p:nvSpPr>
          <p:cNvPr id="687" name="Google Shape;687;p44"/>
          <p:cNvSpPr txBox="1"/>
          <p:nvPr/>
        </p:nvSpPr>
        <p:spPr>
          <a:xfrm>
            <a:off x="7350125" y="1924050"/>
            <a:ext cx="2698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688" name="Google Shape;688;p44"/>
          <p:cNvSpPr txBox="1"/>
          <p:nvPr/>
        </p:nvSpPr>
        <p:spPr>
          <a:xfrm>
            <a:off x="8194675" y="1924050"/>
            <a:ext cx="7016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r=r+1</a:t>
            </a:r>
            <a:endParaRPr/>
          </a:p>
        </p:txBody>
      </p:sp>
      <p:sp>
        <p:nvSpPr>
          <p:cNvPr id="689" name="Google Shape;689;p44"/>
          <p:cNvSpPr txBox="1"/>
          <p:nvPr/>
        </p:nvSpPr>
        <p:spPr>
          <a:xfrm>
            <a:off x="7196137" y="2803525"/>
            <a:ext cx="536575" cy="2841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690" name="Google Shape;690;p44"/>
          <p:cNvSpPr txBox="1"/>
          <p:nvPr/>
        </p:nvSpPr>
        <p:spPr>
          <a:xfrm>
            <a:off x="7196137" y="406400"/>
            <a:ext cx="4730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/>
          </a:p>
        </p:txBody>
      </p:sp>
      <p:sp>
        <p:nvSpPr>
          <p:cNvPr id="691" name="Google Shape;691;p44"/>
          <p:cNvSpPr txBox="1"/>
          <p:nvPr/>
        </p:nvSpPr>
        <p:spPr>
          <a:xfrm>
            <a:off x="7350125" y="4400550"/>
            <a:ext cx="2698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692" name="Google Shape;692;p44"/>
          <p:cNvSpPr txBox="1"/>
          <p:nvPr/>
        </p:nvSpPr>
        <p:spPr>
          <a:xfrm>
            <a:off x="7118350" y="3522662"/>
            <a:ext cx="666750" cy="452437"/>
          </a:xfrm>
          <a:prstGeom prst="rect">
            <a:avLst/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7272337" y="3602037"/>
            <a:ext cx="4730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</a:t>
            </a:r>
            <a:endParaRPr/>
          </a:p>
        </p:txBody>
      </p:sp>
      <p:sp>
        <p:nvSpPr>
          <p:cNvPr id="694" name="Google Shape;694;p44"/>
          <p:cNvSpPr txBox="1"/>
          <p:nvPr/>
        </p:nvSpPr>
        <p:spPr>
          <a:xfrm>
            <a:off x="8194675" y="4400550"/>
            <a:ext cx="6508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endParaRPr/>
          </a:p>
        </p:txBody>
      </p:sp>
      <p:sp>
        <p:nvSpPr>
          <p:cNvPr id="695" name="Google Shape;695;p44"/>
          <p:cNvSpPr txBox="1"/>
          <p:nvPr/>
        </p:nvSpPr>
        <p:spPr>
          <a:xfrm>
            <a:off x="7272337" y="5200650"/>
            <a:ext cx="460375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</a:t>
            </a:r>
            <a:endParaRPr/>
          </a:p>
        </p:txBody>
      </p:sp>
      <p:sp>
        <p:nvSpPr>
          <p:cNvPr id="696" name="Google Shape;696;p44"/>
          <p:cNvSpPr txBox="1"/>
          <p:nvPr/>
        </p:nvSpPr>
        <p:spPr>
          <a:xfrm>
            <a:off x="7196137" y="6078537"/>
            <a:ext cx="536575" cy="2841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697" name="Google Shape;697;p44"/>
          <p:cNvSpPr txBox="1"/>
          <p:nvPr/>
        </p:nvSpPr>
        <p:spPr>
          <a:xfrm>
            <a:off x="533400" y="1293812"/>
            <a:ext cx="22272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26025" lIns="65075" spcFirstLastPara="1" rIns="65075" wrap="square" tIns="26025">
            <a:sp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Pseudo-code: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5"/>
          <p:cNvSpPr txBox="1"/>
          <p:nvPr>
            <p:ph type="title"/>
          </p:nvPr>
        </p:nvSpPr>
        <p:spPr>
          <a:xfrm>
            <a:off x="495300" y="187325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static metrics</a:t>
            </a:r>
            <a:endParaRPr/>
          </a:p>
        </p:txBody>
      </p:sp>
      <p:sp>
        <p:nvSpPr>
          <p:cNvPr id="703" name="Google Shape;703;p45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lines of code (LOC)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operands &amp; operators (Halstead’s metrics)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fan-in &amp; fan-out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nesting levels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calls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 metrics: inheritance tree depth, number of methods, coupling &amp; cohesion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6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advantages</a:t>
            </a:r>
            <a:endParaRPr/>
          </a:p>
        </p:txBody>
      </p:sp>
      <p:sp>
        <p:nvSpPr>
          <p:cNvPr id="710" name="Google Shape;710;p46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distinguish "fail-safe" code from programming faults or anomalies (often creates overload of spurious error messages)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execute the code, so not related to operating conditions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find faults difficult to "see"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objective quality assessment of code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 Key Points</a:t>
            </a:r>
            <a:endParaRPr/>
          </a:p>
        </p:txBody>
      </p:sp>
      <p:sp>
        <p:nvSpPr>
          <p:cNvPr id="716" name="Google Shape;716;p47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Reviews help to find faults in development and test documentation, and should be applied early</a:t>
            </a:r>
            <a:endParaRPr/>
          </a:p>
          <a:p>
            <a:pPr indent="-346075" lvl="0" marL="346075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review: informal, walkthrough, technical / peer review, Inspection</a:t>
            </a:r>
            <a:endParaRPr/>
          </a:p>
          <a:p>
            <a:pPr indent="-346075" lvl="0" marL="346075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analysis can find faults and give information about code without executing it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are cost-effective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 times reduction in faults reaching test, testing cost reduced by 50% to 80%</a:t>
            </a:r>
            <a:b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Handbook of Walkthroughs, Inspections &amp; Technical Reviews - Freedman &amp; Weinberg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 faults by a factor of 10</a:t>
            </a:r>
            <a:b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Walkthroughs - Yourdon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25% reduction in schedules, remove 80% - 95% of faults at each stage, 28 times reduction in maintenance cost, many others</a:t>
            </a:r>
            <a:b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Inspection - Gilb &amp; Graham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95300" y="815975"/>
            <a:ext cx="9088437" cy="2078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75" lIns="94350" spcFirstLastPara="1" rIns="94350" wrap="square" tIns="4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be Inspected?</a:t>
            </a:r>
            <a:b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000" u="none">
                <a:solidFill>
                  <a:srgbClr val="8DFF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written down</a:t>
            </a:r>
            <a:br>
              <a:rPr b="1" i="1" lang="en-US" sz="4000" u="none">
                <a:solidFill>
                  <a:srgbClr val="8DFF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000" u="none">
                <a:solidFill>
                  <a:srgbClr val="8DFF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Inspected</a:t>
            </a:r>
            <a:br>
              <a:rPr b="1" i="1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33375" y="2709862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75" lIns="94350" spcFirstLastPara="1" rIns="94350" wrap="square" tIns="4717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policy, strategy, business plans, marketing or advertising material, contracts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requirements, feasibility studies, acceptance test plans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plans, test designs, test cases, test results</a:t>
            </a:r>
            <a:endParaRPr/>
          </a:p>
          <a:p>
            <a:pPr indent="-257175" lvl="0" marL="346075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b="1" i="0" sz="2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designs, logical &amp; physical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code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manuals, procedures, training material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95300" y="533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3650" spcFirstLastPara="1" rIns="93650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be reviewed?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742950" y="1828800"/>
            <a:ext cx="84201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3650" spcFirstLastPara="1" rIns="93650" wrap="square" tIns="46025">
            <a:no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anything which could be Inspected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anything written down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plans, visions, “big picture”, strategic directions, ideas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progress</a:t>
            </a:r>
            <a:endParaRPr/>
          </a:p>
          <a:p>
            <a:pPr indent="-287337" lvl="1" marL="7493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-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completed to schedule, etc.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“Should we develop this” marketing options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T 2018">
  <a:themeElements>
    <a:clrScheme name="GroveCol.pot 1">
      <a:dk1>
        <a:srgbClr val="B2B2B2"/>
      </a:dk1>
      <a:lt1>
        <a:srgbClr val="FFFFFF"/>
      </a:lt1>
      <a:dk2>
        <a:srgbClr val="003530"/>
      </a:dk2>
      <a:lt2>
        <a:srgbClr val="FAFD00"/>
      </a:lt2>
      <a:accent1>
        <a:srgbClr val="DBFFB8"/>
      </a:accent1>
      <a:accent2>
        <a:srgbClr val="8CF4EA"/>
      </a:accent2>
      <a:accent3>
        <a:srgbClr val="AAAEAD"/>
      </a:accent3>
      <a:accent4>
        <a:srgbClr val="DADADA"/>
      </a:accent4>
      <a:accent5>
        <a:srgbClr val="EAFFD8"/>
      </a:accent5>
      <a:accent6>
        <a:srgbClr val="7EDDD4"/>
      </a:accent6>
      <a:hlink>
        <a:srgbClr val="EAEC5E"/>
      </a:hlink>
      <a:folHlink>
        <a:srgbClr val="F39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