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647C-678E-4BAF-A62A-DB76FDA5BE3B}" type="datetimeFigureOut">
              <a:rPr lang="it-IT" smtClean="0"/>
              <a:t>10/10/2017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9F44A-05E0-4CC5-8A73-021C2BEDBA2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43F8-948C-41C7-9098-19AFA16863E9}" type="datetimeFigureOut">
              <a:rPr lang="it-IT" smtClean="0"/>
              <a:pPr/>
              <a:t>10/10/2017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Strutture </a:t>
            </a:r>
            <a:r>
              <a:rPr lang="it-IT" b="1" dirty="0" smtClean="0"/>
              <a:t>dati compresse</a:t>
            </a:r>
            <a:r>
              <a:rPr lang="it-IT" b="1" dirty="0" smtClean="0"/>
              <a:t>: </a:t>
            </a:r>
            <a:r>
              <a:rPr lang="it-IT" sz="3900" b="1" dirty="0" smtClean="0"/>
              <a:t>implementazione grafica di un Wavelet Tree in </a:t>
            </a:r>
            <a:r>
              <a:rPr lang="it-IT" sz="3900" b="1" dirty="0" smtClean="0"/>
              <a:t>Java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14348" y="4714884"/>
            <a:ext cx="7786742" cy="2500306"/>
          </a:xfrm>
        </p:spPr>
        <p:txBody>
          <a:bodyPr>
            <a:normAutofit/>
          </a:bodyPr>
          <a:lstStyle/>
          <a:p>
            <a:pPr algn="l"/>
            <a:r>
              <a:rPr lang="it-IT" sz="2500" dirty="0" smtClean="0"/>
              <a:t>Primo </a:t>
            </a:r>
            <a:r>
              <a:rPr lang="it-IT" sz="2500" dirty="0" smtClean="0"/>
              <a:t>Relatore:  </a:t>
            </a:r>
            <a:r>
              <a:rPr lang="it-IT" sz="2500" dirty="0" smtClean="0"/>
              <a:t>Viviana Bono</a:t>
            </a:r>
          </a:p>
          <a:p>
            <a:pPr algn="l"/>
            <a:r>
              <a:rPr lang="it-IT" sz="2500" dirty="0" smtClean="0"/>
              <a:t>Secondo </a:t>
            </a:r>
            <a:r>
              <a:rPr lang="it-IT" sz="2500" dirty="0" smtClean="0"/>
              <a:t>Relatore: </a:t>
            </a:r>
            <a:r>
              <a:rPr lang="it-IT" sz="2500" dirty="0" smtClean="0"/>
              <a:t>Ferruccio Damiani</a:t>
            </a:r>
          </a:p>
          <a:p>
            <a:pPr algn="l"/>
            <a:r>
              <a:rPr lang="it-IT" sz="2500" dirty="0" smtClean="0"/>
              <a:t>Correlatore: </a:t>
            </a:r>
            <a:r>
              <a:rPr lang="it-IT" sz="2500" dirty="0" smtClean="0"/>
              <a:t>Giorgio </a:t>
            </a:r>
            <a:r>
              <a:rPr lang="it-IT" sz="2500" dirty="0" smtClean="0"/>
              <a:t>Audrito</a:t>
            </a:r>
          </a:p>
          <a:p>
            <a:pPr algn="r"/>
            <a:r>
              <a:rPr lang="it-IT" sz="2500" dirty="0" smtClean="0">
                <a:solidFill>
                  <a:schemeClr val="tx1"/>
                </a:solidFill>
              </a:rPr>
              <a:t>Candidato: </a:t>
            </a:r>
            <a:r>
              <a:rPr lang="it-IT" sz="2500" dirty="0" smtClean="0">
                <a:solidFill>
                  <a:schemeClr val="tx1"/>
                </a:solidFill>
              </a:rPr>
              <a:t>Luca Serena</a:t>
            </a:r>
          </a:p>
          <a:p>
            <a:endParaRPr lang="it-IT" dirty="0"/>
          </a:p>
        </p:txBody>
      </p:sp>
      <p:pic>
        <p:nvPicPr>
          <p:cNvPr id="4" name="Immagine 3" descr="un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357430"/>
            <a:ext cx="492922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wavelet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 descr="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3" y="1357299"/>
            <a:ext cx="8469831" cy="5500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graphic</a:t>
            </a:r>
            <a:endParaRPr lang="it-IT" dirty="0"/>
          </a:p>
        </p:txBody>
      </p:sp>
      <p:pic>
        <p:nvPicPr>
          <p:cNvPr id="4" name="Segnaposto contenuto 3" descr="gaphc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9623" y="1785926"/>
            <a:ext cx="9173623" cy="2714644"/>
          </a:xfrm>
        </p:spPr>
      </p:pic>
      <p:sp>
        <p:nvSpPr>
          <p:cNvPr id="6" name="CasellaDiTesto 5"/>
          <p:cNvSpPr txBox="1"/>
          <p:nvPr/>
        </p:nvSpPr>
        <p:spPr>
          <a:xfrm flipH="1">
            <a:off x="2928926" y="5572140"/>
            <a:ext cx="42862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 smtClean="0"/>
              <a:t>Grazie!</a:t>
            </a:r>
            <a:endParaRPr lang="it-IT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428596" y="857232"/>
            <a:ext cx="4040188" cy="639762"/>
          </a:xfrm>
        </p:spPr>
        <p:txBody>
          <a:bodyPr/>
          <a:lstStyle/>
          <a:p>
            <a:r>
              <a:rPr lang="it-IT" dirty="0" smtClean="0"/>
              <a:t>Tipi di informazione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428596" y="1714488"/>
            <a:ext cx="4040188" cy="3951288"/>
          </a:xfrm>
        </p:spPr>
        <p:txBody>
          <a:bodyPr/>
          <a:lstStyle/>
          <a:p>
            <a:r>
              <a:rPr lang="it-IT" dirty="0" smtClean="0"/>
              <a:t>Irrilevante</a:t>
            </a:r>
          </a:p>
          <a:p>
            <a:r>
              <a:rPr lang="it-IT" dirty="0" smtClean="0"/>
              <a:t>Ridondante</a:t>
            </a:r>
          </a:p>
          <a:p>
            <a:r>
              <a:rPr lang="it-IT" dirty="0" smtClean="0"/>
              <a:t>Fondamentale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72000" y="857232"/>
            <a:ext cx="4041775" cy="639762"/>
          </a:xfrm>
        </p:spPr>
        <p:txBody>
          <a:bodyPr/>
          <a:lstStyle/>
          <a:p>
            <a:r>
              <a:rPr lang="it-IT" dirty="0" smtClean="0"/>
              <a:t>Tecniche di compressione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3438" y="1643050"/>
            <a:ext cx="4041775" cy="3951288"/>
          </a:xfrm>
        </p:spPr>
        <p:txBody>
          <a:bodyPr/>
          <a:lstStyle/>
          <a:p>
            <a:r>
              <a:rPr lang="it-IT" dirty="0" smtClean="0"/>
              <a:t>Lossy: con perdita di informazione irrilevante</a:t>
            </a:r>
          </a:p>
          <a:p>
            <a:r>
              <a:rPr lang="it-IT" dirty="0" smtClean="0"/>
              <a:t>Lossless: solamente perdita di informazione ridondante</a:t>
            </a:r>
            <a:endParaRPr lang="it-IT" dirty="0"/>
          </a:p>
        </p:txBody>
      </p:sp>
      <p:pic>
        <p:nvPicPr>
          <p:cNvPr id="7" name="Immagine 6" descr="h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900" y="3770950"/>
            <a:ext cx="6086057" cy="2515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Entropia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sz="2800" dirty="0" smtClean="0"/>
              <a:t>    Misura il disordine, è un indicatore dell’incertezza in una sorgente di dati e può essere definita come l’informazione media contenuta in tali messaggi.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4" name="Immagine 3" descr="Binary_entropy_plot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945749"/>
            <a:ext cx="4714908" cy="3697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di compressione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5720" y="1571612"/>
            <a:ext cx="8643998" cy="507209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Codifica di </a:t>
            </a:r>
            <a:r>
              <a:rPr lang="it-IT" dirty="0" smtClean="0"/>
              <a:t>Huffman: </a:t>
            </a:r>
            <a:r>
              <a:rPr lang="it-IT" sz="2000" dirty="0" smtClean="0"/>
              <a:t>rappresenta i simboli con dei prefissi binari, usando meno bit per i caratteri più frequenti</a:t>
            </a:r>
            <a:endParaRPr lang="it-IT" sz="2000" dirty="0" smtClean="0"/>
          </a:p>
          <a:p>
            <a:r>
              <a:rPr lang="it-IT" dirty="0" smtClean="0"/>
              <a:t>Codifica </a:t>
            </a:r>
            <a:r>
              <a:rPr lang="it-IT" dirty="0" smtClean="0"/>
              <a:t>aritmetica: </a:t>
            </a:r>
            <a:r>
              <a:rPr lang="it-IT" sz="2000" dirty="0" smtClean="0"/>
              <a:t>i dati vengono rappresentati da un numero decimale compreso tra 0 ed 1</a:t>
            </a:r>
            <a:endParaRPr lang="it-IT" sz="2000" dirty="0" smtClean="0"/>
          </a:p>
          <a:p>
            <a:r>
              <a:rPr lang="it-IT" dirty="0" smtClean="0"/>
              <a:t>Prediction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Matching</a:t>
            </a:r>
            <a:r>
              <a:rPr lang="it-IT" dirty="0" smtClean="0"/>
              <a:t>: </a:t>
            </a:r>
            <a:r>
              <a:rPr lang="it-IT" sz="2000" dirty="0" smtClean="0"/>
              <a:t>analizza i dati già tradotti per fare previsioni su quelli successivi</a:t>
            </a:r>
            <a:endParaRPr lang="it-IT" sz="2000" dirty="0" smtClean="0"/>
          </a:p>
          <a:p>
            <a:r>
              <a:rPr lang="it-IT" dirty="0" smtClean="0"/>
              <a:t>Trasformata di </a:t>
            </a:r>
            <a:r>
              <a:rPr lang="it-IT" dirty="0" err="1" smtClean="0"/>
              <a:t>Burrows</a:t>
            </a:r>
            <a:r>
              <a:rPr lang="it-IT" dirty="0" smtClean="0"/>
              <a:t> </a:t>
            </a:r>
            <a:r>
              <a:rPr lang="it-IT" dirty="0" err="1" smtClean="0"/>
              <a:t>Wheeler</a:t>
            </a:r>
            <a:r>
              <a:rPr lang="it-IT" dirty="0" smtClean="0"/>
              <a:t>: </a:t>
            </a:r>
            <a:r>
              <a:rPr lang="it-IT" sz="2000" dirty="0" smtClean="0"/>
              <a:t>permuta l’input in modo che ci siano molti caratteri uguali in posizione adiacente</a:t>
            </a:r>
            <a:endParaRPr lang="it-IT" sz="2000" dirty="0" smtClean="0"/>
          </a:p>
          <a:p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Front</a:t>
            </a:r>
            <a:r>
              <a:rPr lang="it-IT" dirty="0" smtClean="0"/>
              <a:t>: </a:t>
            </a:r>
            <a:r>
              <a:rPr lang="it-IT" sz="2000" dirty="0" smtClean="0"/>
              <a:t>c</a:t>
            </a:r>
            <a:r>
              <a:rPr lang="it-IT" sz="2000" dirty="0" smtClean="0"/>
              <a:t>odifica i </a:t>
            </a:r>
            <a:r>
              <a:rPr lang="it-IT" sz="2000" dirty="0" smtClean="0"/>
              <a:t>vari caratteri </a:t>
            </a:r>
            <a:r>
              <a:rPr lang="it-IT" sz="2000" dirty="0" smtClean="0"/>
              <a:t>con degli indici in modo da diminuire l’entropia</a:t>
            </a:r>
            <a:endParaRPr lang="it-IT" sz="2000" dirty="0" smtClean="0"/>
          </a:p>
          <a:p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 err="1" smtClean="0"/>
              <a:t>Length</a:t>
            </a:r>
            <a:r>
              <a:rPr lang="it-IT" dirty="0" smtClean="0"/>
              <a:t> </a:t>
            </a:r>
            <a:r>
              <a:rPr lang="it-IT" dirty="0" err="1" smtClean="0"/>
              <a:t>Encoding</a:t>
            </a:r>
            <a:r>
              <a:rPr lang="it-IT" dirty="0" smtClean="0"/>
              <a:t>: </a:t>
            </a:r>
            <a:r>
              <a:rPr lang="it-IT" sz="2200" dirty="0" smtClean="0"/>
              <a:t>permette di raggruppare pattern che appaiono consecutivamente</a:t>
            </a:r>
            <a:endParaRPr lang="it-IT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dati </a:t>
            </a:r>
            <a:r>
              <a:rPr lang="it-IT" dirty="0" smtClean="0"/>
              <a:t>compresse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4348" y="2500306"/>
            <a:ext cx="8229600" cy="2971808"/>
          </a:xfrm>
        </p:spPr>
        <p:txBody>
          <a:bodyPr>
            <a:normAutofit/>
          </a:bodyPr>
          <a:lstStyle/>
          <a:p>
            <a:r>
              <a:rPr lang="it-IT" dirty="0" smtClean="0"/>
              <a:t>Array di </a:t>
            </a:r>
            <a:r>
              <a:rPr lang="it-IT" dirty="0" smtClean="0"/>
              <a:t>suffissi: </a:t>
            </a:r>
            <a:r>
              <a:rPr lang="it-IT" sz="2000" dirty="0" smtClean="0"/>
              <a:t>struttura che elenca le posizioni di partenza dei suffissi</a:t>
            </a:r>
            <a:endParaRPr lang="it-IT" sz="2000" dirty="0" smtClean="0"/>
          </a:p>
          <a:p>
            <a:r>
              <a:rPr lang="it-IT" dirty="0" smtClean="0"/>
              <a:t>Albero di </a:t>
            </a:r>
            <a:r>
              <a:rPr lang="it-IT" dirty="0" smtClean="0"/>
              <a:t>suffissi: </a:t>
            </a:r>
            <a:r>
              <a:rPr lang="it-IT" sz="2000" dirty="0" smtClean="0"/>
              <a:t>struttura che permette di risolvere il problema del </a:t>
            </a:r>
            <a:r>
              <a:rPr lang="it-IT" sz="2000" dirty="0" err="1" smtClean="0"/>
              <a:t>matching</a:t>
            </a:r>
            <a:r>
              <a:rPr lang="it-IT" sz="2000" dirty="0" smtClean="0"/>
              <a:t> esatto in tempo lineare</a:t>
            </a:r>
            <a:endParaRPr lang="it-IT" sz="2000" dirty="0" smtClean="0"/>
          </a:p>
          <a:p>
            <a:r>
              <a:rPr lang="it-IT" dirty="0" err="1" smtClean="0"/>
              <a:t>FM-index</a:t>
            </a:r>
            <a:r>
              <a:rPr lang="it-IT" dirty="0" smtClean="0"/>
              <a:t>: </a:t>
            </a:r>
            <a:r>
              <a:rPr lang="it-IT" sz="2000" dirty="0" smtClean="0"/>
              <a:t>struttura che consente di eseguire query come rank e select direttamente sul documento compresso</a:t>
            </a:r>
            <a:endParaRPr lang="it-IT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 Rank e Select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half" idx="1"/>
          </p:nvPr>
        </p:nvSpPr>
        <p:spPr>
          <a:xfrm>
            <a:off x="571472" y="2071678"/>
            <a:ext cx="4038600" cy="2471742"/>
          </a:xfrm>
        </p:spPr>
        <p:txBody>
          <a:bodyPr/>
          <a:lstStyle/>
          <a:p>
            <a:r>
              <a:rPr lang="it-IT" dirty="0" err="1" smtClean="0"/>
              <a:t>Rank</a:t>
            </a:r>
            <a:r>
              <a:rPr lang="it-IT" sz="1800" dirty="0" err="1" smtClean="0"/>
              <a:t>X</a:t>
            </a:r>
            <a:r>
              <a:rPr lang="it-IT" dirty="0" smtClean="0"/>
              <a:t>(S</a:t>
            </a:r>
            <a:r>
              <a:rPr lang="it-IT" dirty="0" smtClean="0"/>
              <a:t>, i): </a:t>
            </a:r>
            <a:br>
              <a:rPr lang="it-IT" dirty="0" smtClean="0"/>
            </a:br>
            <a:r>
              <a:rPr lang="it-IT" dirty="0" smtClean="0"/>
              <a:t>restituisce il numero di </a:t>
            </a:r>
            <a:r>
              <a:rPr lang="it-IT" dirty="0" smtClean="0"/>
              <a:t>X </a:t>
            </a:r>
            <a:r>
              <a:rPr lang="it-IT" dirty="0" smtClean="0"/>
              <a:t>nel prefisso S[1, i]</a:t>
            </a: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3438" y="2000240"/>
            <a:ext cx="4067204" cy="2114552"/>
          </a:xfrm>
        </p:spPr>
        <p:txBody>
          <a:bodyPr/>
          <a:lstStyle/>
          <a:p>
            <a:r>
              <a:rPr lang="it-IT" dirty="0" err="1" smtClean="0"/>
              <a:t>Select</a:t>
            </a:r>
            <a:r>
              <a:rPr lang="it-IT" sz="1800" dirty="0" err="1" smtClean="0"/>
              <a:t>X</a:t>
            </a:r>
            <a:r>
              <a:rPr lang="it-IT" dirty="0" smtClean="0"/>
              <a:t>(S</a:t>
            </a:r>
            <a:r>
              <a:rPr lang="it-IT" dirty="0" smtClean="0"/>
              <a:t>, i):</a:t>
            </a:r>
            <a:br>
              <a:rPr lang="it-IT" dirty="0" smtClean="0"/>
            </a:br>
            <a:r>
              <a:rPr lang="it-IT" dirty="0" smtClean="0"/>
              <a:t> restituisce la posizione dell’i-esimo </a:t>
            </a:r>
            <a:r>
              <a:rPr lang="it-IT" dirty="0" smtClean="0"/>
              <a:t>X </a:t>
            </a:r>
            <a:r>
              <a:rPr lang="it-IT" dirty="0" smtClean="0"/>
              <a:t>in S</a:t>
            </a:r>
          </a:p>
          <a:p>
            <a:endParaRPr lang="it-IT" dirty="0"/>
          </a:p>
        </p:txBody>
      </p:sp>
      <p:pic>
        <p:nvPicPr>
          <p:cNvPr id="5" name="Immagine 4" descr="r s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4214818"/>
            <a:ext cx="51816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Wavelet </a:t>
            </a:r>
            <a:r>
              <a:rPr lang="it-IT" dirty="0" smtClean="0"/>
              <a:t>Tree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Date strutture Rank/Select binarie, grazie ai Wavelet Tree è possibile eseguire le query su un alfabeto arbitrario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 descr="wavelet-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494" y="2714620"/>
            <a:ext cx="7051217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Rank</a:t>
            </a:r>
            <a:endParaRPr lang="it-IT" dirty="0"/>
          </a:p>
        </p:txBody>
      </p:sp>
      <p:pic>
        <p:nvPicPr>
          <p:cNvPr id="6" name="Segnaposto contenuto 5" descr="s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78" y="2071678"/>
            <a:ext cx="9114522" cy="414340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</a:t>
            </a:r>
            <a:endParaRPr lang="it-IT" dirty="0"/>
          </a:p>
        </p:txBody>
      </p:sp>
      <p:pic>
        <p:nvPicPr>
          <p:cNvPr id="4" name="Segnaposto contenuto 3" descr="pro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1678"/>
            <a:ext cx="9144000" cy="44291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251</Words>
  <Application>Microsoft Office PowerPoint</Application>
  <PresentationFormat>Presentazione su schermo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Strutture dati compresse: implementazione grafica di un Wavelet Tree in Java </vt:lpstr>
      <vt:lpstr>Diapositiva 2</vt:lpstr>
      <vt:lpstr>Entropia</vt:lpstr>
      <vt:lpstr>Algoritmi di compressione</vt:lpstr>
      <vt:lpstr>Strutture dati compresse</vt:lpstr>
      <vt:lpstr>Operazioni Rank e Select</vt:lpstr>
      <vt:lpstr>Wavelet Tree  Date strutture Rank/Select binarie, grazie ai Wavelet Tree è possibile eseguire le query su un alfabeto arbitrario</vt:lpstr>
      <vt:lpstr>Rank</vt:lpstr>
      <vt:lpstr>Select</vt:lpstr>
      <vt:lpstr>Package wavelet</vt:lpstr>
      <vt:lpstr>Package graphic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</dc:creator>
  <cp:lastModifiedBy>utente</cp:lastModifiedBy>
  <cp:revision>81</cp:revision>
  <dcterms:created xsi:type="dcterms:W3CDTF">2017-09-29T15:30:46Z</dcterms:created>
  <dcterms:modified xsi:type="dcterms:W3CDTF">2017-10-11T12:57:42Z</dcterms:modified>
</cp:coreProperties>
</file>