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harts/chart1.xml" ContentType="application/vnd.openxmlformats-officedocument.drawingml.chart+xml"/>
  <Override PartName="/ppt/comments/comment9.xml" ContentType="application/vnd.openxmlformats-officedocument.presentationml.comments+xml"/>
  <Override PartName="/ppt/comments/comment10.xml" ContentType="application/vnd.openxmlformats-officedocument.presentationml.comments+xml"/>
  <Override PartName="/ppt/charts/chart2.xml" ContentType="application/vnd.openxmlformats-officedocument.drawingml.chart+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60" r:id="rId4"/>
    <p:sldId id="261" r:id="rId5"/>
    <p:sldId id="262" r:id="rId6"/>
    <p:sldId id="263" r:id="rId7"/>
    <p:sldId id="264" r:id="rId8"/>
    <p:sldId id="266" r:id="rId9"/>
    <p:sldId id="267" r:id="rId10"/>
    <p:sldId id="269" r:id="rId11"/>
    <p:sldId id="271" r:id="rId12"/>
    <p:sldId id="272" r:id="rId13"/>
    <p:sldId id="276" r:id="rId14"/>
    <p:sldId id="277" r:id="rId15"/>
    <p:sldId id="288" r:id="rId16"/>
    <p:sldId id="280" r:id="rId17"/>
    <p:sldId id="273" r:id="rId18"/>
    <p:sldId id="274" r:id="rId19"/>
    <p:sldId id="289" r:id="rId20"/>
    <p:sldId id="275" r:id="rId21"/>
    <p:sldId id="286" r:id="rId22"/>
    <p:sldId id="281" r:id="rId23"/>
    <p:sldId id="268" r:id="rId24"/>
    <p:sldId id="285" r:id="rId25"/>
    <p:sldId id="282" r:id="rId26"/>
    <p:sldId id="283" r:id="rId27"/>
    <p:sldId id="284"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dia Fantauzzo" initials="LF" lastIdx="29" clrIdx="0"/>
  <p:cmAuthor id="1" name="BAJARDI LUCA" initials="BL" lastIdx="3" clrIdx="1">
    <p:extLst>
      <p:ext uri="{19B8F6BF-5375-455C-9EA6-DF929625EA0E}">
        <p15:presenceInfo xmlns:p15="http://schemas.microsoft.com/office/powerpoint/2012/main" xmlns="" userId="BAJARDI LUC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A4"/>
    <a:srgbClr val="FBF579"/>
    <a:srgbClr val="748FBA"/>
    <a:srgbClr val="6895C6"/>
    <a:srgbClr val="418CDF"/>
    <a:srgbClr val="569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Stile medio 3 - Color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Stile medio 3 - Color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Stile medio 4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4" autoAdjust="0"/>
    <p:restoredTop sz="94660"/>
  </p:normalViewPr>
  <p:slideViewPr>
    <p:cSldViewPr>
      <p:cViewPr varScale="1">
        <p:scale>
          <a:sx n="69" d="100"/>
          <a:sy n="69" d="100"/>
        </p:scale>
        <p:origin x="-136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idia\Documents\GitHub\k-means%20cosine\output_k_means_senza_outlier_cosine_def.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idia\Documents\GitHub\k-means%20euclideo\output_k_means_senza_outlier_de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lineChart>
        <c:grouping val="standard"/>
        <c:varyColors val="0"/>
        <c:ser>
          <c:idx val="0"/>
          <c:order val="0"/>
          <c:tx>
            <c:strRef>
              <c:f>output_k_means_senza_outlier_co!$D$1</c:f>
              <c:strCache>
                <c:ptCount val="1"/>
                <c:pt idx="0">
                  <c:v>sse</c:v>
                </c:pt>
              </c:strCache>
            </c:strRef>
          </c:tx>
          <c:spPr>
            <a:ln w="25400"/>
          </c:spPr>
          <c:marker>
            <c:symbol val="circle"/>
            <c:size val="4"/>
          </c:marker>
          <c:cat>
            <c:numRef>
              <c:f>output_k_means_senza_outlier_co!$A$2:$A$20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output_k_means_senza_outlier_co!$D$2:$D$20</c:f>
              <c:numCache>
                <c:formatCode>General</c:formatCode>
                <c:ptCount val="19"/>
                <c:pt idx="0">
                  <c:v>47.665499147875401</c:v>
                </c:pt>
                <c:pt idx="1">
                  <c:v>56.551759744635497</c:v>
                </c:pt>
                <c:pt idx="2">
                  <c:v>62.907637905098802</c:v>
                </c:pt>
                <c:pt idx="3">
                  <c:v>69.126322687270203</c:v>
                </c:pt>
                <c:pt idx="4">
                  <c:v>75.214754888378806</c:v>
                </c:pt>
                <c:pt idx="5">
                  <c:v>80.580594934606793</c:v>
                </c:pt>
                <c:pt idx="6">
                  <c:v>83.461099913271894</c:v>
                </c:pt>
                <c:pt idx="7">
                  <c:v>89.496498505367896</c:v>
                </c:pt>
                <c:pt idx="8">
                  <c:v>92.649209216378097</c:v>
                </c:pt>
                <c:pt idx="9">
                  <c:v>98.106765512730107</c:v>
                </c:pt>
                <c:pt idx="10">
                  <c:v>101.635659853891</c:v>
                </c:pt>
                <c:pt idx="11">
                  <c:v>105.004061737889</c:v>
                </c:pt>
                <c:pt idx="12">
                  <c:v>109.197207939842</c:v>
                </c:pt>
                <c:pt idx="13">
                  <c:v>112.517097304274</c:v>
                </c:pt>
                <c:pt idx="14">
                  <c:v>115.456158599839</c:v>
                </c:pt>
                <c:pt idx="15">
                  <c:v>119.136766757898</c:v>
                </c:pt>
                <c:pt idx="16">
                  <c:v>123.627463353857</c:v>
                </c:pt>
                <c:pt idx="17">
                  <c:v>125.242657247165</c:v>
                </c:pt>
                <c:pt idx="18">
                  <c:v>127.865882320561</c:v>
                </c:pt>
              </c:numCache>
            </c:numRef>
          </c:val>
          <c:smooth val="0"/>
          <c:extLst xmlns:c16r2="http://schemas.microsoft.com/office/drawing/2015/06/chart">
            <c:ext xmlns:c16="http://schemas.microsoft.com/office/drawing/2014/chart" uri="{C3380CC4-5D6E-409C-BE32-E72D297353CC}">
              <c16:uniqueId val="{00000000-63D9-4FC1-8B9B-0F927CFC9FDD}"/>
            </c:ext>
          </c:extLst>
        </c:ser>
        <c:dLbls>
          <c:showLegendKey val="0"/>
          <c:showVal val="0"/>
          <c:showCatName val="0"/>
          <c:showSerName val="0"/>
          <c:showPercent val="0"/>
          <c:showBubbleSize val="0"/>
        </c:dLbls>
        <c:marker val="1"/>
        <c:smooth val="0"/>
        <c:axId val="102895616"/>
        <c:axId val="93551360"/>
      </c:lineChart>
      <c:catAx>
        <c:axId val="102895616"/>
        <c:scaling>
          <c:orientation val="minMax"/>
        </c:scaling>
        <c:delete val="0"/>
        <c:axPos val="b"/>
        <c:numFmt formatCode="General" sourceLinked="1"/>
        <c:majorTickMark val="out"/>
        <c:minorTickMark val="none"/>
        <c:tickLblPos val="nextTo"/>
        <c:crossAx val="93551360"/>
        <c:crosses val="autoZero"/>
        <c:auto val="1"/>
        <c:lblAlgn val="ctr"/>
        <c:lblOffset val="100"/>
        <c:noMultiLvlLbl val="0"/>
      </c:catAx>
      <c:valAx>
        <c:axId val="93551360"/>
        <c:scaling>
          <c:orientation val="minMax"/>
        </c:scaling>
        <c:delete val="0"/>
        <c:axPos val="l"/>
        <c:majorGridlines/>
        <c:numFmt formatCode="General" sourceLinked="1"/>
        <c:majorTickMark val="out"/>
        <c:minorTickMark val="none"/>
        <c:tickLblPos val="nextTo"/>
        <c:crossAx val="102895616"/>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23"/>
    </mc:Choice>
    <mc:Fallback>
      <c:style val="23"/>
    </mc:Fallback>
  </mc:AlternateContent>
  <c:chart>
    <c:autoTitleDeleted val="1"/>
    <c:plotArea>
      <c:layout/>
      <c:lineChart>
        <c:grouping val="standard"/>
        <c:varyColors val="0"/>
        <c:ser>
          <c:idx val="0"/>
          <c:order val="0"/>
          <c:tx>
            <c:strRef>
              <c:f>output_k_means_senza_outlier_de!$D$1</c:f>
              <c:strCache>
                <c:ptCount val="1"/>
                <c:pt idx="0">
                  <c:v>sse</c:v>
                </c:pt>
              </c:strCache>
            </c:strRef>
          </c:tx>
          <c:spPr>
            <a:ln w="22225">
              <a:solidFill>
                <a:srgbClr val="002060"/>
              </a:solidFill>
            </a:ln>
          </c:spPr>
          <c:marker>
            <c:symbol val="circle"/>
            <c:size val="3"/>
            <c:spPr>
              <a:ln cmpd="dbl">
                <a:solidFill>
                  <a:srgbClr val="002060"/>
                </a:solidFill>
              </a:ln>
            </c:spPr>
          </c:marker>
          <c:cat>
            <c:numRef>
              <c:f>output_k_means_senza_outlier_de!$A$2:$A$25</c:f>
              <c:numCache>
                <c:formatCode>General</c:formatCode>
                <c:ptCount val="24"/>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numCache>
            </c:numRef>
          </c:cat>
          <c:val>
            <c:numRef>
              <c:f>output_k_means_senza_outlier_de!$D$2:$D$25</c:f>
              <c:numCache>
                <c:formatCode>General</c:formatCode>
                <c:ptCount val="24"/>
                <c:pt idx="0">
                  <c:v>268.91675922183703</c:v>
                </c:pt>
                <c:pt idx="1">
                  <c:v>268.04763664679001</c:v>
                </c:pt>
                <c:pt idx="2">
                  <c:v>267.22773797960201</c:v>
                </c:pt>
                <c:pt idx="3">
                  <c:v>266.456750219828</c:v>
                </c:pt>
                <c:pt idx="4">
                  <c:v>265.409372196334</c:v>
                </c:pt>
                <c:pt idx="5">
                  <c:v>264.68236134866299</c:v>
                </c:pt>
                <c:pt idx="6">
                  <c:v>263.81776263745297</c:v>
                </c:pt>
                <c:pt idx="7">
                  <c:v>262.98592596290399</c:v>
                </c:pt>
                <c:pt idx="8">
                  <c:v>262.29506562790903</c:v>
                </c:pt>
                <c:pt idx="9">
                  <c:v>261.41261464581299</c:v>
                </c:pt>
                <c:pt idx="10">
                  <c:v>260.52530089939802</c:v>
                </c:pt>
                <c:pt idx="11">
                  <c:v>259.68032161182202</c:v>
                </c:pt>
                <c:pt idx="12">
                  <c:v>258.92535130766902</c:v>
                </c:pt>
                <c:pt idx="13">
                  <c:v>258.20986697535398</c:v>
                </c:pt>
                <c:pt idx="14">
                  <c:v>257.43391099302602</c:v>
                </c:pt>
                <c:pt idx="15">
                  <c:v>256.49462453203699</c:v>
                </c:pt>
                <c:pt idx="16">
                  <c:v>255.934826002139</c:v>
                </c:pt>
                <c:pt idx="17">
                  <c:v>254.75033505954599</c:v>
                </c:pt>
                <c:pt idx="18">
                  <c:v>254.21133829599501</c:v>
                </c:pt>
                <c:pt idx="19">
                  <c:v>253.14297333650799</c:v>
                </c:pt>
                <c:pt idx="20">
                  <c:v>252.474491869811</c:v>
                </c:pt>
                <c:pt idx="21">
                  <c:v>251.794178747525</c:v>
                </c:pt>
                <c:pt idx="22">
                  <c:v>251.23990698316999</c:v>
                </c:pt>
                <c:pt idx="23">
                  <c:v>250.11669882791199</c:v>
                </c:pt>
              </c:numCache>
            </c:numRef>
          </c:val>
          <c:smooth val="0"/>
          <c:extLst xmlns:c16r2="http://schemas.microsoft.com/office/drawing/2015/06/chart">
            <c:ext xmlns:c16="http://schemas.microsoft.com/office/drawing/2014/chart" uri="{C3380CC4-5D6E-409C-BE32-E72D297353CC}">
              <c16:uniqueId val="{00000000-6F4D-40DB-9450-A5DF3CDBD08A}"/>
            </c:ext>
          </c:extLst>
        </c:ser>
        <c:dLbls>
          <c:showLegendKey val="0"/>
          <c:showVal val="0"/>
          <c:showCatName val="0"/>
          <c:showSerName val="0"/>
          <c:showPercent val="0"/>
          <c:showBubbleSize val="0"/>
        </c:dLbls>
        <c:marker val="1"/>
        <c:smooth val="0"/>
        <c:axId val="102897152"/>
        <c:axId val="93571904"/>
      </c:lineChart>
      <c:catAx>
        <c:axId val="102897152"/>
        <c:scaling>
          <c:orientation val="minMax"/>
        </c:scaling>
        <c:delete val="0"/>
        <c:axPos val="b"/>
        <c:numFmt formatCode="General" sourceLinked="1"/>
        <c:majorTickMark val="none"/>
        <c:minorTickMark val="none"/>
        <c:tickLblPos val="nextTo"/>
        <c:crossAx val="93571904"/>
        <c:crosses val="autoZero"/>
        <c:auto val="1"/>
        <c:lblAlgn val="ctr"/>
        <c:lblOffset val="100"/>
        <c:noMultiLvlLbl val="0"/>
      </c:catAx>
      <c:valAx>
        <c:axId val="93571904"/>
        <c:scaling>
          <c:orientation val="minMax"/>
        </c:scaling>
        <c:delete val="0"/>
        <c:axPos val="l"/>
        <c:majorGridlines/>
        <c:numFmt formatCode="General" sourceLinked="1"/>
        <c:majorTickMark val="none"/>
        <c:minorTickMark val="none"/>
        <c:tickLblPos val="nextTo"/>
        <c:crossAx val="102897152"/>
        <c:crosses val="autoZero"/>
        <c:crossBetween val="between"/>
      </c:valAx>
    </c:plotArea>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20-05-23T19:08:30.255" idx="10">
    <p:pos x="10" y="10"/>
    <p:text>letto il file con UTF-8 per evitare che comparissero caratteri sbagliati</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20-06-06T14:57:26.119" idx="13">
    <p:pos x="10" y="10"/>
    <p:text>l'SSE stampato fino a 100 non dava segni di mostrare un gomito. L'unica caratteristica che si nota è che inizialmente l'SSE scende di un punto ogni k mentre dal 10 circa in avanti meno di un punto. Quindi abbiamo pensato di analizzare i cluster risultanti, con numeri ragionavoli proporzionati ai dati che avevamo. Provando valori di k dal 5 al 20. Aumentando k continuava a rimanere un grosso cluster e piccoli altri cluster che venivano poi suddivisi aumentando k. Quindi essendo che nel post procesing avremmo dovuto unire i cluster piccolie vicini ci sembrava inutile priseguire con la clusterizzazione e ci siamo fermati a k=10.</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6-11T18:53:16.966" idx="3">
    <p:pos x="10" y="10"/>
    <p:text>Abbiamo fatto vari tentativi nell'integrazione dei dati, ma questo era l'unico soddisfacente</p:text>
    <p:extLst>
      <p:ext uri="{C676402C-5697-4E1C-873F-D02D1690AC5C}">
        <p15:threadingInfo xmlns:p15="http://schemas.microsoft.com/office/powerpoint/2012/main" xmlns=""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0" dt="2020-06-08T16:31:37.325" idx="26">
    <p:pos x="10" y="10"/>
    <p:text>Prima abbiamo usato un support altro per vedere le regole pià generali e poi uno basso per catturare le regole che magari erano meno forti a livello globale ma avengo confidenza e lift alto erano forti in quei documenti in cui comparivano e quindi caratterizzano in maniera forti parti di cluster. Ma non ci sono regole con support più alto di 0.4. Quindi </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20-06-08T20:59:36.637" idx="24">
    <p:pos x="10" y="10"/>
    <p:text>Prima abbiamo usato un support altro per vedere le regole pià generali e poi uno basso per catturare le regole che magari erano meno forti a livello globale ma avengo confidenza e lift alto erano forti in quei documenti in cui comparivano e quindi caratterizzano in maniera forti parti di cluster. Ma non ci sono regole con support più alto di 0.45 circa. Limite di conf usata 0.6. Cosa importante, abbiamo controllato che nelle regole il supporto della testa (secondo elemento) non fosse superiore alla confidenza della regola, così che la confidenza fosse una misura attendibile.</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20-06-08T21:00:55.645" idx="28">
    <p:pos x="10" y="10"/>
    <p:text>Prima abbiamo usato un support altro per vedere le regole pià generali e poi uno basso per catturare le regole che magari erano meno forti a livello globale ma avengo confidenza e lift alto erano forti in quei documenti in cui comparivano e quindi caratterizzano in maniera forti parti di cluster. Ma non ci sono regole con support più alto di 0.45 circa. Limite di conf usata 0.6. Cosa importante, abbiamo controllato che nelle regole il supporto della testa (secondo elemento) non fosse superiore alla confidenza della regola, così che la confidenza fosse una misura attendibile.</p:text>
  </p:cm>
  <p:cm authorId="0" dt="2020-06-08T21:01:59.456" idx="29">
    <p:pos x="146" y="146"/>
    <p:text>Qua però con supporto alto c'erano solo delle regole poco caratterizzanti come inc --&gt; group o commiss --&gt; inc</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11T18:51:10.224" idx="1">
    <p:pos x="10" y="10"/>
    <p:text>2011, 2013 e 2015 ma solo fino al 12 settembre.</p:text>
    <p:extLst>
      <p:ext uri="{C676402C-5697-4E1C-873F-D02D1690AC5C}">
        <p15:threadingInfo xmlns:p15="http://schemas.microsoft.com/office/powerpoint/2012/main" xmlns="" timeZoneBias="-120"/>
      </p:ext>
    </p:extLst>
  </p:cm>
  <p:cm authorId="1" dt="2020-06-11T18:51:58.755" idx="2">
    <p:pos x="146" y="146"/>
    <p:text>Twitter è stata quotata in Borsa solo a novembre 2013 e quindi le news ci sono solo da quella data</p:text>
    <p:extLst>
      <p:ext uri="{C676402C-5697-4E1C-873F-D02D1690AC5C}">
        <p15:threadingInfo xmlns:p15="http://schemas.microsoft.com/office/powerpoint/2012/main" xmlns=""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0-05-20T19:35:27.702" idx="2">
    <p:pos x="10" y="10"/>
    <p:text>Abbiamo scleto la variabile di stock perhcé il dataset iniziale è bilanciato rispetto a tale feature e prché per lo scopo della nostra analisi non è necessario che le date di pubblicazione siano rappresentate equamente bensì vogliamo che il risultato finale sia rappresentativo e corretto per tutti gli stock.  Rappresetazione del bilanciamento del campione; indirettamente viene anche mantenuta la distribuzione delle date.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0-06-03T11:59:47.636" idx="6">
    <p:pos x="2" y="-6"/>
    <p:text>Abbiamo scelto di tenere una soglia inferiore al 4.2% perché ci siamo basati su una analisi di frequenze. Plottando le frequenze delle parole in un istogramma con 50 bins (aumento di 9.1 documenti circa per ognuno), abbiamo visto che moltissime parole avevano una frequenza minore nel 4%. Parole che compaiono in meno di 18 documenti su 455 potrebbero caratterizzare solamente piccoli cluster (ammesso che tutti i documenti contenenti tali aprole finiscano anche nello stesso cluster) ma la nostra analisi si focalizza principalmente sull'andamento finanziario dei cluster e meno sul peso di parole che con bassa probabilità potrebbero caratterizare il cluster.</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0-06-03T12:00:19.823" idx="9">
    <p:pos x="10" y="10"/>
    <p:text>Per le parole molto frequenti si vede che ci sono solo 10 parole che compaiono in più del 60% dei documenti, ovvero circa 273. Parole così tanto frequenti possono solo dare delle caratteristiche comuni a molti cluster cosa che non interessa alla nostra analisi, quindi considerandone anche la bassa entità le andiamo a eliminare. Essendo così poche abbiamo anche potuto visionarle.</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0-06-03T12:08:42.316" idx="11">
    <p:pos x="10" y="10"/>
    <p:text>Per prima cosa abbiamo scelto due misure, e tre dimensioni di svd, e abbaimo trovato i due metodi migliori con le due misure. Scelti talimetodi abbiamo elminato gli ouliers indicati da ciascuno per poter applicare il k means e confrontarli. Spiegare i probelmi delle due misure, il nostro file SSE, problemi delle dimensioni.</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0-06-06T15:38:43.314" idx="16">
    <p:pos x="10" y="10"/>
    <p:text>Riporto solo i risultati più significativi. Le dimensioni alte riportavano lo stesso problema di prima del cluster unico, abbiamo pensato fosse dovuto al fatto che il dbscan lavora male su alte dimensioni. Allora usando 150 abbiamo iniziato ad avere buoni risultati, anche se molti outliers. Abbiamo pensato fosse dovuto a diverse densità, infatti riappicando il dbscan agli ouliers abbiamo trovato risultati interpretabili.</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0-06-06T23:37:21.878" idx="17">
    <p:pos x="10" y="10"/>
    <p:text>Il k è stato scelto vedendo che all'inizio i valori crescevano più in fretta e poi ha cominciato a diventare costante la derivata e più piccola. </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20-06-03T12:24:20.156" idx="12">
    <p:pos x="10" y="10"/>
    <p:text>SSE diminuisce con la dimensione a logica. I cluser sono tutti poco interpretabili, si crea sempre un solo grosso cluster sia a causa delle alte dimensioni che a causa probabilmente della densità diversa dei dati. A questo punto scegliamo come migliore il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19083-2F48-4CE1-B867-87882EABD5B8}" type="datetimeFigureOut">
              <a:rPr lang="it-IT" smtClean="0"/>
              <a:t>16/06/2020</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43D9-B26F-41F5-BFC6-1423671E7675}" type="slidenum">
              <a:rPr lang="it-IT" smtClean="0"/>
              <a:t>‹N›</a:t>
            </a:fld>
            <a:endParaRPr lang="it-IT"/>
          </a:p>
        </p:txBody>
      </p:sp>
    </p:spTree>
    <p:extLst>
      <p:ext uri="{BB962C8B-B14F-4D97-AF65-F5344CB8AC3E}">
        <p14:creationId xmlns:p14="http://schemas.microsoft.com/office/powerpoint/2010/main" val="3914001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Figura a mano libera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igura a mano libera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olo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it-IT"/>
              <a:t>Fare clic per modificare lo stile del titolo</a:t>
            </a:r>
            <a:endParaRPr kumimoji="0" lang="en-US"/>
          </a:p>
        </p:txBody>
      </p:sp>
      <p:sp>
        <p:nvSpPr>
          <p:cNvPr id="17" name="Sottotitolo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30" name="Segnaposto data 29"/>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6/16/2020</a:t>
            </a:fld>
            <a:endParaRPr lang="en-US"/>
          </a:p>
        </p:txBody>
      </p:sp>
      <p:sp>
        <p:nvSpPr>
          <p:cNvPr id="19" name="Segnaposto piè di pagina 18"/>
          <p:cNvSpPr>
            <a:spLocks noGrp="1"/>
          </p:cNvSpPr>
          <p:nvPr>
            <p:ph type="ftr" sz="quarter" idx="11"/>
          </p:nvPr>
        </p:nvSpPr>
        <p:spPr/>
        <p:txBody>
          <a:bodyPr/>
          <a:lstStyle/>
          <a:p>
            <a:endParaRPr kumimoji="0" lang="en-US"/>
          </a:p>
        </p:txBody>
      </p:sp>
      <p:sp>
        <p:nvSpPr>
          <p:cNvPr id="27" name="Segnaposto numero diapositiva 26"/>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‹N›</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6/16/2020</a:t>
            </a:fld>
            <a:endParaRPr lang="en-US" dirty="0"/>
          </a:p>
        </p:txBody>
      </p:sp>
      <p:sp>
        <p:nvSpPr>
          <p:cNvPr id="5" name="Segnaposto piè di pagina 4"/>
          <p:cNvSpPr>
            <a:spLocks noGrp="1"/>
          </p:cNvSpPr>
          <p:nvPr>
            <p:ph type="ftr" sz="quarter" idx="11"/>
          </p:nvPr>
        </p:nvSpPr>
        <p:spPr/>
        <p:txBody>
          <a:bodyPr/>
          <a:lstStyle/>
          <a:p>
            <a:endParaRPr kumimoji="0" lang="en-US"/>
          </a:p>
        </p:txBody>
      </p:sp>
      <p:sp>
        <p:nvSpPr>
          <p:cNvPr id="6" name="Segnaposto numero diapositiva 5"/>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6/16/2020</a:t>
            </a:fld>
            <a:endParaRPr lang="en-US"/>
          </a:p>
        </p:txBody>
      </p:sp>
      <p:sp>
        <p:nvSpPr>
          <p:cNvPr id="5" name="Segnaposto piè di pagina 4"/>
          <p:cNvSpPr>
            <a:spLocks noGrp="1"/>
          </p:cNvSpPr>
          <p:nvPr>
            <p:ph type="ftr" sz="quarter" idx="11"/>
          </p:nvPr>
        </p:nvSpPr>
        <p:spPr/>
        <p:txBody>
          <a:bodyPr/>
          <a:lstStyle/>
          <a:p>
            <a:endParaRPr kumimoji="0" lang="en-US"/>
          </a:p>
        </p:txBody>
      </p:sp>
      <p:sp>
        <p:nvSpPr>
          <p:cNvPr id="6" name="Segnaposto numero diapositiva 5"/>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lgn="l">
              <a:defRPr/>
            </a:lvl1pPr>
          </a:lstStyle>
          <a:p>
            <a:r>
              <a:rPr kumimoji="0" lang="it-IT"/>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6/16/2020</a:t>
            </a:fld>
            <a:endParaRPr lang="en-US"/>
          </a:p>
        </p:txBody>
      </p:sp>
      <p:sp>
        <p:nvSpPr>
          <p:cNvPr id="5" name="Segnaposto piè di pagina 4"/>
          <p:cNvSpPr>
            <a:spLocks noGrp="1"/>
          </p:cNvSpPr>
          <p:nvPr>
            <p:ph type="ftr" sz="quarter" idx="11"/>
          </p:nvPr>
        </p:nvSpPr>
        <p:spPr/>
        <p:txBody>
          <a:bodyPr/>
          <a:lstStyle/>
          <a:p>
            <a:endParaRPr kumimoji="0" lang="en-US"/>
          </a:p>
        </p:txBody>
      </p:sp>
      <p:sp>
        <p:nvSpPr>
          <p:cNvPr id="6" name="Segnaposto numero diapositiva 5"/>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Figura a mano libera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igura a mano libera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olo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6/16/2020</a:t>
            </a:fld>
            <a:endParaRPr lang="en-US"/>
          </a:p>
        </p:txBody>
      </p:sp>
      <p:sp>
        <p:nvSpPr>
          <p:cNvPr id="5" name="Segnaposto piè di pagina 4"/>
          <p:cNvSpPr>
            <a:spLocks noGrp="1"/>
          </p:cNvSpPr>
          <p:nvPr>
            <p:ph type="ftr" sz="quarter" idx="11"/>
          </p:nvPr>
        </p:nvSpPr>
        <p:spPr/>
        <p:txBody>
          <a:bodyPr/>
          <a:lstStyle/>
          <a:p>
            <a:endParaRPr kumimoji="0" lang="en-US"/>
          </a:p>
        </p:txBody>
      </p:sp>
      <p:sp>
        <p:nvSpPr>
          <p:cNvPr id="6" name="Segnaposto numero diapositiva 5"/>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‹N›</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7467600" cy="1143000"/>
          </a:xfrm>
        </p:spPr>
        <p:txBody>
          <a:bodyPr/>
          <a:lstStyle/>
          <a:p>
            <a:r>
              <a:rPr kumimoji="0" lang="it-IT"/>
              <a:t>Fare clic per modificare lo stile del titolo</a:t>
            </a:r>
            <a:endParaRPr kumimoji="0" lang="en-US"/>
          </a:p>
        </p:txBody>
      </p:sp>
      <p:sp>
        <p:nvSpPr>
          <p:cNvPr id="3" name="Segnaposto contenuto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contenuto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5" name="Segnaposto data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6/16/2020</a:t>
            </a:fld>
            <a:endParaRPr lang="en-US"/>
          </a:p>
        </p:txBody>
      </p:sp>
      <p:sp>
        <p:nvSpPr>
          <p:cNvPr id="6" name="Segnaposto piè di pagina 5"/>
          <p:cNvSpPr>
            <a:spLocks noGrp="1"/>
          </p:cNvSpPr>
          <p:nvPr>
            <p:ph type="ftr" sz="quarter" idx="11"/>
          </p:nvPr>
        </p:nvSpPr>
        <p:spPr/>
        <p:txBody>
          <a:bodyPr/>
          <a:lstStyle/>
          <a:p>
            <a:endParaRPr kumimoji="0" lang="en-US"/>
          </a:p>
        </p:txBody>
      </p:sp>
      <p:sp>
        <p:nvSpPr>
          <p:cNvPr id="7" name="Segnaposto numero diapositiva 6"/>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‹N›</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8229600" cy="1143000"/>
          </a:xfrm>
        </p:spPr>
        <p:txBody>
          <a:bodyPr anchor="ctr"/>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5" name="Segnaposto contenuto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6" name="Segnaposto contenuto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7" name="Segnaposto data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6/16/2020</a:t>
            </a:fld>
            <a:endParaRPr lang="en-US"/>
          </a:p>
        </p:txBody>
      </p:sp>
      <p:sp>
        <p:nvSpPr>
          <p:cNvPr id="8" name="Segnaposto piè di pagina 7"/>
          <p:cNvSpPr>
            <a:spLocks noGrp="1"/>
          </p:cNvSpPr>
          <p:nvPr>
            <p:ph type="ftr" sz="quarter" idx="11"/>
          </p:nvPr>
        </p:nvSpPr>
        <p:spPr/>
        <p:txBody>
          <a:bodyPr/>
          <a:lstStyle/>
          <a:p>
            <a:endParaRPr kumimoji="0" lang="en-US"/>
          </a:p>
        </p:txBody>
      </p:sp>
      <p:sp>
        <p:nvSpPr>
          <p:cNvPr id="9" name="Segnaposto numero diapositiva 8"/>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‹N›</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320"/>
            <a:ext cx="7470648" cy="1143000"/>
          </a:xfrm>
        </p:spPr>
        <p:txBody>
          <a:bodyPr anchor="ctr"/>
          <a:lstStyle>
            <a:lvl1pPr algn="l">
              <a:defRPr sz="4600"/>
            </a:lvl1pPr>
          </a:lstStyle>
          <a:p>
            <a:r>
              <a:rPr kumimoji="0" lang="it-IT"/>
              <a:t>Fare clic per modificare lo stile del titolo</a:t>
            </a:r>
            <a:endParaRPr kumimoji="0" lang="en-US"/>
          </a:p>
        </p:txBody>
      </p:sp>
      <p:sp>
        <p:nvSpPr>
          <p:cNvPr id="7" name="Segnaposto data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6/16/2020</a:t>
            </a:fld>
            <a:endParaRPr lang="en-US"/>
          </a:p>
        </p:txBody>
      </p:sp>
      <p:sp>
        <p:nvSpPr>
          <p:cNvPr id="8" name="Segnaposto numero diapositiva 7"/>
          <p:cNvSpPr>
            <a:spLocks noGrp="1"/>
          </p:cNvSpPr>
          <p:nvPr>
            <p:ph type="sldNum" sz="quarter" idx="11"/>
          </p:nvPr>
        </p:nvSpPr>
        <p:spPr/>
        <p:txBody>
          <a:bodyPr/>
          <a:lstStyle/>
          <a:p>
            <a:pPr eaLnBrk="1" latinLnBrk="0" hangingPunct="1"/>
            <a:fld id="{2AA957AF-53C0-420B-9C2D-77DB1416566C}" type="slidenum">
              <a:rPr kumimoji="0" lang="en-US" smtClean="0"/>
              <a:pPr eaLnBrk="1" latinLnBrk="0" hangingPunct="1"/>
              <a:t>‹N›</a:t>
            </a:fld>
            <a:endParaRPr kumimoji="0" lang="en-US"/>
          </a:p>
        </p:txBody>
      </p:sp>
      <p:sp>
        <p:nvSpPr>
          <p:cNvPr id="9" name="Segnaposto piè di pagina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6/16/2020</a:t>
            </a:fld>
            <a:endParaRPr lang="en-US"/>
          </a:p>
        </p:txBody>
      </p:sp>
      <p:sp>
        <p:nvSpPr>
          <p:cNvPr id="3" name="Segnaposto piè di pagina 2"/>
          <p:cNvSpPr>
            <a:spLocks noGrp="1"/>
          </p:cNvSpPr>
          <p:nvPr>
            <p:ph type="ftr" sz="quarter" idx="11"/>
          </p:nvPr>
        </p:nvSpPr>
        <p:spPr/>
        <p:txBody>
          <a:bodyPr/>
          <a:lstStyle/>
          <a:p>
            <a:endParaRPr kumimoji="0" lang="en-US"/>
          </a:p>
        </p:txBody>
      </p:sp>
      <p:sp>
        <p:nvSpPr>
          <p:cNvPr id="4" name="Segnaposto numero diapositiva 3"/>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‹N›</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4" name="Segnaposto contenuto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5" name="Segnaposto data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6/16/2020</a:t>
            </a:fld>
            <a:endParaRPr lang="en-US"/>
          </a:p>
        </p:txBody>
      </p:sp>
      <p:sp>
        <p:nvSpPr>
          <p:cNvPr id="6" name="Segnaposto piè di pagina 5"/>
          <p:cNvSpPr>
            <a:spLocks noGrp="1"/>
          </p:cNvSpPr>
          <p:nvPr>
            <p:ph type="ftr" sz="quarter" idx="11"/>
          </p:nvPr>
        </p:nvSpPr>
        <p:spPr/>
        <p:txBody>
          <a:bodyPr/>
          <a:lstStyle/>
          <a:p>
            <a:endParaRPr kumimoji="0" lang="en-US"/>
          </a:p>
        </p:txBody>
      </p:sp>
      <p:sp>
        <p:nvSpPr>
          <p:cNvPr id="7" name="Segnaposto numero diapositiva 6"/>
          <p:cNvSpPr>
            <a:spLocks noGrp="1"/>
          </p:cNvSpPr>
          <p:nvPr>
            <p:ph type="sldNum" sz="quarter" idx="12"/>
          </p:nvPr>
        </p:nvSpPr>
        <p:spPr>
          <a:xfrm>
            <a:off x="8156448" y="6422064"/>
            <a:ext cx="762000" cy="365125"/>
          </a:xfrm>
        </p:spPr>
        <p:txBody>
          <a:bodyPr/>
          <a:lstStyle/>
          <a:p>
            <a:pPr eaLnBrk="1" latinLnBrk="0" hangingPunct="1"/>
            <a:fld id="{2AA957AF-53C0-420B-9C2D-77DB1416566C}" type="slidenum">
              <a:rPr kumimoji="0" lang="en-US" smtClean="0"/>
              <a:pPr eaLnBrk="1" latinLnBrk="0" hangingPunct="1"/>
              <a:t>‹N›</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it-IT"/>
              <a:t>Fare clic per modificare lo stile del titolo</a:t>
            </a:r>
            <a:endParaRPr kumimoji="0" lang="en-US"/>
          </a:p>
        </p:txBody>
      </p:sp>
      <p:sp>
        <p:nvSpPr>
          <p:cNvPr id="3" name="Segnaposto immagin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it-IT"/>
              <a:t>Fare clic sull'icona per inserire un'immagine</a:t>
            </a:r>
            <a:endParaRPr kumimoji="0" lang="en-US" dirty="0"/>
          </a:p>
        </p:txBody>
      </p:sp>
      <p:sp>
        <p:nvSpPr>
          <p:cNvPr id="4" name="Segnaposto testo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a:xfrm>
            <a:off x="457200" y="6422064"/>
            <a:ext cx="2133600" cy="365125"/>
          </a:xfrm>
        </p:spPr>
        <p:txBody>
          <a:bodyPr/>
          <a:lstStyle/>
          <a:p>
            <a:pPr eaLnBrk="1" latinLnBrk="0" hangingPunct="1"/>
            <a:fld id="{E637BB6B-EE1B-48FB-8575-0D55C373DE88}" type="datetimeFigureOut">
              <a:rPr lang="en-US" smtClean="0"/>
              <a:pPr eaLnBrk="1" latinLnBrk="0" hangingPunct="1"/>
              <a:t>6/16/2020</a:t>
            </a:fld>
            <a:endParaRPr lang="en-US"/>
          </a:p>
        </p:txBody>
      </p:sp>
      <p:sp>
        <p:nvSpPr>
          <p:cNvPr id="6" name="Segnaposto piè di pagina 5"/>
          <p:cNvSpPr>
            <a:spLocks noGrp="1"/>
          </p:cNvSpPr>
          <p:nvPr>
            <p:ph type="ftr" sz="quarter" idx="11"/>
          </p:nvPr>
        </p:nvSpPr>
        <p:spPr/>
        <p:txBody>
          <a:bodyPr/>
          <a:lstStyle/>
          <a:p>
            <a:endParaRPr kumimoji="0" lang="en-US"/>
          </a:p>
        </p:txBody>
      </p:sp>
      <p:sp>
        <p:nvSpPr>
          <p:cNvPr id="7" name="Segnaposto numero diapositiva 6"/>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‹N›</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rgbClr val="002060">
                <a:lumMod val="88000"/>
                <a:alpha val="92000"/>
              </a:srgbClr>
            </a:gs>
            <a:gs pos="27000">
              <a:schemeClr val="bg1">
                <a:lumMod val="0"/>
                <a:lumOff val="100000"/>
                <a:alpha val="2000"/>
              </a:schemeClr>
            </a:gs>
          </a:gsLst>
          <a:lin ang="5400000" scaled="1"/>
          <a:tileRect/>
        </a:gradFill>
        <a:effectLst/>
      </p:bgPr>
    </p:bg>
    <p:spTree>
      <p:nvGrpSpPr>
        <p:cNvPr id="1" name=""/>
        <p:cNvGrpSpPr/>
        <p:nvPr/>
      </p:nvGrpSpPr>
      <p:grpSpPr>
        <a:xfrm>
          <a:off x="0" y="0"/>
          <a:ext cx="0" cy="0"/>
          <a:chOff x="0" y="0"/>
          <a:chExt cx="0" cy="0"/>
        </a:xfrm>
      </p:grpSpPr>
      <p:sp>
        <p:nvSpPr>
          <p:cNvPr id="12" name="Figura a mano libera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igura a mano libera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Segnaposto titolo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it-IT"/>
              <a:t>Fare clic per modificare lo stile del titolo</a:t>
            </a:r>
            <a:endParaRPr kumimoji="0" lang="en-US"/>
          </a:p>
        </p:txBody>
      </p:sp>
      <p:sp>
        <p:nvSpPr>
          <p:cNvPr id="30" name="Segnaposto testo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0" name="Segnaposto data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E637BB6B-EE1B-48FB-8575-0D55C373DE88}" type="datetimeFigureOut">
              <a:rPr lang="en-US" smtClean="0"/>
              <a:pPr eaLnBrk="1" latinLnBrk="0" hangingPunct="1"/>
              <a:t>6/16/2020</a:t>
            </a:fld>
            <a:endParaRPr lang="en-US" sz="1000">
              <a:solidFill>
                <a:schemeClr val="tx2">
                  <a:shade val="50000"/>
                </a:schemeClr>
              </a:solidFill>
            </a:endParaRPr>
          </a:p>
        </p:txBody>
      </p:sp>
      <p:sp>
        <p:nvSpPr>
          <p:cNvPr id="22" name="Segnaposto piè di pagina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egnaposto numero diapositiva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eaLnBrk="1" latinLnBrk="0" hangingPunct="1"/>
            <a:fld id="{2AA957AF-53C0-420B-9C2D-77DB1416566C}" type="slidenum">
              <a:rPr kumimoji="0" lang="en-US" smtClean="0"/>
              <a:pPr eaLnBrk="1" latinLnBrk="0" hangingPunct="1"/>
              <a:t>‹N›</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s://markets.financialcontent.com/stocks/quote/" TargetMode="Externa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060">
                <a:lumMod val="88000"/>
                <a:alpha val="64000"/>
              </a:srgbClr>
            </a:gs>
            <a:gs pos="27000">
              <a:schemeClr val="bg1">
                <a:lumMod val="0"/>
                <a:lumOff val="100000"/>
                <a:alpha val="2000"/>
              </a:schemeClr>
            </a:gs>
          </a:gsLst>
          <a:lin ang="5400000" scaled="1"/>
          <a:tileRect/>
        </a:gradFill>
        <a:effectLst/>
      </p:bgPr>
    </p:bg>
    <p:spTree>
      <p:nvGrpSpPr>
        <p:cNvPr id="1" name=""/>
        <p:cNvGrpSpPr/>
        <p:nvPr/>
      </p:nvGrpSpPr>
      <p:grpSpPr>
        <a:xfrm>
          <a:off x="0" y="0"/>
          <a:ext cx="0" cy="0"/>
          <a:chOff x="0" y="0"/>
          <a:chExt cx="0" cy="0"/>
        </a:xfrm>
      </p:grpSpPr>
      <p:sp>
        <p:nvSpPr>
          <p:cNvPr id="4" name="Titolo 1"/>
          <p:cNvSpPr txBox="1">
            <a:spLocks/>
          </p:cNvSpPr>
          <p:nvPr/>
        </p:nvSpPr>
        <p:spPr>
          <a:xfrm>
            <a:off x="155325" y="188640"/>
            <a:ext cx="7117180" cy="1470025"/>
          </a:xfrm>
          <a:prstGeom prst="rect">
            <a:avLst/>
          </a:prstGeom>
        </p:spPr>
        <p:txBody>
          <a:bodyPr vert="horz" lIns="45720" rIns="45720" anchor="t">
            <a:normAutofit/>
          </a:bodyPr>
          <a:lstStyle>
            <a:lvl1pPr algn="r" rtl="0" eaLnBrk="1" latinLnBrk="0" hangingPunct="1">
              <a:spcBef>
                <a:spcPct val="0"/>
              </a:spcBef>
              <a:buNone/>
              <a:defRPr kumimoji="0" lang="en-US" sz="4600" b="1" kern="1200"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pPr algn="l"/>
            <a:endParaRPr lang="it-IT" sz="2400" dirty="0">
              <a:solidFill>
                <a:schemeClr val="accent5">
                  <a:lumMod val="20000"/>
                  <a:lumOff val="80000"/>
                </a:schemeClr>
              </a:solidFill>
              <a:latin typeface="Euphemia" pitchFamily="34" charset="0"/>
              <a:ea typeface="+mn-ea"/>
              <a:cs typeface="+mn-cs"/>
            </a:endParaRPr>
          </a:p>
        </p:txBody>
      </p:sp>
      <p:sp>
        <p:nvSpPr>
          <p:cNvPr id="5" name="Sottotitolo 2"/>
          <p:cNvSpPr txBox="1">
            <a:spLocks/>
          </p:cNvSpPr>
          <p:nvPr/>
        </p:nvSpPr>
        <p:spPr>
          <a:xfrm>
            <a:off x="323528" y="2204864"/>
            <a:ext cx="8064896" cy="1872208"/>
          </a:xfrm>
          <a:prstGeom prst="rect">
            <a:avLst/>
          </a:prstGeom>
        </p:spPr>
        <p:txBody>
          <a:bodyPr vert="horz" tIns="0" rIns="45720" bIns="0" anchor="b">
            <a:no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algn="ctr"/>
            <a:r>
              <a:rPr lang="it-IT" sz="4000" b="1" dirty="0">
                <a:solidFill>
                  <a:schemeClr val="tx1">
                    <a:lumMod val="75000"/>
                    <a:lumOff val="25000"/>
                  </a:schemeClr>
                </a:solidFill>
                <a:latin typeface="AR DESTINE" pitchFamily="2" charset="0"/>
              </a:rPr>
              <a:t>Progetto di Business </a:t>
            </a:r>
            <a:r>
              <a:rPr lang="it-IT" sz="4000" b="1" dirty="0" smtClean="0">
                <a:solidFill>
                  <a:schemeClr val="tx1">
                    <a:lumMod val="75000"/>
                    <a:lumOff val="25000"/>
                  </a:schemeClr>
                </a:solidFill>
                <a:latin typeface="AR DESTINE" pitchFamily="2" charset="0"/>
              </a:rPr>
              <a:t>Intelligence </a:t>
            </a:r>
            <a:r>
              <a:rPr lang="it-IT" sz="4000" b="1" dirty="0">
                <a:solidFill>
                  <a:schemeClr val="tx1">
                    <a:lumMod val="75000"/>
                    <a:lumOff val="25000"/>
                  </a:schemeClr>
                </a:solidFill>
                <a:latin typeface="AR DESTINE" pitchFamily="2" charset="0"/>
              </a:rPr>
              <a:t>per i Big Data</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548680"/>
            <a:ext cx="3384787" cy="1387763"/>
          </a:xfrm>
          <a:prstGeom prst="rect">
            <a:avLst/>
          </a:prstGeom>
        </p:spPr>
      </p:pic>
      <p:sp>
        <p:nvSpPr>
          <p:cNvPr id="7" name="CasellaDiTesto 6"/>
          <p:cNvSpPr txBox="1"/>
          <p:nvPr/>
        </p:nvSpPr>
        <p:spPr>
          <a:xfrm>
            <a:off x="571065" y="5068517"/>
            <a:ext cx="2028184" cy="707886"/>
          </a:xfrm>
          <a:prstGeom prst="rect">
            <a:avLst/>
          </a:prstGeom>
          <a:noFill/>
        </p:spPr>
        <p:txBody>
          <a:bodyPr wrap="none" rtlCol="0">
            <a:spAutoFit/>
          </a:bodyPr>
          <a:lstStyle/>
          <a:p>
            <a:r>
              <a:rPr lang="it-IT" sz="2000" b="1" dirty="0">
                <a:solidFill>
                  <a:schemeClr val="tx1">
                    <a:lumMod val="75000"/>
                    <a:lumOff val="25000"/>
                  </a:schemeClr>
                </a:solidFill>
                <a:latin typeface="Euphemia" pitchFamily="34" charset="0"/>
              </a:rPr>
              <a:t>Luca </a:t>
            </a:r>
            <a:r>
              <a:rPr lang="it-IT" sz="2000" b="1" dirty="0" err="1">
                <a:solidFill>
                  <a:schemeClr val="tx1">
                    <a:lumMod val="75000"/>
                    <a:lumOff val="25000"/>
                  </a:schemeClr>
                </a:solidFill>
                <a:latin typeface="Euphemia" pitchFamily="34" charset="0"/>
              </a:rPr>
              <a:t>Bajardi</a:t>
            </a:r>
            <a:endParaRPr lang="it-IT" sz="2000" b="1" dirty="0">
              <a:solidFill>
                <a:schemeClr val="tx1">
                  <a:lumMod val="75000"/>
                  <a:lumOff val="25000"/>
                </a:schemeClr>
              </a:solidFill>
              <a:latin typeface="Euphemia" pitchFamily="34" charset="0"/>
            </a:endParaRPr>
          </a:p>
          <a:p>
            <a:r>
              <a:rPr lang="it-IT" sz="2000" b="1" dirty="0">
                <a:solidFill>
                  <a:schemeClr val="tx1">
                    <a:lumMod val="75000"/>
                    <a:lumOff val="25000"/>
                  </a:schemeClr>
                </a:solidFill>
                <a:latin typeface="Euphemia" pitchFamily="34" charset="0"/>
              </a:rPr>
              <a:t>Lidia Fantauzzo</a:t>
            </a:r>
          </a:p>
        </p:txBody>
      </p:sp>
      <p:sp>
        <p:nvSpPr>
          <p:cNvPr id="8" name="CasellaDiTesto 7"/>
          <p:cNvSpPr txBox="1"/>
          <p:nvPr/>
        </p:nvSpPr>
        <p:spPr>
          <a:xfrm>
            <a:off x="181012" y="235251"/>
            <a:ext cx="4174964" cy="1200329"/>
          </a:xfrm>
          <a:prstGeom prst="rect">
            <a:avLst/>
          </a:prstGeom>
          <a:noFill/>
        </p:spPr>
        <p:txBody>
          <a:bodyPr wrap="square" rtlCol="0">
            <a:spAutoFit/>
          </a:bodyPr>
          <a:lstStyle/>
          <a:p>
            <a:r>
              <a:rPr lang="it-IT" sz="2400" dirty="0">
                <a:solidFill>
                  <a:schemeClr val="accent6">
                    <a:lumMod val="50000"/>
                  </a:schemeClr>
                </a:solidFill>
                <a:latin typeface="Euphemia" pitchFamily="34" charset="0"/>
              </a:rPr>
              <a:t>Laurea Magistrale in </a:t>
            </a:r>
          </a:p>
          <a:p>
            <a:r>
              <a:rPr lang="it-IT" sz="2400" dirty="0">
                <a:solidFill>
                  <a:schemeClr val="accent6">
                    <a:lumMod val="50000"/>
                  </a:schemeClr>
                </a:solidFill>
                <a:latin typeface="Euphemia" pitchFamily="34" charset="0"/>
              </a:rPr>
              <a:t>Ingegneria Matematica</a:t>
            </a:r>
          </a:p>
          <a:p>
            <a:r>
              <a:rPr lang="it-IT" sz="2400" dirty="0" err="1">
                <a:solidFill>
                  <a:schemeClr val="accent6">
                    <a:lumMod val="50000"/>
                  </a:schemeClr>
                </a:solidFill>
                <a:latin typeface="Euphemia" pitchFamily="34" charset="0"/>
              </a:rPr>
              <a:t>a.a</a:t>
            </a:r>
            <a:r>
              <a:rPr lang="it-IT" sz="2400" dirty="0">
                <a:solidFill>
                  <a:schemeClr val="accent6">
                    <a:lumMod val="50000"/>
                  </a:schemeClr>
                </a:solidFill>
                <a:latin typeface="Euphemia" pitchFamily="34" charset="0"/>
              </a:rPr>
              <a:t>. 2019/2020</a:t>
            </a:r>
          </a:p>
        </p:txBody>
      </p:sp>
    </p:spTree>
    <p:extLst>
      <p:ext uri="{BB962C8B-B14F-4D97-AF65-F5344CB8AC3E}">
        <p14:creationId xmlns:p14="http://schemas.microsoft.com/office/powerpoint/2010/main" val="2533922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81398" y="137553"/>
            <a:ext cx="6280361" cy="924475"/>
          </a:xfrm>
        </p:spPr>
        <p:txBody>
          <a:bodyPr>
            <a:normAutofit/>
          </a:bodyPr>
          <a:lstStyle/>
          <a:p>
            <a:r>
              <a:rPr lang="it-IT" b="1" dirty="0" err="1">
                <a:solidFill>
                  <a:srgbClr val="FFFF00"/>
                </a:solidFill>
                <a:latin typeface="Euphemia" pitchFamily="34" charset="0"/>
              </a:rPr>
              <a:t>Pre</a:t>
            </a:r>
            <a:r>
              <a:rPr lang="it-IT" b="1" dirty="0">
                <a:solidFill>
                  <a:srgbClr val="FFFF00"/>
                </a:solidFill>
                <a:latin typeface="Euphemia" pitchFamily="34" charset="0"/>
              </a:rPr>
              <a:t>-processing</a:t>
            </a:r>
          </a:p>
        </p:txBody>
      </p:sp>
      <p:sp>
        <p:nvSpPr>
          <p:cNvPr id="5" name="CasellaDiTesto 4"/>
          <p:cNvSpPr txBox="1"/>
          <p:nvPr/>
        </p:nvSpPr>
        <p:spPr>
          <a:xfrm>
            <a:off x="893765" y="1284008"/>
            <a:ext cx="5684698" cy="461665"/>
          </a:xfrm>
          <a:prstGeom prst="rect">
            <a:avLst/>
          </a:prstGeom>
          <a:noFill/>
        </p:spPr>
        <p:txBody>
          <a:bodyPr wrap="none" rtlCol="0">
            <a:spAutoFit/>
          </a:bodyPr>
          <a:lstStyle/>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Filtraggio delle parole nei documenti</a:t>
            </a: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r="16770" b="7746"/>
          <a:stretch/>
        </p:blipFill>
        <p:spPr>
          <a:xfrm>
            <a:off x="685834" y="2715955"/>
            <a:ext cx="4385968" cy="3970650"/>
          </a:xfrm>
          <a:prstGeom prst="rect">
            <a:avLst/>
          </a:prstGeom>
        </p:spPr>
      </p:pic>
      <p:sp>
        <p:nvSpPr>
          <p:cNvPr id="7" name="CasellaDiTesto 6"/>
          <p:cNvSpPr txBox="1"/>
          <p:nvPr/>
        </p:nvSpPr>
        <p:spPr>
          <a:xfrm>
            <a:off x="5043915" y="2959526"/>
            <a:ext cx="2691827" cy="369332"/>
          </a:xfrm>
          <a:prstGeom prst="rect">
            <a:avLst/>
          </a:prstGeom>
          <a:solidFill>
            <a:schemeClr val="bg1"/>
          </a:solidFill>
          <a:ln>
            <a:solidFill>
              <a:schemeClr val="bg2"/>
            </a:solidFill>
          </a:ln>
        </p:spPr>
        <p:txBody>
          <a:bodyPr wrap="none" rtlCol="0">
            <a:spAutoFit/>
          </a:bodyPr>
          <a:lstStyle/>
          <a:p>
            <a:r>
              <a:rPr lang="it-IT" dirty="0">
                <a:solidFill>
                  <a:schemeClr val="bg2">
                    <a:lumMod val="75000"/>
                  </a:schemeClr>
                </a:solidFill>
                <a:latin typeface="Segoe UI Semibold" pitchFamily="34" charset="0"/>
                <a:cs typeface="Segoe UI Semibold" pitchFamily="34" charset="0"/>
              </a:rPr>
              <a:t>Doppio filtro </a:t>
            </a:r>
            <a:r>
              <a:rPr lang="it-IT" dirty="0" err="1">
                <a:solidFill>
                  <a:schemeClr val="bg2">
                    <a:lumMod val="75000"/>
                  </a:schemeClr>
                </a:solidFill>
                <a:latin typeface="Segoe UI Semibold" pitchFamily="34" charset="0"/>
                <a:cs typeface="Segoe UI Semibold" pitchFamily="34" charset="0"/>
              </a:rPr>
              <a:t>stopwords</a:t>
            </a:r>
            <a:endParaRPr lang="it-IT" dirty="0">
              <a:solidFill>
                <a:schemeClr val="bg2">
                  <a:lumMod val="50000"/>
                </a:schemeClr>
              </a:solidFill>
              <a:latin typeface="Segoe UI Semibold" pitchFamily="34" charset="0"/>
              <a:cs typeface="Segoe UI Semibold" pitchFamily="34" charset="0"/>
            </a:endParaRPr>
          </a:p>
        </p:txBody>
      </p:sp>
      <p:sp>
        <p:nvSpPr>
          <p:cNvPr id="8" name="CasellaDiTesto 7"/>
          <p:cNvSpPr txBox="1"/>
          <p:nvPr/>
        </p:nvSpPr>
        <p:spPr>
          <a:xfrm>
            <a:off x="3395262" y="3978005"/>
            <a:ext cx="4993162" cy="1446550"/>
          </a:xfrm>
          <a:prstGeom prst="rect">
            <a:avLst/>
          </a:prstGeom>
          <a:noFill/>
        </p:spPr>
        <p:txBody>
          <a:bodyPr wrap="square" rtlCol="0">
            <a:spAutoFit/>
          </a:bodyPr>
          <a:lstStyle/>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Analisi frequenza </a:t>
            </a:r>
            <a:r>
              <a:rPr lang="it-IT" sz="2400" dirty="0" err="1">
                <a:solidFill>
                  <a:schemeClr val="bg2">
                    <a:lumMod val="50000"/>
                  </a:schemeClr>
                </a:solidFill>
                <a:latin typeface="Segoe UI Semibold" pitchFamily="34" charset="0"/>
                <a:cs typeface="Segoe UI Semibold" pitchFamily="34" charset="0"/>
              </a:rPr>
              <a:t>tokens</a:t>
            </a:r>
            <a:r>
              <a:rPr lang="it-IT" sz="2400" dirty="0">
                <a:solidFill>
                  <a:schemeClr val="bg2">
                    <a:lumMod val="50000"/>
                  </a:schemeClr>
                </a:solidFill>
                <a:latin typeface="Segoe UI Semibold" pitchFamily="34" charset="0"/>
                <a:cs typeface="Segoe UI Semibold" pitchFamily="34" charset="0"/>
              </a:rPr>
              <a:t> - step1:</a:t>
            </a:r>
          </a:p>
          <a:p>
            <a:r>
              <a:rPr lang="it-IT" sz="2400" dirty="0">
                <a:solidFill>
                  <a:schemeClr val="bg2">
                    <a:lumMod val="50000"/>
                  </a:schemeClr>
                </a:solidFill>
                <a:latin typeface="Segoe UI Semibold" pitchFamily="34" charset="0"/>
                <a:cs typeface="Segoe UI Semibold" pitchFamily="34" charset="0"/>
              </a:rPr>
              <a:t>    </a:t>
            </a:r>
            <a:r>
              <a:rPr lang="it-IT" sz="2000" dirty="0">
                <a:solidFill>
                  <a:srgbClr val="FFC000"/>
                </a:solidFill>
                <a:latin typeface="Segoe UI Semibold" pitchFamily="34" charset="0"/>
                <a:cs typeface="Segoe UI Semibold" pitchFamily="34" charset="0"/>
              </a:rPr>
              <a:t>eliminazione di </a:t>
            </a:r>
            <a:r>
              <a:rPr lang="it-IT" sz="2000" dirty="0" err="1">
                <a:solidFill>
                  <a:srgbClr val="FFC000"/>
                </a:solidFill>
                <a:latin typeface="Segoe UI Semibold" pitchFamily="34" charset="0"/>
                <a:cs typeface="Segoe UI Semibold" pitchFamily="34" charset="0"/>
              </a:rPr>
              <a:t>tokens</a:t>
            </a:r>
            <a:r>
              <a:rPr lang="it-IT" sz="2000" dirty="0">
                <a:solidFill>
                  <a:srgbClr val="FFC000"/>
                </a:solidFill>
                <a:latin typeface="Segoe UI Semibold" pitchFamily="34" charset="0"/>
                <a:cs typeface="Segoe UI Semibold" pitchFamily="34" charset="0"/>
              </a:rPr>
              <a:t> con     	frequenza inferiore a 4,2%</a:t>
            </a:r>
            <a:endParaRPr lang="it-IT" sz="2000" dirty="0">
              <a:solidFill>
                <a:schemeClr val="bg2">
                  <a:lumMod val="50000"/>
                </a:schemeClr>
              </a:solidFill>
              <a:latin typeface="Segoe UI Semibold" pitchFamily="34" charset="0"/>
              <a:cs typeface="Segoe UI Semibold" pitchFamily="34" charset="0"/>
            </a:endParaRPr>
          </a:p>
          <a:p>
            <a:pPr marL="342900" indent="-342900">
              <a:buFont typeface="Arial" pitchFamily="34" charset="0"/>
              <a:buChar char="•"/>
            </a:pPr>
            <a:endParaRPr lang="it-IT" sz="2000" dirty="0">
              <a:solidFill>
                <a:schemeClr val="bg2">
                  <a:lumMod val="50000"/>
                </a:schemeClr>
              </a:solidFill>
            </a:endParaRPr>
          </a:p>
        </p:txBody>
      </p:sp>
      <p:pic>
        <p:nvPicPr>
          <p:cNvPr id="3" name="Immagine 2"/>
          <p:cNvPicPr>
            <a:picLocks noChangeAspect="1"/>
          </p:cNvPicPr>
          <p:nvPr/>
        </p:nvPicPr>
        <p:blipFill rotWithShape="1">
          <a:blip r:embed="rId3">
            <a:extLst>
              <a:ext uri="{28A0092B-C50C-407E-A947-70E740481C1C}">
                <a14:useLocalDpi xmlns:a14="http://schemas.microsoft.com/office/drawing/2010/main" val="0"/>
              </a:ext>
            </a:extLst>
          </a:blip>
          <a:srcRect t="15029" b="15455"/>
          <a:stretch/>
        </p:blipFill>
        <p:spPr>
          <a:xfrm>
            <a:off x="1050752" y="1961723"/>
            <a:ext cx="6524625" cy="854156"/>
          </a:xfrm>
          <a:prstGeom prst="rect">
            <a:avLst/>
          </a:prstGeom>
        </p:spPr>
      </p:pic>
      <p:sp>
        <p:nvSpPr>
          <p:cNvPr id="6" name="CasellaDiTesto 5"/>
          <p:cNvSpPr txBox="1"/>
          <p:nvPr/>
        </p:nvSpPr>
        <p:spPr>
          <a:xfrm>
            <a:off x="3395262" y="5368650"/>
            <a:ext cx="3451586" cy="400110"/>
          </a:xfrm>
          <a:prstGeom prst="rect">
            <a:avLst/>
          </a:prstGeom>
          <a:noFill/>
        </p:spPr>
        <p:txBody>
          <a:bodyPr wrap="none" rtlCol="0">
            <a:spAutoFit/>
          </a:bodyPr>
          <a:lstStyle/>
          <a:p>
            <a:pPr marL="342900" indent="-342900">
              <a:buFont typeface="Arial" pitchFamily="34" charset="0"/>
              <a:buChar char="•"/>
            </a:pPr>
            <a:r>
              <a:rPr lang="it-IT" sz="2000" dirty="0">
                <a:solidFill>
                  <a:schemeClr val="bg2">
                    <a:lumMod val="50000"/>
                  </a:schemeClr>
                </a:solidFill>
                <a:latin typeface="Segoe UI Semibold" pitchFamily="34" charset="0"/>
                <a:cs typeface="Segoe UI Semibold" pitchFamily="34" charset="0"/>
              </a:rPr>
              <a:t>Da 12401 a 1074 attributi </a:t>
            </a:r>
          </a:p>
        </p:txBody>
      </p:sp>
    </p:spTree>
    <p:extLst>
      <p:ext uri="{BB962C8B-B14F-4D97-AF65-F5344CB8AC3E}">
        <p14:creationId xmlns:p14="http://schemas.microsoft.com/office/powerpoint/2010/main" val="331172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81398" y="137553"/>
            <a:ext cx="6280361" cy="924475"/>
          </a:xfrm>
        </p:spPr>
        <p:txBody>
          <a:bodyPr>
            <a:normAutofit/>
          </a:bodyPr>
          <a:lstStyle/>
          <a:p>
            <a:r>
              <a:rPr lang="it-IT" b="1" dirty="0" err="1">
                <a:solidFill>
                  <a:srgbClr val="FFFF00"/>
                </a:solidFill>
                <a:latin typeface="Euphemia" pitchFamily="34" charset="0"/>
              </a:rPr>
              <a:t>Pre</a:t>
            </a:r>
            <a:r>
              <a:rPr lang="it-IT" b="1" dirty="0">
                <a:solidFill>
                  <a:srgbClr val="FFFF00"/>
                </a:solidFill>
                <a:latin typeface="Euphemia" pitchFamily="34" charset="0"/>
              </a:rPr>
              <a:t>-processing</a:t>
            </a:r>
          </a:p>
        </p:txBody>
      </p:sp>
      <p:sp>
        <p:nvSpPr>
          <p:cNvPr id="5" name="CasellaDiTesto 4"/>
          <p:cNvSpPr txBox="1"/>
          <p:nvPr/>
        </p:nvSpPr>
        <p:spPr>
          <a:xfrm>
            <a:off x="893765" y="1284008"/>
            <a:ext cx="5068567" cy="461665"/>
          </a:xfrm>
          <a:prstGeom prst="rect">
            <a:avLst/>
          </a:prstGeom>
          <a:noFill/>
        </p:spPr>
        <p:txBody>
          <a:bodyPr wrap="none" rtlCol="0">
            <a:spAutoFit/>
          </a:bodyPr>
          <a:lstStyle/>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Analisi frequenza </a:t>
            </a:r>
            <a:r>
              <a:rPr lang="it-IT" sz="2400" dirty="0" err="1">
                <a:solidFill>
                  <a:schemeClr val="bg2">
                    <a:lumMod val="50000"/>
                  </a:schemeClr>
                </a:solidFill>
                <a:latin typeface="Segoe UI Semibold" pitchFamily="34" charset="0"/>
                <a:cs typeface="Segoe UI Semibold" pitchFamily="34" charset="0"/>
              </a:rPr>
              <a:t>tokens</a:t>
            </a:r>
            <a:r>
              <a:rPr lang="it-IT" sz="2400" dirty="0">
                <a:solidFill>
                  <a:schemeClr val="bg2">
                    <a:lumMod val="50000"/>
                  </a:schemeClr>
                </a:solidFill>
                <a:latin typeface="Segoe UI Semibold" pitchFamily="34" charset="0"/>
                <a:cs typeface="Segoe UI Semibold" pitchFamily="34" charset="0"/>
              </a:rPr>
              <a:t> - step2:</a:t>
            </a: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090379"/>
            <a:ext cx="4246560" cy="2664618"/>
          </a:xfrm>
          <a:prstGeom prst="rect">
            <a:avLst/>
          </a:prstGeom>
        </p:spPr>
      </p:pic>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504" y="2206537"/>
            <a:ext cx="7134619" cy="2305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Freccia a destra 13"/>
          <p:cNvSpPr/>
          <p:nvPr/>
        </p:nvSpPr>
        <p:spPr>
          <a:xfrm rot="17310842">
            <a:off x="2157710" y="5283206"/>
            <a:ext cx="1656184" cy="252028"/>
          </a:xfrm>
          <a:prstGeom prst="rightArrow">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
        <p:nvSpPr>
          <p:cNvPr id="15" name="CasellaDiTesto 14"/>
          <p:cNvSpPr txBox="1"/>
          <p:nvPr/>
        </p:nvSpPr>
        <p:spPr>
          <a:xfrm>
            <a:off x="3131840" y="5238022"/>
            <a:ext cx="801823" cy="369332"/>
          </a:xfrm>
          <a:prstGeom prst="rect">
            <a:avLst/>
          </a:prstGeom>
          <a:noFill/>
          <a:ln>
            <a:solidFill>
              <a:schemeClr val="bg2"/>
            </a:solidFill>
          </a:ln>
        </p:spPr>
        <p:txBody>
          <a:bodyPr wrap="none" rtlCol="0">
            <a:spAutoFit/>
          </a:bodyPr>
          <a:lstStyle/>
          <a:p>
            <a:r>
              <a:rPr lang="it-IT" dirty="0">
                <a:solidFill>
                  <a:srgbClr val="002060"/>
                </a:solidFill>
                <a:latin typeface="Segoe UI Semibold" pitchFamily="34" charset="0"/>
                <a:cs typeface="Segoe UI Semibold" pitchFamily="34" charset="0"/>
              </a:rPr>
              <a:t>Zoom</a:t>
            </a:r>
          </a:p>
        </p:txBody>
      </p:sp>
      <p:sp>
        <p:nvSpPr>
          <p:cNvPr id="2" name="CasellaDiTesto 1"/>
          <p:cNvSpPr txBox="1"/>
          <p:nvPr/>
        </p:nvSpPr>
        <p:spPr>
          <a:xfrm>
            <a:off x="4499992" y="2437545"/>
            <a:ext cx="3096344" cy="923330"/>
          </a:xfrm>
          <a:prstGeom prst="rect">
            <a:avLst/>
          </a:prstGeom>
          <a:noFill/>
          <a:ln>
            <a:solidFill>
              <a:srgbClr val="FFFF00"/>
            </a:solidFill>
          </a:ln>
        </p:spPr>
        <p:txBody>
          <a:bodyPr wrap="square" rtlCol="0">
            <a:spAutoFit/>
          </a:bodyPr>
          <a:lstStyle/>
          <a:p>
            <a:r>
              <a:rPr lang="it-IT" dirty="0">
                <a:solidFill>
                  <a:srgbClr val="FFC000"/>
                </a:solidFill>
                <a:latin typeface="Segoe UI Semibold" pitchFamily="34" charset="0"/>
                <a:cs typeface="Segoe UI Semibold" pitchFamily="34" charset="0"/>
              </a:rPr>
              <a:t>eliminazione di </a:t>
            </a:r>
            <a:r>
              <a:rPr lang="it-IT" dirty="0" err="1">
                <a:solidFill>
                  <a:srgbClr val="FFC000"/>
                </a:solidFill>
                <a:latin typeface="Segoe UI Semibold" pitchFamily="34" charset="0"/>
                <a:cs typeface="Segoe UI Semibold" pitchFamily="34" charset="0"/>
              </a:rPr>
              <a:t>tokens</a:t>
            </a:r>
            <a:r>
              <a:rPr lang="it-IT" dirty="0">
                <a:solidFill>
                  <a:srgbClr val="FFC000"/>
                </a:solidFill>
                <a:latin typeface="Segoe UI Semibold" pitchFamily="34" charset="0"/>
                <a:cs typeface="Segoe UI Semibold" pitchFamily="34" charset="0"/>
              </a:rPr>
              <a:t> con </a:t>
            </a:r>
          </a:p>
          <a:p>
            <a:r>
              <a:rPr lang="it-IT" dirty="0">
                <a:solidFill>
                  <a:srgbClr val="FFC000"/>
                </a:solidFill>
                <a:latin typeface="Segoe UI Semibold" pitchFamily="34" charset="0"/>
                <a:cs typeface="Segoe UI Semibold" pitchFamily="34" charset="0"/>
              </a:rPr>
              <a:t>frequenza superiore al 60%</a:t>
            </a:r>
            <a:endParaRPr lang="it-IT" dirty="0">
              <a:solidFill>
                <a:schemeClr val="bg2">
                  <a:lumMod val="50000"/>
                </a:schemeClr>
              </a:solidFill>
              <a:latin typeface="Segoe UI Semibold" pitchFamily="34" charset="0"/>
              <a:cs typeface="Segoe UI Semibold" pitchFamily="34" charset="0"/>
            </a:endParaRPr>
          </a:p>
          <a:p>
            <a:endParaRPr lang="it-IT" dirty="0"/>
          </a:p>
        </p:txBody>
      </p:sp>
      <p:sp>
        <p:nvSpPr>
          <p:cNvPr id="11" name="CasellaDiTesto 10"/>
          <p:cNvSpPr txBox="1"/>
          <p:nvPr/>
        </p:nvSpPr>
        <p:spPr>
          <a:xfrm>
            <a:off x="4851129" y="4837912"/>
            <a:ext cx="3348994" cy="400110"/>
          </a:xfrm>
          <a:prstGeom prst="rect">
            <a:avLst/>
          </a:prstGeom>
          <a:noFill/>
        </p:spPr>
        <p:txBody>
          <a:bodyPr wrap="none" rtlCol="0">
            <a:spAutoFit/>
          </a:bodyPr>
          <a:lstStyle/>
          <a:p>
            <a:pPr marL="342900" indent="-342900">
              <a:buFont typeface="Arial" pitchFamily="34" charset="0"/>
              <a:buChar char="•"/>
            </a:pPr>
            <a:r>
              <a:rPr lang="it-IT" sz="2000" dirty="0">
                <a:solidFill>
                  <a:schemeClr val="bg2">
                    <a:lumMod val="50000"/>
                  </a:schemeClr>
                </a:solidFill>
                <a:latin typeface="Segoe UI Semibold" pitchFamily="34" charset="0"/>
                <a:cs typeface="Segoe UI Semibold" pitchFamily="34" charset="0"/>
              </a:rPr>
              <a:t>Da 1074 a 1064 attributi </a:t>
            </a:r>
          </a:p>
        </p:txBody>
      </p:sp>
    </p:spTree>
    <p:extLst>
      <p:ext uri="{BB962C8B-B14F-4D97-AF65-F5344CB8AC3E}">
        <p14:creationId xmlns:p14="http://schemas.microsoft.com/office/powerpoint/2010/main" val="1150419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81398" y="137553"/>
            <a:ext cx="6280361" cy="924475"/>
          </a:xfrm>
        </p:spPr>
        <p:txBody>
          <a:bodyPr>
            <a:normAutofit fontScale="90000"/>
          </a:bodyPr>
          <a:lstStyle/>
          <a:p>
            <a:r>
              <a:rPr lang="it-IT" b="1" dirty="0">
                <a:solidFill>
                  <a:srgbClr val="FFFF00"/>
                </a:solidFill>
                <a:latin typeface="Euphemia" pitchFamily="34" charset="0"/>
              </a:rPr>
              <a:t>Clustering dei documenti</a:t>
            </a:r>
          </a:p>
        </p:txBody>
      </p:sp>
      <p:sp>
        <p:nvSpPr>
          <p:cNvPr id="5" name="CasellaDiTesto 4"/>
          <p:cNvSpPr txBox="1"/>
          <p:nvPr/>
        </p:nvSpPr>
        <p:spPr>
          <a:xfrm>
            <a:off x="893765" y="1284008"/>
            <a:ext cx="3682098" cy="461665"/>
          </a:xfrm>
          <a:prstGeom prst="rect">
            <a:avLst/>
          </a:prstGeom>
          <a:noFill/>
        </p:spPr>
        <p:txBody>
          <a:bodyPr wrap="none" rtlCol="0">
            <a:spAutoFit/>
          </a:bodyPr>
          <a:lstStyle/>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Struttura del processo:</a:t>
            </a:r>
          </a:p>
        </p:txBody>
      </p:sp>
      <p:sp>
        <p:nvSpPr>
          <p:cNvPr id="11" name="CasellaDiTesto 10"/>
          <p:cNvSpPr txBox="1"/>
          <p:nvPr/>
        </p:nvSpPr>
        <p:spPr>
          <a:xfrm>
            <a:off x="1244884" y="4509120"/>
            <a:ext cx="4802597" cy="1015663"/>
          </a:xfrm>
          <a:prstGeom prst="rect">
            <a:avLst/>
          </a:prstGeom>
          <a:noFill/>
        </p:spPr>
        <p:txBody>
          <a:bodyPr wrap="none" rtlCol="0">
            <a:spAutoFit/>
          </a:bodyPr>
          <a:lstStyle/>
          <a:p>
            <a:pPr marL="342900" indent="-342900">
              <a:buFont typeface="Arial" pitchFamily="34" charset="0"/>
              <a:buChar char="•"/>
            </a:pPr>
            <a:r>
              <a:rPr lang="it-IT" sz="2000" dirty="0">
                <a:solidFill>
                  <a:schemeClr val="accent2">
                    <a:lumMod val="75000"/>
                  </a:schemeClr>
                </a:solidFill>
                <a:latin typeface="Segoe UI Semibold" pitchFamily="34" charset="0"/>
                <a:cs typeface="Segoe UI Semibold" pitchFamily="34" charset="0"/>
              </a:rPr>
              <a:t>Scelta di due misure da confrontare</a:t>
            </a:r>
            <a:r>
              <a:rPr lang="it-IT" sz="2000" dirty="0">
                <a:solidFill>
                  <a:schemeClr val="bg2">
                    <a:lumMod val="50000"/>
                  </a:schemeClr>
                </a:solidFill>
                <a:latin typeface="Segoe UI Semibold" pitchFamily="34" charset="0"/>
                <a:cs typeface="Segoe UI Semibold" pitchFamily="34" charset="0"/>
              </a:rPr>
              <a:t>: </a:t>
            </a:r>
          </a:p>
          <a:p>
            <a:pPr marL="800100" lvl="1" indent="-342900">
              <a:buFont typeface="Arial" pitchFamily="34" charset="0"/>
              <a:buChar char="•"/>
            </a:pPr>
            <a:r>
              <a:rPr lang="it-IT" sz="2000" dirty="0">
                <a:solidFill>
                  <a:schemeClr val="bg2">
                    <a:lumMod val="50000"/>
                  </a:schemeClr>
                </a:solidFill>
                <a:latin typeface="Segoe UI Semibold" pitchFamily="34" charset="0"/>
                <a:cs typeface="Segoe UI Semibold" pitchFamily="34" charset="0"/>
              </a:rPr>
              <a:t>Distanza euclidea</a:t>
            </a:r>
          </a:p>
          <a:p>
            <a:pPr marL="800100" lvl="1" indent="-342900">
              <a:buFont typeface="Arial" pitchFamily="34" charset="0"/>
              <a:buChar char="•"/>
            </a:pPr>
            <a:r>
              <a:rPr lang="it-IT" sz="2000" dirty="0">
                <a:solidFill>
                  <a:schemeClr val="bg2">
                    <a:lumMod val="50000"/>
                  </a:schemeClr>
                </a:solidFill>
                <a:latin typeface="Segoe UI Semibold" pitchFamily="34" charset="0"/>
                <a:cs typeface="Segoe UI Semibold" pitchFamily="34" charset="0"/>
              </a:rPr>
              <a:t>Similarità del coseno</a:t>
            </a:r>
          </a:p>
        </p:txBody>
      </p:sp>
      <p:sp>
        <p:nvSpPr>
          <p:cNvPr id="10" name="CasellaDiTesto 9"/>
          <p:cNvSpPr txBox="1"/>
          <p:nvPr/>
        </p:nvSpPr>
        <p:spPr>
          <a:xfrm>
            <a:off x="1244884" y="1916832"/>
            <a:ext cx="4965783" cy="1323439"/>
          </a:xfrm>
          <a:prstGeom prst="rect">
            <a:avLst/>
          </a:prstGeom>
          <a:noFill/>
        </p:spPr>
        <p:txBody>
          <a:bodyPr wrap="none" rtlCol="0">
            <a:spAutoFit/>
          </a:bodyPr>
          <a:lstStyle/>
          <a:p>
            <a:pPr marL="342900" indent="-342900">
              <a:buFont typeface="Arial" pitchFamily="34" charset="0"/>
              <a:buChar char="•"/>
            </a:pPr>
            <a:r>
              <a:rPr lang="it-IT" sz="2000" dirty="0">
                <a:solidFill>
                  <a:schemeClr val="accent2">
                    <a:lumMod val="75000"/>
                  </a:schemeClr>
                </a:solidFill>
                <a:latin typeface="Segoe UI Semibold" pitchFamily="34" charset="0"/>
                <a:cs typeface="Segoe UI Semibold" pitchFamily="34" charset="0"/>
              </a:rPr>
              <a:t>Scelta del numero di dimensioni SVD</a:t>
            </a:r>
            <a:r>
              <a:rPr lang="it-IT" sz="2000" dirty="0">
                <a:solidFill>
                  <a:schemeClr val="bg2">
                    <a:lumMod val="50000"/>
                  </a:schemeClr>
                </a:solidFill>
                <a:latin typeface="Segoe UI Semibold" pitchFamily="34" charset="0"/>
                <a:cs typeface="Segoe UI Semibold" pitchFamily="34" charset="0"/>
              </a:rPr>
              <a:t>: </a:t>
            </a:r>
          </a:p>
          <a:p>
            <a:pPr marL="800100" lvl="1" indent="-342900">
              <a:buFont typeface="Arial" pitchFamily="34" charset="0"/>
              <a:buChar char="•"/>
            </a:pPr>
            <a:r>
              <a:rPr lang="it-IT" sz="2000" dirty="0">
                <a:solidFill>
                  <a:schemeClr val="bg2">
                    <a:lumMod val="50000"/>
                  </a:schemeClr>
                </a:solidFill>
                <a:latin typeface="Segoe UI Semibold" pitchFamily="34" charset="0"/>
                <a:cs typeface="Segoe UI Semibold" pitchFamily="34" charset="0"/>
              </a:rPr>
              <a:t>350 (90%)</a:t>
            </a:r>
          </a:p>
          <a:p>
            <a:pPr marL="800100" lvl="1" indent="-342900">
              <a:buFont typeface="Arial" pitchFamily="34" charset="0"/>
              <a:buChar char="•"/>
            </a:pPr>
            <a:r>
              <a:rPr lang="it-IT" sz="2000" dirty="0">
                <a:solidFill>
                  <a:schemeClr val="bg2">
                    <a:lumMod val="50000"/>
                  </a:schemeClr>
                </a:solidFill>
                <a:latin typeface="Segoe UI Semibold" pitchFamily="34" charset="0"/>
                <a:cs typeface="Segoe UI Semibold" pitchFamily="34" charset="0"/>
              </a:rPr>
              <a:t>251 (70%)</a:t>
            </a:r>
          </a:p>
          <a:p>
            <a:pPr marL="800100" lvl="1" indent="-342900">
              <a:buFont typeface="Arial" pitchFamily="34" charset="0"/>
              <a:buChar char="•"/>
            </a:pPr>
            <a:r>
              <a:rPr lang="it-IT" sz="2000" dirty="0">
                <a:solidFill>
                  <a:schemeClr val="bg2">
                    <a:lumMod val="50000"/>
                  </a:schemeClr>
                </a:solidFill>
                <a:latin typeface="Segoe UI Semibold" pitchFamily="34" charset="0"/>
                <a:cs typeface="Segoe UI Semibold" pitchFamily="34" charset="0"/>
              </a:rPr>
              <a:t>150 (55%)</a:t>
            </a:r>
          </a:p>
        </p:txBody>
      </p:sp>
      <p:sp>
        <p:nvSpPr>
          <p:cNvPr id="12" name="CasellaDiTesto 11"/>
          <p:cNvSpPr txBox="1"/>
          <p:nvPr/>
        </p:nvSpPr>
        <p:spPr>
          <a:xfrm>
            <a:off x="1244884" y="3356992"/>
            <a:ext cx="4408836" cy="1015663"/>
          </a:xfrm>
          <a:prstGeom prst="rect">
            <a:avLst/>
          </a:prstGeom>
          <a:noFill/>
        </p:spPr>
        <p:txBody>
          <a:bodyPr wrap="none" rtlCol="0">
            <a:spAutoFit/>
          </a:bodyPr>
          <a:lstStyle/>
          <a:p>
            <a:pPr marL="342900" indent="-342900">
              <a:buFont typeface="Arial" pitchFamily="34" charset="0"/>
              <a:buChar char="•"/>
            </a:pPr>
            <a:r>
              <a:rPr lang="it-IT" sz="2000" dirty="0">
                <a:solidFill>
                  <a:schemeClr val="accent2">
                    <a:lumMod val="75000"/>
                  </a:schemeClr>
                </a:solidFill>
                <a:latin typeface="Segoe UI Semibold" pitchFamily="34" charset="0"/>
                <a:cs typeface="Segoe UI Semibold" pitchFamily="34" charset="0"/>
              </a:rPr>
              <a:t>Scelta del metodo di </a:t>
            </a:r>
            <a:r>
              <a:rPr lang="it-IT" sz="2000" dirty="0" err="1">
                <a:solidFill>
                  <a:schemeClr val="accent2">
                    <a:lumMod val="75000"/>
                  </a:schemeClr>
                </a:solidFill>
                <a:latin typeface="Segoe UI Semibold" pitchFamily="34" charset="0"/>
                <a:cs typeface="Segoe UI Semibold" pitchFamily="34" charset="0"/>
              </a:rPr>
              <a:t>clustering</a:t>
            </a:r>
            <a:r>
              <a:rPr lang="it-IT" sz="2000" dirty="0">
                <a:solidFill>
                  <a:schemeClr val="bg2">
                    <a:lumMod val="50000"/>
                  </a:schemeClr>
                </a:solidFill>
                <a:latin typeface="Segoe UI Semibold" pitchFamily="34" charset="0"/>
                <a:cs typeface="Segoe UI Semibold" pitchFamily="34" charset="0"/>
              </a:rPr>
              <a:t>: </a:t>
            </a:r>
          </a:p>
          <a:p>
            <a:pPr marL="800100" lvl="1" indent="-342900">
              <a:buFont typeface="Arial" pitchFamily="34" charset="0"/>
              <a:buChar char="•"/>
            </a:pPr>
            <a:r>
              <a:rPr lang="it-IT" sz="2000" dirty="0">
                <a:solidFill>
                  <a:schemeClr val="bg2">
                    <a:lumMod val="50000"/>
                  </a:schemeClr>
                </a:solidFill>
                <a:latin typeface="Segoe UI Semibold" pitchFamily="34" charset="0"/>
                <a:cs typeface="Segoe UI Semibold" pitchFamily="34" charset="0"/>
              </a:rPr>
              <a:t>DBSCAN</a:t>
            </a:r>
          </a:p>
          <a:p>
            <a:pPr marL="800100" lvl="1" indent="-342900">
              <a:buFont typeface="Arial" pitchFamily="34" charset="0"/>
              <a:buChar char="•"/>
            </a:pPr>
            <a:r>
              <a:rPr lang="it-IT" sz="2000" dirty="0">
                <a:solidFill>
                  <a:schemeClr val="bg2">
                    <a:lumMod val="50000"/>
                  </a:schemeClr>
                </a:solidFill>
                <a:latin typeface="Segoe UI Semibold" pitchFamily="34" charset="0"/>
                <a:cs typeface="Segoe UI Semibold" pitchFamily="34" charset="0"/>
              </a:rPr>
              <a:t>K-</a:t>
            </a:r>
            <a:r>
              <a:rPr lang="it-IT" sz="2000" dirty="0" err="1">
                <a:solidFill>
                  <a:schemeClr val="bg2">
                    <a:lumMod val="50000"/>
                  </a:schemeClr>
                </a:solidFill>
                <a:latin typeface="Segoe UI Semibold" pitchFamily="34" charset="0"/>
                <a:cs typeface="Segoe UI Semibold" pitchFamily="34" charset="0"/>
              </a:rPr>
              <a:t>Means</a:t>
            </a:r>
            <a:endParaRPr lang="it-IT" sz="2000" dirty="0">
              <a:solidFill>
                <a:schemeClr val="bg2">
                  <a:lumMod val="50000"/>
                </a:schemeClr>
              </a:solidFill>
              <a:latin typeface="Segoe UI Semibold" pitchFamily="34" charset="0"/>
              <a:cs typeface="Segoe UI Semibold" pitchFamily="34" charset="0"/>
            </a:endParaRPr>
          </a:p>
        </p:txBody>
      </p:sp>
    </p:spTree>
    <p:extLst>
      <p:ext uri="{BB962C8B-B14F-4D97-AF65-F5344CB8AC3E}">
        <p14:creationId xmlns:p14="http://schemas.microsoft.com/office/powerpoint/2010/main" val="1343203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99592" y="260648"/>
            <a:ext cx="6280361" cy="924475"/>
          </a:xfrm>
        </p:spPr>
        <p:txBody>
          <a:bodyPr>
            <a:normAutofit fontScale="90000"/>
          </a:bodyPr>
          <a:lstStyle/>
          <a:p>
            <a:r>
              <a:rPr lang="it-IT" b="1" dirty="0">
                <a:solidFill>
                  <a:srgbClr val="FFFF00"/>
                </a:solidFill>
                <a:latin typeface="Euphemia" pitchFamily="34" charset="0"/>
              </a:rPr>
              <a:t>Clustering: DBSCAN </a:t>
            </a:r>
            <a:br>
              <a:rPr lang="it-IT" b="1" dirty="0">
                <a:solidFill>
                  <a:srgbClr val="FFFF00"/>
                </a:solidFill>
                <a:latin typeface="Euphemia" pitchFamily="34" charset="0"/>
              </a:rPr>
            </a:br>
            <a:r>
              <a:rPr lang="it-IT" b="1" dirty="0">
                <a:solidFill>
                  <a:srgbClr val="FFFF00"/>
                </a:solidFill>
                <a:latin typeface="Euphemia" pitchFamily="34" charset="0"/>
              </a:rPr>
              <a:t>	misura del coseno</a:t>
            </a:r>
          </a:p>
        </p:txBody>
      </p:sp>
      <mc:AlternateContent xmlns:mc="http://schemas.openxmlformats.org/markup-compatibility/2006" xmlns:a14="http://schemas.microsoft.com/office/drawing/2010/main">
        <mc:Choice Requires="a14">
          <p:sp>
            <p:nvSpPr>
              <p:cNvPr id="5" name="CasellaDiTesto 4"/>
              <p:cNvSpPr txBox="1"/>
              <p:nvPr/>
            </p:nvSpPr>
            <p:spPr>
              <a:xfrm>
                <a:off x="395536" y="1723257"/>
                <a:ext cx="3168352" cy="656205"/>
              </a:xfrm>
              <a:prstGeom prst="rect">
                <a:avLst/>
              </a:prstGeom>
              <a:noFill/>
            </p:spPr>
            <p:txBody>
              <a:bodyPr wrap="square" rtlCol="0">
                <a:spAutoFit/>
              </a:bodyPr>
              <a:lstStyle/>
              <a:p>
                <a:r>
                  <a:rPr lang="it-IT" sz="2400" dirty="0">
                    <a:solidFill>
                      <a:schemeClr val="bg2">
                        <a:lumMod val="50000"/>
                      </a:schemeClr>
                    </a:solidFill>
                    <a:latin typeface="Segoe UI Semibold" pitchFamily="34" charset="0"/>
                    <a:cs typeface="Segoe UI Semibold" pitchFamily="34" charset="0"/>
                  </a:rPr>
                  <a:t>TC = </a:t>
                </a:r>
                <a14:m>
                  <m:oMath xmlns:m="http://schemas.openxmlformats.org/officeDocument/2006/math">
                    <m:nary>
                      <m:naryPr>
                        <m:chr m:val="∑"/>
                        <m:limLoc m:val="subSup"/>
                        <m:supHide m:val="on"/>
                        <m:ctrlPr>
                          <a:rPr lang="it-IT" sz="2400" i="1" smtClean="0">
                            <a:solidFill>
                              <a:schemeClr val="bg2">
                                <a:lumMod val="50000"/>
                              </a:schemeClr>
                            </a:solidFill>
                            <a:latin typeface="Cambria Math"/>
                            <a:cs typeface="Segoe UI Semibold" pitchFamily="34" charset="0"/>
                          </a:rPr>
                        </m:ctrlPr>
                      </m:naryPr>
                      <m:sub>
                        <m:r>
                          <m:rPr>
                            <m:brk m:alnAt="9"/>
                          </m:rPr>
                          <a:rPr lang="it-IT" sz="2400" b="0" i="1" smtClean="0">
                            <a:solidFill>
                              <a:schemeClr val="bg2">
                                <a:lumMod val="50000"/>
                              </a:schemeClr>
                            </a:solidFill>
                            <a:latin typeface="Cambria Math"/>
                            <a:cs typeface="Segoe UI Semibold" pitchFamily="34" charset="0"/>
                          </a:rPr>
                          <m:t>𝑖</m:t>
                        </m:r>
                      </m:sub>
                      <m:sup/>
                      <m:e>
                        <m:nary>
                          <m:naryPr>
                            <m:chr m:val="∑"/>
                            <m:limLoc m:val="subSup"/>
                            <m:supHide m:val="on"/>
                            <m:ctrlPr>
                              <a:rPr lang="it-IT" sz="2400" i="1" smtClean="0">
                                <a:solidFill>
                                  <a:schemeClr val="bg2">
                                    <a:lumMod val="50000"/>
                                  </a:schemeClr>
                                </a:solidFill>
                                <a:latin typeface="Cambria Math"/>
                                <a:cs typeface="Segoe UI Semibold" pitchFamily="34" charset="0"/>
                              </a:rPr>
                            </m:ctrlPr>
                          </m:naryPr>
                          <m:sub>
                            <m:r>
                              <m:rPr>
                                <m:brk m:alnAt="9"/>
                              </m:rPr>
                              <a:rPr lang="it-IT" sz="2400" b="0" i="1" smtClean="0">
                                <a:solidFill>
                                  <a:schemeClr val="bg2">
                                    <a:lumMod val="50000"/>
                                  </a:schemeClr>
                                </a:solidFill>
                                <a:latin typeface="Cambria Math"/>
                                <a:cs typeface="Segoe UI Semibold" pitchFamily="34" charset="0"/>
                              </a:rPr>
                              <m:t>𝑥</m:t>
                            </m:r>
                            <m:r>
                              <a:rPr lang="it-IT" sz="2400" b="0" i="1" smtClean="0">
                                <a:solidFill>
                                  <a:schemeClr val="bg2">
                                    <a:lumMod val="50000"/>
                                  </a:schemeClr>
                                </a:solidFill>
                                <a:latin typeface="Cambria Math"/>
                                <a:ea typeface="Cambria Math"/>
                                <a:cs typeface="Segoe UI Semibold" pitchFamily="34" charset="0"/>
                              </a:rPr>
                              <m:t>𝜖</m:t>
                            </m:r>
                            <m:sSub>
                              <m:sSubPr>
                                <m:ctrlPr>
                                  <a:rPr lang="it-IT" sz="2400" b="0" i="1" smtClean="0">
                                    <a:solidFill>
                                      <a:schemeClr val="bg2">
                                        <a:lumMod val="50000"/>
                                      </a:schemeClr>
                                    </a:solidFill>
                                    <a:latin typeface="Cambria Math"/>
                                    <a:ea typeface="Cambria Math"/>
                                    <a:cs typeface="Segoe UI Semibold" pitchFamily="34" charset="0"/>
                                  </a:rPr>
                                </m:ctrlPr>
                              </m:sSubPr>
                              <m:e>
                                <m:r>
                                  <a:rPr lang="it-IT" sz="2400" b="0" i="1" smtClean="0">
                                    <a:solidFill>
                                      <a:schemeClr val="bg2">
                                        <a:lumMod val="50000"/>
                                      </a:schemeClr>
                                    </a:solidFill>
                                    <a:latin typeface="Cambria Math"/>
                                    <a:ea typeface="Cambria Math"/>
                                    <a:cs typeface="Segoe UI Semibold" pitchFamily="34" charset="0"/>
                                  </a:rPr>
                                  <m:t>𝐶</m:t>
                                </m:r>
                              </m:e>
                              <m:sub>
                                <m:r>
                                  <a:rPr lang="it-IT" sz="2400" b="0" i="1" smtClean="0">
                                    <a:solidFill>
                                      <a:schemeClr val="bg2">
                                        <a:lumMod val="50000"/>
                                      </a:schemeClr>
                                    </a:solidFill>
                                    <a:latin typeface="Cambria Math"/>
                                    <a:ea typeface="Cambria Math"/>
                                    <a:cs typeface="Segoe UI Semibold" pitchFamily="34" charset="0"/>
                                  </a:rPr>
                                  <m:t>𝑖</m:t>
                                </m:r>
                              </m:sub>
                            </m:sSub>
                          </m:sub>
                          <m:sup/>
                          <m:e>
                            <m:f>
                              <m:fPr>
                                <m:ctrlPr>
                                  <a:rPr lang="it-IT" sz="2400" i="1" smtClean="0">
                                    <a:solidFill>
                                      <a:schemeClr val="bg2">
                                        <a:lumMod val="50000"/>
                                      </a:schemeClr>
                                    </a:solidFill>
                                    <a:latin typeface="Cambria Math"/>
                                    <a:cs typeface="Segoe UI Semibold" pitchFamily="34" charset="0"/>
                                  </a:rPr>
                                </m:ctrlPr>
                              </m:fPr>
                              <m:num>
                                <m:r>
                                  <a:rPr lang="it-IT" sz="2400" b="0" i="1" smtClean="0">
                                    <a:solidFill>
                                      <a:schemeClr val="bg2">
                                        <a:lumMod val="50000"/>
                                      </a:schemeClr>
                                    </a:solidFill>
                                    <a:latin typeface="Cambria Math"/>
                                    <a:cs typeface="Segoe UI Semibold" pitchFamily="34" charset="0"/>
                                  </a:rPr>
                                  <m:t>𝑥</m:t>
                                </m:r>
                                <m:r>
                                  <a:rPr lang="it-IT" sz="2400" b="0" i="1" smtClean="0">
                                    <a:solidFill>
                                      <a:schemeClr val="bg2">
                                        <a:lumMod val="50000"/>
                                      </a:schemeClr>
                                    </a:solidFill>
                                    <a:latin typeface="Cambria Math"/>
                                    <a:ea typeface="Cambria Math"/>
                                    <a:cs typeface="Segoe UI Semibold" pitchFamily="34" charset="0"/>
                                  </a:rPr>
                                  <m:t>∙</m:t>
                                </m:r>
                                <m:sSub>
                                  <m:sSubPr>
                                    <m:ctrlPr>
                                      <a:rPr lang="it-IT" sz="2400" b="0" i="1" smtClean="0">
                                        <a:solidFill>
                                          <a:schemeClr val="bg2">
                                            <a:lumMod val="50000"/>
                                          </a:schemeClr>
                                        </a:solidFill>
                                        <a:latin typeface="Cambria Math"/>
                                        <a:ea typeface="Cambria Math"/>
                                        <a:cs typeface="Segoe UI Semibold" pitchFamily="34" charset="0"/>
                                      </a:rPr>
                                    </m:ctrlPr>
                                  </m:sSubPr>
                                  <m:e>
                                    <m:r>
                                      <a:rPr lang="it-IT" sz="2400" b="0" i="1" smtClean="0">
                                        <a:solidFill>
                                          <a:schemeClr val="bg2">
                                            <a:lumMod val="50000"/>
                                          </a:schemeClr>
                                        </a:solidFill>
                                        <a:latin typeface="Cambria Math"/>
                                        <a:ea typeface="Cambria Math"/>
                                        <a:cs typeface="Segoe UI Semibold" pitchFamily="34" charset="0"/>
                                      </a:rPr>
                                      <m:t>𝑚</m:t>
                                    </m:r>
                                  </m:e>
                                  <m:sub>
                                    <m:r>
                                      <a:rPr lang="it-IT" sz="2400" b="0" i="1" smtClean="0">
                                        <a:solidFill>
                                          <a:schemeClr val="bg2">
                                            <a:lumMod val="50000"/>
                                          </a:schemeClr>
                                        </a:solidFill>
                                        <a:latin typeface="Cambria Math"/>
                                        <a:ea typeface="Cambria Math"/>
                                        <a:cs typeface="Segoe UI Semibold" pitchFamily="34" charset="0"/>
                                      </a:rPr>
                                      <m:t>𝑖</m:t>
                                    </m:r>
                                  </m:sub>
                                </m:sSub>
                              </m:num>
                              <m:den>
                                <m:d>
                                  <m:dPr>
                                    <m:begChr m:val="‖"/>
                                    <m:endChr m:val="‖"/>
                                    <m:ctrlPr>
                                      <a:rPr lang="it-IT" sz="2400" i="1" smtClean="0">
                                        <a:solidFill>
                                          <a:schemeClr val="bg2">
                                            <a:lumMod val="50000"/>
                                          </a:schemeClr>
                                        </a:solidFill>
                                        <a:latin typeface="Cambria Math"/>
                                        <a:cs typeface="Segoe UI Semibold" pitchFamily="34" charset="0"/>
                                      </a:rPr>
                                    </m:ctrlPr>
                                  </m:dPr>
                                  <m:e>
                                    <m:r>
                                      <a:rPr lang="it-IT" sz="2400" b="0" i="1" smtClean="0">
                                        <a:solidFill>
                                          <a:schemeClr val="bg2">
                                            <a:lumMod val="50000"/>
                                          </a:schemeClr>
                                        </a:solidFill>
                                        <a:latin typeface="Cambria Math"/>
                                        <a:cs typeface="Segoe UI Semibold" pitchFamily="34" charset="0"/>
                                      </a:rPr>
                                      <m:t>𝑥</m:t>
                                    </m:r>
                                  </m:e>
                                </m:d>
                                <m:r>
                                  <a:rPr lang="it-IT" sz="2400" i="1" smtClean="0">
                                    <a:solidFill>
                                      <a:schemeClr val="bg2">
                                        <a:lumMod val="50000"/>
                                      </a:schemeClr>
                                    </a:solidFill>
                                    <a:latin typeface="Cambria Math"/>
                                    <a:ea typeface="Cambria Math"/>
                                    <a:cs typeface="Segoe UI Semibold" pitchFamily="34" charset="0"/>
                                  </a:rPr>
                                  <m:t>∙</m:t>
                                </m:r>
                                <m:d>
                                  <m:dPr>
                                    <m:begChr m:val="‖"/>
                                    <m:endChr m:val="‖"/>
                                    <m:ctrlPr>
                                      <a:rPr lang="it-IT" sz="2400" i="1" smtClean="0">
                                        <a:solidFill>
                                          <a:schemeClr val="bg2">
                                            <a:lumMod val="50000"/>
                                          </a:schemeClr>
                                        </a:solidFill>
                                        <a:latin typeface="Cambria Math"/>
                                        <a:ea typeface="Cambria Math"/>
                                        <a:cs typeface="Segoe UI Semibold" pitchFamily="34" charset="0"/>
                                      </a:rPr>
                                    </m:ctrlPr>
                                  </m:dPr>
                                  <m:e>
                                    <m:sSub>
                                      <m:sSubPr>
                                        <m:ctrlPr>
                                          <a:rPr lang="it-IT" sz="2400" i="1" smtClean="0">
                                            <a:solidFill>
                                              <a:schemeClr val="bg2">
                                                <a:lumMod val="50000"/>
                                              </a:schemeClr>
                                            </a:solidFill>
                                            <a:latin typeface="Cambria Math"/>
                                            <a:ea typeface="Cambria Math"/>
                                            <a:cs typeface="Segoe UI Semibold" pitchFamily="34" charset="0"/>
                                          </a:rPr>
                                        </m:ctrlPr>
                                      </m:sSubPr>
                                      <m:e>
                                        <m:r>
                                          <a:rPr lang="it-IT" sz="2400" b="0" i="1" smtClean="0">
                                            <a:solidFill>
                                              <a:schemeClr val="bg2">
                                                <a:lumMod val="50000"/>
                                              </a:schemeClr>
                                            </a:solidFill>
                                            <a:latin typeface="Cambria Math"/>
                                            <a:ea typeface="Cambria Math"/>
                                            <a:cs typeface="Segoe UI Semibold" pitchFamily="34" charset="0"/>
                                          </a:rPr>
                                          <m:t>𝑚</m:t>
                                        </m:r>
                                      </m:e>
                                      <m:sub>
                                        <m:r>
                                          <a:rPr lang="it-IT" sz="2400" b="0" i="1" smtClean="0">
                                            <a:solidFill>
                                              <a:schemeClr val="bg2">
                                                <a:lumMod val="50000"/>
                                              </a:schemeClr>
                                            </a:solidFill>
                                            <a:latin typeface="Cambria Math"/>
                                            <a:ea typeface="Cambria Math"/>
                                            <a:cs typeface="Segoe UI Semibold" pitchFamily="34" charset="0"/>
                                          </a:rPr>
                                          <m:t>𝑖</m:t>
                                        </m:r>
                                      </m:sub>
                                    </m:sSub>
                                  </m:e>
                                </m:d>
                              </m:den>
                            </m:f>
                          </m:e>
                        </m:nary>
                      </m:e>
                    </m:nary>
                  </m:oMath>
                </a14:m>
                <a:endParaRPr lang="it-IT" sz="2400" dirty="0">
                  <a:solidFill>
                    <a:schemeClr val="bg2">
                      <a:lumMod val="50000"/>
                    </a:schemeClr>
                  </a:solidFill>
                  <a:latin typeface="Segoe UI Semibold" pitchFamily="34" charset="0"/>
                  <a:cs typeface="Segoe UI Semibold" pitchFamily="34" charset="0"/>
                </a:endParaRPr>
              </a:p>
            </p:txBody>
          </p:sp>
        </mc:Choice>
        <mc:Fallback xmlns="">
          <p:sp>
            <p:nvSpPr>
              <p:cNvPr id="5" name="CasellaDiTesto 4"/>
              <p:cNvSpPr txBox="1">
                <a:spLocks noRot="1" noChangeAspect="1" noMove="1" noResize="1" noEditPoints="1" noAdjustHandles="1" noChangeArrowheads="1" noChangeShapeType="1" noTextEdit="1"/>
              </p:cNvSpPr>
              <p:nvPr/>
            </p:nvSpPr>
            <p:spPr>
              <a:xfrm>
                <a:off x="395536" y="1723257"/>
                <a:ext cx="3168352" cy="656205"/>
              </a:xfrm>
              <a:prstGeom prst="rect">
                <a:avLst/>
              </a:prstGeom>
              <a:blipFill>
                <a:blip r:embed="rId2"/>
                <a:stretch>
                  <a:fillRect l="-3077" t="-935"/>
                </a:stretch>
              </a:blipFill>
            </p:spPr>
            <p:txBody>
              <a:bodyPr/>
              <a:lstStyle/>
              <a:p>
                <a:r>
                  <a:rPr lang="it-IT">
                    <a:noFill/>
                  </a:rPr>
                  <a:t> </a:t>
                </a:r>
              </a:p>
            </p:txBody>
          </p:sp>
        </mc:Fallback>
      </mc:AlternateContent>
      <p:graphicFrame>
        <p:nvGraphicFramePr>
          <p:cNvPr id="6" name="Tabella 5"/>
          <p:cNvGraphicFramePr>
            <a:graphicFrameLocks noGrp="1"/>
          </p:cNvGraphicFramePr>
          <p:nvPr>
            <p:extLst>
              <p:ext uri="{D42A27DB-BD31-4B8C-83A1-F6EECF244321}">
                <p14:modId xmlns:p14="http://schemas.microsoft.com/office/powerpoint/2010/main" val="994162491"/>
              </p:ext>
            </p:extLst>
          </p:nvPr>
        </p:nvGraphicFramePr>
        <p:xfrm>
          <a:off x="107504" y="2434607"/>
          <a:ext cx="3744415" cy="4333182"/>
        </p:xfrm>
        <a:graphic>
          <a:graphicData uri="http://schemas.openxmlformats.org/drawingml/2006/table">
            <a:tbl>
              <a:tblPr firstRow="1" bandRow="1">
                <a:tableStyleId>{85BE263C-DBD7-4A20-BB59-AAB30ACAA65A}</a:tableStyleId>
              </a:tblPr>
              <a:tblGrid>
                <a:gridCol w="635844">
                  <a:extLst>
                    <a:ext uri="{9D8B030D-6E8A-4147-A177-3AD203B41FA5}">
                      <a16:colId xmlns:a16="http://schemas.microsoft.com/office/drawing/2014/main" xmlns="" val="20000"/>
                    </a:ext>
                  </a:extLst>
                </a:gridCol>
                <a:gridCol w="635844">
                  <a:extLst>
                    <a:ext uri="{9D8B030D-6E8A-4147-A177-3AD203B41FA5}">
                      <a16:colId xmlns:a16="http://schemas.microsoft.com/office/drawing/2014/main" xmlns="" val="20001"/>
                    </a:ext>
                  </a:extLst>
                </a:gridCol>
                <a:gridCol w="777143">
                  <a:extLst>
                    <a:ext uri="{9D8B030D-6E8A-4147-A177-3AD203B41FA5}">
                      <a16:colId xmlns:a16="http://schemas.microsoft.com/office/drawing/2014/main" xmlns="" val="20002"/>
                    </a:ext>
                  </a:extLst>
                </a:gridCol>
                <a:gridCol w="871812">
                  <a:extLst>
                    <a:ext uri="{9D8B030D-6E8A-4147-A177-3AD203B41FA5}">
                      <a16:colId xmlns:a16="http://schemas.microsoft.com/office/drawing/2014/main" xmlns="" val="20003"/>
                    </a:ext>
                  </a:extLst>
                </a:gridCol>
                <a:gridCol w="823772">
                  <a:extLst>
                    <a:ext uri="{9D8B030D-6E8A-4147-A177-3AD203B41FA5}">
                      <a16:colId xmlns:a16="http://schemas.microsoft.com/office/drawing/2014/main" xmlns="" val="20004"/>
                    </a:ext>
                  </a:extLst>
                </a:gridCol>
              </a:tblGrid>
              <a:tr h="769536">
                <a:tc>
                  <a:txBody>
                    <a:bodyPr/>
                    <a:lstStyle/>
                    <a:p>
                      <a:pPr algn="ctr"/>
                      <a:r>
                        <a:rPr lang="it-IT" dirty="0"/>
                        <a:t>Id</a:t>
                      </a:r>
                    </a:p>
                  </a:txBody>
                  <a:tcPr anchor="ctr"/>
                </a:tc>
                <a:tc>
                  <a:txBody>
                    <a:bodyPr/>
                    <a:lstStyle/>
                    <a:p>
                      <a:pPr algn="ctr"/>
                      <a:r>
                        <a:rPr lang="it-IT" dirty="0" err="1"/>
                        <a:t>Dim</a:t>
                      </a:r>
                      <a:endParaRPr lang="it-IT" dirty="0"/>
                    </a:p>
                  </a:txBody>
                  <a:tcPr anchor="ctr"/>
                </a:tc>
                <a:tc>
                  <a:txBody>
                    <a:bodyPr/>
                    <a:lstStyle/>
                    <a:p>
                      <a:pPr algn="ctr"/>
                      <a:r>
                        <a:rPr lang="it-IT" dirty="0" err="1"/>
                        <a:t>Eps</a:t>
                      </a:r>
                      <a:endParaRPr lang="it-IT" dirty="0"/>
                    </a:p>
                  </a:txBody>
                  <a:tcPr anchor="ctr"/>
                </a:tc>
                <a:tc>
                  <a:txBody>
                    <a:bodyPr/>
                    <a:lstStyle/>
                    <a:p>
                      <a:pPr algn="ctr"/>
                      <a:r>
                        <a:rPr lang="it-IT" dirty="0" err="1"/>
                        <a:t>Min</a:t>
                      </a:r>
                      <a:r>
                        <a:rPr lang="it-IT" dirty="0"/>
                        <a:t> </a:t>
                      </a:r>
                      <a:r>
                        <a:rPr lang="it-IT" dirty="0" err="1"/>
                        <a:t>points</a:t>
                      </a:r>
                      <a:endParaRPr lang="it-IT" dirty="0"/>
                    </a:p>
                  </a:txBody>
                  <a:tcPr anchor="ctr"/>
                </a:tc>
                <a:tc>
                  <a:txBody>
                    <a:bodyPr/>
                    <a:lstStyle/>
                    <a:p>
                      <a:pPr algn="ctr"/>
                      <a:r>
                        <a:rPr lang="it-IT" dirty="0"/>
                        <a:t>TC</a:t>
                      </a:r>
                    </a:p>
                  </a:txBody>
                  <a:tcPr anchor="ctr"/>
                </a:tc>
                <a:extLst>
                  <a:ext uri="{0D108BD9-81ED-4DB2-BD59-A6C34878D82A}">
                    <a16:rowId xmlns:a16="http://schemas.microsoft.com/office/drawing/2014/main" xmlns="" val="10000"/>
                  </a:ext>
                </a:extLst>
              </a:tr>
              <a:tr h="646045">
                <a:tc>
                  <a:txBody>
                    <a:bodyPr/>
                    <a:lstStyle/>
                    <a:p>
                      <a:pPr algn="ctr"/>
                      <a:r>
                        <a:rPr lang="it-IT" dirty="0">
                          <a:solidFill>
                            <a:srgbClr val="002060"/>
                          </a:solidFill>
                        </a:rPr>
                        <a:t>1</a:t>
                      </a:r>
                    </a:p>
                  </a:txBody>
                  <a:tcPr anchor="ctr"/>
                </a:tc>
                <a:tc>
                  <a:txBody>
                    <a:bodyPr/>
                    <a:lstStyle/>
                    <a:p>
                      <a:pPr algn="ctr"/>
                      <a:r>
                        <a:rPr lang="it-IT" dirty="0">
                          <a:solidFill>
                            <a:srgbClr val="002060"/>
                          </a:solidFill>
                        </a:rPr>
                        <a:t>350</a:t>
                      </a:r>
                    </a:p>
                  </a:txBody>
                  <a:tcPr anchor="ctr"/>
                </a:tc>
                <a:tc>
                  <a:txBody>
                    <a:bodyPr/>
                    <a:lstStyle/>
                    <a:p>
                      <a:pPr algn="ctr"/>
                      <a:r>
                        <a:rPr lang="it-IT" dirty="0">
                          <a:solidFill>
                            <a:srgbClr val="002060"/>
                          </a:solidFill>
                        </a:rPr>
                        <a:t>1,49</a:t>
                      </a:r>
                    </a:p>
                  </a:txBody>
                  <a:tcPr anchor="ctr"/>
                </a:tc>
                <a:tc>
                  <a:txBody>
                    <a:bodyPr/>
                    <a:lstStyle/>
                    <a:p>
                      <a:pPr algn="ctr"/>
                      <a:r>
                        <a:rPr lang="it-IT" dirty="0">
                          <a:solidFill>
                            <a:srgbClr val="002060"/>
                          </a:solidFill>
                        </a:rPr>
                        <a:t>8</a:t>
                      </a:r>
                    </a:p>
                  </a:txBody>
                  <a:tcPr anchor="ctr"/>
                </a:tc>
                <a:tc>
                  <a:txBody>
                    <a:bodyPr/>
                    <a:lstStyle/>
                    <a:p>
                      <a:pPr algn="ctr"/>
                      <a:r>
                        <a:rPr lang="it-IT" dirty="0">
                          <a:solidFill>
                            <a:srgbClr val="002060"/>
                          </a:solidFill>
                        </a:rPr>
                        <a:t>2,74</a:t>
                      </a:r>
                    </a:p>
                  </a:txBody>
                  <a:tcPr anchor="ctr"/>
                </a:tc>
                <a:extLst>
                  <a:ext uri="{0D108BD9-81ED-4DB2-BD59-A6C34878D82A}">
                    <a16:rowId xmlns:a16="http://schemas.microsoft.com/office/drawing/2014/main" xmlns="" val="10001"/>
                  </a:ext>
                </a:extLst>
              </a:tr>
              <a:tr h="664893">
                <a:tc>
                  <a:txBody>
                    <a:bodyPr/>
                    <a:lstStyle/>
                    <a:p>
                      <a:pPr algn="ctr"/>
                      <a:r>
                        <a:rPr lang="it-IT" dirty="0">
                          <a:solidFill>
                            <a:srgbClr val="002060"/>
                          </a:solidFill>
                        </a:rPr>
                        <a:t>2</a:t>
                      </a:r>
                    </a:p>
                  </a:txBody>
                  <a:tcPr anchor="ctr"/>
                </a:tc>
                <a:tc>
                  <a:txBody>
                    <a:bodyPr/>
                    <a:lstStyle/>
                    <a:p>
                      <a:pPr algn="ctr"/>
                      <a:r>
                        <a:rPr lang="it-IT" dirty="0">
                          <a:solidFill>
                            <a:srgbClr val="002060"/>
                          </a:solidFill>
                        </a:rPr>
                        <a:t>251</a:t>
                      </a:r>
                    </a:p>
                  </a:txBody>
                  <a:tcPr anchor="ctr"/>
                </a:tc>
                <a:tc>
                  <a:txBody>
                    <a:bodyPr/>
                    <a:lstStyle/>
                    <a:p>
                      <a:pPr algn="ctr"/>
                      <a:r>
                        <a:rPr lang="it-IT" dirty="0">
                          <a:solidFill>
                            <a:srgbClr val="002060"/>
                          </a:solidFill>
                        </a:rPr>
                        <a:t>1,46</a:t>
                      </a:r>
                    </a:p>
                    <a:p>
                      <a:pPr algn="ctr"/>
                      <a:r>
                        <a:rPr lang="it-IT" dirty="0">
                          <a:solidFill>
                            <a:srgbClr val="002060"/>
                          </a:solidFill>
                        </a:rPr>
                        <a:t>1,49</a:t>
                      </a:r>
                    </a:p>
                  </a:txBody>
                  <a:tcPr anchor="ctr"/>
                </a:tc>
                <a:tc>
                  <a:txBody>
                    <a:bodyPr/>
                    <a:lstStyle/>
                    <a:p>
                      <a:pPr algn="ctr"/>
                      <a:r>
                        <a:rPr lang="it-IT" dirty="0">
                          <a:solidFill>
                            <a:srgbClr val="002060"/>
                          </a:solidFill>
                        </a:rPr>
                        <a:t>15</a:t>
                      </a:r>
                    </a:p>
                    <a:p>
                      <a:pPr algn="ctr"/>
                      <a:r>
                        <a:rPr lang="it-IT" dirty="0">
                          <a:solidFill>
                            <a:srgbClr val="002060"/>
                          </a:solidFill>
                        </a:rPr>
                        <a:t>15</a:t>
                      </a:r>
                    </a:p>
                  </a:txBody>
                  <a:tcPr anchor="ctr"/>
                </a:tc>
                <a:tc>
                  <a:txBody>
                    <a:bodyPr/>
                    <a:lstStyle/>
                    <a:p>
                      <a:pPr algn="ctr"/>
                      <a:r>
                        <a:rPr lang="it-IT" dirty="0">
                          <a:solidFill>
                            <a:srgbClr val="002060"/>
                          </a:solidFill>
                        </a:rPr>
                        <a:t>14,46</a:t>
                      </a:r>
                    </a:p>
                  </a:txBody>
                  <a:tcPr anchor="ctr"/>
                </a:tc>
                <a:extLst>
                  <a:ext uri="{0D108BD9-81ED-4DB2-BD59-A6C34878D82A}">
                    <a16:rowId xmlns:a16="http://schemas.microsoft.com/office/drawing/2014/main" xmlns="" val="10002"/>
                  </a:ext>
                </a:extLst>
              </a:tr>
              <a:tr h="922922">
                <a:tc>
                  <a:txBody>
                    <a:bodyPr/>
                    <a:lstStyle/>
                    <a:p>
                      <a:pPr algn="ctr"/>
                      <a:r>
                        <a:rPr lang="it-IT" dirty="0">
                          <a:solidFill>
                            <a:srgbClr val="002060"/>
                          </a:solidFill>
                        </a:rPr>
                        <a:t>3</a:t>
                      </a:r>
                    </a:p>
                  </a:txBody>
                  <a:tcPr anchor="ctr"/>
                </a:tc>
                <a:tc>
                  <a:txBody>
                    <a:bodyPr/>
                    <a:lstStyle/>
                    <a:p>
                      <a:pPr algn="ctr"/>
                      <a:r>
                        <a:rPr lang="it-IT" dirty="0">
                          <a:solidFill>
                            <a:srgbClr val="002060"/>
                          </a:solidFill>
                        </a:rPr>
                        <a:t>251</a:t>
                      </a:r>
                    </a:p>
                  </a:txBody>
                  <a:tcPr anchor="ctr"/>
                </a:tc>
                <a:tc>
                  <a:txBody>
                    <a:bodyPr/>
                    <a:lstStyle/>
                    <a:p>
                      <a:pPr algn="ctr"/>
                      <a:r>
                        <a:rPr lang="it-IT" dirty="0">
                          <a:solidFill>
                            <a:srgbClr val="002060"/>
                          </a:solidFill>
                        </a:rPr>
                        <a:t>1,46</a:t>
                      </a:r>
                    </a:p>
                    <a:p>
                      <a:pPr algn="ctr"/>
                      <a:r>
                        <a:rPr lang="it-IT" dirty="0">
                          <a:solidFill>
                            <a:srgbClr val="002060"/>
                          </a:solidFill>
                        </a:rPr>
                        <a:t>1,495</a:t>
                      </a:r>
                    </a:p>
                  </a:txBody>
                  <a:tcPr anchor="ctr"/>
                </a:tc>
                <a:tc>
                  <a:txBody>
                    <a:bodyPr/>
                    <a:lstStyle/>
                    <a:p>
                      <a:pPr algn="ctr"/>
                      <a:r>
                        <a:rPr lang="it-IT" dirty="0">
                          <a:solidFill>
                            <a:srgbClr val="002060"/>
                          </a:solidFill>
                        </a:rPr>
                        <a:t>16</a:t>
                      </a:r>
                    </a:p>
                    <a:p>
                      <a:pPr algn="ctr"/>
                      <a:r>
                        <a:rPr lang="it-IT" dirty="0">
                          <a:solidFill>
                            <a:srgbClr val="002060"/>
                          </a:solidFill>
                        </a:rPr>
                        <a:t>19</a:t>
                      </a:r>
                    </a:p>
                  </a:txBody>
                  <a:tcPr anchor="ctr"/>
                </a:tc>
                <a:tc>
                  <a:txBody>
                    <a:bodyPr/>
                    <a:lstStyle/>
                    <a:p>
                      <a:pPr algn="ctr"/>
                      <a:r>
                        <a:rPr lang="it-IT" dirty="0">
                          <a:solidFill>
                            <a:srgbClr val="002060"/>
                          </a:solidFill>
                        </a:rPr>
                        <a:t>12,15</a:t>
                      </a:r>
                    </a:p>
                  </a:txBody>
                  <a:tcPr anchor="ctr"/>
                </a:tc>
                <a:extLst>
                  <a:ext uri="{0D108BD9-81ED-4DB2-BD59-A6C34878D82A}">
                    <a16:rowId xmlns:a16="http://schemas.microsoft.com/office/drawing/2014/main" xmlns="" val="10003"/>
                  </a:ext>
                </a:extLst>
              </a:tr>
              <a:tr h="664893">
                <a:tc>
                  <a:txBody>
                    <a:bodyPr/>
                    <a:lstStyle/>
                    <a:p>
                      <a:pPr algn="ctr"/>
                      <a:r>
                        <a:rPr lang="it-IT" dirty="0">
                          <a:solidFill>
                            <a:srgbClr val="002060"/>
                          </a:solidFill>
                        </a:rPr>
                        <a:t>4</a:t>
                      </a:r>
                    </a:p>
                  </a:txBody>
                  <a:tcPr anchor="ctr"/>
                </a:tc>
                <a:tc>
                  <a:txBody>
                    <a:bodyPr/>
                    <a:lstStyle/>
                    <a:p>
                      <a:pPr algn="ctr"/>
                      <a:r>
                        <a:rPr lang="it-IT" dirty="0">
                          <a:solidFill>
                            <a:srgbClr val="002060"/>
                          </a:solidFill>
                        </a:rPr>
                        <a:t>150</a:t>
                      </a:r>
                    </a:p>
                  </a:txBody>
                  <a:tcPr anchor="ctr"/>
                </a:tc>
                <a:tc>
                  <a:txBody>
                    <a:bodyPr/>
                    <a:lstStyle/>
                    <a:p>
                      <a:pPr algn="ctr"/>
                      <a:r>
                        <a:rPr lang="it-IT" dirty="0">
                          <a:solidFill>
                            <a:srgbClr val="002060"/>
                          </a:solidFill>
                        </a:rPr>
                        <a:t>1,41</a:t>
                      </a:r>
                    </a:p>
                    <a:p>
                      <a:pPr algn="ctr"/>
                      <a:r>
                        <a:rPr lang="it-IT" dirty="0">
                          <a:solidFill>
                            <a:srgbClr val="002060"/>
                          </a:solidFill>
                        </a:rPr>
                        <a:t>1,45</a:t>
                      </a:r>
                    </a:p>
                  </a:txBody>
                  <a:tcPr anchor="ctr"/>
                </a:tc>
                <a:tc>
                  <a:txBody>
                    <a:bodyPr/>
                    <a:lstStyle/>
                    <a:p>
                      <a:pPr algn="ctr"/>
                      <a:r>
                        <a:rPr lang="it-IT" dirty="0">
                          <a:solidFill>
                            <a:srgbClr val="002060"/>
                          </a:solidFill>
                        </a:rPr>
                        <a:t>20</a:t>
                      </a:r>
                    </a:p>
                    <a:p>
                      <a:pPr algn="ctr"/>
                      <a:r>
                        <a:rPr lang="it-IT" dirty="0">
                          <a:solidFill>
                            <a:srgbClr val="002060"/>
                          </a:solidFill>
                        </a:rPr>
                        <a:t>20</a:t>
                      </a:r>
                    </a:p>
                  </a:txBody>
                  <a:tcPr anchor="ctr"/>
                </a:tc>
                <a:tc>
                  <a:txBody>
                    <a:bodyPr/>
                    <a:lstStyle/>
                    <a:p>
                      <a:pPr algn="ctr"/>
                      <a:r>
                        <a:rPr lang="it-IT" dirty="0">
                          <a:solidFill>
                            <a:srgbClr val="002060"/>
                          </a:solidFill>
                        </a:rPr>
                        <a:t>13,94</a:t>
                      </a:r>
                    </a:p>
                  </a:txBody>
                  <a:tcPr anchor="ctr"/>
                </a:tc>
                <a:extLst>
                  <a:ext uri="{0D108BD9-81ED-4DB2-BD59-A6C34878D82A}">
                    <a16:rowId xmlns:a16="http://schemas.microsoft.com/office/drawing/2014/main" xmlns="" val="10004"/>
                  </a:ext>
                </a:extLst>
              </a:tr>
              <a:tr h="664893">
                <a:tc>
                  <a:txBody>
                    <a:bodyPr/>
                    <a:lstStyle/>
                    <a:p>
                      <a:pPr algn="ctr"/>
                      <a:r>
                        <a:rPr lang="it-IT" dirty="0">
                          <a:solidFill>
                            <a:srgbClr val="002060"/>
                          </a:solidFill>
                        </a:rPr>
                        <a:t>5</a:t>
                      </a:r>
                    </a:p>
                  </a:txBody>
                  <a:tcPr anchor="ctr"/>
                </a:tc>
                <a:tc>
                  <a:txBody>
                    <a:bodyPr/>
                    <a:lstStyle/>
                    <a:p>
                      <a:pPr algn="ctr"/>
                      <a:r>
                        <a:rPr lang="it-IT" dirty="0">
                          <a:solidFill>
                            <a:srgbClr val="002060"/>
                          </a:solidFill>
                        </a:rPr>
                        <a:t>150</a:t>
                      </a:r>
                    </a:p>
                  </a:txBody>
                  <a:tcPr anchor="ctr"/>
                </a:tc>
                <a:tc>
                  <a:txBody>
                    <a:bodyPr/>
                    <a:lstStyle/>
                    <a:p>
                      <a:pPr algn="ctr"/>
                      <a:r>
                        <a:rPr lang="it-IT" dirty="0">
                          <a:solidFill>
                            <a:srgbClr val="002060"/>
                          </a:solidFill>
                        </a:rPr>
                        <a:t>1,42</a:t>
                      </a:r>
                    </a:p>
                    <a:p>
                      <a:pPr algn="ctr"/>
                      <a:r>
                        <a:rPr lang="it-IT" dirty="0">
                          <a:solidFill>
                            <a:srgbClr val="002060"/>
                          </a:solidFill>
                        </a:rPr>
                        <a:t>1,47</a:t>
                      </a:r>
                    </a:p>
                  </a:txBody>
                  <a:tcPr anchor="ctr"/>
                </a:tc>
                <a:tc>
                  <a:txBody>
                    <a:bodyPr/>
                    <a:lstStyle/>
                    <a:p>
                      <a:pPr algn="ctr"/>
                      <a:r>
                        <a:rPr lang="it-IT" dirty="0">
                          <a:solidFill>
                            <a:srgbClr val="002060"/>
                          </a:solidFill>
                        </a:rPr>
                        <a:t>20</a:t>
                      </a:r>
                    </a:p>
                    <a:p>
                      <a:pPr algn="ctr"/>
                      <a:r>
                        <a:rPr lang="it-IT" dirty="0">
                          <a:solidFill>
                            <a:srgbClr val="002060"/>
                          </a:solidFill>
                        </a:rPr>
                        <a:t>16</a:t>
                      </a:r>
                    </a:p>
                  </a:txBody>
                  <a:tcPr anchor="ctr"/>
                </a:tc>
                <a:tc>
                  <a:txBody>
                    <a:bodyPr/>
                    <a:lstStyle/>
                    <a:p>
                      <a:pPr algn="ctr"/>
                      <a:r>
                        <a:rPr lang="it-IT" dirty="0">
                          <a:solidFill>
                            <a:srgbClr val="002060"/>
                          </a:solidFill>
                        </a:rPr>
                        <a:t>23,79</a:t>
                      </a:r>
                    </a:p>
                  </a:txBody>
                  <a:tcPr anchor="ctr"/>
                </a:tc>
                <a:extLst>
                  <a:ext uri="{0D108BD9-81ED-4DB2-BD59-A6C34878D82A}">
                    <a16:rowId xmlns:a16="http://schemas.microsoft.com/office/drawing/2014/main" xmlns="" val="10005"/>
                  </a:ext>
                </a:extLst>
              </a:tr>
            </a:tbl>
          </a:graphicData>
        </a:graphic>
      </p:graphicFrame>
      <p:sp>
        <p:nvSpPr>
          <p:cNvPr id="7" name="CasellaDiTesto 6"/>
          <p:cNvSpPr txBox="1"/>
          <p:nvPr/>
        </p:nvSpPr>
        <p:spPr>
          <a:xfrm>
            <a:off x="4355976" y="1723256"/>
            <a:ext cx="3168352" cy="461665"/>
          </a:xfrm>
          <a:prstGeom prst="rect">
            <a:avLst/>
          </a:prstGeom>
          <a:noFill/>
        </p:spPr>
        <p:txBody>
          <a:bodyPr wrap="square" rtlCol="0">
            <a:spAutoFit/>
          </a:bodyPr>
          <a:lstStyle/>
          <a:p>
            <a:r>
              <a:rPr lang="it-IT" sz="2400" dirty="0">
                <a:solidFill>
                  <a:schemeClr val="bg2">
                    <a:lumMod val="50000"/>
                  </a:schemeClr>
                </a:solidFill>
                <a:latin typeface="Segoe UI Semibold" pitchFamily="34" charset="0"/>
                <a:cs typeface="Segoe UI Semibold" pitchFamily="34" charset="0"/>
              </a:rPr>
              <a:t>Scelta modello 5:</a:t>
            </a:r>
          </a:p>
        </p:txBody>
      </p:sp>
      <p:pic>
        <p:nvPicPr>
          <p:cNvPr id="9" name="Immagin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999" y="2852936"/>
            <a:ext cx="2865207" cy="1747391"/>
          </a:xfrm>
          <a:prstGeom prst="rect">
            <a:avLst/>
          </a:prstGeom>
        </p:spPr>
      </p:pic>
      <p:pic>
        <p:nvPicPr>
          <p:cNvPr id="10" name="Immagin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2350" y="4941168"/>
            <a:ext cx="2835654" cy="1671674"/>
          </a:xfrm>
          <a:prstGeom prst="rect">
            <a:avLst/>
          </a:prstGeom>
        </p:spPr>
      </p:pic>
      <p:sp>
        <p:nvSpPr>
          <p:cNvPr id="12" name="CasellaDiTesto 11"/>
          <p:cNvSpPr txBox="1"/>
          <p:nvPr/>
        </p:nvSpPr>
        <p:spPr>
          <a:xfrm>
            <a:off x="4352350" y="2396563"/>
            <a:ext cx="3604026" cy="400110"/>
          </a:xfrm>
          <a:prstGeom prst="rect">
            <a:avLst/>
          </a:prstGeom>
          <a:noFill/>
        </p:spPr>
        <p:txBody>
          <a:bodyPr wrap="square" rtlCol="0">
            <a:spAutoFit/>
          </a:bodyPr>
          <a:lstStyle/>
          <a:p>
            <a:r>
              <a:rPr lang="it-IT" sz="2000" dirty="0">
                <a:solidFill>
                  <a:schemeClr val="bg2">
                    <a:lumMod val="50000"/>
                  </a:schemeClr>
                </a:solidFill>
                <a:latin typeface="Segoe UI Semibold" pitchFamily="34" charset="0"/>
                <a:cs typeface="Segoe UI Semibold" pitchFamily="34" charset="0"/>
              </a:rPr>
              <a:t>Prima </a:t>
            </a:r>
            <a:r>
              <a:rPr lang="it-IT" sz="2000" dirty="0" err="1">
                <a:solidFill>
                  <a:schemeClr val="bg2">
                    <a:lumMod val="50000"/>
                  </a:schemeClr>
                </a:solidFill>
                <a:latin typeface="Segoe UI Semibold" pitchFamily="34" charset="0"/>
                <a:cs typeface="Segoe UI Semibold" pitchFamily="34" charset="0"/>
              </a:rPr>
              <a:t>clusterizzazione</a:t>
            </a:r>
            <a:r>
              <a:rPr lang="it-IT" sz="2000" dirty="0">
                <a:solidFill>
                  <a:schemeClr val="bg2">
                    <a:lumMod val="50000"/>
                  </a:schemeClr>
                </a:solidFill>
                <a:latin typeface="Segoe UI Semibold" pitchFamily="34" charset="0"/>
                <a:cs typeface="Segoe UI Semibold" pitchFamily="34" charset="0"/>
              </a:rPr>
              <a:t>:</a:t>
            </a:r>
          </a:p>
        </p:txBody>
      </p:sp>
      <p:sp>
        <p:nvSpPr>
          <p:cNvPr id="13" name="CasellaDiTesto 12"/>
          <p:cNvSpPr txBox="1"/>
          <p:nvPr/>
        </p:nvSpPr>
        <p:spPr>
          <a:xfrm>
            <a:off x="4357999" y="4541058"/>
            <a:ext cx="3604026" cy="400110"/>
          </a:xfrm>
          <a:prstGeom prst="rect">
            <a:avLst/>
          </a:prstGeom>
          <a:noFill/>
        </p:spPr>
        <p:txBody>
          <a:bodyPr wrap="square" rtlCol="0">
            <a:spAutoFit/>
          </a:bodyPr>
          <a:lstStyle/>
          <a:p>
            <a:r>
              <a:rPr lang="it-IT" sz="2000" dirty="0">
                <a:solidFill>
                  <a:schemeClr val="bg2">
                    <a:lumMod val="50000"/>
                  </a:schemeClr>
                </a:solidFill>
                <a:latin typeface="Segoe UI Semibold" pitchFamily="34" charset="0"/>
                <a:cs typeface="Segoe UI Semibold" pitchFamily="34" charset="0"/>
              </a:rPr>
              <a:t>Seconda </a:t>
            </a:r>
            <a:r>
              <a:rPr lang="it-IT" sz="2000" dirty="0" err="1">
                <a:solidFill>
                  <a:schemeClr val="bg2">
                    <a:lumMod val="50000"/>
                  </a:schemeClr>
                </a:solidFill>
                <a:latin typeface="Segoe UI Semibold" pitchFamily="34" charset="0"/>
                <a:cs typeface="Segoe UI Semibold" pitchFamily="34" charset="0"/>
              </a:rPr>
              <a:t>clusterizzazione</a:t>
            </a:r>
            <a:r>
              <a:rPr lang="it-IT" sz="2000" dirty="0">
                <a:solidFill>
                  <a:schemeClr val="bg2">
                    <a:lumMod val="50000"/>
                  </a:schemeClr>
                </a:solidFill>
                <a:latin typeface="Segoe UI Semibold" pitchFamily="34" charset="0"/>
                <a:cs typeface="Segoe UI Semibold" pitchFamily="34" charset="0"/>
              </a:rPr>
              <a:t>:</a:t>
            </a:r>
          </a:p>
        </p:txBody>
      </p:sp>
      <p:sp>
        <p:nvSpPr>
          <p:cNvPr id="2" name="CasellaDiTesto 1"/>
          <p:cNvSpPr txBox="1"/>
          <p:nvPr/>
        </p:nvSpPr>
        <p:spPr>
          <a:xfrm>
            <a:off x="374723" y="1451796"/>
            <a:ext cx="1552926" cy="338554"/>
          </a:xfrm>
          <a:prstGeom prst="rect">
            <a:avLst/>
          </a:prstGeom>
          <a:noFill/>
        </p:spPr>
        <p:txBody>
          <a:bodyPr wrap="none" rtlCol="0">
            <a:spAutoFit/>
          </a:bodyPr>
          <a:lstStyle/>
          <a:p>
            <a:r>
              <a:rPr lang="it-IT" sz="1600" dirty="0">
                <a:solidFill>
                  <a:schemeClr val="bg2">
                    <a:lumMod val="50000"/>
                  </a:schemeClr>
                </a:solidFill>
                <a:latin typeface="Segoe UI Semibold" pitchFamily="34" charset="0"/>
                <a:cs typeface="Segoe UI Semibold" pitchFamily="34" charset="0"/>
              </a:rPr>
              <a:t>Total </a:t>
            </a:r>
            <a:r>
              <a:rPr lang="it-IT" sz="1600" dirty="0" err="1">
                <a:solidFill>
                  <a:schemeClr val="bg2">
                    <a:lumMod val="50000"/>
                  </a:schemeClr>
                </a:solidFill>
                <a:latin typeface="Segoe UI Semibold" pitchFamily="34" charset="0"/>
                <a:cs typeface="Segoe UI Semibold" pitchFamily="34" charset="0"/>
              </a:rPr>
              <a:t>Cohesion</a:t>
            </a:r>
            <a:endParaRPr lang="it-IT" sz="1600" dirty="0">
              <a:solidFill>
                <a:schemeClr val="bg2">
                  <a:lumMod val="50000"/>
                </a:schemeClr>
              </a:solidFill>
              <a:latin typeface="Segoe UI Semibold" pitchFamily="34" charset="0"/>
              <a:cs typeface="Segoe UI Semibold" pitchFamily="34" charset="0"/>
            </a:endParaRPr>
          </a:p>
        </p:txBody>
      </p:sp>
    </p:spTree>
    <p:extLst>
      <p:ext uri="{BB962C8B-B14F-4D97-AF65-F5344CB8AC3E}">
        <p14:creationId xmlns:p14="http://schemas.microsoft.com/office/powerpoint/2010/main" val="2372603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99592" y="260648"/>
            <a:ext cx="6280361" cy="924475"/>
          </a:xfrm>
        </p:spPr>
        <p:txBody>
          <a:bodyPr>
            <a:normAutofit fontScale="90000"/>
          </a:bodyPr>
          <a:lstStyle/>
          <a:p>
            <a:r>
              <a:rPr lang="it-IT" b="1" dirty="0">
                <a:solidFill>
                  <a:srgbClr val="FFFF00"/>
                </a:solidFill>
                <a:latin typeface="Euphemia" pitchFamily="34" charset="0"/>
              </a:rPr>
              <a:t>Clustering: K-</a:t>
            </a:r>
            <a:r>
              <a:rPr lang="it-IT" b="1" dirty="0" err="1">
                <a:solidFill>
                  <a:srgbClr val="FFFF00"/>
                </a:solidFill>
                <a:latin typeface="Euphemia" pitchFamily="34" charset="0"/>
              </a:rPr>
              <a:t>Means</a:t>
            </a:r>
            <a:r>
              <a:rPr lang="it-IT" b="1" dirty="0">
                <a:solidFill>
                  <a:srgbClr val="FFFF00"/>
                </a:solidFill>
                <a:latin typeface="Euphemia" pitchFamily="34" charset="0"/>
              </a:rPr>
              <a:t> </a:t>
            </a:r>
            <a:br>
              <a:rPr lang="it-IT" b="1" dirty="0">
                <a:solidFill>
                  <a:srgbClr val="FFFF00"/>
                </a:solidFill>
                <a:latin typeface="Euphemia" pitchFamily="34" charset="0"/>
              </a:rPr>
            </a:br>
            <a:r>
              <a:rPr lang="it-IT" b="1" dirty="0">
                <a:solidFill>
                  <a:srgbClr val="FFFF00"/>
                </a:solidFill>
                <a:latin typeface="Euphemia" pitchFamily="34" charset="0"/>
              </a:rPr>
              <a:t>	misura del coseno</a:t>
            </a:r>
          </a:p>
        </p:txBody>
      </p:sp>
      <p:sp>
        <p:nvSpPr>
          <p:cNvPr id="7" name="CasellaDiTesto 6"/>
          <p:cNvSpPr txBox="1"/>
          <p:nvPr/>
        </p:nvSpPr>
        <p:spPr>
          <a:xfrm>
            <a:off x="251520" y="1713683"/>
            <a:ext cx="8496944" cy="461665"/>
          </a:xfrm>
          <a:prstGeom prst="rect">
            <a:avLst/>
          </a:prstGeom>
          <a:noFill/>
        </p:spPr>
        <p:txBody>
          <a:bodyPr wrap="square" rtlCol="0">
            <a:spAutoFit/>
          </a:bodyPr>
          <a:lstStyle/>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Eliminazione di 44 </a:t>
            </a:r>
            <a:r>
              <a:rPr lang="it-IT" sz="2400" dirty="0" err="1">
                <a:solidFill>
                  <a:schemeClr val="bg2">
                    <a:lumMod val="50000"/>
                  </a:schemeClr>
                </a:solidFill>
                <a:latin typeface="Segoe UI Semibold" pitchFamily="34" charset="0"/>
                <a:cs typeface="Segoe UI Semibold" pitchFamily="34" charset="0"/>
              </a:rPr>
              <a:t>outliers</a:t>
            </a:r>
            <a:r>
              <a:rPr lang="it-IT" sz="2400" dirty="0">
                <a:solidFill>
                  <a:schemeClr val="bg2">
                    <a:lumMod val="50000"/>
                  </a:schemeClr>
                </a:solidFill>
                <a:latin typeface="Segoe UI Semibold" pitchFamily="34" charset="0"/>
                <a:cs typeface="Segoe UI Semibold" pitchFamily="34" charset="0"/>
              </a:rPr>
              <a:t> e applicazione del metodo: </a:t>
            </a:r>
          </a:p>
        </p:txBody>
      </p:sp>
      <p:sp>
        <p:nvSpPr>
          <p:cNvPr id="6" name="CasellaDiTesto 5"/>
          <p:cNvSpPr txBox="1"/>
          <p:nvPr/>
        </p:nvSpPr>
        <p:spPr>
          <a:xfrm>
            <a:off x="611560" y="2384846"/>
            <a:ext cx="3569119"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Grafico TC al variare di k</a:t>
            </a:r>
          </a:p>
        </p:txBody>
      </p:sp>
      <p:sp>
        <p:nvSpPr>
          <p:cNvPr id="8" name="CasellaDiTesto 7"/>
          <p:cNvSpPr txBox="1"/>
          <p:nvPr/>
        </p:nvSpPr>
        <p:spPr>
          <a:xfrm>
            <a:off x="5451709" y="2420937"/>
            <a:ext cx="2515753"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k=10    TC=92,65</a:t>
            </a: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t="18489"/>
          <a:stretch/>
        </p:blipFill>
        <p:spPr>
          <a:xfrm>
            <a:off x="5364088" y="3140968"/>
            <a:ext cx="3233130" cy="3024336"/>
          </a:xfrm>
          <a:prstGeom prst="rect">
            <a:avLst/>
          </a:prstGeom>
        </p:spPr>
      </p:pic>
      <p:pic>
        <p:nvPicPr>
          <p:cNvPr id="9" name="Immagine 8">
            <a:extLst>
              <a:ext uri="{FF2B5EF4-FFF2-40B4-BE49-F238E27FC236}">
                <a16:creationId xmlns:a16="http://schemas.microsoft.com/office/drawing/2014/main" xmlns="" id="{E5667452-3FEF-469D-BDBD-01A495F4A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846511"/>
            <a:ext cx="4858933" cy="3511600"/>
          </a:xfrm>
          <a:prstGeom prst="rect">
            <a:avLst/>
          </a:prstGeom>
        </p:spPr>
      </p:pic>
    </p:spTree>
    <p:extLst>
      <p:ext uri="{BB962C8B-B14F-4D97-AF65-F5344CB8AC3E}">
        <p14:creationId xmlns:p14="http://schemas.microsoft.com/office/powerpoint/2010/main" val="1374906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olo 1"/>
          <p:cNvSpPr>
            <a:spLocks noGrp="1"/>
          </p:cNvSpPr>
          <p:nvPr>
            <p:ph type="title"/>
          </p:nvPr>
        </p:nvSpPr>
        <p:spPr>
          <a:xfrm>
            <a:off x="899592" y="260648"/>
            <a:ext cx="6280361" cy="924475"/>
          </a:xfrm>
        </p:spPr>
        <p:txBody>
          <a:bodyPr>
            <a:normAutofit fontScale="90000"/>
          </a:bodyPr>
          <a:lstStyle/>
          <a:p>
            <a:r>
              <a:rPr lang="it-IT" b="1" dirty="0">
                <a:solidFill>
                  <a:srgbClr val="FFFF00"/>
                </a:solidFill>
                <a:latin typeface="Euphemia" pitchFamily="34" charset="0"/>
              </a:rPr>
              <a:t>Clustering: K-</a:t>
            </a:r>
            <a:r>
              <a:rPr lang="it-IT" b="1" dirty="0" err="1">
                <a:solidFill>
                  <a:srgbClr val="FFFF00"/>
                </a:solidFill>
                <a:latin typeface="Euphemia" pitchFamily="34" charset="0"/>
              </a:rPr>
              <a:t>Means</a:t>
            </a:r>
            <a:r>
              <a:rPr lang="it-IT" b="1" dirty="0">
                <a:solidFill>
                  <a:srgbClr val="FFFF00"/>
                </a:solidFill>
                <a:latin typeface="Euphemia" pitchFamily="34" charset="0"/>
              </a:rPr>
              <a:t> </a:t>
            </a:r>
            <a:br>
              <a:rPr lang="it-IT" b="1" dirty="0">
                <a:solidFill>
                  <a:srgbClr val="FFFF00"/>
                </a:solidFill>
                <a:latin typeface="Euphemia" pitchFamily="34" charset="0"/>
              </a:rPr>
            </a:br>
            <a:r>
              <a:rPr lang="it-IT" b="1" dirty="0">
                <a:solidFill>
                  <a:srgbClr val="FFFF00"/>
                </a:solidFill>
                <a:latin typeface="Euphemia" pitchFamily="34" charset="0"/>
              </a:rPr>
              <a:t>	misura del coseno</a:t>
            </a:r>
          </a:p>
        </p:txBody>
      </p:sp>
      <p:sp>
        <p:nvSpPr>
          <p:cNvPr id="7" name="CasellaDiTesto 6"/>
          <p:cNvSpPr txBox="1"/>
          <p:nvPr/>
        </p:nvSpPr>
        <p:spPr>
          <a:xfrm>
            <a:off x="251520" y="1713683"/>
            <a:ext cx="8496944" cy="461665"/>
          </a:xfrm>
          <a:prstGeom prst="rect">
            <a:avLst/>
          </a:prstGeom>
          <a:noFill/>
        </p:spPr>
        <p:txBody>
          <a:bodyPr wrap="square" rtlCol="0">
            <a:spAutoFit/>
          </a:bodyPr>
          <a:lstStyle/>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Eliminazione di 44 </a:t>
            </a:r>
            <a:r>
              <a:rPr lang="it-IT" sz="2400" dirty="0" err="1">
                <a:solidFill>
                  <a:schemeClr val="bg2">
                    <a:lumMod val="50000"/>
                  </a:schemeClr>
                </a:solidFill>
                <a:latin typeface="Segoe UI Semibold" pitchFamily="34" charset="0"/>
                <a:cs typeface="Segoe UI Semibold" pitchFamily="34" charset="0"/>
              </a:rPr>
              <a:t>outliers</a:t>
            </a:r>
            <a:r>
              <a:rPr lang="it-IT" sz="2400" dirty="0">
                <a:solidFill>
                  <a:schemeClr val="bg2">
                    <a:lumMod val="50000"/>
                  </a:schemeClr>
                </a:solidFill>
                <a:latin typeface="Segoe UI Semibold" pitchFamily="34" charset="0"/>
                <a:cs typeface="Segoe UI Semibold" pitchFamily="34" charset="0"/>
              </a:rPr>
              <a:t> e applicazione del metodo: </a:t>
            </a:r>
          </a:p>
        </p:txBody>
      </p:sp>
      <p:graphicFrame>
        <p:nvGraphicFramePr>
          <p:cNvPr id="5" name="Grafico 4"/>
          <p:cNvGraphicFramePr>
            <a:graphicFrameLocks/>
          </p:cNvGraphicFramePr>
          <p:nvPr/>
        </p:nvGraphicFramePr>
        <p:xfrm>
          <a:off x="179512" y="2996952"/>
          <a:ext cx="4858653" cy="3515097"/>
        </p:xfrm>
        <a:graphic>
          <a:graphicData uri="http://schemas.openxmlformats.org/drawingml/2006/chart">
            <c:chart xmlns:c="http://schemas.openxmlformats.org/drawingml/2006/chart" xmlns:r="http://schemas.openxmlformats.org/officeDocument/2006/relationships" r:id="rId2"/>
          </a:graphicData>
        </a:graphic>
      </p:graphicFrame>
      <p:sp>
        <p:nvSpPr>
          <p:cNvPr id="6" name="CasellaDiTesto 5"/>
          <p:cNvSpPr txBox="1"/>
          <p:nvPr/>
        </p:nvSpPr>
        <p:spPr>
          <a:xfrm>
            <a:off x="611560" y="2384846"/>
            <a:ext cx="3569119"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Grafico TC al variare di k</a:t>
            </a:r>
          </a:p>
        </p:txBody>
      </p:sp>
      <p:sp>
        <p:nvSpPr>
          <p:cNvPr id="8" name="CasellaDiTesto 7"/>
          <p:cNvSpPr txBox="1"/>
          <p:nvPr/>
        </p:nvSpPr>
        <p:spPr>
          <a:xfrm>
            <a:off x="5451709" y="2420937"/>
            <a:ext cx="2515753"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k=10    TC=92,65</a:t>
            </a:r>
          </a:p>
        </p:txBody>
      </p:sp>
      <p:pic>
        <p:nvPicPr>
          <p:cNvPr id="2" name="Immagine 1"/>
          <p:cNvPicPr>
            <a:picLocks noChangeAspect="1"/>
          </p:cNvPicPr>
          <p:nvPr/>
        </p:nvPicPr>
        <p:blipFill rotWithShape="1">
          <a:blip r:embed="rId3">
            <a:extLst>
              <a:ext uri="{28A0092B-C50C-407E-A947-70E740481C1C}">
                <a14:useLocalDpi xmlns:a14="http://schemas.microsoft.com/office/drawing/2010/main" val="0"/>
              </a:ext>
            </a:extLst>
          </a:blip>
          <a:srcRect t="18489"/>
          <a:stretch/>
        </p:blipFill>
        <p:spPr>
          <a:xfrm>
            <a:off x="5364088" y="3140968"/>
            <a:ext cx="3233130" cy="3024336"/>
          </a:xfrm>
          <a:prstGeom prst="rect">
            <a:avLst/>
          </a:prstGeom>
        </p:spPr>
      </p:pic>
    </p:spTree>
    <p:extLst>
      <p:ext uri="{BB962C8B-B14F-4D97-AF65-F5344CB8AC3E}">
        <p14:creationId xmlns:p14="http://schemas.microsoft.com/office/powerpoint/2010/main" val="37698636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99592" y="260648"/>
            <a:ext cx="6280361" cy="924475"/>
          </a:xfrm>
        </p:spPr>
        <p:txBody>
          <a:bodyPr>
            <a:normAutofit fontScale="90000"/>
          </a:bodyPr>
          <a:lstStyle/>
          <a:p>
            <a:r>
              <a:rPr lang="it-IT" b="1" dirty="0">
                <a:solidFill>
                  <a:srgbClr val="FFFF00"/>
                </a:solidFill>
                <a:latin typeface="Euphemia" pitchFamily="34" charset="0"/>
              </a:rPr>
              <a:t>Clustering con misura del coseno: miglior modello</a:t>
            </a:r>
          </a:p>
        </p:txBody>
      </p:sp>
      <p:sp>
        <p:nvSpPr>
          <p:cNvPr id="3" name="CasellaDiTesto 2"/>
          <p:cNvSpPr txBox="1"/>
          <p:nvPr/>
        </p:nvSpPr>
        <p:spPr>
          <a:xfrm>
            <a:off x="2776189" y="1772250"/>
            <a:ext cx="3141053"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Confronto tramite TC</a:t>
            </a:r>
          </a:p>
        </p:txBody>
      </p:sp>
      <p:sp>
        <p:nvSpPr>
          <p:cNvPr id="5" name="CasellaDiTesto 4"/>
          <p:cNvSpPr txBox="1"/>
          <p:nvPr/>
        </p:nvSpPr>
        <p:spPr>
          <a:xfrm>
            <a:off x="467544" y="2428947"/>
            <a:ext cx="2908168" cy="1200329"/>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DBSCAN </a:t>
            </a:r>
          </a:p>
          <a:p>
            <a:pPr marL="342900" indent="-342900">
              <a:buFont typeface="Arial" pitchFamily="34" charset="0"/>
              <a:buChar char="•"/>
            </a:pPr>
            <a:r>
              <a:rPr lang="it-IT" sz="2400" dirty="0" err="1">
                <a:solidFill>
                  <a:schemeClr val="bg2">
                    <a:lumMod val="50000"/>
                  </a:schemeClr>
                </a:solidFill>
                <a:latin typeface="Segoe UI Semibold" pitchFamily="34" charset="0"/>
                <a:cs typeface="Segoe UI Semibold" pitchFamily="34" charset="0"/>
              </a:rPr>
              <a:t>Eps</a:t>
            </a:r>
            <a:r>
              <a:rPr lang="it-IT" sz="2400" dirty="0">
                <a:solidFill>
                  <a:schemeClr val="bg2">
                    <a:lumMod val="50000"/>
                  </a:schemeClr>
                </a:solidFill>
                <a:latin typeface="Segoe UI Semibold" pitchFamily="34" charset="0"/>
                <a:cs typeface="Segoe UI Semibold" pitchFamily="34" charset="0"/>
              </a:rPr>
              <a:t>: 1,42/1,47</a:t>
            </a:r>
          </a:p>
          <a:p>
            <a:pPr marL="342900" indent="-342900">
              <a:buFont typeface="Arial" pitchFamily="34" charset="0"/>
              <a:buChar char="•"/>
            </a:pPr>
            <a:r>
              <a:rPr lang="it-IT" sz="2400" dirty="0" err="1">
                <a:solidFill>
                  <a:schemeClr val="bg2">
                    <a:lumMod val="50000"/>
                  </a:schemeClr>
                </a:solidFill>
                <a:latin typeface="Segoe UI Semibold" pitchFamily="34" charset="0"/>
                <a:cs typeface="Segoe UI Semibold" pitchFamily="34" charset="0"/>
              </a:rPr>
              <a:t>Min</a:t>
            </a:r>
            <a:r>
              <a:rPr lang="it-IT" sz="2400" dirty="0">
                <a:solidFill>
                  <a:schemeClr val="bg2">
                    <a:lumMod val="50000"/>
                  </a:schemeClr>
                </a:solidFill>
                <a:latin typeface="Segoe UI Semibold" pitchFamily="34" charset="0"/>
                <a:cs typeface="Segoe UI Semibold" pitchFamily="34" charset="0"/>
              </a:rPr>
              <a:t> </a:t>
            </a:r>
            <a:r>
              <a:rPr lang="it-IT" sz="2400" dirty="0" err="1">
                <a:solidFill>
                  <a:schemeClr val="bg2">
                    <a:lumMod val="50000"/>
                  </a:schemeClr>
                </a:solidFill>
                <a:latin typeface="Segoe UI Semibold" pitchFamily="34" charset="0"/>
                <a:cs typeface="Segoe UI Semibold" pitchFamily="34" charset="0"/>
              </a:rPr>
              <a:t>point</a:t>
            </a:r>
            <a:r>
              <a:rPr lang="it-IT" sz="2400" dirty="0">
                <a:solidFill>
                  <a:schemeClr val="bg2">
                    <a:lumMod val="50000"/>
                  </a:schemeClr>
                </a:solidFill>
                <a:latin typeface="Segoe UI Semibold" pitchFamily="34" charset="0"/>
                <a:cs typeface="Segoe UI Semibold" pitchFamily="34" charset="0"/>
              </a:rPr>
              <a:t>: 20/16 </a:t>
            </a:r>
          </a:p>
        </p:txBody>
      </p:sp>
      <p:sp>
        <p:nvSpPr>
          <p:cNvPr id="6" name="CasellaDiTesto 5"/>
          <p:cNvSpPr txBox="1"/>
          <p:nvPr/>
        </p:nvSpPr>
        <p:spPr>
          <a:xfrm>
            <a:off x="6569510" y="2433349"/>
            <a:ext cx="1415772" cy="830997"/>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K-</a:t>
            </a:r>
            <a:r>
              <a:rPr lang="it-IT" sz="2400" dirty="0" err="1">
                <a:solidFill>
                  <a:schemeClr val="bg2">
                    <a:lumMod val="50000"/>
                  </a:schemeClr>
                </a:solidFill>
                <a:latin typeface="Segoe UI Semibold" pitchFamily="34" charset="0"/>
                <a:cs typeface="Segoe UI Semibold" pitchFamily="34" charset="0"/>
              </a:rPr>
              <a:t>Means</a:t>
            </a:r>
            <a:endParaRPr lang="it-IT" sz="2400" dirty="0">
              <a:solidFill>
                <a:schemeClr val="bg2">
                  <a:lumMod val="50000"/>
                </a:schemeClr>
              </a:solidFill>
              <a:latin typeface="Segoe UI Semibold" pitchFamily="34" charset="0"/>
              <a:cs typeface="Segoe UI Semibold" pitchFamily="34" charset="0"/>
            </a:endParaRPr>
          </a:p>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K: 10</a:t>
            </a:r>
          </a:p>
        </p:txBody>
      </p:sp>
      <p:sp>
        <p:nvSpPr>
          <p:cNvPr id="7" name="CasellaDiTesto 6"/>
          <p:cNvSpPr txBox="1"/>
          <p:nvPr/>
        </p:nvSpPr>
        <p:spPr>
          <a:xfrm>
            <a:off x="6365556" y="4444896"/>
            <a:ext cx="1590820"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TC =92,65</a:t>
            </a:r>
          </a:p>
        </p:txBody>
      </p:sp>
      <p:sp>
        <p:nvSpPr>
          <p:cNvPr id="8" name="CasellaDiTesto 7"/>
          <p:cNvSpPr txBox="1"/>
          <p:nvPr/>
        </p:nvSpPr>
        <p:spPr>
          <a:xfrm>
            <a:off x="564551" y="4444895"/>
            <a:ext cx="1839286"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TC = 23,79  </a:t>
            </a:r>
          </a:p>
        </p:txBody>
      </p:sp>
      <p:sp>
        <p:nvSpPr>
          <p:cNvPr id="12" name="Freccia angolare in su 11"/>
          <p:cNvSpPr/>
          <p:nvPr/>
        </p:nvSpPr>
        <p:spPr>
          <a:xfrm rot="10800000">
            <a:off x="1290215" y="1859633"/>
            <a:ext cx="1368152" cy="374282"/>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3" name="Freccia angolare in su 12"/>
          <p:cNvSpPr/>
          <p:nvPr/>
        </p:nvSpPr>
        <p:spPr>
          <a:xfrm rot="10800000" flipH="1">
            <a:off x="6200239" y="1859633"/>
            <a:ext cx="1185169" cy="374282"/>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6" name="Freccia a destra 15"/>
          <p:cNvSpPr/>
          <p:nvPr/>
        </p:nvSpPr>
        <p:spPr>
          <a:xfrm rot="5400000">
            <a:off x="6773396" y="3752983"/>
            <a:ext cx="1008000" cy="21602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7" name="Freccia a destra 16"/>
          <p:cNvSpPr/>
          <p:nvPr/>
        </p:nvSpPr>
        <p:spPr>
          <a:xfrm rot="5400000">
            <a:off x="1056287" y="3913836"/>
            <a:ext cx="683875" cy="21602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0" name="Freccia tridirezionale 19"/>
          <p:cNvSpPr/>
          <p:nvPr/>
        </p:nvSpPr>
        <p:spPr>
          <a:xfrm rot="10800000">
            <a:off x="2982327" y="4651653"/>
            <a:ext cx="2875931" cy="503319"/>
          </a:xfrm>
          <a:prstGeom prst="leftRigh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1" name="CasellaDiTesto 20"/>
          <p:cNvSpPr txBox="1"/>
          <p:nvPr/>
        </p:nvSpPr>
        <p:spPr>
          <a:xfrm>
            <a:off x="2398746" y="5445612"/>
            <a:ext cx="4043094"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Miglior modello = K-</a:t>
            </a:r>
            <a:r>
              <a:rPr lang="it-IT" sz="2400" dirty="0" err="1">
                <a:solidFill>
                  <a:schemeClr val="bg2">
                    <a:lumMod val="50000"/>
                  </a:schemeClr>
                </a:solidFill>
                <a:latin typeface="Segoe UI Semibold" pitchFamily="34" charset="0"/>
                <a:cs typeface="Segoe UI Semibold" pitchFamily="34" charset="0"/>
              </a:rPr>
              <a:t>Means</a:t>
            </a:r>
            <a:endParaRPr lang="it-IT" sz="2400" dirty="0">
              <a:solidFill>
                <a:schemeClr val="bg2">
                  <a:lumMod val="50000"/>
                </a:schemeClr>
              </a:solidFill>
              <a:latin typeface="Segoe UI Semibold" pitchFamily="34" charset="0"/>
              <a:cs typeface="Segoe UI Semibold" pitchFamily="34" charset="0"/>
            </a:endParaRPr>
          </a:p>
        </p:txBody>
      </p:sp>
    </p:spTree>
    <p:extLst>
      <p:ext uri="{BB962C8B-B14F-4D97-AF65-F5344CB8AC3E}">
        <p14:creationId xmlns:p14="http://schemas.microsoft.com/office/powerpoint/2010/main" val="303104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99592" y="260648"/>
            <a:ext cx="6280361" cy="924475"/>
          </a:xfrm>
        </p:spPr>
        <p:txBody>
          <a:bodyPr>
            <a:normAutofit fontScale="90000"/>
          </a:bodyPr>
          <a:lstStyle/>
          <a:p>
            <a:r>
              <a:rPr lang="it-IT" b="1" dirty="0">
                <a:solidFill>
                  <a:srgbClr val="FFFF00"/>
                </a:solidFill>
                <a:latin typeface="Euphemia" pitchFamily="34" charset="0"/>
              </a:rPr>
              <a:t>Clustering: DBSCAN </a:t>
            </a:r>
            <a:br>
              <a:rPr lang="it-IT" b="1" dirty="0">
                <a:solidFill>
                  <a:srgbClr val="FFFF00"/>
                </a:solidFill>
                <a:latin typeface="Euphemia" pitchFamily="34" charset="0"/>
              </a:rPr>
            </a:br>
            <a:r>
              <a:rPr lang="it-IT" b="1" dirty="0">
                <a:solidFill>
                  <a:srgbClr val="FFFF00"/>
                </a:solidFill>
                <a:latin typeface="Euphemia" pitchFamily="34" charset="0"/>
              </a:rPr>
              <a:t>	misura euclidea</a:t>
            </a:r>
          </a:p>
        </p:txBody>
      </p:sp>
      <p:sp>
        <p:nvSpPr>
          <p:cNvPr id="5" name="CasellaDiTesto 4"/>
          <p:cNvSpPr txBox="1"/>
          <p:nvPr/>
        </p:nvSpPr>
        <p:spPr>
          <a:xfrm>
            <a:off x="251520" y="1713683"/>
            <a:ext cx="8496944" cy="1938992"/>
          </a:xfrm>
          <a:prstGeom prst="rect">
            <a:avLst/>
          </a:prstGeom>
          <a:noFill/>
        </p:spPr>
        <p:txBody>
          <a:bodyPr wrap="square" rtlCol="0">
            <a:spAutoFit/>
          </a:bodyPr>
          <a:lstStyle/>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Tre dimensioni: </a:t>
            </a:r>
          </a:p>
          <a:p>
            <a:pPr marL="800100" lvl="1"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non direttamente confrontabili tramite SSE</a:t>
            </a:r>
          </a:p>
          <a:p>
            <a:pPr marL="800100" lvl="1"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migliori parametri: grafico k-</a:t>
            </a:r>
            <a:r>
              <a:rPr lang="it-IT" sz="2400" dirty="0" err="1">
                <a:solidFill>
                  <a:schemeClr val="bg2">
                    <a:lumMod val="50000"/>
                  </a:schemeClr>
                </a:solidFill>
                <a:latin typeface="Segoe UI Semibold" pitchFamily="34" charset="0"/>
                <a:cs typeface="Segoe UI Semibold" pitchFamily="34" charset="0"/>
              </a:rPr>
              <a:t>distances</a:t>
            </a:r>
            <a:endParaRPr lang="it-IT" sz="2400" dirty="0">
              <a:solidFill>
                <a:schemeClr val="bg2">
                  <a:lumMod val="50000"/>
                </a:schemeClr>
              </a:solidFill>
              <a:latin typeface="Segoe UI Semibold" pitchFamily="34" charset="0"/>
              <a:cs typeface="Segoe UI Semibold" pitchFamily="34" charset="0"/>
            </a:endParaRPr>
          </a:p>
          <a:p>
            <a:pPr marL="800100" lvl="1"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Modello scelto: dimensione 350, per la maggiore varianza spiegata (90%)</a:t>
            </a:r>
          </a:p>
        </p:txBody>
      </p:sp>
      <p:graphicFrame>
        <p:nvGraphicFramePr>
          <p:cNvPr id="6" name="Tabella 5"/>
          <p:cNvGraphicFramePr>
            <a:graphicFrameLocks noGrp="1"/>
          </p:cNvGraphicFramePr>
          <p:nvPr>
            <p:extLst>
              <p:ext uri="{D42A27DB-BD31-4B8C-83A1-F6EECF244321}">
                <p14:modId xmlns:p14="http://schemas.microsoft.com/office/powerpoint/2010/main" val="1502757697"/>
              </p:ext>
            </p:extLst>
          </p:nvPr>
        </p:nvGraphicFramePr>
        <p:xfrm>
          <a:off x="1511660" y="3861048"/>
          <a:ext cx="5976664" cy="2540207"/>
        </p:xfrm>
        <a:graphic>
          <a:graphicData uri="http://schemas.openxmlformats.org/drawingml/2006/table">
            <a:tbl>
              <a:tblPr firstRow="1" bandRow="1">
                <a:tableStyleId>{85BE263C-DBD7-4A20-BB59-AAB30ACAA65A}</a:tableStyleId>
              </a:tblPr>
              <a:tblGrid>
                <a:gridCol w="1512168">
                  <a:extLst>
                    <a:ext uri="{9D8B030D-6E8A-4147-A177-3AD203B41FA5}">
                      <a16:colId xmlns:a16="http://schemas.microsoft.com/office/drawing/2014/main" xmlns="" val="20000"/>
                    </a:ext>
                  </a:extLst>
                </a:gridCol>
                <a:gridCol w="960810">
                  <a:extLst>
                    <a:ext uri="{9D8B030D-6E8A-4147-A177-3AD203B41FA5}">
                      <a16:colId xmlns:a16="http://schemas.microsoft.com/office/drawing/2014/main" xmlns="" val="20001"/>
                    </a:ext>
                  </a:extLst>
                </a:gridCol>
                <a:gridCol w="1343446">
                  <a:extLst>
                    <a:ext uri="{9D8B030D-6E8A-4147-A177-3AD203B41FA5}">
                      <a16:colId xmlns:a16="http://schemas.microsoft.com/office/drawing/2014/main" xmlns="" val="20002"/>
                    </a:ext>
                  </a:extLst>
                </a:gridCol>
                <a:gridCol w="1008112">
                  <a:extLst>
                    <a:ext uri="{9D8B030D-6E8A-4147-A177-3AD203B41FA5}">
                      <a16:colId xmlns:a16="http://schemas.microsoft.com/office/drawing/2014/main" xmlns="" val="20003"/>
                    </a:ext>
                  </a:extLst>
                </a:gridCol>
                <a:gridCol w="1152128">
                  <a:extLst>
                    <a:ext uri="{9D8B030D-6E8A-4147-A177-3AD203B41FA5}">
                      <a16:colId xmlns:a16="http://schemas.microsoft.com/office/drawing/2014/main" xmlns="" val="20004"/>
                    </a:ext>
                  </a:extLst>
                </a:gridCol>
              </a:tblGrid>
              <a:tr h="563945">
                <a:tc>
                  <a:txBody>
                    <a:bodyPr/>
                    <a:lstStyle/>
                    <a:p>
                      <a:pPr algn="ctr"/>
                      <a:r>
                        <a:rPr lang="it-IT" dirty="0"/>
                        <a:t>Dimensione</a:t>
                      </a:r>
                    </a:p>
                  </a:txBody>
                  <a:tcPr anchor="ctr"/>
                </a:tc>
                <a:tc>
                  <a:txBody>
                    <a:bodyPr/>
                    <a:lstStyle/>
                    <a:p>
                      <a:pPr algn="ctr"/>
                      <a:r>
                        <a:rPr lang="it-IT" dirty="0" err="1"/>
                        <a:t>Eps</a:t>
                      </a:r>
                      <a:endParaRPr lang="it-IT" dirty="0"/>
                    </a:p>
                  </a:txBody>
                  <a:tcPr anchor="ctr"/>
                </a:tc>
                <a:tc>
                  <a:txBody>
                    <a:bodyPr/>
                    <a:lstStyle/>
                    <a:p>
                      <a:pPr algn="ctr"/>
                      <a:r>
                        <a:rPr lang="it-IT" dirty="0" err="1"/>
                        <a:t>Min</a:t>
                      </a:r>
                      <a:r>
                        <a:rPr lang="it-IT" dirty="0"/>
                        <a:t> </a:t>
                      </a:r>
                      <a:r>
                        <a:rPr lang="it-IT" dirty="0" err="1"/>
                        <a:t>points</a:t>
                      </a:r>
                      <a:endParaRPr lang="it-IT" dirty="0"/>
                    </a:p>
                  </a:txBody>
                  <a:tcPr anchor="ctr"/>
                </a:tc>
                <a:tc>
                  <a:txBody>
                    <a:bodyPr/>
                    <a:lstStyle/>
                    <a:p>
                      <a:pPr algn="ctr"/>
                      <a:r>
                        <a:rPr lang="it-IT" dirty="0"/>
                        <a:t>SSE</a:t>
                      </a:r>
                    </a:p>
                  </a:txBody>
                  <a:tcPr anchor="ctr"/>
                </a:tc>
                <a:tc>
                  <a:txBody>
                    <a:bodyPr/>
                    <a:lstStyle/>
                    <a:p>
                      <a:pPr algn="ctr"/>
                      <a:r>
                        <a:rPr lang="it-IT" dirty="0"/>
                        <a:t>Clusters</a:t>
                      </a:r>
                    </a:p>
                  </a:txBody>
                  <a:tcPr anchor="ctr"/>
                </a:tc>
                <a:extLst>
                  <a:ext uri="{0D108BD9-81ED-4DB2-BD59-A6C34878D82A}">
                    <a16:rowId xmlns:a16="http://schemas.microsoft.com/office/drawing/2014/main" xmlns="" val="10000"/>
                  </a:ext>
                </a:extLst>
              </a:tr>
              <a:tr h="658754">
                <a:tc>
                  <a:txBody>
                    <a:bodyPr/>
                    <a:lstStyle/>
                    <a:p>
                      <a:pPr algn="ctr"/>
                      <a:r>
                        <a:rPr lang="it-IT" dirty="0">
                          <a:solidFill>
                            <a:srgbClr val="002060"/>
                          </a:solidFill>
                        </a:rPr>
                        <a:t>350</a:t>
                      </a:r>
                    </a:p>
                  </a:txBody>
                  <a:tcPr anchor="ctr"/>
                </a:tc>
                <a:tc>
                  <a:txBody>
                    <a:bodyPr/>
                    <a:lstStyle/>
                    <a:p>
                      <a:pPr algn="ctr"/>
                      <a:r>
                        <a:rPr lang="it-IT" dirty="0">
                          <a:solidFill>
                            <a:srgbClr val="002060"/>
                          </a:solidFill>
                        </a:rPr>
                        <a:t>1,1</a:t>
                      </a:r>
                    </a:p>
                  </a:txBody>
                  <a:tcPr anchor="ctr"/>
                </a:tc>
                <a:tc>
                  <a:txBody>
                    <a:bodyPr/>
                    <a:lstStyle/>
                    <a:p>
                      <a:pPr algn="ctr"/>
                      <a:r>
                        <a:rPr lang="it-IT" dirty="0">
                          <a:solidFill>
                            <a:srgbClr val="002060"/>
                          </a:solidFill>
                        </a:rPr>
                        <a:t>7</a:t>
                      </a:r>
                    </a:p>
                  </a:txBody>
                  <a:tcPr anchor="ctr"/>
                </a:tc>
                <a:tc>
                  <a:txBody>
                    <a:bodyPr/>
                    <a:lstStyle/>
                    <a:p>
                      <a:pPr algn="ctr"/>
                      <a:r>
                        <a:rPr lang="it-IT" dirty="0">
                          <a:solidFill>
                            <a:srgbClr val="002060"/>
                          </a:solidFill>
                        </a:rPr>
                        <a:t>269.79</a:t>
                      </a:r>
                    </a:p>
                  </a:txBody>
                  <a:tcPr anchor="ctr"/>
                </a:tc>
                <a:tc>
                  <a:txBody>
                    <a:bodyPr/>
                    <a:lstStyle/>
                    <a:p>
                      <a:pPr algn="ctr"/>
                      <a:r>
                        <a:rPr lang="it-IT" dirty="0">
                          <a:solidFill>
                            <a:srgbClr val="002060"/>
                          </a:solidFill>
                        </a:rPr>
                        <a:t>0: 88</a:t>
                      </a:r>
                    </a:p>
                    <a:p>
                      <a:pPr algn="ctr"/>
                      <a:r>
                        <a:rPr lang="it-IT" dirty="0">
                          <a:solidFill>
                            <a:srgbClr val="002060"/>
                          </a:solidFill>
                        </a:rPr>
                        <a:t>1:367</a:t>
                      </a:r>
                    </a:p>
                  </a:txBody>
                  <a:tcPr anchor="ctr"/>
                </a:tc>
                <a:extLst>
                  <a:ext uri="{0D108BD9-81ED-4DB2-BD59-A6C34878D82A}">
                    <a16:rowId xmlns:a16="http://schemas.microsoft.com/office/drawing/2014/main" xmlns="" val="10001"/>
                  </a:ext>
                </a:extLst>
              </a:tr>
              <a:tr h="658754">
                <a:tc>
                  <a:txBody>
                    <a:bodyPr/>
                    <a:lstStyle/>
                    <a:p>
                      <a:pPr algn="ctr"/>
                      <a:r>
                        <a:rPr lang="it-IT" dirty="0">
                          <a:solidFill>
                            <a:srgbClr val="002060"/>
                          </a:solidFill>
                        </a:rPr>
                        <a:t>251</a:t>
                      </a:r>
                    </a:p>
                  </a:txBody>
                  <a:tcPr anchor="ctr"/>
                </a:tc>
                <a:tc>
                  <a:txBody>
                    <a:bodyPr/>
                    <a:lstStyle/>
                    <a:p>
                      <a:pPr algn="ctr"/>
                      <a:r>
                        <a:rPr lang="it-IT" dirty="0">
                          <a:solidFill>
                            <a:srgbClr val="002060"/>
                          </a:solidFill>
                        </a:rPr>
                        <a:t>0,97</a:t>
                      </a:r>
                    </a:p>
                  </a:txBody>
                  <a:tcPr anchor="ctr"/>
                </a:tc>
                <a:tc>
                  <a:txBody>
                    <a:bodyPr/>
                    <a:lstStyle/>
                    <a:p>
                      <a:pPr algn="ctr"/>
                      <a:r>
                        <a:rPr lang="it-IT" dirty="0">
                          <a:solidFill>
                            <a:srgbClr val="002060"/>
                          </a:solidFill>
                        </a:rPr>
                        <a:t>7</a:t>
                      </a:r>
                    </a:p>
                  </a:txBody>
                  <a:tcPr anchor="ctr"/>
                </a:tc>
                <a:tc>
                  <a:txBody>
                    <a:bodyPr/>
                    <a:lstStyle/>
                    <a:p>
                      <a:pPr algn="ctr"/>
                      <a:r>
                        <a:rPr lang="it-IT" dirty="0">
                          <a:solidFill>
                            <a:srgbClr val="002060"/>
                          </a:solidFill>
                        </a:rPr>
                        <a:t>215,82</a:t>
                      </a:r>
                    </a:p>
                  </a:txBody>
                  <a:tcPr anchor="ctr"/>
                </a:tc>
                <a:tc>
                  <a:txBody>
                    <a:bodyPr/>
                    <a:lstStyle/>
                    <a:p>
                      <a:pPr algn="ctr"/>
                      <a:r>
                        <a:rPr lang="it-IT" dirty="0">
                          <a:solidFill>
                            <a:srgbClr val="002060"/>
                          </a:solidFill>
                        </a:rPr>
                        <a:t>0:46</a:t>
                      </a:r>
                    </a:p>
                    <a:p>
                      <a:pPr algn="ctr"/>
                      <a:r>
                        <a:rPr lang="it-IT" dirty="0">
                          <a:solidFill>
                            <a:srgbClr val="002060"/>
                          </a:solidFill>
                        </a:rPr>
                        <a:t>1:409</a:t>
                      </a:r>
                    </a:p>
                  </a:txBody>
                  <a:tcPr anchor="ctr"/>
                </a:tc>
                <a:extLst>
                  <a:ext uri="{0D108BD9-81ED-4DB2-BD59-A6C34878D82A}">
                    <a16:rowId xmlns:a16="http://schemas.microsoft.com/office/drawing/2014/main" xmlns="" val="10002"/>
                  </a:ext>
                </a:extLst>
              </a:tr>
              <a:tr h="658754">
                <a:tc>
                  <a:txBody>
                    <a:bodyPr/>
                    <a:lstStyle/>
                    <a:p>
                      <a:pPr algn="ctr"/>
                      <a:r>
                        <a:rPr lang="it-IT" dirty="0">
                          <a:solidFill>
                            <a:srgbClr val="002060"/>
                          </a:solidFill>
                        </a:rPr>
                        <a:t>150</a:t>
                      </a:r>
                    </a:p>
                  </a:txBody>
                  <a:tcPr anchor="ctr"/>
                </a:tc>
                <a:tc>
                  <a:txBody>
                    <a:bodyPr/>
                    <a:lstStyle/>
                    <a:p>
                      <a:pPr algn="ctr"/>
                      <a:r>
                        <a:rPr lang="it-IT" dirty="0">
                          <a:solidFill>
                            <a:srgbClr val="002060"/>
                          </a:solidFill>
                        </a:rPr>
                        <a:t>0,7</a:t>
                      </a:r>
                    </a:p>
                  </a:txBody>
                  <a:tcPr anchor="ctr"/>
                </a:tc>
                <a:tc>
                  <a:txBody>
                    <a:bodyPr/>
                    <a:lstStyle/>
                    <a:p>
                      <a:pPr algn="ctr"/>
                      <a:r>
                        <a:rPr lang="it-IT" dirty="0">
                          <a:solidFill>
                            <a:srgbClr val="002060"/>
                          </a:solidFill>
                        </a:rPr>
                        <a:t>6</a:t>
                      </a:r>
                    </a:p>
                  </a:txBody>
                  <a:tcPr anchor="ctr"/>
                </a:tc>
                <a:tc>
                  <a:txBody>
                    <a:bodyPr/>
                    <a:lstStyle/>
                    <a:p>
                      <a:pPr algn="ctr"/>
                      <a:r>
                        <a:rPr lang="it-IT" dirty="0">
                          <a:solidFill>
                            <a:srgbClr val="002060"/>
                          </a:solidFill>
                        </a:rPr>
                        <a:t>120,46</a:t>
                      </a:r>
                    </a:p>
                  </a:txBody>
                  <a:tcPr anchor="ctr"/>
                </a:tc>
                <a:tc>
                  <a:txBody>
                    <a:bodyPr/>
                    <a:lstStyle/>
                    <a:p>
                      <a:pPr algn="ctr"/>
                      <a:r>
                        <a:rPr lang="it-IT" dirty="0">
                          <a:solidFill>
                            <a:srgbClr val="002060"/>
                          </a:solidFill>
                        </a:rPr>
                        <a:t>0:66</a:t>
                      </a:r>
                    </a:p>
                    <a:p>
                      <a:pPr algn="ctr"/>
                      <a:r>
                        <a:rPr lang="it-IT" dirty="0">
                          <a:solidFill>
                            <a:srgbClr val="002060"/>
                          </a:solidFill>
                        </a:rPr>
                        <a:t>1:389</a:t>
                      </a: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535091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99592" y="260648"/>
            <a:ext cx="6280361" cy="924475"/>
          </a:xfrm>
        </p:spPr>
        <p:txBody>
          <a:bodyPr>
            <a:normAutofit fontScale="90000"/>
          </a:bodyPr>
          <a:lstStyle/>
          <a:p>
            <a:r>
              <a:rPr lang="it-IT" b="1" dirty="0">
                <a:solidFill>
                  <a:srgbClr val="FFFF00"/>
                </a:solidFill>
                <a:latin typeface="Euphemia" pitchFamily="34" charset="0"/>
              </a:rPr>
              <a:t>Clustering: K-</a:t>
            </a:r>
            <a:r>
              <a:rPr lang="it-IT" b="1" dirty="0" err="1">
                <a:solidFill>
                  <a:srgbClr val="FFFF00"/>
                </a:solidFill>
                <a:latin typeface="Euphemia" pitchFamily="34" charset="0"/>
              </a:rPr>
              <a:t>Means</a:t>
            </a:r>
            <a:r>
              <a:rPr lang="it-IT" b="1" dirty="0">
                <a:solidFill>
                  <a:srgbClr val="FFFF00"/>
                </a:solidFill>
                <a:latin typeface="Euphemia" pitchFamily="34" charset="0"/>
              </a:rPr>
              <a:t/>
            </a:r>
            <a:br>
              <a:rPr lang="it-IT" b="1" dirty="0">
                <a:solidFill>
                  <a:srgbClr val="FFFF00"/>
                </a:solidFill>
                <a:latin typeface="Euphemia" pitchFamily="34" charset="0"/>
              </a:rPr>
            </a:br>
            <a:r>
              <a:rPr lang="it-IT" b="1" dirty="0">
                <a:solidFill>
                  <a:srgbClr val="FFFF00"/>
                </a:solidFill>
                <a:latin typeface="Euphemia" pitchFamily="34" charset="0"/>
              </a:rPr>
              <a:t>	misura euclidea</a:t>
            </a:r>
          </a:p>
        </p:txBody>
      </p:sp>
      <p:sp>
        <p:nvSpPr>
          <p:cNvPr id="5" name="CasellaDiTesto 4"/>
          <p:cNvSpPr txBox="1"/>
          <p:nvPr/>
        </p:nvSpPr>
        <p:spPr>
          <a:xfrm>
            <a:off x="251520" y="1713683"/>
            <a:ext cx="8496944" cy="461665"/>
          </a:xfrm>
          <a:prstGeom prst="rect">
            <a:avLst/>
          </a:prstGeom>
          <a:noFill/>
        </p:spPr>
        <p:txBody>
          <a:bodyPr wrap="square" rtlCol="0">
            <a:spAutoFit/>
          </a:bodyPr>
          <a:lstStyle/>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Eliminazione di 88 </a:t>
            </a:r>
            <a:r>
              <a:rPr lang="it-IT" sz="2400" dirty="0" err="1">
                <a:solidFill>
                  <a:schemeClr val="bg2">
                    <a:lumMod val="50000"/>
                  </a:schemeClr>
                </a:solidFill>
                <a:latin typeface="Segoe UI Semibold" pitchFamily="34" charset="0"/>
                <a:cs typeface="Segoe UI Semibold" pitchFamily="34" charset="0"/>
              </a:rPr>
              <a:t>outliers</a:t>
            </a:r>
            <a:r>
              <a:rPr lang="it-IT" sz="2400" dirty="0">
                <a:solidFill>
                  <a:schemeClr val="bg2">
                    <a:lumMod val="50000"/>
                  </a:schemeClr>
                </a:solidFill>
                <a:latin typeface="Segoe UI Semibold" pitchFamily="34" charset="0"/>
                <a:cs typeface="Segoe UI Semibold" pitchFamily="34" charset="0"/>
              </a:rPr>
              <a:t> e applicazione del metodo: </a:t>
            </a:r>
          </a:p>
        </p:txBody>
      </p:sp>
      <p:pic>
        <p:nvPicPr>
          <p:cNvPr id="3" name="Immagine 2"/>
          <p:cNvPicPr>
            <a:picLocks noChangeAspect="1"/>
          </p:cNvPicPr>
          <p:nvPr/>
        </p:nvPicPr>
        <p:blipFill rotWithShape="1">
          <a:blip r:embed="rId2">
            <a:extLst>
              <a:ext uri="{28A0092B-C50C-407E-A947-70E740481C1C}">
                <a14:useLocalDpi xmlns:a14="http://schemas.microsoft.com/office/drawing/2010/main" val="0"/>
              </a:ext>
            </a:extLst>
          </a:blip>
          <a:srcRect t="17114"/>
          <a:stretch/>
        </p:blipFill>
        <p:spPr>
          <a:xfrm>
            <a:off x="5451709" y="3140968"/>
            <a:ext cx="2880320" cy="2718713"/>
          </a:xfrm>
          <a:prstGeom prst="rect">
            <a:avLst/>
          </a:prstGeom>
        </p:spPr>
      </p:pic>
      <p:sp>
        <p:nvSpPr>
          <p:cNvPr id="8" name="CasellaDiTesto 7"/>
          <p:cNvSpPr txBox="1"/>
          <p:nvPr/>
        </p:nvSpPr>
        <p:spPr>
          <a:xfrm>
            <a:off x="5451709" y="2384844"/>
            <a:ext cx="2919389"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k=10    SSE=262,30</a:t>
            </a:r>
          </a:p>
        </p:txBody>
      </p:sp>
      <p:sp>
        <p:nvSpPr>
          <p:cNvPr id="9" name="CasellaDiTesto 8"/>
          <p:cNvSpPr txBox="1"/>
          <p:nvPr/>
        </p:nvSpPr>
        <p:spPr>
          <a:xfrm>
            <a:off x="567694" y="2384846"/>
            <a:ext cx="3716274"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Grafico SSE al variare di k</a:t>
            </a:r>
          </a:p>
        </p:txBody>
      </p:sp>
      <p:pic>
        <p:nvPicPr>
          <p:cNvPr id="6" name="Immagine 5">
            <a:extLst>
              <a:ext uri="{FF2B5EF4-FFF2-40B4-BE49-F238E27FC236}">
                <a16:creationId xmlns:a16="http://schemas.microsoft.com/office/drawing/2014/main" xmlns="" id="{FDF38F5B-DCC0-4ACB-AA8D-66DF55386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86" y="2828232"/>
            <a:ext cx="4956478" cy="3310415"/>
          </a:xfrm>
          <a:prstGeom prst="rect">
            <a:avLst/>
          </a:prstGeom>
        </p:spPr>
      </p:pic>
    </p:spTree>
    <p:extLst>
      <p:ext uri="{BB962C8B-B14F-4D97-AF65-F5344CB8AC3E}">
        <p14:creationId xmlns:p14="http://schemas.microsoft.com/office/powerpoint/2010/main" val="1209899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olo 1"/>
          <p:cNvSpPr>
            <a:spLocks noGrp="1"/>
          </p:cNvSpPr>
          <p:nvPr>
            <p:ph type="title"/>
          </p:nvPr>
        </p:nvSpPr>
        <p:spPr>
          <a:xfrm>
            <a:off x="899592" y="260648"/>
            <a:ext cx="6280361" cy="924475"/>
          </a:xfrm>
        </p:spPr>
        <p:txBody>
          <a:bodyPr>
            <a:normAutofit fontScale="90000"/>
          </a:bodyPr>
          <a:lstStyle/>
          <a:p>
            <a:r>
              <a:rPr lang="it-IT" b="1" dirty="0">
                <a:solidFill>
                  <a:srgbClr val="FFFF00"/>
                </a:solidFill>
                <a:latin typeface="Euphemia" pitchFamily="34" charset="0"/>
              </a:rPr>
              <a:t>Clustering: K-</a:t>
            </a:r>
            <a:r>
              <a:rPr lang="it-IT" b="1" dirty="0" err="1">
                <a:solidFill>
                  <a:srgbClr val="FFFF00"/>
                </a:solidFill>
                <a:latin typeface="Euphemia" pitchFamily="34" charset="0"/>
              </a:rPr>
              <a:t>Means</a:t>
            </a:r>
            <a:r>
              <a:rPr lang="it-IT" b="1" dirty="0">
                <a:solidFill>
                  <a:srgbClr val="FFFF00"/>
                </a:solidFill>
                <a:latin typeface="Euphemia" pitchFamily="34" charset="0"/>
              </a:rPr>
              <a:t/>
            </a:r>
            <a:br>
              <a:rPr lang="it-IT" b="1" dirty="0">
                <a:solidFill>
                  <a:srgbClr val="FFFF00"/>
                </a:solidFill>
                <a:latin typeface="Euphemia" pitchFamily="34" charset="0"/>
              </a:rPr>
            </a:br>
            <a:r>
              <a:rPr lang="it-IT" b="1" dirty="0">
                <a:solidFill>
                  <a:srgbClr val="FFFF00"/>
                </a:solidFill>
                <a:latin typeface="Euphemia" pitchFamily="34" charset="0"/>
              </a:rPr>
              <a:t>	misura euclidea</a:t>
            </a:r>
          </a:p>
        </p:txBody>
      </p:sp>
      <p:sp>
        <p:nvSpPr>
          <p:cNvPr id="5" name="CasellaDiTesto 4"/>
          <p:cNvSpPr txBox="1"/>
          <p:nvPr/>
        </p:nvSpPr>
        <p:spPr>
          <a:xfrm>
            <a:off x="251520" y="1713683"/>
            <a:ext cx="8496944" cy="461665"/>
          </a:xfrm>
          <a:prstGeom prst="rect">
            <a:avLst/>
          </a:prstGeom>
          <a:noFill/>
        </p:spPr>
        <p:txBody>
          <a:bodyPr wrap="square" rtlCol="0">
            <a:spAutoFit/>
          </a:bodyPr>
          <a:lstStyle/>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Eliminazione di 88 </a:t>
            </a:r>
            <a:r>
              <a:rPr lang="it-IT" sz="2400" dirty="0" err="1">
                <a:solidFill>
                  <a:schemeClr val="bg2">
                    <a:lumMod val="50000"/>
                  </a:schemeClr>
                </a:solidFill>
                <a:latin typeface="Segoe UI Semibold" pitchFamily="34" charset="0"/>
                <a:cs typeface="Segoe UI Semibold" pitchFamily="34" charset="0"/>
              </a:rPr>
              <a:t>outliers</a:t>
            </a:r>
            <a:r>
              <a:rPr lang="it-IT" sz="2400" dirty="0">
                <a:solidFill>
                  <a:schemeClr val="bg2">
                    <a:lumMod val="50000"/>
                  </a:schemeClr>
                </a:solidFill>
                <a:latin typeface="Segoe UI Semibold" pitchFamily="34" charset="0"/>
                <a:cs typeface="Segoe UI Semibold" pitchFamily="34" charset="0"/>
              </a:rPr>
              <a:t> e applicazione del metodo: </a:t>
            </a:r>
          </a:p>
        </p:txBody>
      </p:sp>
      <p:graphicFrame>
        <p:nvGraphicFramePr>
          <p:cNvPr id="7" name="Grafico 6"/>
          <p:cNvGraphicFramePr>
            <a:graphicFrameLocks/>
          </p:cNvGraphicFramePr>
          <p:nvPr/>
        </p:nvGraphicFramePr>
        <p:xfrm>
          <a:off x="251520" y="2924944"/>
          <a:ext cx="4953973" cy="3309400"/>
        </p:xfrm>
        <a:graphic>
          <a:graphicData uri="http://schemas.openxmlformats.org/drawingml/2006/chart">
            <c:chart xmlns:c="http://schemas.openxmlformats.org/drawingml/2006/chart" xmlns:r="http://schemas.openxmlformats.org/officeDocument/2006/relationships" r:id="rId2"/>
          </a:graphicData>
        </a:graphic>
      </p:graphicFrame>
      <p:pic>
        <p:nvPicPr>
          <p:cNvPr id="3" name="Immagine 2"/>
          <p:cNvPicPr>
            <a:picLocks noChangeAspect="1"/>
          </p:cNvPicPr>
          <p:nvPr/>
        </p:nvPicPr>
        <p:blipFill rotWithShape="1">
          <a:blip r:embed="rId3">
            <a:extLst>
              <a:ext uri="{28A0092B-C50C-407E-A947-70E740481C1C}">
                <a14:useLocalDpi xmlns:a14="http://schemas.microsoft.com/office/drawing/2010/main" val="0"/>
              </a:ext>
            </a:extLst>
          </a:blip>
          <a:srcRect t="17114"/>
          <a:stretch/>
        </p:blipFill>
        <p:spPr>
          <a:xfrm>
            <a:off x="5451709" y="3140968"/>
            <a:ext cx="2880320" cy="2718713"/>
          </a:xfrm>
          <a:prstGeom prst="rect">
            <a:avLst/>
          </a:prstGeom>
        </p:spPr>
      </p:pic>
      <p:sp>
        <p:nvSpPr>
          <p:cNvPr id="8" name="CasellaDiTesto 7"/>
          <p:cNvSpPr txBox="1"/>
          <p:nvPr/>
        </p:nvSpPr>
        <p:spPr>
          <a:xfrm>
            <a:off x="5451709" y="2384844"/>
            <a:ext cx="2919389"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k=10    SSE=262,30</a:t>
            </a:r>
          </a:p>
        </p:txBody>
      </p:sp>
      <p:sp>
        <p:nvSpPr>
          <p:cNvPr id="9" name="CasellaDiTesto 8"/>
          <p:cNvSpPr txBox="1"/>
          <p:nvPr/>
        </p:nvSpPr>
        <p:spPr>
          <a:xfrm>
            <a:off x="611560" y="2384846"/>
            <a:ext cx="3716274"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Grafico SSE al variare di k</a:t>
            </a:r>
          </a:p>
        </p:txBody>
      </p:sp>
    </p:spTree>
    <p:extLst>
      <p:ext uri="{BB962C8B-B14F-4D97-AF65-F5344CB8AC3E}">
        <p14:creationId xmlns:p14="http://schemas.microsoft.com/office/powerpoint/2010/main" val="3165337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3568" y="260648"/>
            <a:ext cx="7467600" cy="1143000"/>
          </a:xfrm>
        </p:spPr>
        <p:txBody>
          <a:bodyPr>
            <a:normAutofit/>
          </a:bodyPr>
          <a:lstStyle/>
          <a:p>
            <a:r>
              <a:rPr lang="it-IT" b="1" dirty="0">
                <a:solidFill>
                  <a:srgbClr val="FFFF00"/>
                </a:solidFill>
                <a:latin typeface="Euphemia" pitchFamily="34" charset="0"/>
              </a:rPr>
              <a:t>Obiettivi</a:t>
            </a:r>
          </a:p>
        </p:txBody>
      </p:sp>
      <p:sp>
        <p:nvSpPr>
          <p:cNvPr id="3" name="Segnaposto contenuto 2"/>
          <p:cNvSpPr>
            <a:spLocks noGrp="1"/>
          </p:cNvSpPr>
          <p:nvPr>
            <p:ph idx="1"/>
          </p:nvPr>
        </p:nvSpPr>
        <p:spPr/>
        <p:txBody>
          <a:bodyPr>
            <a:normAutofit/>
          </a:bodyPr>
          <a:lstStyle/>
          <a:p>
            <a:pPr marL="285750" indent="-285750">
              <a:buFont typeface="Courier New" pitchFamily="49" charset="0"/>
              <a:buChar char="o"/>
            </a:pPr>
            <a:r>
              <a:rPr lang="it-IT" sz="3600" dirty="0" err="1">
                <a:solidFill>
                  <a:schemeClr val="bg2">
                    <a:lumMod val="75000"/>
                  </a:schemeClr>
                </a:solidFill>
                <a:latin typeface="Segoe UI Semibold" pitchFamily="34" charset="0"/>
                <a:cs typeface="Segoe UI Semibold" pitchFamily="34" charset="0"/>
              </a:rPr>
              <a:t>Clusterizzazione</a:t>
            </a:r>
            <a:r>
              <a:rPr lang="it-IT" sz="3600" dirty="0">
                <a:solidFill>
                  <a:schemeClr val="bg2">
                    <a:lumMod val="75000"/>
                  </a:schemeClr>
                </a:solidFill>
                <a:latin typeface="Segoe UI Semibold" pitchFamily="34" charset="0"/>
                <a:cs typeface="Segoe UI Semibold" pitchFamily="34" charset="0"/>
              </a:rPr>
              <a:t> delle news mediante analisi testuale</a:t>
            </a:r>
          </a:p>
          <a:p>
            <a:pPr marL="285750" indent="-285750">
              <a:buFont typeface="Courier New" pitchFamily="49" charset="0"/>
              <a:buChar char="o"/>
            </a:pPr>
            <a:endParaRPr lang="it-IT" sz="3600" dirty="0">
              <a:solidFill>
                <a:schemeClr val="bg2">
                  <a:lumMod val="75000"/>
                </a:schemeClr>
              </a:solidFill>
              <a:latin typeface="Segoe UI Semibold" pitchFamily="34" charset="0"/>
              <a:cs typeface="Segoe UI Semibold" pitchFamily="34" charset="0"/>
            </a:endParaRPr>
          </a:p>
          <a:p>
            <a:pPr marL="285750" indent="-285750">
              <a:buFont typeface="Courier New" pitchFamily="49" charset="0"/>
              <a:buChar char="o"/>
            </a:pPr>
            <a:r>
              <a:rPr lang="it-IT" sz="3600" dirty="0">
                <a:solidFill>
                  <a:schemeClr val="bg2">
                    <a:lumMod val="75000"/>
                  </a:schemeClr>
                </a:solidFill>
                <a:latin typeface="Segoe UI Semibold" pitchFamily="34" charset="0"/>
                <a:cs typeface="Segoe UI Semibold" pitchFamily="34" charset="0"/>
              </a:rPr>
              <a:t>Caratterizzazione dei cluster in base all’influenza delle news sull’andamento finanziario degli stock di appartenenza </a:t>
            </a:r>
          </a:p>
        </p:txBody>
      </p:sp>
    </p:spTree>
    <p:extLst>
      <p:ext uri="{BB962C8B-B14F-4D97-AF65-F5344CB8AC3E}">
        <p14:creationId xmlns:p14="http://schemas.microsoft.com/office/powerpoint/2010/main" val="826275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99592" y="260648"/>
            <a:ext cx="6280361" cy="924475"/>
          </a:xfrm>
        </p:spPr>
        <p:txBody>
          <a:bodyPr>
            <a:normAutofit fontScale="90000"/>
          </a:bodyPr>
          <a:lstStyle/>
          <a:p>
            <a:r>
              <a:rPr lang="it-IT" b="1" dirty="0">
                <a:solidFill>
                  <a:srgbClr val="FFFF00"/>
                </a:solidFill>
                <a:latin typeface="Euphemia" pitchFamily="34" charset="0"/>
              </a:rPr>
              <a:t>Clustering con misura euclidea: miglior modello</a:t>
            </a:r>
          </a:p>
        </p:txBody>
      </p:sp>
      <p:sp>
        <p:nvSpPr>
          <p:cNvPr id="3" name="CasellaDiTesto 2"/>
          <p:cNvSpPr txBox="1"/>
          <p:nvPr/>
        </p:nvSpPr>
        <p:spPr>
          <a:xfrm>
            <a:off x="2776189" y="1772250"/>
            <a:ext cx="3288208"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Confronto tramite SSE</a:t>
            </a:r>
          </a:p>
        </p:txBody>
      </p:sp>
      <p:sp>
        <p:nvSpPr>
          <p:cNvPr id="5" name="CasellaDiTesto 4"/>
          <p:cNvSpPr txBox="1"/>
          <p:nvPr/>
        </p:nvSpPr>
        <p:spPr>
          <a:xfrm>
            <a:off x="467544" y="2428947"/>
            <a:ext cx="2308645" cy="1200329"/>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DBSCAN </a:t>
            </a:r>
          </a:p>
          <a:p>
            <a:pPr marL="342900" indent="-342900">
              <a:buFont typeface="Arial" pitchFamily="34" charset="0"/>
              <a:buChar char="•"/>
            </a:pPr>
            <a:r>
              <a:rPr lang="it-IT" sz="2400" dirty="0" err="1">
                <a:solidFill>
                  <a:schemeClr val="bg2">
                    <a:lumMod val="50000"/>
                  </a:schemeClr>
                </a:solidFill>
                <a:latin typeface="Segoe UI Semibold" pitchFamily="34" charset="0"/>
                <a:cs typeface="Segoe UI Semibold" pitchFamily="34" charset="0"/>
              </a:rPr>
              <a:t>Eps</a:t>
            </a:r>
            <a:r>
              <a:rPr lang="it-IT" sz="2400" dirty="0">
                <a:solidFill>
                  <a:schemeClr val="bg2">
                    <a:lumMod val="50000"/>
                  </a:schemeClr>
                </a:solidFill>
                <a:latin typeface="Segoe UI Semibold" pitchFamily="34" charset="0"/>
                <a:cs typeface="Segoe UI Semibold" pitchFamily="34" charset="0"/>
              </a:rPr>
              <a:t>: 1,1</a:t>
            </a:r>
          </a:p>
          <a:p>
            <a:pPr marL="342900" indent="-342900">
              <a:buFont typeface="Arial" pitchFamily="34" charset="0"/>
              <a:buChar char="•"/>
            </a:pPr>
            <a:r>
              <a:rPr lang="it-IT" sz="2400" dirty="0" err="1">
                <a:solidFill>
                  <a:schemeClr val="bg2">
                    <a:lumMod val="50000"/>
                  </a:schemeClr>
                </a:solidFill>
                <a:latin typeface="Segoe UI Semibold" pitchFamily="34" charset="0"/>
                <a:cs typeface="Segoe UI Semibold" pitchFamily="34" charset="0"/>
              </a:rPr>
              <a:t>Min</a:t>
            </a:r>
            <a:r>
              <a:rPr lang="it-IT" sz="2400" dirty="0">
                <a:solidFill>
                  <a:schemeClr val="bg2">
                    <a:lumMod val="50000"/>
                  </a:schemeClr>
                </a:solidFill>
                <a:latin typeface="Segoe UI Semibold" pitchFamily="34" charset="0"/>
                <a:cs typeface="Segoe UI Semibold" pitchFamily="34" charset="0"/>
              </a:rPr>
              <a:t> </a:t>
            </a:r>
            <a:r>
              <a:rPr lang="it-IT" sz="2400" dirty="0" err="1">
                <a:solidFill>
                  <a:schemeClr val="bg2">
                    <a:lumMod val="50000"/>
                  </a:schemeClr>
                </a:solidFill>
                <a:latin typeface="Segoe UI Semibold" pitchFamily="34" charset="0"/>
                <a:cs typeface="Segoe UI Semibold" pitchFamily="34" charset="0"/>
              </a:rPr>
              <a:t>point</a:t>
            </a:r>
            <a:r>
              <a:rPr lang="it-IT" sz="2400" dirty="0">
                <a:solidFill>
                  <a:schemeClr val="bg2">
                    <a:lumMod val="50000"/>
                  </a:schemeClr>
                </a:solidFill>
                <a:latin typeface="Segoe UI Semibold" pitchFamily="34" charset="0"/>
                <a:cs typeface="Segoe UI Semibold" pitchFamily="34" charset="0"/>
              </a:rPr>
              <a:t>: 7 </a:t>
            </a:r>
          </a:p>
        </p:txBody>
      </p:sp>
      <p:sp>
        <p:nvSpPr>
          <p:cNvPr id="6" name="CasellaDiTesto 5"/>
          <p:cNvSpPr txBox="1"/>
          <p:nvPr/>
        </p:nvSpPr>
        <p:spPr>
          <a:xfrm>
            <a:off x="6569510" y="2423896"/>
            <a:ext cx="1415772" cy="830997"/>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K-</a:t>
            </a:r>
            <a:r>
              <a:rPr lang="it-IT" sz="2400" dirty="0" err="1">
                <a:solidFill>
                  <a:schemeClr val="bg2">
                    <a:lumMod val="50000"/>
                  </a:schemeClr>
                </a:solidFill>
                <a:latin typeface="Segoe UI Semibold" pitchFamily="34" charset="0"/>
                <a:cs typeface="Segoe UI Semibold" pitchFamily="34" charset="0"/>
              </a:rPr>
              <a:t>Means</a:t>
            </a:r>
            <a:endParaRPr lang="it-IT" sz="2400" dirty="0">
              <a:solidFill>
                <a:schemeClr val="bg2">
                  <a:lumMod val="50000"/>
                </a:schemeClr>
              </a:solidFill>
              <a:latin typeface="Segoe UI Semibold" pitchFamily="34" charset="0"/>
              <a:cs typeface="Segoe UI Semibold" pitchFamily="34" charset="0"/>
            </a:endParaRPr>
          </a:p>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K: 10</a:t>
            </a:r>
          </a:p>
        </p:txBody>
      </p:sp>
      <p:sp>
        <p:nvSpPr>
          <p:cNvPr id="7" name="CasellaDiTesto 6"/>
          <p:cNvSpPr txBox="1"/>
          <p:nvPr/>
        </p:nvSpPr>
        <p:spPr>
          <a:xfrm>
            <a:off x="6228184" y="4444896"/>
            <a:ext cx="1907895"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SSE = 262,3 </a:t>
            </a:r>
          </a:p>
        </p:txBody>
      </p:sp>
      <p:sp>
        <p:nvSpPr>
          <p:cNvPr id="8" name="CasellaDiTesto 7"/>
          <p:cNvSpPr txBox="1"/>
          <p:nvPr/>
        </p:nvSpPr>
        <p:spPr>
          <a:xfrm>
            <a:off x="539552" y="4444895"/>
            <a:ext cx="2073003"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SSE = 269,79 </a:t>
            </a:r>
          </a:p>
        </p:txBody>
      </p:sp>
      <p:sp>
        <p:nvSpPr>
          <p:cNvPr id="12" name="Freccia angolare in su 11"/>
          <p:cNvSpPr/>
          <p:nvPr/>
        </p:nvSpPr>
        <p:spPr>
          <a:xfrm rot="10800000">
            <a:off x="1290215" y="1859633"/>
            <a:ext cx="1368152" cy="374282"/>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3" name="Freccia angolare in su 12"/>
          <p:cNvSpPr/>
          <p:nvPr/>
        </p:nvSpPr>
        <p:spPr>
          <a:xfrm rot="10800000" flipH="1">
            <a:off x="6200239" y="1859633"/>
            <a:ext cx="1185169" cy="374282"/>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6" name="Freccia a destra 15"/>
          <p:cNvSpPr/>
          <p:nvPr/>
        </p:nvSpPr>
        <p:spPr>
          <a:xfrm rot="5400000">
            <a:off x="6773396" y="3752983"/>
            <a:ext cx="1008000" cy="21602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7" name="Freccia a destra 16"/>
          <p:cNvSpPr/>
          <p:nvPr/>
        </p:nvSpPr>
        <p:spPr>
          <a:xfrm rot="5400000">
            <a:off x="1056287" y="3913836"/>
            <a:ext cx="683875" cy="21602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0" name="Freccia tridirezionale 19"/>
          <p:cNvSpPr/>
          <p:nvPr/>
        </p:nvSpPr>
        <p:spPr>
          <a:xfrm rot="10800000">
            <a:off x="2982327" y="4651653"/>
            <a:ext cx="2875931" cy="503319"/>
          </a:xfrm>
          <a:prstGeom prst="leftRigh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1" name="CasellaDiTesto 20"/>
          <p:cNvSpPr txBox="1"/>
          <p:nvPr/>
        </p:nvSpPr>
        <p:spPr>
          <a:xfrm>
            <a:off x="2398746" y="5445612"/>
            <a:ext cx="4043094"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Miglior modello = K-</a:t>
            </a:r>
            <a:r>
              <a:rPr lang="it-IT" sz="2400" dirty="0" err="1">
                <a:solidFill>
                  <a:schemeClr val="bg2">
                    <a:lumMod val="50000"/>
                  </a:schemeClr>
                </a:solidFill>
                <a:latin typeface="Segoe UI Semibold" pitchFamily="34" charset="0"/>
                <a:cs typeface="Segoe UI Semibold" pitchFamily="34" charset="0"/>
              </a:rPr>
              <a:t>Means</a:t>
            </a:r>
            <a:endParaRPr lang="it-IT" sz="2400" dirty="0">
              <a:solidFill>
                <a:schemeClr val="bg2">
                  <a:lumMod val="50000"/>
                </a:schemeClr>
              </a:solidFill>
              <a:latin typeface="Segoe UI Semibold" pitchFamily="34" charset="0"/>
              <a:cs typeface="Segoe UI Semibold" pitchFamily="34" charset="0"/>
            </a:endParaRPr>
          </a:p>
        </p:txBody>
      </p:sp>
    </p:spTree>
    <p:extLst>
      <p:ext uri="{BB962C8B-B14F-4D97-AF65-F5344CB8AC3E}">
        <p14:creationId xmlns:p14="http://schemas.microsoft.com/office/powerpoint/2010/main" val="2031932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1090372" y="332656"/>
            <a:ext cx="6847179" cy="924475"/>
          </a:xfrm>
        </p:spPr>
        <p:txBody>
          <a:bodyPr>
            <a:normAutofit fontScale="90000"/>
          </a:bodyPr>
          <a:lstStyle/>
          <a:p>
            <a:r>
              <a:rPr lang="it-IT" b="1" dirty="0">
                <a:solidFill>
                  <a:srgbClr val="FFFF00"/>
                </a:solidFill>
                <a:latin typeface="Euphemia" pitchFamily="34" charset="0"/>
              </a:rPr>
              <a:t>Confronto tra i due migliori</a:t>
            </a:r>
          </a:p>
        </p:txBody>
      </p:sp>
      <p:sp>
        <p:nvSpPr>
          <p:cNvPr id="6" name="CasellaDiTesto 5"/>
          <p:cNvSpPr txBox="1"/>
          <p:nvPr/>
        </p:nvSpPr>
        <p:spPr>
          <a:xfrm>
            <a:off x="5507568" y="1934636"/>
            <a:ext cx="3070071" cy="1200329"/>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K-</a:t>
            </a:r>
            <a:r>
              <a:rPr lang="it-IT" sz="2400" dirty="0" err="1">
                <a:solidFill>
                  <a:schemeClr val="bg2">
                    <a:lumMod val="50000"/>
                  </a:schemeClr>
                </a:solidFill>
                <a:latin typeface="Segoe UI Semibold" pitchFamily="34" charset="0"/>
                <a:cs typeface="Segoe UI Semibold" pitchFamily="34" charset="0"/>
              </a:rPr>
              <a:t>Means</a:t>
            </a:r>
            <a:endParaRPr lang="it-IT" sz="2400" dirty="0">
              <a:solidFill>
                <a:schemeClr val="bg2">
                  <a:lumMod val="50000"/>
                </a:schemeClr>
              </a:solidFill>
              <a:latin typeface="Segoe UI Semibold" pitchFamily="34" charset="0"/>
              <a:cs typeface="Segoe UI Semibold" pitchFamily="34" charset="0"/>
            </a:endParaRPr>
          </a:p>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K: 10</a:t>
            </a:r>
          </a:p>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Misura del coseno</a:t>
            </a:r>
          </a:p>
        </p:txBody>
      </p:sp>
      <p:sp>
        <p:nvSpPr>
          <p:cNvPr id="13" name="Freccia angolare in su 12"/>
          <p:cNvSpPr/>
          <p:nvPr/>
        </p:nvSpPr>
        <p:spPr>
          <a:xfrm rot="16200000" flipH="1">
            <a:off x="6421269" y="2902004"/>
            <a:ext cx="549933" cy="1368153"/>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1" name="CasellaDiTesto 20"/>
          <p:cNvSpPr txBox="1"/>
          <p:nvPr/>
        </p:nvSpPr>
        <p:spPr>
          <a:xfrm>
            <a:off x="1926462" y="4077071"/>
            <a:ext cx="4918875" cy="830997"/>
          </a:xfrm>
          <a:prstGeom prst="rect">
            <a:avLst/>
          </a:prstGeom>
          <a:noFill/>
          <a:ln>
            <a:solidFill>
              <a:srgbClr val="002060"/>
            </a:solidFill>
          </a:ln>
        </p:spPr>
        <p:txBody>
          <a:bodyPr wrap="square" rtlCol="0">
            <a:spAutoFit/>
          </a:bodyPr>
          <a:lstStyle/>
          <a:p>
            <a:pPr algn="ctr"/>
            <a:r>
              <a:rPr lang="it-IT" sz="2400" dirty="0">
                <a:solidFill>
                  <a:schemeClr val="bg2">
                    <a:lumMod val="50000"/>
                  </a:schemeClr>
                </a:solidFill>
                <a:latin typeface="Segoe UI Semibold" pitchFamily="34" charset="0"/>
                <a:cs typeface="Segoe UI Semibold" pitchFamily="34" charset="0"/>
              </a:rPr>
              <a:t>Maggiore interpretabilità e omogeneità dei cluster </a:t>
            </a:r>
          </a:p>
        </p:txBody>
      </p:sp>
      <p:sp>
        <p:nvSpPr>
          <p:cNvPr id="14" name="CasellaDiTesto 13"/>
          <p:cNvSpPr txBox="1"/>
          <p:nvPr/>
        </p:nvSpPr>
        <p:spPr>
          <a:xfrm>
            <a:off x="564551" y="1934636"/>
            <a:ext cx="2723823" cy="1200329"/>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K-</a:t>
            </a:r>
            <a:r>
              <a:rPr lang="it-IT" sz="2400" dirty="0" err="1">
                <a:solidFill>
                  <a:schemeClr val="bg2">
                    <a:lumMod val="50000"/>
                  </a:schemeClr>
                </a:solidFill>
                <a:latin typeface="Segoe UI Semibold" pitchFamily="34" charset="0"/>
                <a:cs typeface="Segoe UI Semibold" pitchFamily="34" charset="0"/>
              </a:rPr>
              <a:t>Means</a:t>
            </a:r>
            <a:endParaRPr lang="it-IT" sz="2400" dirty="0">
              <a:solidFill>
                <a:schemeClr val="bg2">
                  <a:lumMod val="50000"/>
                </a:schemeClr>
              </a:solidFill>
              <a:latin typeface="Segoe UI Semibold" pitchFamily="34" charset="0"/>
              <a:cs typeface="Segoe UI Semibold" pitchFamily="34" charset="0"/>
            </a:endParaRPr>
          </a:p>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K: 10</a:t>
            </a:r>
          </a:p>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Misura euclidea</a:t>
            </a:r>
          </a:p>
        </p:txBody>
      </p:sp>
      <p:sp>
        <p:nvSpPr>
          <p:cNvPr id="15" name="Freccia angolare in su 14"/>
          <p:cNvSpPr/>
          <p:nvPr/>
        </p:nvSpPr>
        <p:spPr>
          <a:xfrm rot="16200000" flipH="1" flipV="1">
            <a:off x="1651495" y="2825804"/>
            <a:ext cx="549933" cy="1520551"/>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 name="Freccia in giù 1"/>
          <p:cNvSpPr/>
          <p:nvPr/>
        </p:nvSpPr>
        <p:spPr>
          <a:xfrm>
            <a:off x="4356561" y="5013176"/>
            <a:ext cx="258109"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p:cNvSpPr txBox="1"/>
          <p:nvPr/>
        </p:nvSpPr>
        <p:spPr>
          <a:xfrm>
            <a:off x="2174726" y="5777764"/>
            <a:ext cx="4621778" cy="461665"/>
          </a:xfrm>
          <a:prstGeom prst="rect">
            <a:avLst/>
          </a:prstGeom>
          <a:noFill/>
          <a:ln>
            <a:solidFill>
              <a:srgbClr val="002060"/>
            </a:solidFill>
          </a:ln>
        </p:spPr>
        <p:txBody>
          <a:bodyPr wrap="none" rtlCol="0">
            <a:spAutoFit/>
          </a:bodyPr>
          <a:lstStyle/>
          <a:p>
            <a:r>
              <a:rPr lang="it-IT" sz="2400" dirty="0">
                <a:solidFill>
                  <a:schemeClr val="bg2">
                    <a:lumMod val="50000"/>
                  </a:schemeClr>
                </a:solidFill>
                <a:latin typeface="Segoe UI Semibold" pitchFamily="34" charset="0"/>
                <a:cs typeface="Segoe UI Semibold" pitchFamily="34" charset="0"/>
              </a:rPr>
              <a:t>K-</a:t>
            </a:r>
            <a:r>
              <a:rPr lang="it-IT" sz="2400" dirty="0" err="1">
                <a:solidFill>
                  <a:schemeClr val="bg2">
                    <a:lumMod val="50000"/>
                  </a:schemeClr>
                </a:solidFill>
                <a:latin typeface="Segoe UI Semibold" pitchFamily="34" charset="0"/>
                <a:cs typeface="Segoe UI Semibold" pitchFamily="34" charset="0"/>
              </a:rPr>
              <a:t>Means</a:t>
            </a:r>
            <a:r>
              <a:rPr lang="it-IT" sz="2400" dirty="0">
                <a:solidFill>
                  <a:schemeClr val="bg2">
                    <a:lumMod val="50000"/>
                  </a:schemeClr>
                </a:solidFill>
                <a:latin typeface="Segoe UI Semibold" pitchFamily="34" charset="0"/>
                <a:cs typeface="Segoe UI Semibold" pitchFamily="34" charset="0"/>
              </a:rPr>
              <a:t> con misura del coseno</a:t>
            </a:r>
          </a:p>
        </p:txBody>
      </p:sp>
    </p:spTree>
    <p:extLst>
      <p:ext uri="{BB962C8B-B14F-4D97-AF65-F5344CB8AC3E}">
        <p14:creationId xmlns:p14="http://schemas.microsoft.com/office/powerpoint/2010/main" val="499603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932267" y="188640"/>
            <a:ext cx="6768751" cy="924475"/>
          </a:xfrm>
        </p:spPr>
        <p:txBody>
          <a:bodyPr>
            <a:normAutofit/>
          </a:bodyPr>
          <a:lstStyle/>
          <a:p>
            <a:r>
              <a:rPr lang="it-IT" sz="4100" b="1" dirty="0">
                <a:solidFill>
                  <a:srgbClr val="FFFF00"/>
                </a:solidFill>
                <a:latin typeface="Euphemia" pitchFamily="34" charset="0"/>
              </a:rPr>
              <a:t>Caratterizzazione clusters</a:t>
            </a:r>
          </a:p>
        </p:txBody>
      </p:sp>
      <p:sp>
        <p:nvSpPr>
          <p:cNvPr id="11" name="CasellaDiTesto 10"/>
          <p:cNvSpPr txBox="1"/>
          <p:nvPr/>
        </p:nvSpPr>
        <p:spPr>
          <a:xfrm>
            <a:off x="1619672" y="1700807"/>
            <a:ext cx="5216493" cy="461665"/>
          </a:xfrm>
          <a:prstGeom prst="rect">
            <a:avLst/>
          </a:prstGeom>
          <a:noFill/>
        </p:spPr>
        <p:txBody>
          <a:bodyPr wrap="none" rtlCol="0">
            <a:spAutoFit/>
          </a:bodyPr>
          <a:lstStyle/>
          <a:p>
            <a:r>
              <a:rPr lang="it-IT" sz="2400" dirty="0">
                <a:solidFill>
                  <a:schemeClr val="bg2">
                    <a:lumMod val="50000"/>
                  </a:schemeClr>
                </a:solidFill>
              </a:rPr>
              <a:t>Distribuzione degli stock: </a:t>
            </a:r>
            <a:r>
              <a:rPr lang="it-IT" sz="2400" b="1" dirty="0">
                <a:solidFill>
                  <a:srgbClr val="FF0000"/>
                </a:solidFill>
              </a:rPr>
              <a:t>omogenea</a:t>
            </a: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348880"/>
            <a:ext cx="8113824" cy="4285864"/>
          </a:xfrm>
          <a:prstGeom prst="rect">
            <a:avLst/>
          </a:prstGeom>
        </p:spPr>
      </p:pic>
    </p:spTree>
    <p:extLst>
      <p:ext uri="{BB962C8B-B14F-4D97-AF65-F5344CB8AC3E}">
        <p14:creationId xmlns:p14="http://schemas.microsoft.com/office/powerpoint/2010/main" val="1913933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932267" y="188640"/>
            <a:ext cx="6768751" cy="924475"/>
          </a:xfrm>
        </p:spPr>
        <p:txBody>
          <a:bodyPr>
            <a:normAutofit/>
          </a:bodyPr>
          <a:lstStyle/>
          <a:p>
            <a:r>
              <a:rPr lang="it-IT" sz="4100" b="1" dirty="0">
                <a:solidFill>
                  <a:srgbClr val="FFFF00"/>
                </a:solidFill>
                <a:latin typeface="Euphemia" pitchFamily="34" charset="0"/>
              </a:rPr>
              <a:t>Integrazione </a:t>
            </a:r>
            <a:r>
              <a:rPr lang="it-IT" sz="4100" b="1" dirty="0" err="1">
                <a:solidFill>
                  <a:srgbClr val="FFFF00"/>
                </a:solidFill>
                <a:latin typeface="Euphemia" pitchFamily="34" charset="0"/>
              </a:rPr>
              <a:t>dataset</a:t>
            </a:r>
            <a:endParaRPr lang="it-IT" sz="4100" b="1" dirty="0">
              <a:solidFill>
                <a:srgbClr val="FFFF00"/>
              </a:solidFill>
              <a:latin typeface="Euphemia" pitchFamily="34" charset="0"/>
            </a:endParaRPr>
          </a:p>
        </p:txBody>
      </p:sp>
      <p:sp>
        <p:nvSpPr>
          <p:cNvPr id="5" name="CasellaDiTesto 4"/>
          <p:cNvSpPr txBox="1"/>
          <p:nvPr/>
        </p:nvSpPr>
        <p:spPr>
          <a:xfrm>
            <a:off x="899592" y="1383159"/>
            <a:ext cx="6992620" cy="461665"/>
          </a:xfrm>
          <a:prstGeom prst="rect">
            <a:avLst/>
          </a:prstGeom>
          <a:noFill/>
        </p:spPr>
        <p:txBody>
          <a:bodyPr wrap="none" rtlCol="0">
            <a:spAutoFit/>
          </a:bodyPr>
          <a:lstStyle/>
          <a:p>
            <a:r>
              <a:rPr lang="it-IT" sz="2400" dirty="0">
                <a:hlinkClick r:id="rId2"/>
              </a:rPr>
              <a:t>https://markets.financialcontent.com/stocks/quote/</a:t>
            </a:r>
            <a:endParaRPr lang="it-IT" sz="2400" dirty="0">
              <a:solidFill>
                <a:schemeClr val="bg2">
                  <a:lumMod val="50000"/>
                </a:schemeClr>
              </a:solidFill>
            </a:endParaRP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67" y="2060848"/>
            <a:ext cx="7778518" cy="1697788"/>
          </a:xfrm>
          <a:prstGeom prst="rect">
            <a:avLst/>
          </a:prstGeom>
        </p:spPr>
      </p:pic>
      <p:sp>
        <p:nvSpPr>
          <p:cNvPr id="11" name="CasellaDiTesto 10"/>
          <p:cNvSpPr txBox="1"/>
          <p:nvPr/>
        </p:nvSpPr>
        <p:spPr>
          <a:xfrm>
            <a:off x="797623" y="3861048"/>
            <a:ext cx="7008650" cy="1200329"/>
          </a:xfrm>
          <a:prstGeom prst="rect">
            <a:avLst/>
          </a:prstGeom>
          <a:noFill/>
        </p:spPr>
        <p:txBody>
          <a:bodyPr wrap="none" rtlCol="0">
            <a:spAutoFit/>
          </a:bodyPr>
          <a:lstStyle/>
          <a:p>
            <a:pPr marL="342900" indent="-342900">
              <a:buFont typeface="Arial" pitchFamily="34" charset="0"/>
              <a:buChar char="•"/>
            </a:pPr>
            <a:r>
              <a:rPr lang="it-IT" sz="2400" dirty="0" err="1">
                <a:solidFill>
                  <a:schemeClr val="bg2">
                    <a:lumMod val="50000"/>
                  </a:schemeClr>
                </a:solidFill>
              </a:rPr>
              <a:t>Ridatazione</a:t>
            </a:r>
            <a:r>
              <a:rPr lang="it-IT" sz="2400" dirty="0">
                <a:solidFill>
                  <a:schemeClr val="bg2">
                    <a:lumMod val="50000"/>
                  </a:schemeClr>
                </a:solidFill>
              </a:rPr>
              <a:t> delle news pubblicate nel weekend</a:t>
            </a:r>
          </a:p>
          <a:p>
            <a:pPr marL="342900" indent="-342900">
              <a:buFont typeface="Arial" pitchFamily="34" charset="0"/>
              <a:buChar char="•"/>
            </a:pPr>
            <a:r>
              <a:rPr lang="it-IT" sz="2400" dirty="0">
                <a:solidFill>
                  <a:schemeClr val="bg2">
                    <a:lumMod val="50000"/>
                  </a:schemeClr>
                </a:solidFill>
              </a:rPr>
              <a:t>Union di tutti i </a:t>
            </a:r>
            <a:r>
              <a:rPr lang="it-IT" sz="2400" dirty="0" err="1">
                <a:solidFill>
                  <a:schemeClr val="bg2">
                    <a:lumMod val="50000"/>
                  </a:schemeClr>
                </a:solidFill>
              </a:rPr>
              <a:t>dataset</a:t>
            </a:r>
            <a:r>
              <a:rPr lang="it-IT" sz="2400" dirty="0">
                <a:solidFill>
                  <a:schemeClr val="bg2">
                    <a:lumMod val="50000"/>
                  </a:schemeClr>
                </a:solidFill>
              </a:rPr>
              <a:t> per ogni stock</a:t>
            </a:r>
          </a:p>
          <a:p>
            <a:pPr marL="342900" indent="-342900">
              <a:buFont typeface="Arial" pitchFamily="34" charset="0"/>
              <a:buChar char="•"/>
            </a:pPr>
            <a:r>
              <a:rPr lang="it-IT" sz="2400" dirty="0">
                <a:solidFill>
                  <a:schemeClr val="bg2">
                    <a:lumMod val="50000"/>
                  </a:schemeClr>
                </a:solidFill>
              </a:rPr>
              <a:t>Discretizzazione </a:t>
            </a:r>
            <a:r>
              <a:rPr lang="it-IT" sz="2400" dirty="0" err="1">
                <a:solidFill>
                  <a:schemeClr val="bg2">
                    <a:lumMod val="50000"/>
                  </a:schemeClr>
                </a:solidFill>
              </a:rPr>
              <a:t>Change</a:t>
            </a:r>
            <a:r>
              <a:rPr lang="it-IT" sz="2400" dirty="0">
                <a:solidFill>
                  <a:schemeClr val="bg2">
                    <a:lumMod val="50000"/>
                  </a:schemeClr>
                </a:solidFill>
              </a:rPr>
              <a:t>%:</a:t>
            </a:r>
          </a:p>
        </p:txBody>
      </p:sp>
      <p:sp>
        <p:nvSpPr>
          <p:cNvPr id="7" name="CasellaDiTesto 6"/>
          <p:cNvSpPr txBox="1"/>
          <p:nvPr/>
        </p:nvSpPr>
        <p:spPr>
          <a:xfrm>
            <a:off x="1805608" y="5061023"/>
            <a:ext cx="3486472" cy="707886"/>
          </a:xfrm>
          <a:prstGeom prst="rect">
            <a:avLst/>
          </a:prstGeom>
          <a:noFill/>
        </p:spPr>
        <p:txBody>
          <a:bodyPr wrap="square" rtlCol="0">
            <a:spAutoFit/>
          </a:bodyPr>
          <a:lstStyle/>
          <a:p>
            <a:pPr marL="800100" lvl="1" indent="-342900">
              <a:buFont typeface="Arial" pitchFamily="34" charset="0"/>
              <a:buChar char="•"/>
            </a:pPr>
            <a:r>
              <a:rPr lang="it-IT" sz="2000" dirty="0" err="1">
                <a:solidFill>
                  <a:schemeClr val="bg2">
                    <a:lumMod val="50000"/>
                  </a:schemeClr>
                </a:solidFill>
              </a:rPr>
              <a:t>decrease</a:t>
            </a:r>
            <a:r>
              <a:rPr lang="it-IT" sz="2000" dirty="0">
                <a:solidFill>
                  <a:schemeClr val="bg2">
                    <a:lumMod val="50000"/>
                  </a:schemeClr>
                </a:solidFill>
              </a:rPr>
              <a:t>: (-inf,0.0]</a:t>
            </a:r>
          </a:p>
          <a:p>
            <a:pPr marL="800100" lvl="1" indent="-342900">
              <a:buFont typeface="Arial" pitchFamily="34" charset="0"/>
              <a:buChar char="•"/>
            </a:pPr>
            <a:r>
              <a:rPr lang="it-IT" sz="2000" dirty="0" err="1">
                <a:solidFill>
                  <a:schemeClr val="bg2">
                    <a:lumMod val="50000"/>
                  </a:schemeClr>
                </a:solidFill>
              </a:rPr>
              <a:t>increase</a:t>
            </a:r>
            <a:r>
              <a:rPr lang="it-IT" sz="2000" dirty="0">
                <a:solidFill>
                  <a:schemeClr val="bg2">
                    <a:lumMod val="50000"/>
                  </a:schemeClr>
                </a:solidFill>
              </a:rPr>
              <a:t>: (0.0,+inf)</a:t>
            </a:r>
          </a:p>
        </p:txBody>
      </p:sp>
    </p:spTree>
    <p:extLst>
      <p:ext uri="{BB962C8B-B14F-4D97-AF65-F5344CB8AC3E}">
        <p14:creationId xmlns:p14="http://schemas.microsoft.com/office/powerpoint/2010/main" val="2053441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908928" y="260648"/>
            <a:ext cx="6768751" cy="924475"/>
          </a:xfrm>
        </p:spPr>
        <p:txBody>
          <a:bodyPr>
            <a:normAutofit/>
          </a:bodyPr>
          <a:lstStyle/>
          <a:p>
            <a:r>
              <a:rPr lang="it-IT" sz="4100" b="1" dirty="0">
                <a:solidFill>
                  <a:srgbClr val="FFFF00"/>
                </a:solidFill>
                <a:latin typeface="Euphemia" pitchFamily="34" charset="0"/>
              </a:rPr>
              <a:t>Caratterizzazione clusters</a:t>
            </a:r>
          </a:p>
        </p:txBody>
      </p:sp>
      <p:graphicFrame>
        <p:nvGraphicFramePr>
          <p:cNvPr id="5" name="Tabella 4"/>
          <p:cNvGraphicFramePr>
            <a:graphicFrameLocks noGrp="1"/>
          </p:cNvGraphicFramePr>
          <p:nvPr>
            <p:extLst>
              <p:ext uri="{D42A27DB-BD31-4B8C-83A1-F6EECF244321}">
                <p14:modId xmlns:p14="http://schemas.microsoft.com/office/powerpoint/2010/main" val="3095575173"/>
              </p:ext>
            </p:extLst>
          </p:nvPr>
        </p:nvGraphicFramePr>
        <p:xfrm>
          <a:off x="1691680" y="1628800"/>
          <a:ext cx="5431465" cy="4723685"/>
        </p:xfrm>
        <a:graphic>
          <a:graphicData uri="http://schemas.openxmlformats.org/drawingml/2006/table">
            <a:tbl>
              <a:tblPr firstRow="1" bandRow="1">
                <a:tableStyleId>{22838BEF-8BB2-4498-84A7-C5851F593DF1}</a:tableStyleId>
              </a:tblPr>
              <a:tblGrid>
                <a:gridCol w="2808312">
                  <a:extLst>
                    <a:ext uri="{9D8B030D-6E8A-4147-A177-3AD203B41FA5}">
                      <a16:colId xmlns:a16="http://schemas.microsoft.com/office/drawing/2014/main" xmlns="" val="20000"/>
                    </a:ext>
                  </a:extLst>
                </a:gridCol>
                <a:gridCol w="2623153">
                  <a:extLst>
                    <a:ext uri="{9D8B030D-6E8A-4147-A177-3AD203B41FA5}">
                      <a16:colId xmlns:a16="http://schemas.microsoft.com/office/drawing/2014/main" xmlns="" val="20001"/>
                    </a:ext>
                  </a:extLst>
                </a:gridCol>
              </a:tblGrid>
              <a:tr h="337371">
                <a:tc>
                  <a:txBody>
                    <a:bodyPr/>
                    <a:lstStyle/>
                    <a:p>
                      <a:pPr algn="ctr"/>
                      <a:r>
                        <a:rPr lang="it-IT" dirty="0">
                          <a:solidFill>
                            <a:srgbClr val="002060"/>
                          </a:solidFill>
                        </a:rPr>
                        <a:t>Cluster</a:t>
                      </a:r>
                    </a:p>
                  </a:txBody>
                  <a:tcPr anchor="ctr"/>
                </a:tc>
                <a:tc>
                  <a:txBody>
                    <a:bodyPr/>
                    <a:lstStyle/>
                    <a:p>
                      <a:pPr algn="ctr"/>
                      <a:r>
                        <a:rPr lang="it-IT" dirty="0">
                          <a:solidFill>
                            <a:srgbClr val="002060"/>
                          </a:solidFill>
                        </a:rPr>
                        <a:t>Carattere</a:t>
                      </a:r>
                    </a:p>
                  </a:txBody>
                  <a:tcPr anchor="ctr"/>
                </a:tc>
                <a:extLst>
                  <a:ext uri="{0D108BD9-81ED-4DB2-BD59-A6C34878D82A}">
                    <a16:rowId xmlns:a16="http://schemas.microsoft.com/office/drawing/2014/main" xmlns="" val="10000"/>
                  </a:ext>
                </a:extLst>
              </a:tr>
              <a:tr h="428413">
                <a:tc>
                  <a:txBody>
                    <a:bodyPr/>
                    <a:lstStyle/>
                    <a:p>
                      <a:pPr marL="0" algn="ctr" rtl="0" eaLnBrk="1" latinLnBrk="0" hangingPunct="1"/>
                      <a:r>
                        <a:rPr kumimoji="0" lang="it-IT" sz="1600" kern="1200" baseline="0" dirty="0">
                          <a:solidFill>
                            <a:srgbClr val="002060"/>
                          </a:solidFill>
                          <a:latin typeface="+mn-lt"/>
                          <a:ea typeface="+mn-ea"/>
                          <a:cs typeface="+mn-cs"/>
                        </a:rPr>
                        <a:t>0</a:t>
                      </a:r>
                    </a:p>
                  </a:txBody>
                  <a:tcPr anchor="ctr"/>
                </a:tc>
                <a:tc>
                  <a:txBody>
                    <a:bodyPr/>
                    <a:lstStyle/>
                    <a:p>
                      <a:pPr marL="0" algn="ctr" rtl="0" eaLnBrk="1" latinLnBrk="0" hangingPunct="1"/>
                      <a:r>
                        <a:rPr kumimoji="0" lang="it-IT" sz="1600" kern="1200" baseline="0" dirty="0" err="1">
                          <a:solidFill>
                            <a:srgbClr val="002060"/>
                          </a:solidFill>
                          <a:latin typeface="+mn-lt"/>
                          <a:ea typeface="+mn-ea"/>
                          <a:cs typeface="+mn-cs"/>
                        </a:rPr>
                        <a:t>increase</a:t>
                      </a:r>
                      <a:endParaRPr kumimoji="0" lang="it-IT" sz="1600" kern="1200" baseline="0" dirty="0">
                        <a:solidFill>
                          <a:srgbClr val="002060"/>
                        </a:solidFill>
                        <a:latin typeface="+mn-lt"/>
                        <a:ea typeface="+mn-ea"/>
                        <a:cs typeface="+mn-cs"/>
                      </a:endParaRPr>
                    </a:p>
                  </a:txBody>
                  <a:tcPr anchor="ctr"/>
                </a:tc>
                <a:extLst>
                  <a:ext uri="{0D108BD9-81ED-4DB2-BD59-A6C34878D82A}">
                    <a16:rowId xmlns:a16="http://schemas.microsoft.com/office/drawing/2014/main" xmlns="" val="10001"/>
                  </a:ext>
                </a:extLst>
              </a:tr>
              <a:tr h="5022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a:solidFill>
                            <a:srgbClr val="002060"/>
                          </a:solidFill>
                          <a:latin typeface="+mn-lt"/>
                          <a:ea typeface="+mn-ea"/>
                          <a:cs typeface="+mn-cs"/>
                        </a:rPr>
                        <a:t>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increase</a:t>
                      </a:r>
                      <a:endParaRPr kumimoji="0" lang="it-IT" sz="1600" kern="1200" baseline="0" dirty="0">
                        <a:solidFill>
                          <a:srgbClr val="002060"/>
                        </a:solidFill>
                        <a:latin typeface="+mn-lt"/>
                        <a:ea typeface="+mn-ea"/>
                        <a:cs typeface="+mn-cs"/>
                      </a:endParaRPr>
                    </a:p>
                  </a:txBody>
                  <a:tcPr anchor="ctr"/>
                </a:tc>
                <a:extLst>
                  <a:ext uri="{0D108BD9-81ED-4DB2-BD59-A6C34878D82A}">
                    <a16:rowId xmlns:a16="http://schemas.microsoft.com/office/drawing/2014/main" xmlns="" val="10002"/>
                  </a:ext>
                </a:extLst>
              </a:tr>
              <a:tr h="428413">
                <a:tc>
                  <a:txBody>
                    <a:bodyPr/>
                    <a:lstStyle/>
                    <a:p>
                      <a:pPr marL="0" algn="ctr" rtl="0" eaLnBrk="1" latinLnBrk="0" hangingPunct="1"/>
                      <a:r>
                        <a:rPr kumimoji="0" lang="it-IT" sz="1600" kern="1200" baseline="0" dirty="0">
                          <a:solidFill>
                            <a:srgbClr val="002060"/>
                          </a:solidFill>
                          <a:latin typeface="+mn-lt"/>
                          <a:ea typeface="+mn-ea"/>
                          <a:cs typeface="+mn-cs"/>
                        </a:rPr>
                        <a:t>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decrease</a:t>
                      </a:r>
                      <a:endParaRPr kumimoji="0" lang="it-IT" sz="1600" kern="1200" baseline="0" dirty="0">
                        <a:solidFill>
                          <a:srgbClr val="002060"/>
                        </a:solidFill>
                        <a:latin typeface="+mn-lt"/>
                        <a:ea typeface="+mn-ea"/>
                        <a:cs typeface="+mn-cs"/>
                      </a:endParaRPr>
                    </a:p>
                  </a:txBody>
                  <a:tcPr anchor="ctr"/>
                </a:tc>
                <a:extLst>
                  <a:ext uri="{0D108BD9-81ED-4DB2-BD59-A6C34878D82A}">
                    <a16:rowId xmlns:a16="http://schemas.microsoft.com/office/drawing/2014/main" xmlns="" val="10003"/>
                  </a:ext>
                </a:extLst>
              </a:tr>
              <a:tr h="428413">
                <a:tc>
                  <a:txBody>
                    <a:bodyPr/>
                    <a:lstStyle/>
                    <a:p>
                      <a:pPr marL="0" algn="ctr" rtl="0" eaLnBrk="1" latinLnBrk="0" hangingPunct="1"/>
                      <a:r>
                        <a:rPr kumimoji="0" lang="it-IT" sz="1600" kern="1200" baseline="0" dirty="0">
                          <a:solidFill>
                            <a:srgbClr val="002060"/>
                          </a:solidFill>
                          <a:latin typeface="+mn-lt"/>
                          <a:ea typeface="+mn-ea"/>
                          <a:cs typeface="+mn-cs"/>
                        </a:rPr>
                        <a:t>3</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increase</a:t>
                      </a:r>
                      <a:endParaRPr kumimoji="0" lang="it-IT" sz="1600" kern="1200" baseline="0" dirty="0">
                        <a:solidFill>
                          <a:srgbClr val="002060"/>
                        </a:solidFill>
                        <a:latin typeface="+mn-lt"/>
                        <a:ea typeface="+mn-ea"/>
                        <a:cs typeface="+mn-cs"/>
                      </a:endParaRPr>
                    </a:p>
                  </a:txBody>
                  <a:tcPr anchor="ctr"/>
                </a:tc>
                <a:extLst>
                  <a:ext uri="{0D108BD9-81ED-4DB2-BD59-A6C34878D82A}">
                    <a16:rowId xmlns:a16="http://schemas.microsoft.com/office/drawing/2014/main" xmlns="" val="10004"/>
                  </a:ext>
                </a:extLst>
              </a:tr>
              <a:tr h="428413">
                <a:tc>
                  <a:txBody>
                    <a:bodyPr/>
                    <a:lstStyle/>
                    <a:p>
                      <a:pPr marL="0" algn="ctr" rtl="0" eaLnBrk="1" latinLnBrk="0" hangingPunct="1"/>
                      <a:r>
                        <a:rPr kumimoji="0" lang="it-IT" sz="1600" kern="1200" baseline="0" dirty="0">
                          <a:solidFill>
                            <a:srgbClr val="002060"/>
                          </a:solidFill>
                          <a:latin typeface="+mn-lt"/>
                          <a:ea typeface="+mn-ea"/>
                          <a:cs typeface="+mn-cs"/>
                        </a:rPr>
                        <a:t>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increase</a:t>
                      </a:r>
                      <a:endParaRPr kumimoji="0" lang="it-IT" sz="1600" kern="1200" baseline="0" dirty="0">
                        <a:solidFill>
                          <a:srgbClr val="002060"/>
                        </a:solidFill>
                        <a:latin typeface="+mn-lt"/>
                        <a:ea typeface="+mn-ea"/>
                        <a:cs typeface="+mn-cs"/>
                      </a:endParaRPr>
                    </a:p>
                  </a:txBody>
                  <a:tcPr anchor="ctr"/>
                </a:tc>
                <a:extLst>
                  <a:ext uri="{0D108BD9-81ED-4DB2-BD59-A6C34878D82A}">
                    <a16:rowId xmlns:a16="http://schemas.microsoft.com/office/drawing/2014/main" xmlns="" val="10005"/>
                  </a:ext>
                </a:extLst>
              </a:tr>
              <a:tr h="428413">
                <a:tc>
                  <a:txBody>
                    <a:bodyPr/>
                    <a:lstStyle/>
                    <a:p>
                      <a:pPr marL="0" algn="ctr" rtl="0" eaLnBrk="1" latinLnBrk="0" hangingPunct="1"/>
                      <a:r>
                        <a:rPr kumimoji="0" lang="it-IT" sz="1600" kern="1200" baseline="0" dirty="0">
                          <a:solidFill>
                            <a:srgbClr val="002060"/>
                          </a:solidFill>
                          <a:latin typeface="+mn-lt"/>
                          <a:ea typeface="+mn-ea"/>
                          <a:cs typeface="+mn-cs"/>
                        </a:rPr>
                        <a:t>5</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increase</a:t>
                      </a:r>
                      <a:endParaRPr kumimoji="0" lang="it-IT" sz="1600" kern="1200" baseline="0" dirty="0">
                        <a:solidFill>
                          <a:srgbClr val="002060"/>
                        </a:solidFill>
                        <a:latin typeface="+mn-lt"/>
                        <a:ea typeface="+mn-ea"/>
                        <a:cs typeface="+mn-cs"/>
                      </a:endParaRPr>
                    </a:p>
                  </a:txBody>
                  <a:tcPr anchor="ctr"/>
                </a:tc>
                <a:extLst>
                  <a:ext uri="{0D108BD9-81ED-4DB2-BD59-A6C34878D82A}">
                    <a16:rowId xmlns:a16="http://schemas.microsoft.com/office/drawing/2014/main" xmlns="" val="10006"/>
                  </a:ext>
                </a:extLst>
              </a:tr>
              <a:tr h="428413">
                <a:tc>
                  <a:txBody>
                    <a:bodyPr/>
                    <a:lstStyle/>
                    <a:p>
                      <a:pPr marL="0" algn="ctr" rtl="0" eaLnBrk="1" latinLnBrk="0" hangingPunct="1"/>
                      <a:r>
                        <a:rPr kumimoji="0" lang="it-IT" sz="1600" kern="1200" baseline="0" dirty="0">
                          <a:solidFill>
                            <a:srgbClr val="002060"/>
                          </a:solidFill>
                          <a:latin typeface="+mn-lt"/>
                          <a:ea typeface="+mn-ea"/>
                          <a:cs typeface="+mn-cs"/>
                        </a:rPr>
                        <a:t>6</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decrease</a:t>
                      </a:r>
                      <a:endParaRPr kumimoji="0" lang="it-IT" sz="1600" kern="1200" baseline="0" dirty="0">
                        <a:solidFill>
                          <a:srgbClr val="002060"/>
                        </a:solidFill>
                        <a:latin typeface="+mn-lt"/>
                        <a:ea typeface="+mn-ea"/>
                        <a:cs typeface="+mn-cs"/>
                      </a:endParaRPr>
                    </a:p>
                  </a:txBody>
                  <a:tcPr anchor="ctr"/>
                </a:tc>
                <a:extLst>
                  <a:ext uri="{0D108BD9-81ED-4DB2-BD59-A6C34878D82A}">
                    <a16:rowId xmlns:a16="http://schemas.microsoft.com/office/drawing/2014/main" xmlns="" val="10007"/>
                  </a:ext>
                </a:extLst>
              </a:tr>
              <a:tr h="428413">
                <a:tc>
                  <a:txBody>
                    <a:bodyPr/>
                    <a:lstStyle/>
                    <a:p>
                      <a:pPr marL="0" algn="ctr" rtl="0" eaLnBrk="1" latinLnBrk="0" hangingPunct="1"/>
                      <a:r>
                        <a:rPr kumimoji="0" lang="it-IT" sz="1600" kern="1200" baseline="0" dirty="0">
                          <a:solidFill>
                            <a:srgbClr val="002060"/>
                          </a:solidFill>
                          <a:latin typeface="+mn-lt"/>
                          <a:ea typeface="+mn-ea"/>
                          <a:cs typeface="+mn-cs"/>
                        </a:rPr>
                        <a:t>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decrease</a:t>
                      </a:r>
                      <a:endParaRPr kumimoji="0" lang="it-IT" sz="1600" kern="1200" baseline="0" dirty="0">
                        <a:solidFill>
                          <a:srgbClr val="002060"/>
                        </a:solidFill>
                        <a:latin typeface="+mn-lt"/>
                        <a:ea typeface="+mn-ea"/>
                        <a:cs typeface="+mn-cs"/>
                      </a:endParaRPr>
                    </a:p>
                  </a:txBody>
                  <a:tcPr anchor="ctr"/>
                </a:tc>
                <a:extLst>
                  <a:ext uri="{0D108BD9-81ED-4DB2-BD59-A6C34878D82A}">
                    <a16:rowId xmlns:a16="http://schemas.microsoft.com/office/drawing/2014/main" xmlns="" val="10008"/>
                  </a:ext>
                </a:extLst>
              </a:tr>
              <a:tr h="428413">
                <a:tc>
                  <a:txBody>
                    <a:bodyPr/>
                    <a:lstStyle/>
                    <a:p>
                      <a:pPr marL="0" algn="ctr" rtl="0" eaLnBrk="1" latinLnBrk="0" hangingPunct="1"/>
                      <a:r>
                        <a:rPr kumimoji="0" lang="it-IT" sz="1600" kern="1200" baseline="0" dirty="0">
                          <a:solidFill>
                            <a:srgbClr val="002060"/>
                          </a:solidFill>
                          <a:latin typeface="+mn-lt"/>
                          <a:ea typeface="+mn-ea"/>
                          <a:cs typeface="+mn-cs"/>
                        </a:rPr>
                        <a:t>8</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increase</a:t>
                      </a:r>
                      <a:endParaRPr kumimoji="0" lang="it-IT" sz="1600" kern="1200" baseline="0" dirty="0">
                        <a:solidFill>
                          <a:srgbClr val="002060"/>
                        </a:solidFill>
                        <a:latin typeface="+mn-lt"/>
                        <a:ea typeface="+mn-ea"/>
                        <a:cs typeface="+mn-cs"/>
                      </a:endParaRPr>
                    </a:p>
                  </a:txBody>
                  <a:tcPr anchor="ctr"/>
                </a:tc>
                <a:extLst>
                  <a:ext uri="{0D108BD9-81ED-4DB2-BD59-A6C34878D82A}">
                    <a16:rowId xmlns:a16="http://schemas.microsoft.com/office/drawing/2014/main" xmlns="" val="10009"/>
                  </a:ext>
                </a:extLst>
              </a:tr>
              <a:tr h="428413">
                <a:tc>
                  <a:txBody>
                    <a:bodyPr/>
                    <a:lstStyle/>
                    <a:p>
                      <a:pPr marL="0" algn="ctr" rtl="0" eaLnBrk="1" latinLnBrk="0" hangingPunct="1"/>
                      <a:r>
                        <a:rPr kumimoji="0" lang="it-IT" sz="1600" kern="1200" baseline="0" dirty="0">
                          <a:solidFill>
                            <a:srgbClr val="002060"/>
                          </a:solidFill>
                          <a:latin typeface="+mn-lt"/>
                          <a:ea typeface="+mn-ea"/>
                          <a:cs typeface="+mn-cs"/>
                        </a:rPr>
                        <a:t>9</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decrease</a:t>
                      </a:r>
                      <a:endParaRPr kumimoji="0" lang="it-IT" sz="1600" kern="1200" baseline="0" dirty="0">
                        <a:solidFill>
                          <a:srgbClr val="002060"/>
                        </a:solidFill>
                        <a:latin typeface="+mn-lt"/>
                        <a:ea typeface="+mn-ea"/>
                        <a:cs typeface="+mn-cs"/>
                      </a:endParaRPr>
                    </a:p>
                  </a:txBody>
                  <a:tcPr anchor="ct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324536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932267" y="188640"/>
            <a:ext cx="6768751" cy="924475"/>
          </a:xfrm>
        </p:spPr>
        <p:txBody>
          <a:bodyPr>
            <a:normAutofit/>
          </a:bodyPr>
          <a:lstStyle/>
          <a:p>
            <a:r>
              <a:rPr lang="it-IT" sz="4100" b="1" dirty="0">
                <a:solidFill>
                  <a:srgbClr val="FFFF00"/>
                </a:solidFill>
                <a:latin typeface="Euphemia" pitchFamily="34" charset="0"/>
              </a:rPr>
              <a:t>Caratterizzazione clusters</a:t>
            </a:r>
          </a:p>
        </p:txBody>
      </p:sp>
      <p:sp>
        <p:nvSpPr>
          <p:cNvPr id="5" name="CasellaDiTesto 4"/>
          <p:cNvSpPr txBox="1"/>
          <p:nvPr/>
        </p:nvSpPr>
        <p:spPr>
          <a:xfrm>
            <a:off x="587833" y="1746315"/>
            <a:ext cx="2702984" cy="461665"/>
          </a:xfrm>
          <a:prstGeom prst="rect">
            <a:avLst/>
          </a:prstGeom>
          <a:noFill/>
        </p:spPr>
        <p:txBody>
          <a:bodyPr wrap="none" rtlCol="0">
            <a:spAutoFit/>
          </a:bodyPr>
          <a:lstStyle/>
          <a:p>
            <a:r>
              <a:rPr lang="it-IT" sz="2400" dirty="0">
                <a:solidFill>
                  <a:schemeClr val="bg2">
                    <a:lumMod val="50000"/>
                  </a:schemeClr>
                </a:solidFill>
              </a:rPr>
              <a:t>Analisi </a:t>
            </a:r>
            <a:r>
              <a:rPr lang="it-IT" sz="2400" dirty="0" err="1">
                <a:solidFill>
                  <a:schemeClr val="bg2">
                    <a:lumMod val="50000"/>
                  </a:schemeClr>
                </a:solidFill>
              </a:rPr>
              <a:t>Change</a:t>
            </a:r>
            <a:r>
              <a:rPr lang="it-IT" sz="2400" dirty="0">
                <a:solidFill>
                  <a:schemeClr val="bg2">
                    <a:lumMod val="50000"/>
                  </a:schemeClr>
                </a:solidFill>
              </a:rPr>
              <a:t>%: </a:t>
            </a:r>
            <a:endParaRPr lang="it-IT" sz="2400" b="1" dirty="0">
              <a:solidFill>
                <a:srgbClr val="FF0000"/>
              </a:solidFill>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07980"/>
            <a:ext cx="6768802" cy="4440907"/>
          </a:xfrm>
          <a:prstGeom prst="rect">
            <a:avLst/>
          </a:prstGeom>
        </p:spPr>
      </p:pic>
      <p:sp>
        <p:nvSpPr>
          <p:cNvPr id="3" name="CasellaDiTesto 2"/>
          <p:cNvSpPr txBox="1"/>
          <p:nvPr/>
        </p:nvSpPr>
        <p:spPr>
          <a:xfrm>
            <a:off x="7236296" y="3501008"/>
            <a:ext cx="1058303" cy="461665"/>
          </a:xfrm>
          <a:prstGeom prst="rect">
            <a:avLst/>
          </a:prstGeom>
          <a:noFill/>
        </p:spPr>
        <p:txBody>
          <a:bodyPr wrap="none" rtlCol="0">
            <a:spAutoFit/>
          </a:bodyPr>
          <a:lstStyle/>
          <a:p>
            <a:r>
              <a:rPr lang="it-IT" sz="2400" dirty="0">
                <a:solidFill>
                  <a:schemeClr val="bg2">
                    <a:lumMod val="50000"/>
                  </a:schemeClr>
                </a:solidFill>
              </a:rPr>
              <a:t>76.0%</a:t>
            </a:r>
          </a:p>
        </p:txBody>
      </p:sp>
      <p:sp>
        <p:nvSpPr>
          <p:cNvPr id="7" name="CasellaDiTesto 6"/>
          <p:cNvSpPr txBox="1"/>
          <p:nvPr/>
        </p:nvSpPr>
        <p:spPr>
          <a:xfrm>
            <a:off x="1547664" y="4465805"/>
            <a:ext cx="1058303" cy="461665"/>
          </a:xfrm>
          <a:prstGeom prst="rect">
            <a:avLst/>
          </a:prstGeom>
          <a:noFill/>
        </p:spPr>
        <p:txBody>
          <a:bodyPr wrap="none" rtlCol="0">
            <a:spAutoFit/>
          </a:bodyPr>
          <a:lstStyle/>
          <a:p>
            <a:r>
              <a:rPr lang="it-IT" sz="2400" dirty="0">
                <a:solidFill>
                  <a:schemeClr val="bg2">
                    <a:lumMod val="50000"/>
                  </a:schemeClr>
                </a:solidFill>
              </a:rPr>
              <a:t>73.1%</a:t>
            </a:r>
          </a:p>
        </p:txBody>
      </p:sp>
    </p:spTree>
    <p:extLst>
      <p:ext uri="{BB962C8B-B14F-4D97-AF65-F5344CB8AC3E}">
        <p14:creationId xmlns:p14="http://schemas.microsoft.com/office/powerpoint/2010/main" val="1267238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99592" y="404664"/>
            <a:ext cx="6768751" cy="924475"/>
          </a:xfrm>
        </p:spPr>
        <p:txBody>
          <a:bodyPr>
            <a:normAutofit fontScale="90000"/>
          </a:bodyPr>
          <a:lstStyle/>
          <a:p>
            <a:r>
              <a:rPr lang="it-IT" sz="4100" b="1" dirty="0">
                <a:solidFill>
                  <a:srgbClr val="FFFF00"/>
                </a:solidFill>
                <a:latin typeface="Euphemia" pitchFamily="34" charset="0"/>
              </a:rPr>
              <a:t>Caratterizzazione clusters:</a:t>
            </a:r>
            <a:br>
              <a:rPr lang="it-IT" sz="4100" b="1" dirty="0">
                <a:solidFill>
                  <a:srgbClr val="FFFF00"/>
                </a:solidFill>
                <a:latin typeface="Euphemia" pitchFamily="34" charset="0"/>
              </a:rPr>
            </a:br>
            <a:r>
              <a:rPr lang="it-IT" sz="4100" b="1" dirty="0">
                <a:solidFill>
                  <a:srgbClr val="FFFF00"/>
                </a:solidFill>
                <a:latin typeface="Euphemia" pitchFamily="34" charset="0"/>
              </a:rPr>
              <a:t>Regole di associazione</a:t>
            </a:r>
          </a:p>
        </p:txBody>
      </p:sp>
      <p:sp>
        <p:nvSpPr>
          <p:cNvPr id="5" name="CasellaDiTesto 4"/>
          <p:cNvSpPr txBox="1"/>
          <p:nvPr/>
        </p:nvSpPr>
        <p:spPr>
          <a:xfrm>
            <a:off x="587833" y="1746315"/>
            <a:ext cx="4447051" cy="461665"/>
          </a:xfrm>
          <a:prstGeom prst="rect">
            <a:avLst/>
          </a:prstGeom>
          <a:noFill/>
        </p:spPr>
        <p:txBody>
          <a:bodyPr wrap="none" rtlCol="0">
            <a:spAutoFit/>
          </a:bodyPr>
          <a:lstStyle/>
          <a:p>
            <a:r>
              <a:rPr lang="it-IT" sz="2400" dirty="0">
                <a:solidFill>
                  <a:schemeClr val="bg2">
                    <a:lumMod val="50000"/>
                  </a:schemeClr>
                </a:solidFill>
              </a:rPr>
              <a:t>Cluster_0 carattere:  </a:t>
            </a:r>
            <a:r>
              <a:rPr lang="it-IT" sz="2400" b="1" u="sng" dirty="0">
                <a:solidFill>
                  <a:srgbClr val="FF0000"/>
                </a:solidFill>
              </a:rPr>
              <a:t>‘</a:t>
            </a:r>
            <a:r>
              <a:rPr lang="it-IT" sz="2400" b="1" u="sng" dirty="0" err="1">
                <a:solidFill>
                  <a:srgbClr val="FF0000"/>
                </a:solidFill>
              </a:rPr>
              <a:t>increase</a:t>
            </a:r>
            <a:r>
              <a:rPr lang="it-IT" sz="2400" b="1" u="sng" dirty="0">
                <a:solidFill>
                  <a:srgbClr val="FF0000"/>
                </a:solidFill>
              </a:rPr>
              <a:t>’</a:t>
            </a:r>
          </a:p>
        </p:txBody>
      </p:sp>
      <p:graphicFrame>
        <p:nvGraphicFramePr>
          <p:cNvPr id="7" name="Tabella 6"/>
          <p:cNvGraphicFramePr>
            <a:graphicFrameLocks noGrp="1"/>
          </p:cNvGraphicFramePr>
          <p:nvPr>
            <p:extLst>
              <p:ext uri="{D42A27DB-BD31-4B8C-83A1-F6EECF244321}">
                <p14:modId xmlns:p14="http://schemas.microsoft.com/office/powerpoint/2010/main" val="1187974778"/>
              </p:ext>
            </p:extLst>
          </p:nvPr>
        </p:nvGraphicFramePr>
        <p:xfrm>
          <a:off x="571956" y="2420888"/>
          <a:ext cx="7672452" cy="3032596"/>
        </p:xfrm>
        <a:graphic>
          <a:graphicData uri="http://schemas.openxmlformats.org/drawingml/2006/table">
            <a:tbl>
              <a:tblPr firstRow="1" bandRow="1">
                <a:tableStyleId>{22838BEF-8BB2-4498-84A7-C5851F593DF1}</a:tableStyleId>
              </a:tblPr>
              <a:tblGrid>
                <a:gridCol w="2952328">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440160">
                  <a:extLst>
                    <a:ext uri="{9D8B030D-6E8A-4147-A177-3AD203B41FA5}">
                      <a16:colId xmlns:a16="http://schemas.microsoft.com/office/drawing/2014/main" xmlns="" val="20002"/>
                    </a:ext>
                  </a:extLst>
                </a:gridCol>
                <a:gridCol w="648072">
                  <a:extLst>
                    <a:ext uri="{9D8B030D-6E8A-4147-A177-3AD203B41FA5}">
                      <a16:colId xmlns:a16="http://schemas.microsoft.com/office/drawing/2014/main" xmlns="" val="20003"/>
                    </a:ext>
                  </a:extLst>
                </a:gridCol>
                <a:gridCol w="1407756">
                  <a:extLst>
                    <a:ext uri="{9D8B030D-6E8A-4147-A177-3AD203B41FA5}">
                      <a16:colId xmlns:a16="http://schemas.microsoft.com/office/drawing/2014/main" xmlns="" val="20004"/>
                    </a:ext>
                  </a:extLst>
                </a:gridCol>
              </a:tblGrid>
              <a:tr h="503059">
                <a:tc>
                  <a:txBody>
                    <a:bodyPr/>
                    <a:lstStyle/>
                    <a:p>
                      <a:pPr algn="ctr"/>
                      <a:r>
                        <a:rPr lang="it-IT" dirty="0">
                          <a:solidFill>
                            <a:srgbClr val="002060"/>
                          </a:solidFill>
                        </a:rPr>
                        <a:t>Regola</a:t>
                      </a:r>
                    </a:p>
                  </a:txBody>
                  <a:tcPr anchor="ctr"/>
                </a:tc>
                <a:tc>
                  <a:txBody>
                    <a:bodyPr/>
                    <a:lstStyle/>
                    <a:p>
                      <a:pPr algn="ctr"/>
                      <a:r>
                        <a:rPr lang="it-IT" dirty="0">
                          <a:solidFill>
                            <a:srgbClr val="002060"/>
                          </a:solidFill>
                        </a:rPr>
                        <a:t>Supporto</a:t>
                      </a:r>
                    </a:p>
                  </a:txBody>
                  <a:tcPr anchor="ctr"/>
                </a:tc>
                <a:tc>
                  <a:txBody>
                    <a:bodyPr/>
                    <a:lstStyle/>
                    <a:p>
                      <a:pPr algn="ctr"/>
                      <a:r>
                        <a:rPr lang="it-IT" dirty="0">
                          <a:solidFill>
                            <a:srgbClr val="002060"/>
                          </a:solidFill>
                        </a:rPr>
                        <a:t>Confidenza</a:t>
                      </a:r>
                    </a:p>
                  </a:txBody>
                  <a:tcPr anchor="ctr"/>
                </a:tc>
                <a:tc>
                  <a:txBody>
                    <a:bodyPr/>
                    <a:lstStyle/>
                    <a:p>
                      <a:pPr algn="ctr"/>
                      <a:r>
                        <a:rPr lang="it-IT" dirty="0">
                          <a:solidFill>
                            <a:srgbClr val="002060"/>
                          </a:solidFill>
                        </a:rPr>
                        <a:t>Lift</a:t>
                      </a:r>
                    </a:p>
                  </a:txBody>
                  <a:tcPr anchor="ctr"/>
                </a:tc>
                <a:tc>
                  <a:txBody>
                    <a:bodyPr/>
                    <a:lstStyle/>
                    <a:p>
                      <a:pPr algn="ctr"/>
                      <a:r>
                        <a:rPr lang="it-IT" dirty="0" err="1">
                          <a:solidFill>
                            <a:srgbClr val="002060"/>
                          </a:solidFill>
                        </a:rPr>
                        <a:t>Conviction</a:t>
                      </a:r>
                      <a:endParaRPr lang="it-IT" dirty="0">
                        <a:solidFill>
                          <a:srgbClr val="002060"/>
                        </a:solidFill>
                      </a:endParaRPr>
                    </a:p>
                  </a:txBody>
                  <a:tcPr anchor="ctr"/>
                </a:tc>
                <a:extLst>
                  <a:ext uri="{0D108BD9-81ED-4DB2-BD59-A6C34878D82A}">
                    <a16:rowId xmlns:a16="http://schemas.microsoft.com/office/drawing/2014/main" xmlns="" val="10000"/>
                  </a:ext>
                </a:extLst>
              </a:tr>
              <a:tr h="503059">
                <a:tc>
                  <a:txBody>
                    <a:bodyPr/>
                    <a:lstStyle/>
                    <a:p>
                      <a:pPr marL="0" algn="ctr" rtl="0" eaLnBrk="1" latinLnBrk="0" hangingPunct="1"/>
                      <a:r>
                        <a:rPr kumimoji="0" lang="it-IT" sz="1600" kern="1200" baseline="0" dirty="0" err="1">
                          <a:solidFill>
                            <a:srgbClr val="002060"/>
                          </a:solidFill>
                          <a:latin typeface="+mn-lt"/>
                          <a:ea typeface="+mn-ea"/>
                          <a:cs typeface="+mn-cs"/>
                        </a:rPr>
                        <a:t>accord</a:t>
                      </a:r>
                      <a:r>
                        <a:rPr kumimoji="0" lang="it-IT" sz="1600" kern="1200" baseline="0" dirty="0">
                          <a:solidFill>
                            <a:srgbClr val="002060"/>
                          </a:solidFill>
                          <a:latin typeface="+mn-lt"/>
                          <a:ea typeface="+mn-ea"/>
                          <a:cs typeface="+mn-cs"/>
                        </a:rPr>
                        <a:t> </a:t>
                      </a:r>
                      <a:r>
                        <a:rPr kumimoji="0" lang="it-IT" sz="1600" kern="1200" baseline="0" dirty="0">
                          <a:solidFill>
                            <a:srgbClr val="002060"/>
                          </a:solidFill>
                          <a:latin typeface="+mn-lt"/>
                          <a:ea typeface="+mn-ea"/>
                          <a:cs typeface="+mn-cs"/>
                          <a:sym typeface="Wingdings" pitchFamily="2" charset="2"/>
                        </a:rPr>
                        <a:t> </a:t>
                      </a:r>
                      <a:r>
                        <a:rPr kumimoji="0" lang="it-IT" sz="1600" kern="1200" baseline="0" dirty="0" err="1">
                          <a:solidFill>
                            <a:srgbClr val="002060"/>
                          </a:solidFill>
                          <a:latin typeface="+mn-lt"/>
                          <a:ea typeface="+mn-ea"/>
                          <a:cs typeface="+mn-cs"/>
                          <a:sym typeface="Wingdings" pitchFamily="2" charset="2"/>
                        </a:rPr>
                        <a:t>expect</a:t>
                      </a:r>
                      <a:endParaRPr kumimoji="0" lang="it-IT" sz="1600" kern="1200" baseline="0" dirty="0">
                        <a:solidFill>
                          <a:srgbClr val="002060"/>
                        </a:solidFill>
                        <a:latin typeface="+mn-lt"/>
                        <a:ea typeface="+mn-ea"/>
                        <a:cs typeface="+mn-cs"/>
                      </a:endParaRP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0,43</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0,93</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1,64</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6,06</a:t>
                      </a:r>
                    </a:p>
                  </a:txBody>
                  <a:tcPr anchor="ctr"/>
                </a:tc>
                <a:extLst>
                  <a:ext uri="{0D108BD9-81ED-4DB2-BD59-A6C34878D82A}">
                    <a16:rowId xmlns:a16="http://schemas.microsoft.com/office/drawing/2014/main" xmlns="" val="10001"/>
                  </a:ext>
                </a:extLst>
              </a:tr>
              <a:tr h="638814">
                <a:tc>
                  <a:txBody>
                    <a:bodyPr/>
                    <a:lstStyle/>
                    <a:p>
                      <a:pPr marL="0" algn="ctr" rtl="0" eaLnBrk="1" latinLnBrk="0" hangingPunct="1"/>
                      <a:r>
                        <a:rPr kumimoji="0" lang="it-IT" sz="1600" kern="1200" baseline="0" dirty="0" err="1">
                          <a:solidFill>
                            <a:srgbClr val="002060"/>
                          </a:solidFill>
                          <a:latin typeface="+mn-lt"/>
                          <a:ea typeface="+mn-ea"/>
                          <a:cs typeface="+mn-cs"/>
                        </a:rPr>
                        <a:t>trade</a:t>
                      </a:r>
                      <a:r>
                        <a:rPr kumimoji="0" lang="it-IT" sz="1600" kern="1200" baseline="0" dirty="0">
                          <a:solidFill>
                            <a:srgbClr val="002060"/>
                          </a:solidFill>
                          <a:latin typeface="+mn-lt"/>
                          <a:ea typeface="+mn-ea"/>
                          <a:cs typeface="+mn-cs"/>
                        </a:rPr>
                        <a:t> </a:t>
                      </a:r>
                      <a:r>
                        <a:rPr kumimoji="0" lang="it-IT" sz="1600" kern="1200" baseline="0" dirty="0">
                          <a:solidFill>
                            <a:srgbClr val="002060"/>
                          </a:solidFill>
                          <a:latin typeface="+mn-lt"/>
                          <a:ea typeface="+mn-ea"/>
                          <a:cs typeface="+mn-cs"/>
                          <a:sym typeface="Wingdings" pitchFamily="2" charset="2"/>
                        </a:rPr>
                        <a:t> </a:t>
                      </a:r>
                      <a:r>
                        <a:rPr kumimoji="0" lang="it-IT" sz="1600" kern="1200" baseline="0" dirty="0" err="1">
                          <a:solidFill>
                            <a:srgbClr val="002060"/>
                          </a:solidFill>
                          <a:latin typeface="+mn-lt"/>
                          <a:ea typeface="+mn-ea"/>
                          <a:cs typeface="+mn-cs"/>
                          <a:sym typeface="Wingdings" pitchFamily="2" charset="2"/>
                        </a:rPr>
                        <a:t>bank</a:t>
                      </a:r>
                      <a:r>
                        <a:rPr kumimoji="0" lang="it-IT" sz="1600" kern="1200" baseline="0" dirty="0">
                          <a:solidFill>
                            <a:srgbClr val="002060"/>
                          </a:solidFill>
                          <a:latin typeface="+mn-lt"/>
                          <a:ea typeface="+mn-ea"/>
                          <a:cs typeface="+mn-cs"/>
                          <a:sym typeface="Wingdings" pitchFamily="2" charset="2"/>
                        </a:rPr>
                        <a:t>, market, </a:t>
                      </a:r>
                      <a:r>
                        <a:rPr kumimoji="0" lang="it-IT" sz="1600" kern="1200" baseline="0" dirty="0" err="1">
                          <a:solidFill>
                            <a:srgbClr val="002060"/>
                          </a:solidFill>
                          <a:latin typeface="+mn-lt"/>
                          <a:ea typeface="+mn-ea"/>
                          <a:cs typeface="+mn-cs"/>
                          <a:sym typeface="Wingdings" pitchFamily="2" charset="2"/>
                        </a:rPr>
                        <a:t>accord</a:t>
                      </a:r>
                      <a:endParaRPr kumimoji="0" lang="it-IT" sz="1600" kern="1200" baseline="0" dirty="0">
                        <a:solidFill>
                          <a:srgbClr val="002060"/>
                        </a:solidFill>
                        <a:latin typeface="+mn-lt"/>
                        <a:ea typeface="+mn-ea"/>
                        <a:cs typeface="+mn-cs"/>
                      </a:endParaRP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0,3</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0,75</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2,25</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2,67</a:t>
                      </a:r>
                    </a:p>
                  </a:txBody>
                  <a:tcPr anchor="ctr"/>
                </a:tc>
                <a:extLst>
                  <a:ext uri="{0D108BD9-81ED-4DB2-BD59-A6C34878D82A}">
                    <a16:rowId xmlns:a16="http://schemas.microsoft.com/office/drawing/2014/main" xmlns="" val="10002"/>
                  </a:ext>
                </a:extLst>
              </a:tr>
              <a:tr h="7488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b</a:t>
                      </a:r>
                      <a:r>
                        <a:rPr kumimoji="0" lang="it-IT" sz="1600" kern="1200" baseline="0">
                          <a:solidFill>
                            <a:srgbClr val="002060"/>
                          </a:solidFill>
                          <a:latin typeface="+mn-lt"/>
                          <a:ea typeface="+mn-ea"/>
                          <a:cs typeface="+mn-cs"/>
                        </a:rPr>
                        <a:t>ank</a:t>
                      </a:r>
                      <a:r>
                        <a:rPr kumimoji="0" lang="it-IT" sz="1600" kern="1200" baseline="0" dirty="0">
                          <a:solidFill>
                            <a:srgbClr val="002060"/>
                          </a:solidFill>
                          <a:latin typeface="+mn-lt"/>
                          <a:ea typeface="+mn-ea"/>
                          <a:cs typeface="+mn-cs"/>
                        </a:rPr>
                        <a:t>, </a:t>
                      </a:r>
                      <a:r>
                        <a:rPr kumimoji="0" lang="it-IT" sz="1600" kern="1200" baseline="0" dirty="0" err="1">
                          <a:solidFill>
                            <a:srgbClr val="002060"/>
                          </a:solidFill>
                          <a:latin typeface="+mn-lt"/>
                          <a:ea typeface="+mn-ea"/>
                          <a:cs typeface="+mn-cs"/>
                        </a:rPr>
                        <a:t>accord</a:t>
                      </a:r>
                      <a:r>
                        <a:rPr kumimoji="0" lang="it-IT" sz="1600" kern="1200" baseline="0" dirty="0">
                          <a:solidFill>
                            <a:srgbClr val="002060"/>
                          </a:solidFill>
                          <a:latin typeface="+mn-lt"/>
                          <a:ea typeface="+mn-ea"/>
                          <a:cs typeface="+mn-cs"/>
                        </a:rPr>
                        <a:t> </a:t>
                      </a:r>
                      <a:r>
                        <a:rPr kumimoji="0" lang="it-IT" sz="1600" kern="1200" baseline="0" dirty="0">
                          <a:solidFill>
                            <a:srgbClr val="002060"/>
                          </a:solidFill>
                          <a:latin typeface="+mn-lt"/>
                          <a:ea typeface="+mn-ea"/>
                          <a:cs typeface="+mn-cs"/>
                          <a:sym typeface="Wingdings" pitchFamily="2" charset="2"/>
                        </a:rPr>
                        <a:t> </a:t>
                      </a:r>
                      <a:r>
                        <a:rPr kumimoji="0" lang="it-IT" sz="1600" kern="1200" baseline="0" dirty="0" err="1">
                          <a:solidFill>
                            <a:srgbClr val="002060"/>
                          </a:solidFill>
                          <a:latin typeface="+mn-lt"/>
                          <a:ea typeface="+mn-ea"/>
                          <a:cs typeface="+mn-cs"/>
                          <a:sym typeface="Wingdings" pitchFamily="2" charset="2"/>
                        </a:rPr>
                        <a:t>billion</a:t>
                      </a:r>
                      <a:endParaRPr kumimoji="0" lang="it-IT" sz="1600" kern="1200" baseline="0" dirty="0">
                        <a:solidFill>
                          <a:srgbClr val="002060"/>
                        </a:solidFill>
                        <a:latin typeface="+mn-lt"/>
                        <a:ea typeface="+mn-ea"/>
                        <a:cs typeface="+mn-cs"/>
                      </a:endParaRP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0,3</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0,75</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1,41</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1,87</a:t>
                      </a:r>
                    </a:p>
                  </a:txBody>
                  <a:tcPr anchor="ctr"/>
                </a:tc>
                <a:extLst>
                  <a:ext uri="{0D108BD9-81ED-4DB2-BD59-A6C34878D82A}">
                    <a16:rowId xmlns:a16="http://schemas.microsoft.com/office/drawing/2014/main" xmlns="" val="10003"/>
                  </a:ext>
                </a:extLst>
              </a:tr>
              <a:tr h="6388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bank</a:t>
                      </a:r>
                      <a:r>
                        <a:rPr kumimoji="0" lang="it-IT" sz="1600" kern="1200" baseline="0" dirty="0">
                          <a:solidFill>
                            <a:srgbClr val="002060"/>
                          </a:solidFill>
                          <a:latin typeface="+mn-lt"/>
                          <a:ea typeface="+mn-ea"/>
                          <a:cs typeface="+mn-cs"/>
                        </a:rPr>
                        <a:t>, market, </a:t>
                      </a:r>
                      <a:r>
                        <a:rPr kumimoji="0" lang="it-IT" sz="1600" kern="1200" baseline="0" dirty="0" err="1">
                          <a:solidFill>
                            <a:srgbClr val="002060"/>
                          </a:solidFill>
                          <a:latin typeface="+mn-lt"/>
                          <a:ea typeface="+mn-ea"/>
                          <a:cs typeface="+mn-cs"/>
                        </a:rPr>
                        <a:t>growth</a:t>
                      </a:r>
                      <a:r>
                        <a:rPr kumimoji="0" lang="it-IT" sz="1600" kern="1200" baseline="0" dirty="0">
                          <a:solidFill>
                            <a:srgbClr val="002060"/>
                          </a:solidFill>
                          <a:latin typeface="+mn-lt"/>
                          <a:ea typeface="+mn-ea"/>
                          <a:cs typeface="+mn-cs"/>
                        </a:rPr>
                        <a:t> </a:t>
                      </a:r>
                      <a:r>
                        <a:rPr kumimoji="0" lang="it-IT" sz="1600" kern="1200" baseline="0" dirty="0">
                          <a:solidFill>
                            <a:srgbClr val="002060"/>
                          </a:solidFill>
                          <a:latin typeface="+mn-lt"/>
                          <a:ea typeface="+mn-ea"/>
                          <a:cs typeface="+mn-cs"/>
                          <a:sym typeface="Wingdings" pitchFamily="2" charset="2"/>
                        </a:rPr>
                        <a:t></a:t>
                      </a:r>
                      <a:r>
                        <a:rPr kumimoji="0" lang="it-IT" sz="1600" kern="1200" baseline="0" dirty="0" err="1">
                          <a:solidFill>
                            <a:srgbClr val="002060"/>
                          </a:solidFill>
                          <a:latin typeface="+mn-lt"/>
                          <a:ea typeface="+mn-ea"/>
                          <a:cs typeface="+mn-cs"/>
                        </a:rPr>
                        <a:t>money</a:t>
                      </a:r>
                      <a:endParaRPr kumimoji="0" lang="it-IT" sz="1600" kern="1200" baseline="0" dirty="0">
                        <a:solidFill>
                          <a:srgbClr val="002060"/>
                        </a:solidFill>
                        <a:latin typeface="+mn-lt"/>
                        <a:ea typeface="+mn-ea"/>
                        <a:cs typeface="+mn-cs"/>
                      </a:endParaRP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0,2</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0,75</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3,21</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3,07</a:t>
                      </a:r>
                    </a:p>
                  </a:txBody>
                  <a:tcPr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54292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99592" y="404664"/>
            <a:ext cx="6768751" cy="924475"/>
          </a:xfrm>
        </p:spPr>
        <p:txBody>
          <a:bodyPr>
            <a:normAutofit fontScale="90000"/>
          </a:bodyPr>
          <a:lstStyle/>
          <a:p>
            <a:r>
              <a:rPr lang="it-IT" sz="4100" b="1" dirty="0">
                <a:solidFill>
                  <a:srgbClr val="FFFF00"/>
                </a:solidFill>
                <a:latin typeface="Euphemia" pitchFamily="34" charset="0"/>
              </a:rPr>
              <a:t>Caratterizzazione clusters:</a:t>
            </a:r>
            <a:br>
              <a:rPr lang="it-IT" sz="4100" b="1" dirty="0">
                <a:solidFill>
                  <a:srgbClr val="FFFF00"/>
                </a:solidFill>
                <a:latin typeface="Euphemia" pitchFamily="34" charset="0"/>
              </a:rPr>
            </a:br>
            <a:r>
              <a:rPr lang="it-IT" sz="4100" b="1" dirty="0">
                <a:solidFill>
                  <a:srgbClr val="FFFF00"/>
                </a:solidFill>
                <a:latin typeface="Euphemia" pitchFamily="34" charset="0"/>
              </a:rPr>
              <a:t>Regole di associazione</a:t>
            </a:r>
          </a:p>
        </p:txBody>
      </p:sp>
      <p:sp>
        <p:nvSpPr>
          <p:cNvPr id="6" name="CasellaDiTesto 5"/>
          <p:cNvSpPr txBox="1"/>
          <p:nvPr/>
        </p:nvSpPr>
        <p:spPr>
          <a:xfrm>
            <a:off x="580695" y="1887215"/>
            <a:ext cx="4549643" cy="461665"/>
          </a:xfrm>
          <a:prstGeom prst="rect">
            <a:avLst/>
          </a:prstGeom>
          <a:noFill/>
        </p:spPr>
        <p:txBody>
          <a:bodyPr wrap="none" rtlCol="0">
            <a:spAutoFit/>
          </a:bodyPr>
          <a:lstStyle/>
          <a:p>
            <a:r>
              <a:rPr lang="it-IT" sz="2400" dirty="0">
                <a:solidFill>
                  <a:schemeClr val="bg2">
                    <a:lumMod val="50000"/>
                  </a:schemeClr>
                </a:solidFill>
              </a:rPr>
              <a:t>Cluster_7 carattere:  </a:t>
            </a:r>
            <a:r>
              <a:rPr lang="it-IT" sz="2400" b="1" u="sng" dirty="0">
                <a:solidFill>
                  <a:srgbClr val="FF0000"/>
                </a:solidFill>
              </a:rPr>
              <a:t>‘</a:t>
            </a:r>
            <a:r>
              <a:rPr lang="it-IT" sz="2400" b="1" u="sng" dirty="0" err="1">
                <a:solidFill>
                  <a:srgbClr val="FF0000"/>
                </a:solidFill>
              </a:rPr>
              <a:t>decrease</a:t>
            </a:r>
            <a:r>
              <a:rPr lang="it-IT" sz="2400" b="1" u="sng" dirty="0">
                <a:solidFill>
                  <a:srgbClr val="FF0000"/>
                </a:solidFill>
              </a:rPr>
              <a:t>’</a:t>
            </a:r>
          </a:p>
        </p:txBody>
      </p:sp>
      <p:graphicFrame>
        <p:nvGraphicFramePr>
          <p:cNvPr id="5" name="Tabella 4"/>
          <p:cNvGraphicFramePr>
            <a:graphicFrameLocks noGrp="1"/>
          </p:cNvGraphicFramePr>
          <p:nvPr>
            <p:extLst>
              <p:ext uri="{D42A27DB-BD31-4B8C-83A1-F6EECF244321}">
                <p14:modId xmlns:p14="http://schemas.microsoft.com/office/powerpoint/2010/main" val="572244777"/>
              </p:ext>
            </p:extLst>
          </p:nvPr>
        </p:nvGraphicFramePr>
        <p:xfrm>
          <a:off x="559169" y="2780928"/>
          <a:ext cx="7672452" cy="2529537"/>
        </p:xfrm>
        <a:graphic>
          <a:graphicData uri="http://schemas.openxmlformats.org/drawingml/2006/table">
            <a:tbl>
              <a:tblPr firstRow="1" bandRow="1">
                <a:tableStyleId>{22838BEF-8BB2-4498-84A7-C5851F593DF1}</a:tableStyleId>
              </a:tblPr>
              <a:tblGrid>
                <a:gridCol w="2952328">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440160">
                  <a:extLst>
                    <a:ext uri="{9D8B030D-6E8A-4147-A177-3AD203B41FA5}">
                      <a16:colId xmlns:a16="http://schemas.microsoft.com/office/drawing/2014/main" xmlns="" val="20002"/>
                    </a:ext>
                  </a:extLst>
                </a:gridCol>
                <a:gridCol w="648072">
                  <a:extLst>
                    <a:ext uri="{9D8B030D-6E8A-4147-A177-3AD203B41FA5}">
                      <a16:colId xmlns:a16="http://schemas.microsoft.com/office/drawing/2014/main" xmlns="" val="20003"/>
                    </a:ext>
                  </a:extLst>
                </a:gridCol>
                <a:gridCol w="1407756">
                  <a:extLst>
                    <a:ext uri="{9D8B030D-6E8A-4147-A177-3AD203B41FA5}">
                      <a16:colId xmlns:a16="http://schemas.microsoft.com/office/drawing/2014/main" xmlns="" val="20004"/>
                    </a:ext>
                  </a:extLst>
                </a:gridCol>
              </a:tblGrid>
              <a:tr h="503059">
                <a:tc>
                  <a:txBody>
                    <a:bodyPr/>
                    <a:lstStyle/>
                    <a:p>
                      <a:r>
                        <a:rPr lang="it-IT" dirty="0">
                          <a:solidFill>
                            <a:srgbClr val="002060"/>
                          </a:solidFill>
                        </a:rPr>
                        <a:t>Regola</a:t>
                      </a:r>
                    </a:p>
                  </a:txBody>
                  <a:tcPr/>
                </a:tc>
                <a:tc>
                  <a:txBody>
                    <a:bodyPr/>
                    <a:lstStyle/>
                    <a:p>
                      <a:r>
                        <a:rPr lang="it-IT" dirty="0">
                          <a:solidFill>
                            <a:srgbClr val="002060"/>
                          </a:solidFill>
                        </a:rPr>
                        <a:t>Supporto</a:t>
                      </a:r>
                    </a:p>
                  </a:txBody>
                  <a:tcPr/>
                </a:tc>
                <a:tc>
                  <a:txBody>
                    <a:bodyPr/>
                    <a:lstStyle/>
                    <a:p>
                      <a:r>
                        <a:rPr lang="it-IT" dirty="0">
                          <a:solidFill>
                            <a:srgbClr val="002060"/>
                          </a:solidFill>
                        </a:rPr>
                        <a:t>Confidenza</a:t>
                      </a:r>
                    </a:p>
                  </a:txBody>
                  <a:tcPr/>
                </a:tc>
                <a:tc>
                  <a:txBody>
                    <a:bodyPr/>
                    <a:lstStyle/>
                    <a:p>
                      <a:r>
                        <a:rPr lang="it-IT" dirty="0">
                          <a:solidFill>
                            <a:srgbClr val="002060"/>
                          </a:solidFill>
                        </a:rPr>
                        <a:t>Lift</a:t>
                      </a:r>
                    </a:p>
                  </a:txBody>
                  <a:tcPr/>
                </a:tc>
                <a:tc>
                  <a:txBody>
                    <a:bodyPr/>
                    <a:lstStyle/>
                    <a:p>
                      <a:r>
                        <a:rPr lang="it-IT" dirty="0" err="1">
                          <a:solidFill>
                            <a:srgbClr val="002060"/>
                          </a:solidFill>
                        </a:rPr>
                        <a:t>Conviction</a:t>
                      </a:r>
                      <a:endParaRPr lang="it-IT" dirty="0">
                        <a:solidFill>
                          <a:srgbClr val="002060"/>
                        </a:solidFill>
                      </a:endParaRPr>
                    </a:p>
                  </a:txBody>
                  <a:tcPr/>
                </a:tc>
                <a:extLst>
                  <a:ext uri="{0D108BD9-81ED-4DB2-BD59-A6C34878D82A}">
                    <a16:rowId xmlns:a16="http://schemas.microsoft.com/office/drawing/2014/main" xmlns="" val="10000"/>
                  </a:ext>
                </a:extLst>
              </a:tr>
              <a:tr h="638814">
                <a:tc>
                  <a:txBody>
                    <a:bodyPr/>
                    <a:lstStyle/>
                    <a:p>
                      <a:pPr marL="0" algn="ctr" rtl="0" eaLnBrk="1" latinLnBrk="0" hangingPunct="1"/>
                      <a:r>
                        <a:rPr kumimoji="0" lang="it-IT" sz="1600" kern="1200" baseline="0" dirty="0" err="1">
                          <a:solidFill>
                            <a:srgbClr val="002060"/>
                          </a:solidFill>
                          <a:latin typeface="+mn-lt"/>
                          <a:ea typeface="+mn-ea"/>
                          <a:cs typeface="+mn-cs"/>
                        </a:rPr>
                        <a:t>commiss</a:t>
                      </a:r>
                      <a:r>
                        <a:rPr kumimoji="0" lang="it-IT" sz="1600" kern="1200" baseline="0" dirty="0">
                          <a:solidFill>
                            <a:srgbClr val="002060"/>
                          </a:solidFill>
                          <a:latin typeface="+mn-lt"/>
                          <a:ea typeface="+mn-ea"/>
                          <a:cs typeface="+mn-cs"/>
                        </a:rPr>
                        <a:t> </a:t>
                      </a:r>
                      <a:r>
                        <a:rPr kumimoji="0" lang="it-IT" sz="1600" kern="1200" baseline="0" dirty="0">
                          <a:solidFill>
                            <a:srgbClr val="002060"/>
                          </a:solidFill>
                          <a:latin typeface="+mn-lt"/>
                          <a:ea typeface="+mn-ea"/>
                          <a:cs typeface="+mn-cs"/>
                          <a:sym typeface="Wingdings" pitchFamily="2" charset="2"/>
                        </a:rPr>
                        <a:t> </a:t>
                      </a:r>
                      <a:r>
                        <a:rPr kumimoji="0" lang="it-IT" sz="1600" kern="1200" baseline="0" dirty="0" err="1">
                          <a:solidFill>
                            <a:srgbClr val="002060"/>
                          </a:solidFill>
                          <a:latin typeface="+mn-lt"/>
                          <a:ea typeface="+mn-ea"/>
                          <a:cs typeface="+mn-cs"/>
                          <a:sym typeface="Wingdings" pitchFamily="2" charset="2"/>
                        </a:rPr>
                        <a:t>dial</a:t>
                      </a:r>
                      <a:endParaRPr kumimoji="0" lang="it-IT" sz="1600" kern="1200" baseline="0" dirty="0">
                        <a:solidFill>
                          <a:srgbClr val="002060"/>
                        </a:solidFill>
                        <a:latin typeface="+mn-lt"/>
                        <a:ea typeface="+mn-ea"/>
                        <a:cs typeface="+mn-cs"/>
                      </a:endParaRP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0,27</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0,6</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1,65</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1,59</a:t>
                      </a:r>
                    </a:p>
                  </a:txBody>
                  <a:tcPr anchor="ctr"/>
                </a:tc>
                <a:extLst>
                  <a:ext uri="{0D108BD9-81ED-4DB2-BD59-A6C34878D82A}">
                    <a16:rowId xmlns:a16="http://schemas.microsoft.com/office/drawing/2014/main" xmlns="" val="10001"/>
                  </a:ext>
                </a:extLst>
              </a:tr>
              <a:tr h="7488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it-IT" sz="1600" kern="1200" baseline="0" dirty="0" err="1">
                          <a:solidFill>
                            <a:srgbClr val="002060"/>
                          </a:solidFill>
                          <a:latin typeface="+mn-lt"/>
                          <a:ea typeface="+mn-ea"/>
                          <a:cs typeface="+mn-cs"/>
                        </a:rPr>
                        <a:t>lawsuit</a:t>
                      </a:r>
                      <a:r>
                        <a:rPr kumimoji="0" lang="it-IT" sz="1600" kern="1200" baseline="0" dirty="0">
                          <a:solidFill>
                            <a:srgbClr val="002060"/>
                          </a:solidFill>
                          <a:latin typeface="+mn-lt"/>
                          <a:ea typeface="+mn-ea"/>
                          <a:cs typeface="+mn-cs"/>
                        </a:rPr>
                        <a:t> </a:t>
                      </a:r>
                      <a:r>
                        <a:rPr kumimoji="0" lang="it-IT" sz="1600" kern="1200" baseline="0" dirty="0">
                          <a:solidFill>
                            <a:srgbClr val="002060"/>
                          </a:solidFill>
                          <a:latin typeface="+mn-lt"/>
                          <a:ea typeface="+mn-ea"/>
                          <a:cs typeface="+mn-cs"/>
                          <a:sym typeface="Wingdings" pitchFamily="2" charset="2"/>
                        </a:rPr>
                        <a:t> </a:t>
                      </a:r>
                      <a:r>
                        <a:rPr kumimoji="0" lang="it-IT" sz="1600" kern="1200" baseline="0" dirty="0">
                          <a:solidFill>
                            <a:srgbClr val="002060"/>
                          </a:solidFill>
                          <a:latin typeface="+mn-lt"/>
                          <a:ea typeface="+mn-ea"/>
                          <a:cs typeface="+mn-cs"/>
                        </a:rPr>
                        <a:t>court, </a:t>
                      </a:r>
                      <a:r>
                        <a:rPr kumimoji="0" lang="it-IT" sz="1600" kern="1200" baseline="0" dirty="0" err="1">
                          <a:solidFill>
                            <a:srgbClr val="002060"/>
                          </a:solidFill>
                          <a:latin typeface="+mn-lt"/>
                          <a:ea typeface="+mn-ea"/>
                          <a:cs typeface="+mn-cs"/>
                        </a:rPr>
                        <a:t>judg</a:t>
                      </a:r>
                      <a:endParaRPr kumimoji="0" lang="it-IT" sz="1600" kern="1200" baseline="0" dirty="0">
                        <a:solidFill>
                          <a:srgbClr val="002060"/>
                        </a:solidFill>
                        <a:latin typeface="+mn-lt"/>
                        <a:ea typeface="+mn-ea"/>
                        <a:cs typeface="+mn-cs"/>
                      </a:endParaRP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0,21</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0,7</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3,3</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2,62</a:t>
                      </a:r>
                    </a:p>
                  </a:txBody>
                  <a:tcPr anchor="ctr"/>
                </a:tc>
                <a:extLst>
                  <a:ext uri="{0D108BD9-81ED-4DB2-BD59-A6C34878D82A}">
                    <a16:rowId xmlns:a16="http://schemas.microsoft.com/office/drawing/2014/main" xmlns="" val="10002"/>
                  </a:ext>
                </a:extLst>
              </a:tr>
              <a:tr h="638814">
                <a:tc>
                  <a:txBody>
                    <a:bodyPr/>
                    <a:lstStyle/>
                    <a:p>
                      <a:pPr marL="0" algn="ctr" rtl="0" eaLnBrk="1" latinLnBrk="0" hangingPunct="1"/>
                      <a:r>
                        <a:rPr kumimoji="0" lang="it-IT" sz="1600" kern="1200" baseline="0" dirty="0" err="1">
                          <a:solidFill>
                            <a:srgbClr val="002060"/>
                          </a:solidFill>
                          <a:latin typeface="+mn-lt"/>
                          <a:ea typeface="+mn-ea"/>
                          <a:cs typeface="+mn-cs"/>
                        </a:rPr>
                        <a:t>financi</a:t>
                      </a:r>
                      <a:r>
                        <a:rPr kumimoji="0" lang="it-IT" sz="1600" kern="1200" baseline="0" dirty="0">
                          <a:solidFill>
                            <a:srgbClr val="002060"/>
                          </a:solidFill>
                          <a:latin typeface="+mn-lt"/>
                          <a:ea typeface="+mn-ea"/>
                          <a:cs typeface="+mn-cs"/>
                        </a:rPr>
                        <a:t> </a:t>
                      </a:r>
                      <a:r>
                        <a:rPr kumimoji="0" lang="it-IT" sz="1600" kern="1200" baseline="0" dirty="0">
                          <a:solidFill>
                            <a:srgbClr val="002060"/>
                          </a:solidFill>
                          <a:latin typeface="+mn-lt"/>
                          <a:ea typeface="+mn-ea"/>
                          <a:cs typeface="+mn-cs"/>
                          <a:sym typeface="Wingdings" pitchFamily="2" charset="2"/>
                        </a:rPr>
                        <a:t> </a:t>
                      </a:r>
                      <a:r>
                        <a:rPr kumimoji="0" lang="it-IT" sz="1600" kern="1200" baseline="0" dirty="0" err="1">
                          <a:solidFill>
                            <a:srgbClr val="002060"/>
                          </a:solidFill>
                          <a:latin typeface="+mn-lt"/>
                          <a:ea typeface="+mn-ea"/>
                          <a:cs typeface="+mn-cs"/>
                          <a:sym typeface="Wingdings" pitchFamily="2" charset="2"/>
                        </a:rPr>
                        <a:t>declin</a:t>
                      </a:r>
                      <a:endParaRPr kumimoji="0" lang="it-IT" sz="1600" kern="1200" baseline="0" dirty="0">
                        <a:solidFill>
                          <a:srgbClr val="002060"/>
                        </a:solidFill>
                        <a:latin typeface="+mn-lt"/>
                        <a:ea typeface="+mn-ea"/>
                        <a:cs typeface="+mn-cs"/>
                      </a:endParaRP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0,21</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0,64</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2,63</a:t>
                      </a:r>
                    </a:p>
                  </a:txBody>
                  <a:tcPr anchor="ctr"/>
                </a:tc>
                <a:tc>
                  <a:txBody>
                    <a:bodyPr/>
                    <a:lstStyle/>
                    <a:p>
                      <a:pPr marL="0" algn="ctr" rtl="0" eaLnBrk="1" latinLnBrk="0" hangingPunct="1"/>
                      <a:r>
                        <a:rPr kumimoji="0" lang="it-IT" sz="1600" kern="1200" baseline="0" dirty="0">
                          <a:solidFill>
                            <a:srgbClr val="002060"/>
                          </a:solidFill>
                          <a:latin typeface="+mn-lt"/>
                          <a:ea typeface="+mn-ea"/>
                          <a:cs typeface="+mn-cs"/>
                        </a:rPr>
                        <a:t>2,08</a:t>
                      </a: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51971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xmlns="" id="{8BEDAEBD-56BE-4B13-A348-FB31188F261E}"/>
              </a:ext>
            </a:extLst>
          </p:cNvPr>
          <p:cNvSpPr txBox="1">
            <a:spLocks/>
          </p:cNvSpPr>
          <p:nvPr/>
        </p:nvSpPr>
        <p:spPr>
          <a:xfrm>
            <a:off x="323528" y="2348880"/>
            <a:ext cx="8064896" cy="924476"/>
          </a:xfrm>
          <a:prstGeom prst="rect">
            <a:avLst/>
          </a:prstGeom>
        </p:spPr>
        <p:txBody>
          <a:bodyPr vert="horz" tIns="0" rIns="45720" bIns="0" anchor="b">
            <a:no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algn="ctr"/>
            <a:r>
              <a:rPr lang="it-IT" sz="6000" b="1" dirty="0">
                <a:solidFill>
                  <a:schemeClr val="tx1">
                    <a:lumMod val="75000"/>
                    <a:lumOff val="25000"/>
                  </a:schemeClr>
                </a:solidFill>
                <a:latin typeface="AR DESTINE" pitchFamily="2" charset="0"/>
              </a:rPr>
              <a:t>Grazie per l’attenzione</a:t>
            </a:r>
          </a:p>
        </p:txBody>
      </p:sp>
    </p:spTree>
    <p:extLst>
      <p:ext uri="{BB962C8B-B14F-4D97-AF65-F5344CB8AC3E}">
        <p14:creationId xmlns:p14="http://schemas.microsoft.com/office/powerpoint/2010/main" val="4090380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83926" y="114197"/>
            <a:ext cx="6280361" cy="924475"/>
          </a:xfrm>
        </p:spPr>
        <p:txBody>
          <a:bodyPr>
            <a:normAutofit/>
          </a:bodyPr>
          <a:lstStyle/>
          <a:p>
            <a:r>
              <a:rPr lang="it-IT" b="1" dirty="0">
                <a:solidFill>
                  <a:srgbClr val="FFFF00"/>
                </a:solidFill>
                <a:latin typeface="Euphemia" pitchFamily="34" charset="0"/>
              </a:rPr>
              <a:t>Esplorazione dei dati</a:t>
            </a:r>
          </a:p>
        </p:txBody>
      </p:sp>
      <p:sp>
        <p:nvSpPr>
          <p:cNvPr id="5" name="CasellaDiTesto 4"/>
          <p:cNvSpPr txBox="1"/>
          <p:nvPr/>
        </p:nvSpPr>
        <p:spPr>
          <a:xfrm>
            <a:off x="1224017" y="1383159"/>
            <a:ext cx="3337773" cy="461665"/>
          </a:xfrm>
          <a:prstGeom prst="rect">
            <a:avLst/>
          </a:prstGeom>
          <a:noFill/>
        </p:spPr>
        <p:txBody>
          <a:bodyPr wrap="none" rtlCol="0">
            <a:spAutoFit/>
          </a:bodyPr>
          <a:lstStyle/>
          <a:p>
            <a:pPr marL="342900" indent="-342900">
              <a:buFont typeface="Arial" pitchFamily="34" charset="0"/>
              <a:buChar char="•"/>
            </a:pPr>
            <a:r>
              <a:rPr lang="it-IT" sz="2400" dirty="0">
                <a:solidFill>
                  <a:schemeClr val="bg2">
                    <a:lumMod val="75000"/>
                  </a:schemeClr>
                </a:solidFill>
                <a:latin typeface="Segoe UI Semibold" pitchFamily="34" charset="0"/>
                <a:cs typeface="Segoe UI Semibold" pitchFamily="34" charset="0"/>
              </a:rPr>
              <a:t>Schema del </a:t>
            </a:r>
            <a:r>
              <a:rPr lang="it-IT" sz="2400" dirty="0" err="1">
                <a:solidFill>
                  <a:schemeClr val="bg2">
                    <a:lumMod val="75000"/>
                  </a:schemeClr>
                </a:solidFill>
                <a:latin typeface="Segoe UI Semibold" pitchFamily="34" charset="0"/>
                <a:cs typeface="Segoe UI Semibold" pitchFamily="34" charset="0"/>
              </a:rPr>
              <a:t>dataset</a:t>
            </a:r>
            <a:r>
              <a:rPr lang="it-IT" sz="2400" dirty="0">
                <a:solidFill>
                  <a:schemeClr val="bg2">
                    <a:lumMod val="75000"/>
                  </a:schemeClr>
                </a:solidFill>
                <a:latin typeface="Segoe UI Semibold" pitchFamily="34" charset="0"/>
                <a:cs typeface="Segoe UI Semibold" pitchFamily="34" charset="0"/>
              </a:rPr>
              <a:t>:</a:t>
            </a:r>
          </a:p>
        </p:txBody>
      </p:sp>
      <p:pic>
        <p:nvPicPr>
          <p:cNvPr id="6" name="Segnaposto contenuto 7"/>
          <p:cNvPicPr>
            <a:picLocks noGrp="1" noChangeAspect="1"/>
          </p:cNvPicPr>
          <p:nvPr>
            <p:ph idx="1"/>
          </p:nvPr>
        </p:nvPicPr>
        <p:blipFill rotWithShape="1">
          <a:blip r:embed="rId2">
            <a:extLst>
              <a:ext uri="{28A0092B-C50C-407E-A947-70E740481C1C}">
                <a14:useLocalDpi xmlns:a14="http://schemas.microsoft.com/office/drawing/2010/main" val="0"/>
              </a:ext>
            </a:extLst>
          </a:blip>
          <a:srcRect t="2563"/>
          <a:stretch/>
        </p:blipFill>
        <p:spPr>
          <a:xfrm>
            <a:off x="1691680" y="3573016"/>
            <a:ext cx="5724525" cy="2273821"/>
          </a:xfrm>
        </p:spPr>
      </p:pic>
      <p:sp>
        <p:nvSpPr>
          <p:cNvPr id="7" name="CasellaDiTesto 6"/>
          <p:cNvSpPr txBox="1"/>
          <p:nvPr/>
        </p:nvSpPr>
        <p:spPr>
          <a:xfrm>
            <a:off x="1547664" y="1813101"/>
            <a:ext cx="1415580" cy="1477328"/>
          </a:xfrm>
          <a:prstGeom prst="rect">
            <a:avLst/>
          </a:prstGeom>
          <a:noFill/>
        </p:spPr>
        <p:txBody>
          <a:bodyPr wrap="none" rtlCol="0">
            <a:spAutoFit/>
          </a:bodyPr>
          <a:lstStyle/>
          <a:p>
            <a:pPr marL="285750" indent="-285750">
              <a:buFont typeface="Courier New" pitchFamily="49" charset="0"/>
              <a:buChar char="o"/>
            </a:pPr>
            <a:r>
              <a:rPr lang="it-IT" dirty="0">
                <a:solidFill>
                  <a:schemeClr val="bg2">
                    <a:lumMod val="75000"/>
                  </a:schemeClr>
                </a:solidFill>
                <a:latin typeface="Segoe UI Semibold" pitchFamily="34" charset="0"/>
                <a:cs typeface="Segoe UI Semibold" pitchFamily="34" charset="0"/>
              </a:rPr>
              <a:t>Date</a:t>
            </a:r>
          </a:p>
          <a:p>
            <a:pPr marL="285750" indent="-285750">
              <a:buFont typeface="Courier New" pitchFamily="49" charset="0"/>
              <a:buChar char="o"/>
            </a:pPr>
            <a:r>
              <a:rPr lang="it-IT" dirty="0">
                <a:solidFill>
                  <a:schemeClr val="bg2">
                    <a:lumMod val="75000"/>
                  </a:schemeClr>
                </a:solidFill>
                <a:latin typeface="Segoe UI Semibold" pitchFamily="34" charset="0"/>
                <a:cs typeface="Segoe UI Semibold" pitchFamily="34" charset="0"/>
              </a:rPr>
              <a:t>Body</a:t>
            </a:r>
          </a:p>
          <a:p>
            <a:pPr marL="285750" indent="-285750">
              <a:buFont typeface="Courier New" pitchFamily="49" charset="0"/>
              <a:buChar char="o"/>
            </a:pPr>
            <a:r>
              <a:rPr lang="it-IT" dirty="0">
                <a:solidFill>
                  <a:schemeClr val="bg2">
                    <a:lumMod val="75000"/>
                  </a:schemeClr>
                </a:solidFill>
                <a:latin typeface="Segoe UI Semibold" pitchFamily="34" charset="0"/>
                <a:cs typeface="Segoe UI Semibold" pitchFamily="34" charset="0"/>
              </a:rPr>
              <a:t>Stock</a:t>
            </a:r>
          </a:p>
          <a:p>
            <a:pPr marL="285750" indent="-285750">
              <a:buFont typeface="Courier New" pitchFamily="49" charset="0"/>
              <a:buChar char="o"/>
            </a:pPr>
            <a:r>
              <a:rPr lang="it-IT" dirty="0">
                <a:solidFill>
                  <a:schemeClr val="bg2">
                    <a:lumMod val="75000"/>
                  </a:schemeClr>
                </a:solidFill>
                <a:latin typeface="Segoe UI Semibold" pitchFamily="34" charset="0"/>
                <a:cs typeface="Segoe UI Semibold" pitchFamily="34" charset="0"/>
              </a:rPr>
              <a:t>Positive</a:t>
            </a:r>
          </a:p>
          <a:p>
            <a:pPr marL="285750" indent="-285750">
              <a:buFont typeface="Courier New" pitchFamily="49" charset="0"/>
              <a:buChar char="o"/>
            </a:pPr>
            <a:r>
              <a:rPr lang="it-IT" dirty="0">
                <a:solidFill>
                  <a:schemeClr val="bg2">
                    <a:lumMod val="75000"/>
                  </a:schemeClr>
                </a:solidFill>
                <a:latin typeface="Segoe UI Semibold" pitchFamily="34" charset="0"/>
                <a:cs typeface="Segoe UI Semibold" pitchFamily="34" charset="0"/>
              </a:rPr>
              <a:t>Negative</a:t>
            </a:r>
          </a:p>
        </p:txBody>
      </p:sp>
    </p:spTree>
    <p:extLst>
      <p:ext uri="{BB962C8B-B14F-4D97-AF65-F5344CB8AC3E}">
        <p14:creationId xmlns:p14="http://schemas.microsoft.com/office/powerpoint/2010/main" val="3417651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83926" y="114197"/>
            <a:ext cx="6280361" cy="924475"/>
          </a:xfrm>
        </p:spPr>
        <p:txBody>
          <a:bodyPr>
            <a:normAutofit/>
          </a:bodyPr>
          <a:lstStyle/>
          <a:p>
            <a:r>
              <a:rPr lang="it-IT" b="1" dirty="0">
                <a:solidFill>
                  <a:srgbClr val="FFFF00"/>
                </a:solidFill>
                <a:latin typeface="Euphemia" pitchFamily="34" charset="0"/>
              </a:rPr>
              <a:t>Esplorazione dei dati</a:t>
            </a:r>
          </a:p>
        </p:txBody>
      </p:sp>
      <p:sp>
        <p:nvSpPr>
          <p:cNvPr id="5" name="CasellaDiTesto 4"/>
          <p:cNvSpPr txBox="1"/>
          <p:nvPr/>
        </p:nvSpPr>
        <p:spPr>
          <a:xfrm>
            <a:off x="1043608" y="1501999"/>
            <a:ext cx="3921073" cy="461665"/>
          </a:xfrm>
          <a:prstGeom prst="rect">
            <a:avLst/>
          </a:prstGeom>
          <a:noFill/>
        </p:spPr>
        <p:txBody>
          <a:bodyPr wrap="none" rtlCol="0">
            <a:spAutoFit/>
          </a:bodyPr>
          <a:lstStyle/>
          <a:p>
            <a:pPr marL="342900" indent="-342900">
              <a:buFont typeface="Arial" pitchFamily="34" charset="0"/>
              <a:buChar char="•"/>
            </a:pPr>
            <a:r>
              <a:rPr lang="it-IT" sz="2400" dirty="0">
                <a:solidFill>
                  <a:schemeClr val="bg2">
                    <a:lumMod val="75000"/>
                  </a:schemeClr>
                </a:solidFill>
                <a:latin typeface="Segoe UI Semibold" pitchFamily="34" charset="0"/>
                <a:cs typeface="Segoe UI Semibold" pitchFamily="34" charset="0"/>
              </a:rPr>
              <a:t>Distribuzione delle date:</a:t>
            </a:r>
          </a:p>
        </p:txBody>
      </p:sp>
      <p:pic>
        <p:nvPicPr>
          <p:cNvPr id="8" name="Immagine 7"/>
          <p:cNvPicPr>
            <a:picLocks noChangeAspect="1"/>
          </p:cNvPicPr>
          <p:nvPr/>
        </p:nvPicPr>
        <p:blipFill rotWithShape="1">
          <a:blip r:embed="rId2">
            <a:extLst>
              <a:ext uri="{28A0092B-C50C-407E-A947-70E740481C1C}">
                <a14:useLocalDpi xmlns:a14="http://schemas.microsoft.com/office/drawing/2010/main" val="0"/>
              </a:ext>
            </a:extLst>
          </a:blip>
          <a:srcRect b="2604"/>
          <a:stretch/>
        </p:blipFill>
        <p:spPr>
          <a:xfrm>
            <a:off x="899591" y="2204864"/>
            <a:ext cx="7114065" cy="4248797"/>
          </a:xfrm>
          <a:prstGeom prst="rect">
            <a:avLst/>
          </a:prstGeom>
        </p:spPr>
      </p:pic>
    </p:spTree>
    <p:extLst>
      <p:ext uri="{BB962C8B-B14F-4D97-AF65-F5344CB8AC3E}">
        <p14:creationId xmlns:p14="http://schemas.microsoft.com/office/powerpoint/2010/main" val="3417651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83926" y="114197"/>
            <a:ext cx="6280361" cy="924475"/>
          </a:xfrm>
        </p:spPr>
        <p:txBody>
          <a:bodyPr>
            <a:normAutofit/>
          </a:bodyPr>
          <a:lstStyle/>
          <a:p>
            <a:r>
              <a:rPr lang="it-IT" b="1" dirty="0">
                <a:solidFill>
                  <a:srgbClr val="FFFF00"/>
                </a:solidFill>
                <a:latin typeface="Euphemia" pitchFamily="34" charset="0"/>
              </a:rPr>
              <a:t>Esplorazione dei dati</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844824"/>
            <a:ext cx="4876800" cy="4457700"/>
          </a:xfrm>
          <a:prstGeom prst="rect">
            <a:avLst/>
          </a:prstGeom>
        </p:spPr>
      </p:pic>
      <p:sp>
        <p:nvSpPr>
          <p:cNvPr id="5" name="CasellaDiTesto 4"/>
          <p:cNvSpPr txBox="1"/>
          <p:nvPr/>
        </p:nvSpPr>
        <p:spPr>
          <a:xfrm>
            <a:off x="1224017" y="1383159"/>
            <a:ext cx="4069640" cy="461665"/>
          </a:xfrm>
          <a:prstGeom prst="rect">
            <a:avLst/>
          </a:prstGeom>
          <a:noFill/>
        </p:spPr>
        <p:txBody>
          <a:bodyPr wrap="none" rtlCol="0">
            <a:spAutoFit/>
          </a:bodyPr>
          <a:lstStyle/>
          <a:p>
            <a:pPr marL="342900" indent="-342900">
              <a:buFont typeface="Arial" pitchFamily="34" charset="0"/>
              <a:buChar char="•"/>
            </a:pPr>
            <a:r>
              <a:rPr lang="it-IT" sz="2400" dirty="0">
                <a:solidFill>
                  <a:schemeClr val="bg2">
                    <a:lumMod val="75000"/>
                  </a:schemeClr>
                </a:solidFill>
                <a:latin typeface="Segoe UI Semibold" pitchFamily="34" charset="0"/>
                <a:cs typeface="Segoe UI Semibold" pitchFamily="34" charset="0"/>
              </a:rPr>
              <a:t>Distribuzione degli stock:</a:t>
            </a:r>
          </a:p>
        </p:txBody>
      </p:sp>
    </p:spTree>
    <p:extLst>
      <p:ext uri="{BB962C8B-B14F-4D97-AF65-F5344CB8AC3E}">
        <p14:creationId xmlns:p14="http://schemas.microsoft.com/office/powerpoint/2010/main" val="541484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olo 1"/>
          <p:cNvSpPr>
            <a:spLocks noGrp="1"/>
          </p:cNvSpPr>
          <p:nvPr>
            <p:ph type="title"/>
          </p:nvPr>
        </p:nvSpPr>
        <p:spPr>
          <a:xfrm>
            <a:off x="883926" y="114197"/>
            <a:ext cx="6280361" cy="924475"/>
          </a:xfrm>
        </p:spPr>
        <p:txBody>
          <a:bodyPr>
            <a:normAutofit/>
          </a:bodyPr>
          <a:lstStyle/>
          <a:p>
            <a:r>
              <a:rPr lang="it-IT" b="1" dirty="0">
                <a:solidFill>
                  <a:srgbClr val="FFFF00"/>
                </a:solidFill>
                <a:latin typeface="Euphemia" pitchFamily="34" charset="0"/>
              </a:rPr>
              <a:t>Esplorazione dei dati</a:t>
            </a:r>
          </a:p>
        </p:txBody>
      </p:sp>
      <p:sp>
        <p:nvSpPr>
          <p:cNvPr id="5" name="CasellaDiTesto 4"/>
          <p:cNvSpPr txBox="1"/>
          <p:nvPr/>
        </p:nvSpPr>
        <p:spPr>
          <a:xfrm>
            <a:off x="1224017" y="1383159"/>
            <a:ext cx="5365571" cy="461665"/>
          </a:xfrm>
          <a:prstGeom prst="rect">
            <a:avLst/>
          </a:prstGeom>
          <a:noFill/>
        </p:spPr>
        <p:txBody>
          <a:bodyPr wrap="none" rtlCol="0">
            <a:spAutoFit/>
          </a:bodyPr>
          <a:lstStyle/>
          <a:p>
            <a:pPr marL="342900" indent="-342900">
              <a:buFont typeface="Arial" pitchFamily="34" charset="0"/>
              <a:buChar char="•"/>
            </a:pPr>
            <a:r>
              <a:rPr lang="it-IT" sz="2400" dirty="0">
                <a:solidFill>
                  <a:schemeClr val="bg2">
                    <a:lumMod val="75000"/>
                  </a:schemeClr>
                </a:solidFill>
                <a:latin typeface="Segoe UI Semibold" pitchFamily="34" charset="0"/>
                <a:cs typeface="Segoe UI Semibold" pitchFamily="34" charset="0"/>
              </a:rPr>
              <a:t>Distribuzione di positivi e negativi:</a:t>
            </a: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2204864"/>
            <a:ext cx="4824535" cy="4104456"/>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2550790"/>
            <a:ext cx="3495104" cy="3412604"/>
          </a:xfrm>
          <a:prstGeom prst="rect">
            <a:avLst/>
          </a:prstGeom>
        </p:spPr>
      </p:pic>
    </p:spTree>
    <p:extLst>
      <p:ext uri="{BB962C8B-B14F-4D97-AF65-F5344CB8AC3E}">
        <p14:creationId xmlns:p14="http://schemas.microsoft.com/office/powerpoint/2010/main" val="3038409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83926" y="114197"/>
            <a:ext cx="6280361" cy="924475"/>
          </a:xfrm>
        </p:spPr>
        <p:txBody>
          <a:bodyPr>
            <a:normAutofit/>
          </a:bodyPr>
          <a:lstStyle/>
          <a:p>
            <a:r>
              <a:rPr lang="it-IT" b="1" dirty="0">
                <a:solidFill>
                  <a:srgbClr val="FFFF00"/>
                </a:solidFill>
                <a:latin typeface="Euphemia" pitchFamily="34" charset="0"/>
              </a:rPr>
              <a:t>Esplorazione dei dati</a:t>
            </a:r>
          </a:p>
        </p:txBody>
      </p:sp>
      <p:sp>
        <p:nvSpPr>
          <p:cNvPr id="5" name="CasellaDiTesto 4"/>
          <p:cNvSpPr txBox="1"/>
          <p:nvPr/>
        </p:nvSpPr>
        <p:spPr>
          <a:xfrm>
            <a:off x="1224017" y="1383159"/>
            <a:ext cx="5734262" cy="461665"/>
          </a:xfrm>
          <a:prstGeom prst="rect">
            <a:avLst/>
          </a:prstGeom>
          <a:noFill/>
        </p:spPr>
        <p:txBody>
          <a:bodyPr wrap="none" rtlCol="0">
            <a:spAutoFit/>
          </a:bodyPr>
          <a:lstStyle/>
          <a:p>
            <a:pPr marL="342900" indent="-342900">
              <a:buFont typeface="Arial" pitchFamily="34" charset="0"/>
              <a:buChar char="•"/>
            </a:pPr>
            <a:r>
              <a:rPr lang="it-IT" sz="2400" dirty="0">
                <a:solidFill>
                  <a:schemeClr val="bg2">
                    <a:lumMod val="75000"/>
                  </a:schemeClr>
                </a:solidFill>
                <a:latin typeface="Segoe UI Semibold" pitchFamily="34" charset="0"/>
                <a:cs typeface="Segoe UI Semibold" pitchFamily="34" charset="0"/>
              </a:rPr>
              <a:t>Distribuzione delle lingue delle news</a:t>
            </a:r>
            <a:r>
              <a:rPr lang="it-IT" sz="2400" dirty="0">
                <a:solidFill>
                  <a:schemeClr val="bg2">
                    <a:lumMod val="75000"/>
                  </a:schemeClr>
                </a:solidFill>
              </a:rPr>
              <a:t>:</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855" y="1988840"/>
            <a:ext cx="6599689" cy="4464495"/>
          </a:xfrm>
          <a:prstGeom prst="rect">
            <a:avLst/>
          </a:prstGeom>
        </p:spPr>
      </p:pic>
    </p:spTree>
    <p:extLst>
      <p:ext uri="{BB962C8B-B14F-4D97-AF65-F5344CB8AC3E}">
        <p14:creationId xmlns:p14="http://schemas.microsoft.com/office/powerpoint/2010/main" val="3038409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83926" y="114197"/>
            <a:ext cx="6280361" cy="924475"/>
          </a:xfrm>
        </p:spPr>
        <p:txBody>
          <a:bodyPr>
            <a:normAutofit/>
          </a:bodyPr>
          <a:lstStyle/>
          <a:p>
            <a:r>
              <a:rPr lang="it-IT" b="1" dirty="0" err="1">
                <a:solidFill>
                  <a:srgbClr val="FFFF00"/>
                </a:solidFill>
                <a:latin typeface="Euphemia" pitchFamily="34" charset="0"/>
              </a:rPr>
              <a:t>Pre</a:t>
            </a:r>
            <a:r>
              <a:rPr lang="it-IT" b="1" dirty="0">
                <a:solidFill>
                  <a:srgbClr val="FFFF00"/>
                </a:solidFill>
                <a:latin typeface="Euphemia" pitchFamily="34" charset="0"/>
              </a:rPr>
              <a:t>-processing</a:t>
            </a:r>
          </a:p>
        </p:txBody>
      </p:sp>
      <p:sp>
        <p:nvSpPr>
          <p:cNvPr id="5" name="CasellaDiTesto 4"/>
          <p:cNvSpPr txBox="1"/>
          <p:nvPr/>
        </p:nvSpPr>
        <p:spPr>
          <a:xfrm>
            <a:off x="893765" y="1484784"/>
            <a:ext cx="6844566" cy="461665"/>
          </a:xfrm>
          <a:prstGeom prst="rect">
            <a:avLst/>
          </a:prstGeom>
          <a:noFill/>
        </p:spPr>
        <p:txBody>
          <a:bodyPr wrap="none" rtlCol="0">
            <a:spAutoFit/>
          </a:bodyPr>
          <a:lstStyle/>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Eliminazione delle news non in lingua inglese</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07" y="2844510"/>
            <a:ext cx="7534275" cy="1228725"/>
          </a:xfrm>
          <a:prstGeom prst="rect">
            <a:avLst/>
          </a:prstGeom>
        </p:spPr>
      </p:pic>
      <p:sp>
        <p:nvSpPr>
          <p:cNvPr id="7" name="CasellaDiTesto 6"/>
          <p:cNvSpPr txBox="1"/>
          <p:nvPr/>
        </p:nvSpPr>
        <p:spPr>
          <a:xfrm>
            <a:off x="491707" y="2475178"/>
            <a:ext cx="2698175" cy="369332"/>
          </a:xfrm>
          <a:prstGeom prst="rect">
            <a:avLst/>
          </a:prstGeom>
          <a:noFill/>
          <a:ln>
            <a:solidFill>
              <a:schemeClr val="bg2">
                <a:lumMod val="75000"/>
              </a:schemeClr>
            </a:solidFill>
          </a:ln>
        </p:spPr>
        <p:txBody>
          <a:bodyPr wrap="none" rtlCol="0">
            <a:spAutoFit/>
          </a:bodyPr>
          <a:lstStyle/>
          <a:p>
            <a:r>
              <a:rPr lang="it-IT" dirty="0">
                <a:solidFill>
                  <a:schemeClr val="bg2">
                    <a:lumMod val="75000"/>
                  </a:schemeClr>
                </a:solidFill>
                <a:latin typeface="Segoe UI Semibold" pitchFamily="34" charset="0"/>
                <a:cs typeface="Segoe UI Semibold" pitchFamily="34" charset="0"/>
              </a:rPr>
              <a:t>Processo di </a:t>
            </a:r>
            <a:r>
              <a:rPr lang="it-IT" dirty="0" err="1">
                <a:solidFill>
                  <a:schemeClr val="bg2">
                    <a:lumMod val="75000"/>
                  </a:schemeClr>
                </a:solidFill>
                <a:latin typeface="Segoe UI Semibold" pitchFamily="34" charset="0"/>
                <a:cs typeface="Segoe UI Semibold" pitchFamily="34" charset="0"/>
              </a:rPr>
              <a:t>RapidMiner</a:t>
            </a:r>
            <a:endParaRPr lang="it-IT" dirty="0">
              <a:solidFill>
                <a:schemeClr val="bg2">
                  <a:lumMod val="50000"/>
                </a:schemeClr>
              </a:solidFill>
              <a:latin typeface="Segoe UI Semibold" pitchFamily="34" charset="0"/>
              <a:cs typeface="Segoe UI Semibold" pitchFamily="34" charset="0"/>
            </a:endParaRPr>
          </a:p>
        </p:txBody>
      </p:sp>
      <p:sp>
        <p:nvSpPr>
          <p:cNvPr id="8" name="CasellaDiTesto 7"/>
          <p:cNvSpPr txBox="1"/>
          <p:nvPr/>
        </p:nvSpPr>
        <p:spPr>
          <a:xfrm>
            <a:off x="893765" y="4653136"/>
            <a:ext cx="7749429" cy="830997"/>
          </a:xfrm>
          <a:prstGeom prst="rect">
            <a:avLst/>
          </a:prstGeom>
          <a:noFill/>
        </p:spPr>
        <p:txBody>
          <a:bodyPr wrap="none" rtlCol="0">
            <a:spAutoFit/>
          </a:bodyPr>
          <a:lstStyle/>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1812 istanze filtrate</a:t>
            </a:r>
          </a:p>
          <a:p>
            <a:pPr marL="342900" indent="-342900">
              <a:buFont typeface="Arial" pitchFamily="34" charset="0"/>
              <a:buChar char="•"/>
            </a:pPr>
            <a:r>
              <a:rPr lang="it-IT" sz="2400" dirty="0">
                <a:solidFill>
                  <a:schemeClr val="bg2">
                    <a:lumMod val="50000"/>
                  </a:schemeClr>
                </a:solidFill>
                <a:latin typeface="Segoe UI Semibold" pitchFamily="34" charset="0"/>
                <a:cs typeface="Segoe UI Semibold" pitchFamily="34" charset="0"/>
              </a:rPr>
              <a:t>Scrittura di un nuovo file per ottimizzare il processo</a:t>
            </a:r>
          </a:p>
        </p:txBody>
      </p:sp>
    </p:spTree>
    <p:extLst>
      <p:ext uri="{BB962C8B-B14F-4D97-AF65-F5344CB8AC3E}">
        <p14:creationId xmlns:p14="http://schemas.microsoft.com/office/powerpoint/2010/main" val="2790427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83926" y="114197"/>
            <a:ext cx="6280361" cy="924475"/>
          </a:xfrm>
        </p:spPr>
        <p:txBody>
          <a:bodyPr>
            <a:normAutofit/>
          </a:bodyPr>
          <a:lstStyle/>
          <a:p>
            <a:r>
              <a:rPr lang="it-IT" b="1" dirty="0">
                <a:solidFill>
                  <a:srgbClr val="FFFF00"/>
                </a:solidFill>
                <a:latin typeface="Euphemia" pitchFamily="34" charset="0"/>
              </a:rPr>
              <a:t>Campionamento</a:t>
            </a:r>
          </a:p>
        </p:txBody>
      </p:sp>
      <p:sp>
        <p:nvSpPr>
          <p:cNvPr id="5" name="CasellaDiTesto 4"/>
          <p:cNvSpPr txBox="1"/>
          <p:nvPr/>
        </p:nvSpPr>
        <p:spPr>
          <a:xfrm>
            <a:off x="899592" y="1383159"/>
            <a:ext cx="5682966" cy="461665"/>
          </a:xfrm>
          <a:prstGeom prst="rect">
            <a:avLst/>
          </a:prstGeom>
          <a:noFill/>
        </p:spPr>
        <p:txBody>
          <a:bodyPr wrap="none" rtlCol="0">
            <a:spAutoFit/>
          </a:bodyPr>
          <a:lstStyle/>
          <a:p>
            <a:pPr marL="342900" indent="-342900">
              <a:buFont typeface="Arial" pitchFamily="34" charset="0"/>
              <a:buChar char="•"/>
            </a:pPr>
            <a:r>
              <a:rPr lang="it-IT" sz="2400" dirty="0">
                <a:solidFill>
                  <a:schemeClr val="bg2">
                    <a:lumMod val="50000"/>
                  </a:schemeClr>
                </a:solidFill>
              </a:rPr>
              <a:t>Stratificato rispetto alla variabile stock</a:t>
            </a:r>
          </a:p>
        </p:txBody>
      </p:sp>
      <p:sp>
        <p:nvSpPr>
          <p:cNvPr id="3" name="CasellaDiTesto 2"/>
          <p:cNvSpPr txBox="1"/>
          <p:nvPr/>
        </p:nvSpPr>
        <p:spPr>
          <a:xfrm>
            <a:off x="5118956" y="1988840"/>
            <a:ext cx="2198038" cy="646331"/>
          </a:xfrm>
          <a:prstGeom prst="rect">
            <a:avLst/>
          </a:prstGeom>
          <a:noFill/>
          <a:ln>
            <a:solidFill>
              <a:schemeClr val="bg2">
                <a:lumMod val="75000"/>
              </a:schemeClr>
            </a:solidFill>
          </a:ln>
        </p:spPr>
        <p:txBody>
          <a:bodyPr wrap="none" rtlCol="0">
            <a:spAutoFit/>
          </a:bodyPr>
          <a:lstStyle/>
          <a:p>
            <a:r>
              <a:rPr lang="it-IT" dirty="0">
                <a:solidFill>
                  <a:schemeClr val="bg2">
                    <a:lumMod val="50000"/>
                  </a:schemeClr>
                </a:solidFill>
              </a:rPr>
              <a:t>Campione del 25%:</a:t>
            </a:r>
          </a:p>
          <a:p>
            <a:r>
              <a:rPr lang="it-IT" dirty="0">
                <a:solidFill>
                  <a:schemeClr val="bg2">
                    <a:lumMod val="50000"/>
                  </a:schemeClr>
                </a:solidFill>
              </a:rPr>
              <a:t>      455 istanze </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956" y="3645023"/>
            <a:ext cx="3432049" cy="3088183"/>
          </a:xfrm>
          <a:prstGeom prst="rect">
            <a:avLst/>
          </a:prstGeom>
        </p:spPr>
      </p:pic>
      <p:pic>
        <p:nvPicPr>
          <p:cNvPr id="9" name="Immagin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61" y="2209608"/>
            <a:ext cx="4776674" cy="3156591"/>
          </a:xfrm>
          <a:prstGeom prst="rect">
            <a:avLst/>
          </a:prstGeom>
        </p:spPr>
      </p:pic>
      <p:sp>
        <p:nvSpPr>
          <p:cNvPr id="10" name="CasellaDiTesto 9"/>
          <p:cNvSpPr txBox="1"/>
          <p:nvPr/>
        </p:nvSpPr>
        <p:spPr>
          <a:xfrm>
            <a:off x="5968941" y="3136954"/>
            <a:ext cx="1732077" cy="369332"/>
          </a:xfrm>
          <a:prstGeom prst="rect">
            <a:avLst/>
          </a:prstGeom>
          <a:noFill/>
          <a:ln>
            <a:solidFill>
              <a:schemeClr val="bg2">
                <a:lumMod val="75000"/>
              </a:schemeClr>
            </a:solidFill>
          </a:ln>
        </p:spPr>
        <p:txBody>
          <a:bodyPr wrap="none" rtlCol="0">
            <a:spAutoFit/>
          </a:bodyPr>
          <a:lstStyle/>
          <a:p>
            <a:r>
              <a:rPr lang="it-IT" dirty="0">
                <a:solidFill>
                  <a:schemeClr val="bg2">
                    <a:lumMod val="50000"/>
                  </a:schemeClr>
                </a:solidFill>
              </a:rPr>
              <a:t>Valori tra 40-48</a:t>
            </a:r>
          </a:p>
        </p:txBody>
      </p:sp>
    </p:spTree>
    <p:extLst>
      <p:ext uri="{BB962C8B-B14F-4D97-AF65-F5344CB8AC3E}">
        <p14:creationId xmlns:p14="http://schemas.microsoft.com/office/powerpoint/2010/main" val="1436156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nologia">
  <a:themeElements>
    <a:clrScheme name="Personalizzato 19">
      <a:dk1>
        <a:sysClr val="windowText" lastClr="000000"/>
      </a:dk1>
      <a:lt1>
        <a:sysClr val="window" lastClr="FFFFFF"/>
      </a:lt1>
      <a:dk2>
        <a:srgbClr val="3B3B3B"/>
      </a:dk2>
      <a:lt2>
        <a:srgbClr val="2B1FC7"/>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3131</TotalTime>
  <Words>694</Words>
  <Application>Microsoft Office PowerPoint</Application>
  <PresentationFormat>Presentazione su schermo (4:3)</PresentationFormat>
  <Paragraphs>262</Paragraphs>
  <Slides>28</Slides>
  <Notes>0</Notes>
  <HiddenSlides>3</HiddenSlides>
  <MMClips>0</MMClips>
  <ScaleCrop>false</ScaleCrop>
  <HeadingPairs>
    <vt:vector size="4" baseType="variant">
      <vt:variant>
        <vt:lpstr>Tema</vt:lpstr>
      </vt:variant>
      <vt:variant>
        <vt:i4>1</vt:i4>
      </vt:variant>
      <vt:variant>
        <vt:lpstr>Titoli diapositive</vt:lpstr>
      </vt:variant>
      <vt:variant>
        <vt:i4>28</vt:i4>
      </vt:variant>
    </vt:vector>
  </HeadingPairs>
  <TitlesOfParts>
    <vt:vector size="29" baseType="lpstr">
      <vt:lpstr>Tecnologia</vt:lpstr>
      <vt:lpstr>Presentazione standard di PowerPoint</vt:lpstr>
      <vt:lpstr>Obiettivi</vt:lpstr>
      <vt:lpstr>Esplorazione dei dati</vt:lpstr>
      <vt:lpstr>Esplorazione dei dati</vt:lpstr>
      <vt:lpstr>Esplorazione dei dati</vt:lpstr>
      <vt:lpstr>Esplorazione dei dati</vt:lpstr>
      <vt:lpstr>Esplorazione dei dati</vt:lpstr>
      <vt:lpstr>Pre-processing</vt:lpstr>
      <vt:lpstr>Campionamento</vt:lpstr>
      <vt:lpstr>Pre-processing</vt:lpstr>
      <vt:lpstr>Pre-processing</vt:lpstr>
      <vt:lpstr>Clustering dei documenti</vt:lpstr>
      <vt:lpstr>Clustering: DBSCAN   misura del coseno</vt:lpstr>
      <vt:lpstr>Clustering: K-Means   misura del coseno</vt:lpstr>
      <vt:lpstr>Clustering: K-Means   misura del coseno</vt:lpstr>
      <vt:lpstr>Clustering con misura del coseno: miglior modello</vt:lpstr>
      <vt:lpstr>Clustering: DBSCAN   misura euclidea</vt:lpstr>
      <vt:lpstr>Clustering: K-Means  misura euclidea</vt:lpstr>
      <vt:lpstr>Clustering: K-Means  misura euclidea</vt:lpstr>
      <vt:lpstr>Clustering con misura euclidea: miglior modello</vt:lpstr>
      <vt:lpstr>Confronto tra i due migliori</vt:lpstr>
      <vt:lpstr>Caratterizzazione clusters</vt:lpstr>
      <vt:lpstr>Integrazione dataset</vt:lpstr>
      <vt:lpstr>Caratterizzazione clusters</vt:lpstr>
      <vt:lpstr>Caratterizzazione clusters</vt:lpstr>
      <vt:lpstr>Caratterizzazione clusters: Regole di associazione</vt:lpstr>
      <vt:lpstr>Caratterizzazione clusters: Regole di associazione</vt:lpstr>
      <vt:lpstr>Presentazione standard di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Business Intelligence Bajardi - Fantauzzo</dc:title>
  <dc:creator>Lidia Fantauzzo</dc:creator>
  <cp:lastModifiedBy>Lidia Fantauzzo</cp:lastModifiedBy>
  <cp:revision>78</cp:revision>
  <dcterms:created xsi:type="dcterms:W3CDTF">2020-05-20T16:24:51Z</dcterms:created>
  <dcterms:modified xsi:type="dcterms:W3CDTF">2020-06-16T15:19:36Z</dcterms:modified>
</cp:coreProperties>
</file>